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508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EB8AC"/>
    <a:srgbClr val="FFB28B"/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1968" y="-2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882" y="1496484"/>
            <a:ext cx="4373325" cy="3183467"/>
          </a:xfrm>
        </p:spPr>
        <p:txBody>
          <a:bodyPr anchor="b"/>
          <a:lstStyle>
            <a:lvl1pPr algn="ctr">
              <a:defRPr sz="337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136" y="4802717"/>
            <a:ext cx="3858816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266" indent="0" algn="ctr">
              <a:buNone/>
              <a:defRPr sz="1125"/>
            </a:lvl2pPr>
            <a:lvl3pPr marL="514533" indent="0" algn="ctr">
              <a:buNone/>
              <a:defRPr sz="1013"/>
            </a:lvl3pPr>
            <a:lvl4pPr marL="771799" indent="0" algn="ctr">
              <a:buNone/>
              <a:defRPr sz="900"/>
            </a:lvl4pPr>
            <a:lvl5pPr marL="1029066" indent="0" algn="ctr">
              <a:buNone/>
              <a:defRPr sz="900"/>
            </a:lvl5pPr>
            <a:lvl6pPr marL="1286332" indent="0" algn="ctr">
              <a:buNone/>
              <a:defRPr sz="900"/>
            </a:lvl6pPr>
            <a:lvl7pPr marL="1543599" indent="0" algn="ctr">
              <a:buNone/>
              <a:defRPr sz="900"/>
            </a:lvl7pPr>
            <a:lvl8pPr marL="1800865" indent="0" algn="ctr">
              <a:buNone/>
              <a:defRPr sz="900"/>
            </a:lvl8pPr>
            <a:lvl9pPr marL="2058132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A52D-038A-48E9-B9DF-BB3A450FDA2B}" type="datetimeFigureOut">
              <a:rPr lang="es-UY" smtClean="0"/>
              <a:t>15/10/2024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D6E2-BBA6-4FA2-B44A-2D2D3BAA43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3049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A52D-038A-48E9-B9DF-BB3A450FDA2B}" type="datetimeFigureOut">
              <a:rPr lang="es-UY" smtClean="0"/>
              <a:t>15/10/2024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D6E2-BBA6-4FA2-B44A-2D2D3BAA43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8047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1954" y="486834"/>
            <a:ext cx="1109410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725" y="486834"/>
            <a:ext cx="3263915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A52D-038A-48E9-B9DF-BB3A450FDA2B}" type="datetimeFigureOut">
              <a:rPr lang="es-UY" smtClean="0"/>
              <a:t>15/10/2024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D6E2-BBA6-4FA2-B44A-2D2D3BAA43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5980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A52D-038A-48E9-B9DF-BB3A450FDA2B}" type="datetimeFigureOut">
              <a:rPr lang="es-UY" smtClean="0"/>
              <a:t>15/10/2024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D6E2-BBA6-4FA2-B44A-2D2D3BAA43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7188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46" y="2279653"/>
            <a:ext cx="4437638" cy="3803649"/>
          </a:xfrm>
        </p:spPr>
        <p:txBody>
          <a:bodyPr anchor="b"/>
          <a:lstStyle>
            <a:lvl1pPr>
              <a:defRPr sz="337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046" y="6119286"/>
            <a:ext cx="4437638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266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533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799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9066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6332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599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86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8132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A52D-038A-48E9-B9DF-BB3A450FDA2B}" type="datetimeFigureOut">
              <a:rPr lang="es-UY" smtClean="0"/>
              <a:t>15/10/2024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D6E2-BBA6-4FA2-B44A-2D2D3BAA43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0160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725" y="2434167"/>
            <a:ext cx="2186662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4701" y="2434167"/>
            <a:ext cx="2186662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A52D-038A-48E9-B9DF-BB3A450FDA2B}" type="datetimeFigureOut">
              <a:rPr lang="es-UY" smtClean="0"/>
              <a:t>15/10/2024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D6E2-BBA6-4FA2-B44A-2D2D3BAA43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1816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5" y="486836"/>
            <a:ext cx="4437638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396" y="2241551"/>
            <a:ext cx="217661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396" y="3340100"/>
            <a:ext cx="217661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4701" y="2241551"/>
            <a:ext cx="218733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4701" y="3340100"/>
            <a:ext cx="218733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A52D-038A-48E9-B9DF-BB3A450FDA2B}" type="datetimeFigureOut">
              <a:rPr lang="es-UY" smtClean="0"/>
              <a:t>15/10/2024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D6E2-BBA6-4FA2-B44A-2D2D3BAA43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6323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A52D-038A-48E9-B9DF-BB3A450FDA2B}" type="datetimeFigureOut">
              <a:rPr lang="es-UY" smtClean="0"/>
              <a:t>15/10/2024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D6E2-BBA6-4FA2-B44A-2D2D3BAA43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986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A52D-038A-48E9-B9DF-BB3A450FDA2B}" type="datetimeFigureOut">
              <a:rPr lang="es-UY" smtClean="0"/>
              <a:t>15/10/2024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D6E2-BBA6-4FA2-B44A-2D2D3BAA43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7198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5" y="609600"/>
            <a:ext cx="1659425" cy="2133600"/>
          </a:xfrm>
        </p:spPr>
        <p:txBody>
          <a:bodyPr anchor="b"/>
          <a:lstStyle>
            <a:lvl1pPr>
              <a:defRPr sz="18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332" y="1316569"/>
            <a:ext cx="2604701" cy="6498167"/>
          </a:xfr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395" y="2743200"/>
            <a:ext cx="1659425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A52D-038A-48E9-B9DF-BB3A450FDA2B}" type="datetimeFigureOut">
              <a:rPr lang="es-UY" smtClean="0"/>
              <a:t>15/10/2024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D6E2-BBA6-4FA2-B44A-2D2D3BAA43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7177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5" y="609600"/>
            <a:ext cx="1659425" cy="2133600"/>
          </a:xfrm>
        </p:spPr>
        <p:txBody>
          <a:bodyPr anchor="b"/>
          <a:lstStyle>
            <a:lvl1pPr>
              <a:defRPr sz="18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7332" y="1316569"/>
            <a:ext cx="2604701" cy="6498167"/>
          </a:xfrm>
        </p:spPr>
        <p:txBody>
          <a:bodyPr anchor="t"/>
          <a:lstStyle>
            <a:lvl1pPr marL="0" indent="0">
              <a:buNone/>
              <a:defRPr sz="1801"/>
            </a:lvl1pPr>
            <a:lvl2pPr marL="257266" indent="0">
              <a:buNone/>
              <a:defRPr sz="1576"/>
            </a:lvl2pPr>
            <a:lvl3pPr marL="514533" indent="0">
              <a:buNone/>
              <a:defRPr sz="1350"/>
            </a:lvl3pPr>
            <a:lvl4pPr marL="771799" indent="0">
              <a:buNone/>
              <a:defRPr sz="1125"/>
            </a:lvl4pPr>
            <a:lvl5pPr marL="1029066" indent="0">
              <a:buNone/>
              <a:defRPr sz="1125"/>
            </a:lvl5pPr>
            <a:lvl6pPr marL="1286332" indent="0">
              <a:buNone/>
              <a:defRPr sz="1125"/>
            </a:lvl6pPr>
            <a:lvl7pPr marL="1543599" indent="0">
              <a:buNone/>
              <a:defRPr sz="1125"/>
            </a:lvl7pPr>
            <a:lvl8pPr marL="1800865" indent="0">
              <a:buNone/>
              <a:defRPr sz="1125"/>
            </a:lvl8pPr>
            <a:lvl9pPr marL="2058132" indent="0">
              <a:buNone/>
              <a:defRPr sz="112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395" y="2743200"/>
            <a:ext cx="1659425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A52D-038A-48E9-B9DF-BB3A450FDA2B}" type="datetimeFigureOut">
              <a:rPr lang="es-UY" smtClean="0"/>
              <a:t>15/10/2024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D6E2-BBA6-4FA2-B44A-2D2D3BAA43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85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725" y="486836"/>
            <a:ext cx="443763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725" y="2434167"/>
            <a:ext cx="443763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4A52D-038A-48E9-B9DF-BB3A450FDA2B}" type="datetimeFigureOut">
              <a:rPr lang="es-UY" smtClean="0"/>
              <a:t>15/10/2024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36D6E2-BBA6-4FA2-B44A-2D2D3BAA43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5955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533" rtl="0" eaLnBrk="1" latinLnBrk="0" hangingPunct="1">
        <a:lnSpc>
          <a:spcPct val="90000"/>
        </a:lnSpc>
        <a:spcBef>
          <a:spcPct val="0"/>
        </a:spcBef>
        <a:buNone/>
        <a:defRPr sz="24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633" indent="-128633" algn="l" defTabSz="51453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5900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166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3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699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965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232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498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765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66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533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99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066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332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599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865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8132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D722ED-D6A5-55F6-528F-AA2F62477CE9}"/>
              </a:ext>
            </a:extLst>
          </p:cNvPr>
          <p:cNvSpPr/>
          <p:nvPr/>
        </p:nvSpPr>
        <p:spPr>
          <a:xfrm>
            <a:off x="0" y="0"/>
            <a:ext cx="5145087" cy="1070687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2C69DC-C371-3DAB-B762-F619BDA3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44" y="133697"/>
            <a:ext cx="4892044" cy="811459"/>
          </a:xfrm>
        </p:spPr>
        <p:txBody>
          <a:bodyPr>
            <a:noAutofit/>
          </a:bodyPr>
          <a:lstStyle/>
          <a:p>
            <a:r>
              <a:rPr lang="es-UY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CUANDO EL TRABAJO ENFERMA: CASO DE NEUMONIA LIPOIDEA EXÓGENA CRÓNICA</a:t>
            </a:r>
            <a:br>
              <a:rPr lang="es-UY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UY" sz="1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1B65C4-9D88-1263-8285-8780D746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5" y="757593"/>
            <a:ext cx="3956381" cy="631184"/>
          </a:xfrm>
        </p:spPr>
        <p:txBody>
          <a:bodyPr>
            <a:noAutofit/>
          </a:bodyPr>
          <a:lstStyle/>
          <a:p>
            <a:pPr algn="l">
              <a:lnSpc>
                <a:spcPct val="0"/>
              </a:lnSpc>
              <a:spcAft>
                <a:spcPts val="800"/>
              </a:spcAft>
            </a:pPr>
            <a:r>
              <a:rPr lang="es-UY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Dra. Blanco Ana, Dra. De Armas Fabiana</a:t>
            </a:r>
          </a:p>
          <a:p>
            <a:pPr algn="l">
              <a:lnSpc>
                <a:spcPct val="0"/>
              </a:lnSpc>
              <a:spcAft>
                <a:spcPts val="800"/>
              </a:spcAft>
            </a:pPr>
            <a:r>
              <a:rPr lang="es-UY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Hospital Pasteur, Montevideo, Uruguay.</a:t>
            </a:r>
          </a:p>
          <a:p>
            <a:pPr algn="l">
              <a:lnSpc>
                <a:spcPct val="0"/>
              </a:lnSpc>
            </a:pPr>
            <a:endParaRPr lang="es-UY" sz="1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91D2C-4C52-DFAE-B495-9AE1C5B6BF8A}"/>
              </a:ext>
            </a:extLst>
          </p:cNvPr>
          <p:cNvSpPr txBox="1"/>
          <p:nvPr/>
        </p:nvSpPr>
        <p:spPr>
          <a:xfrm>
            <a:off x="4613461" y="10587"/>
            <a:ext cx="531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P-005</a:t>
            </a:r>
            <a:endParaRPr lang="es-UY" sz="1000" b="1" dirty="0"/>
          </a:p>
        </p:txBody>
      </p:sp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E9D535F-C8FF-DD8E-6352-A029F3C9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" y="10587"/>
            <a:ext cx="424768" cy="42530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FC8A572-1A97-14B3-BCF8-C9DD0EC29DD2}"/>
              </a:ext>
            </a:extLst>
          </p:cNvPr>
          <p:cNvSpPr txBox="1"/>
          <p:nvPr/>
        </p:nvSpPr>
        <p:spPr>
          <a:xfrm>
            <a:off x="1762327" y="1094356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1400" b="1" dirty="0"/>
              <a:t>Introducción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74BB08-6DD0-34C6-510B-28CF874D22EB}"/>
              </a:ext>
            </a:extLst>
          </p:cNvPr>
          <p:cNvSpPr txBox="1"/>
          <p:nvPr/>
        </p:nvSpPr>
        <p:spPr>
          <a:xfrm>
            <a:off x="0" y="1366302"/>
            <a:ext cx="5137108" cy="861774"/>
          </a:xfrm>
          <a:prstGeom prst="rect">
            <a:avLst/>
          </a:prstGeom>
          <a:solidFill>
            <a:srgbClr val="FEB8AC"/>
          </a:solidFill>
        </p:spPr>
        <p:txBody>
          <a:bodyPr wrap="square" rtlCol="0">
            <a:spAutoFit/>
          </a:bodyPr>
          <a:lstStyle/>
          <a:p>
            <a:r>
              <a:rPr lang="es-UY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neumonía lipoidea exógena es una enfermedad pulmonar inflamatoria poco frecuente y a veces subdiagnosticada que se desencadena por la aspiración o inhalación de sustancias oleosas, que inducen una respuesta inflamatoria pulmonar de tipo cuerpo extraño. A continuación, se presenta un caso clínico de inhalación de parafina vaporizada en fábrica de nylon y plástico.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405740-8B88-B0B1-7C3B-FE276CA98B45}"/>
              </a:ext>
            </a:extLst>
          </p:cNvPr>
          <p:cNvSpPr txBox="1"/>
          <p:nvPr/>
        </p:nvSpPr>
        <p:spPr>
          <a:xfrm>
            <a:off x="1697195" y="2258317"/>
            <a:ext cx="166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Caso Clínico</a:t>
            </a:r>
          </a:p>
          <a:p>
            <a:pPr algn="ctr"/>
            <a:endParaRPr lang="es-UY" sz="1400" b="1" dirty="0">
              <a:solidFill>
                <a:srgbClr val="FF9999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999715-89BC-E2DD-B2B6-9E28A9477FB6}"/>
              </a:ext>
            </a:extLst>
          </p:cNvPr>
          <p:cNvSpPr txBox="1"/>
          <p:nvPr/>
        </p:nvSpPr>
        <p:spPr>
          <a:xfrm>
            <a:off x="8495" y="2555225"/>
            <a:ext cx="5128098" cy="3170099"/>
          </a:xfrm>
          <a:prstGeom prst="rect">
            <a:avLst/>
          </a:prstGeom>
          <a:solidFill>
            <a:srgbClr val="FEB8AC"/>
          </a:solidFill>
        </p:spPr>
        <p:txBody>
          <a:bodyPr wrap="square" rtlCol="0">
            <a:spAutoFit/>
          </a:bodyPr>
          <a:lstStyle/>
          <a:p>
            <a:r>
              <a:rPr lang="es-MX" sz="1000" dirty="0"/>
              <a:t>Sexo masculino, 46 años, con antecedente laboral de trabajar desde hace 9 años en fábrica de procesamiento y reciclado de bolsas de nylon para producción de plástico, (quemando gasoil para limpieza de filtro de máquinas cada 20 minutos aprox.) con exposición directa a vapor sin protección respiratoria, ni ventilación adecuada. </a:t>
            </a:r>
          </a:p>
          <a:p>
            <a:r>
              <a:rPr lang="es-MX" sz="1000" dirty="0"/>
              <a:t>AP: ex tabaquista IPA 40, consulta por disnea de esfuerzo progresiva grado 2mmrc, tos seca irritativa. Al examen físico: lucido, hipocratismo digital, eupneico, SatO</a:t>
            </a:r>
            <a:r>
              <a:rPr lang="es-MX" sz="900" dirty="0"/>
              <a:t>2</a:t>
            </a:r>
            <a:r>
              <a:rPr lang="es-MX" sz="1000" dirty="0"/>
              <a:t> 95% ventilando espontáneamente al aire, murmullo alveolo vesicular presente bilateral, escasos subcrepitantes bilaterales.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000" dirty="0"/>
              <a:t>TAC tórax: engrosamiento de los septos interlobulillares y áreas en vidrio esmerilado a predominio de ambos LLSS, dilataciones bronquiales en Lóbulo medio.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000" dirty="0"/>
              <a:t>Funcional respiratorio con DLCO: CVF 53% VEF1 56% VEF1/CVF: 83% sin respuesta a broncodilatadores, alteración de tipo restrictivo de grado moderadamente severo, DLCO 73% disminuida en grado leve.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000" dirty="0"/>
              <a:t>Criobiopsia pulmonar y lavado bronquioalveolar: Recuento celular diferenciado: macrófagos 67%, linfocitos 26%, PMN neutrófilos 0,5% PMN eosinófilos 5%. Anatomía patológica de lóbulo superior izquierdo: Moderada distorsión arquitectural del parénquima pulmonar, perdida parcial de luces alveolares debido a engrosamiento septal por la presencia de fibrosis. Intersticio fibrosado con algunos macrófagos y grandes vacuolas dispersas, ópticamente vacías que sugieren neumonía lipoidea exógena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CE320B-C486-0761-E57B-8ED0C22D2B5D}"/>
              </a:ext>
            </a:extLst>
          </p:cNvPr>
          <p:cNvSpPr txBox="1"/>
          <p:nvPr/>
        </p:nvSpPr>
        <p:spPr>
          <a:xfrm>
            <a:off x="507102" y="6134331"/>
            <a:ext cx="253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/>
              <a:t>Discusión y Conclusiones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C069AF9-C183-CFFC-E6A3-C239965FB2D9}"/>
              </a:ext>
            </a:extLst>
          </p:cNvPr>
          <p:cNvSpPr txBox="1"/>
          <p:nvPr/>
        </p:nvSpPr>
        <p:spPr>
          <a:xfrm>
            <a:off x="0" y="6571203"/>
            <a:ext cx="5136593" cy="2862322"/>
          </a:xfrm>
          <a:prstGeom prst="rect">
            <a:avLst/>
          </a:prstGeom>
          <a:solidFill>
            <a:srgbClr val="FEB8AC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s-UY" sz="1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neumonía lipoidea exógena se produce más frecuentemente por aspiración o inhalación del aceite mineral contenido en laxantes, pulverizaciones o gotas nasales. También se asocia con la aplicación de lubricantes en las fosas nasales o en la orofaringe y la utilización de brillo de labios. Pero también puede ocurrir como consecuencia de una exposición laboral continuada en el tiempo por inhalación de vapores de aceite y querosenos como es el caso de este paciente.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MX" sz="1000" dirty="0">
                <a:ea typeface="Aptos" panose="020B0004020202020204" pitchFamily="34" charset="0"/>
                <a:cs typeface="Times New Roman" panose="02020603050405020304" pitchFamily="18" charset="0"/>
              </a:rPr>
              <a:t>El diagnóstico se confirma a través de la anatomía patológica con la presencia de los macrófagos vacuolados cargados de lípidos.</a:t>
            </a:r>
            <a:endParaRPr lang="es-UY" sz="10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UY" sz="1000" dirty="0"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s-UY" sz="1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ratamiento: no hay suficientes estudios ni evidencia que definan un plan terapéutico, identificar y evitar la exposición al agente causal. Reportes de casos sugieren que el uso de corticoides reduciría la inflamación pero no hay suficiente evidencia de que mejore la evolución.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UY" sz="1000" dirty="0"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UY" sz="1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 una entidad rara, cuando se presenta en pacientes sanos sospechar origen ocupacional. </a:t>
            </a:r>
            <a:r>
              <a:rPr lang="es-MX" sz="1000" dirty="0"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MX" sz="1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stablecer una relación de causalidad con una anamnesis detallada que incluya antecedentes laborales: tipo y tiempo de exposición, así como uso de medidas de protección respiratoria.</a:t>
            </a:r>
            <a:endParaRPr lang="es-UY" sz="10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UY" sz="10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UY" sz="1000" dirty="0"/>
          </a:p>
        </p:txBody>
      </p:sp>
      <p:pic>
        <p:nvPicPr>
          <p:cNvPr id="17" name="Imagen 1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F0057E6-009F-D551-8767-C0573CBCC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r="5427" b="31303"/>
          <a:stretch/>
        </p:blipFill>
        <p:spPr>
          <a:xfrm>
            <a:off x="3544752" y="5517934"/>
            <a:ext cx="1600336" cy="10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07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523</Words>
  <Application>Microsoft Office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Wingdings</vt:lpstr>
      <vt:lpstr>Tema de Office</vt:lpstr>
      <vt:lpstr>CUANDO EL TRABAJO ENFERMA: CASO DE NEUMONIA LIPOIDEA EXÓGENA CRÓNICA </vt:lpstr>
    </vt:vector>
  </TitlesOfParts>
  <Company>Dixguel03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Lord Ponsonby</dc:creator>
  <cp:lastModifiedBy>Lord Ponsonby</cp:lastModifiedBy>
  <cp:revision>6</cp:revision>
  <dcterms:created xsi:type="dcterms:W3CDTF">2024-10-13T22:35:34Z</dcterms:created>
  <dcterms:modified xsi:type="dcterms:W3CDTF">2024-10-16T00:10:40Z</dcterms:modified>
</cp:coreProperties>
</file>