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1175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381" y="1496484"/>
            <a:ext cx="4344988" cy="3183467"/>
          </a:xfrm>
        </p:spPr>
        <p:txBody>
          <a:bodyPr anchor="b"/>
          <a:lstStyle>
            <a:lvl1pPr algn="ctr">
              <a:defRPr sz="3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969" y="4802717"/>
            <a:ext cx="3833813" cy="2207683"/>
          </a:xfrm>
        </p:spPr>
        <p:txBody>
          <a:bodyPr/>
          <a:lstStyle>
            <a:lvl1pPr marL="0" indent="0" algn="ctr">
              <a:buNone/>
              <a:defRPr sz="1342"/>
            </a:lvl1pPr>
            <a:lvl2pPr marL="255575" indent="0" algn="ctr">
              <a:buNone/>
              <a:defRPr sz="1118"/>
            </a:lvl2pPr>
            <a:lvl3pPr marL="511150" indent="0" algn="ctr">
              <a:buNone/>
              <a:defRPr sz="1006"/>
            </a:lvl3pPr>
            <a:lvl4pPr marL="766724" indent="0" algn="ctr">
              <a:buNone/>
              <a:defRPr sz="894"/>
            </a:lvl4pPr>
            <a:lvl5pPr marL="1022299" indent="0" algn="ctr">
              <a:buNone/>
              <a:defRPr sz="894"/>
            </a:lvl5pPr>
            <a:lvl6pPr marL="1277874" indent="0" algn="ctr">
              <a:buNone/>
              <a:defRPr sz="894"/>
            </a:lvl6pPr>
            <a:lvl7pPr marL="1533449" indent="0" algn="ctr">
              <a:buNone/>
              <a:defRPr sz="894"/>
            </a:lvl7pPr>
            <a:lvl8pPr marL="1789024" indent="0" algn="ctr">
              <a:buNone/>
              <a:defRPr sz="894"/>
            </a:lvl8pPr>
            <a:lvl9pPr marL="2044598" indent="0" algn="ctr">
              <a:buNone/>
              <a:defRPr sz="89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5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8096" y="486834"/>
            <a:ext cx="1102221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1433" y="486834"/>
            <a:ext cx="3242766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0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5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1" y="2279653"/>
            <a:ext cx="4408884" cy="3803649"/>
          </a:xfrm>
        </p:spPr>
        <p:txBody>
          <a:bodyPr anchor="b"/>
          <a:lstStyle>
            <a:lvl1pPr>
              <a:defRPr sz="335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771" y="6119286"/>
            <a:ext cx="4408884" cy="2000249"/>
          </a:xfrm>
        </p:spPr>
        <p:txBody>
          <a:bodyPr/>
          <a:lstStyle>
            <a:lvl1pPr marL="0" indent="0">
              <a:buNone/>
              <a:defRPr sz="1342">
                <a:solidFill>
                  <a:schemeClr val="tx1"/>
                </a:solidFill>
              </a:defRPr>
            </a:lvl1pPr>
            <a:lvl2pPr marL="255575" indent="0">
              <a:buNone/>
              <a:defRPr sz="1118">
                <a:solidFill>
                  <a:schemeClr val="tx1">
                    <a:tint val="75000"/>
                  </a:schemeClr>
                </a:solidFill>
              </a:defRPr>
            </a:lvl2pPr>
            <a:lvl3pPr marL="511150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3pPr>
            <a:lvl4pPr marL="766724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4pPr>
            <a:lvl5pPr marL="1022299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5pPr>
            <a:lvl6pPr marL="1277874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6pPr>
            <a:lvl7pPr marL="1533449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7pPr>
            <a:lvl8pPr marL="1789024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8pPr>
            <a:lvl9pPr marL="2044598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2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433" y="2434167"/>
            <a:ext cx="2172494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7823" y="2434167"/>
            <a:ext cx="2172494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3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99" y="486836"/>
            <a:ext cx="4408884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99" y="2241551"/>
            <a:ext cx="2162510" cy="1098549"/>
          </a:xfrm>
        </p:spPr>
        <p:txBody>
          <a:bodyPr anchor="b"/>
          <a:lstStyle>
            <a:lvl1pPr marL="0" indent="0">
              <a:buNone/>
              <a:defRPr sz="1342" b="1"/>
            </a:lvl1pPr>
            <a:lvl2pPr marL="255575" indent="0">
              <a:buNone/>
              <a:defRPr sz="1118" b="1"/>
            </a:lvl2pPr>
            <a:lvl3pPr marL="511150" indent="0">
              <a:buNone/>
              <a:defRPr sz="1006" b="1"/>
            </a:lvl3pPr>
            <a:lvl4pPr marL="766724" indent="0">
              <a:buNone/>
              <a:defRPr sz="894" b="1"/>
            </a:lvl4pPr>
            <a:lvl5pPr marL="1022299" indent="0">
              <a:buNone/>
              <a:defRPr sz="894" b="1"/>
            </a:lvl5pPr>
            <a:lvl6pPr marL="1277874" indent="0">
              <a:buNone/>
              <a:defRPr sz="894" b="1"/>
            </a:lvl6pPr>
            <a:lvl7pPr marL="1533449" indent="0">
              <a:buNone/>
              <a:defRPr sz="894" b="1"/>
            </a:lvl7pPr>
            <a:lvl8pPr marL="1789024" indent="0">
              <a:buNone/>
              <a:defRPr sz="894" b="1"/>
            </a:lvl8pPr>
            <a:lvl9pPr marL="2044598" indent="0">
              <a:buNone/>
              <a:defRPr sz="89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099" y="3340100"/>
            <a:ext cx="2162510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87823" y="2241551"/>
            <a:ext cx="2173160" cy="1098549"/>
          </a:xfrm>
        </p:spPr>
        <p:txBody>
          <a:bodyPr anchor="b"/>
          <a:lstStyle>
            <a:lvl1pPr marL="0" indent="0">
              <a:buNone/>
              <a:defRPr sz="1342" b="1"/>
            </a:lvl1pPr>
            <a:lvl2pPr marL="255575" indent="0">
              <a:buNone/>
              <a:defRPr sz="1118" b="1"/>
            </a:lvl2pPr>
            <a:lvl3pPr marL="511150" indent="0">
              <a:buNone/>
              <a:defRPr sz="1006" b="1"/>
            </a:lvl3pPr>
            <a:lvl4pPr marL="766724" indent="0">
              <a:buNone/>
              <a:defRPr sz="894" b="1"/>
            </a:lvl4pPr>
            <a:lvl5pPr marL="1022299" indent="0">
              <a:buNone/>
              <a:defRPr sz="894" b="1"/>
            </a:lvl5pPr>
            <a:lvl6pPr marL="1277874" indent="0">
              <a:buNone/>
              <a:defRPr sz="894" b="1"/>
            </a:lvl6pPr>
            <a:lvl7pPr marL="1533449" indent="0">
              <a:buNone/>
              <a:defRPr sz="894" b="1"/>
            </a:lvl7pPr>
            <a:lvl8pPr marL="1789024" indent="0">
              <a:buNone/>
              <a:defRPr sz="894" b="1"/>
            </a:lvl8pPr>
            <a:lvl9pPr marL="2044598" indent="0">
              <a:buNone/>
              <a:defRPr sz="89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87823" y="3340100"/>
            <a:ext cx="2173160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4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8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1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99" y="609600"/>
            <a:ext cx="1648672" cy="2133600"/>
          </a:xfrm>
        </p:spPr>
        <p:txBody>
          <a:bodyPr anchor="b"/>
          <a:lstStyle>
            <a:lvl1pPr>
              <a:defRPr sz="17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160" y="1316569"/>
            <a:ext cx="2587823" cy="6498167"/>
          </a:xfrm>
        </p:spPr>
        <p:txBody>
          <a:bodyPr/>
          <a:lstStyle>
            <a:lvl1pPr>
              <a:defRPr sz="1789"/>
            </a:lvl1pPr>
            <a:lvl2pPr>
              <a:defRPr sz="1565"/>
            </a:lvl2pPr>
            <a:lvl3pPr>
              <a:defRPr sz="1342"/>
            </a:lvl3pPr>
            <a:lvl4pPr>
              <a:defRPr sz="1118"/>
            </a:lvl4pPr>
            <a:lvl5pPr>
              <a:defRPr sz="1118"/>
            </a:lvl5pPr>
            <a:lvl6pPr>
              <a:defRPr sz="1118"/>
            </a:lvl6pPr>
            <a:lvl7pPr>
              <a:defRPr sz="1118"/>
            </a:lvl7pPr>
            <a:lvl8pPr>
              <a:defRPr sz="1118"/>
            </a:lvl8pPr>
            <a:lvl9pPr>
              <a:defRPr sz="111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099" y="2743200"/>
            <a:ext cx="1648672" cy="5082117"/>
          </a:xfrm>
        </p:spPr>
        <p:txBody>
          <a:bodyPr/>
          <a:lstStyle>
            <a:lvl1pPr marL="0" indent="0">
              <a:buNone/>
              <a:defRPr sz="894"/>
            </a:lvl1pPr>
            <a:lvl2pPr marL="255575" indent="0">
              <a:buNone/>
              <a:defRPr sz="783"/>
            </a:lvl2pPr>
            <a:lvl3pPr marL="511150" indent="0">
              <a:buNone/>
              <a:defRPr sz="671"/>
            </a:lvl3pPr>
            <a:lvl4pPr marL="766724" indent="0">
              <a:buNone/>
              <a:defRPr sz="559"/>
            </a:lvl4pPr>
            <a:lvl5pPr marL="1022299" indent="0">
              <a:buNone/>
              <a:defRPr sz="559"/>
            </a:lvl5pPr>
            <a:lvl6pPr marL="1277874" indent="0">
              <a:buNone/>
              <a:defRPr sz="559"/>
            </a:lvl6pPr>
            <a:lvl7pPr marL="1533449" indent="0">
              <a:buNone/>
              <a:defRPr sz="559"/>
            </a:lvl7pPr>
            <a:lvl8pPr marL="1789024" indent="0">
              <a:buNone/>
              <a:defRPr sz="559"/>
            </a:lvl8pPr>
            <a:lvl9pPr marL="2044598" indent="0">
              <a:buNone/>
              <a:defRPr sz="5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3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99" y="609600"/>
            <a:ext cx="1648672" cy="2133600"/>
          </a:xfrm>
        </p:spPr>
        <p:txBody>
          <a:bodyPr anchor="b"/>
          <a:lstStyle>
            <a:lvl1pPr>
              <a:defRPr sz="178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3160" y="1316569"/>
            <a:ext cx="2587823" cy="6498167"/>
          </a:xfrm>
        </p:spPr>
        <p:txBody>
          <a:bodyPr anchor="t"/>
          <a:lstStyle>
            <a:lvl1pPr marL="0" indent="0">
              <a:buNone/>
              <a:defRPr sz="1789"/>
            </a:lvl1pPr>
            <a:lvl2pPr marL="255575" indent="0">
              <a:buNone/>
              <a:defRPr sz="1565"/>
            </a:lvl2pPr>
            <a:lvl3pPr marL="511150" indent="0">
              <a:buNone/>
              <a:defRPr sz="1342"/>
            </a:lvl3pPr>
            <a:lvl4pPr marL="766724" indent="0">
              <a:buNone/>
              <a:defRPr sz="1118"/>
            </a:lvl4pPr>
            <a:lvl5pPr marL="1022299" indent="0">
              <a:buNone/>
              <a:defRPr sz="1118"/>
            </a:lvl5pPr>
            <a:lvl6pPr marL="1277874" indent="0">
              <a:buNone/>
              <a:defRPr sz="1118"/>
            </a:lvl6pPr>
            <a:lvl7pPr marL="1533449" indent="0">
              <a:buNone/>
              <a:defRPr sz="1118"/>
            </a:lvl7pPr>
            <a:lvl8pPr marL="1789024" indent="0">
              <a:buNone/>
              <a:defRPr sz="1118"/>
            </a:lvl8pPr>
            <a:lvl9pPr marL="2044598" indent="0">
              <a:buNone/>
              <a:defRPr sz="111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099" y="2743200"/>
            <a:ext cx="1648672" cy="5082117"/>
          </a:xfrm>
        </p:spPr>
        <p:txBody>
          <a:bodyPr/>
          <a:lstStyle>
            <a:lvl1pPr marL="0" indent="0">
              <a:buNone/>
              <a:defRPr sz="894"/>
            </a:lvl1pPr>
            <a:lvl2pPr marL="255575" indent="0">
              <a:buNone/>
              <a:defRPr sz="783"/>
            </a:lvl2pPr>
            <a:lvl3pPr marL="511150" indent="0">
              <a:buNone/>
              <a:defRPr sz="671"/>
            </a:lvl3pPr>
            <a:lvl4pPr marL="766724" indent="0">
              <a:buNone/>
              <a:defRPr sz="559"/>
            </a:lvl4pPr>
            <a:lvl5pPr marL="1022299" indent="0">
              <a:buNone/>
              <a:defRPr sz="559"/>
            </a:lvl5pPr>
            <a:lvl6pPr marL="1277874" indent="0">
              <a:buNone/>
              <a:defRPr sz="559"/>
            </a:lvl6pPr>
            <a:lvl7pPr marL="1533449" indent="0">
              <a:buNone/>
              <a:defRPr sz="559"/>
            </a:lvl7pPr>
            <a:lvl8pPr marL="1789024" indent="0">
              <a:buNone/>
              <a:defRPr sz="559"/>
            </a:lvl8pPr>
            <a:lvl9pPr marL="2044598" indent="0">
              <a:buNone/>
              <a:defRPr sz="5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0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433" y="2434167"/>
            <a:ext cx="4408884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B17B-0C54-4F28-B19B-0D9323518339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A37A-7E44-43F0-A88C-9EDFEBBF28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1150" rtl="0" eaLnBrk="1" latinLnBrk="0" hangingPunct="1">
        <a:lnSpc>
          <a:spcPct val="90000"/>
        </a:lnSpc>
        <a:spcBef>
          <a:spcPct val="0"/>
        </a:spcBef>
        <a:buNone/>
        <a:defRPr sz="24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787" indent="-127787" algn="l" defTabSz="511150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342" kern="1200">
          <a:solidFill>
            <a:schemeClr val="tx1"/>
          </a:solidFill>
          <a:latin typeface="+mn-lt"/>
          <a:ea typeface="+mn-ea"/>
          <a:cs typeface="+mn-cs"/>
        </a:defRPr>
      </a:lvl2pPr>
      <a:lvl3pPr marL="638937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118" kern="1200">
          <a:solidFill>
            <a:schemeClr val="tx1"/>
          </a:solidFill>
          <a:latin typeface="+mn-lt"/>
          <a:ea typeface="+mn-ea"/>
          <a:cs typeface="+mn-cs"/>
        </a:defRPr>
      </a:lvl3pPr>
      <a:lvl4pPr marL="894512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4pPr>
      <a:lvl5pPr marL="1150087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5pPr>
      <a:lvl6pPr marL="1405661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6pPr>
      <a:lvl7pPr marL="1661236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7pPr>
      <a:lvl8pPr marL="1916811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8pPr>
      <a:lvl9pPr marL="2172386" indent="-127787" algn="l" defTabSz="5111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1pPr>
      <a:lvl2pPr marL="255575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2pPr>
      <a:lvl3pPr marL="511150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3pPr>
      <a:lvl4pPr marL="766724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4pPr>
      <a:lvl5pPr marL="1022299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5pPr>
      <a:lvl6pPr marL="1277874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6pPr>
      <a:lvl7pPr marL="1533449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7pPr>
      <a:lvl8pPr marL="1789024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8pPr>
      <a:lvl9pPr marL="2044598" algn="l" defTabSz="511150" rtl="0" eaLnBrk="1" latinLnBrk="0" hangingPunct="1">
        <a:defRPr sz="10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96B844-C877-6297-62D7-932494CE8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381" y="0"/>
            <a:ext cx="4344988" cy="877972"/>
          </a:xfrm>
        </p:spPr>
        <p:txBody>
          <a:bodyPr>
            <a:normAutofit fontScale="90000"/>
          </a:bodyPr>
          <a:lstStyle/>
          <a:p>
            <a:r>
              <a:rPr lang="es-ES" sz="2000" b="1" i="0" dirty="0">
                <a:effectLst/>
                <a:latin typeface="Verdana" panose="020B0604030504040204" pitchFamily="34" charset="0"/>
              </a:rPr>
              <a:t>NEUMONÍA COMO FORMA DE PRESENTACIÓN DE TUBERCULOSIS</a:t>
            </a:r>
            <a:endParaRPr lang="en-US" sz="20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75DAF4-6321-815F-61FD-07104E325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475" y="877972"/>
            <a:ext cx="3772610" cy="1357450"/>
          </a:xfrm>
        </p:spPr>
        <p:txBody>
          <a:bodyPr/>
          <a:lstStyle/>
          <a:p>
            <a:r>
              <a:rPr lang="en-US" sz="1200" i="0" dirty="0">
                <a:effectLst/>
                <a:latin typeface="Verdana" panose="020B0604030504040204" pitchFamily="34" charset="0"/>
              </a:rPr>
              <a:t>ALTAMIRANO MERA, Jorge Andrés </a:t>
            </a:r>
            <a:r>
              <a:rPr lang="en-US" sz="1200" b="0" i="0" dirty="0">
                <a:effectLst/>
                <a:latin typeface="Verdana" panose="020B0604030504040204" pitchFamily="34" charset="0"/>
              </a:rPr>
              <a:t>| BOCCA, Xavier | ANDINI, Agustin | GRODBITZKY, Laura | TABAJ, Gabriela | RIOS, Jesica | MORANDI, Valeria | MALAMUD, Patricia</a:t>
            </a:r>
          </a:p>
          <a:p>
            <a:r>
              <a:rPr lang="en-US" sz="1200" b="1" i="0" dirty="0">
                <a:effectLst/>
                <a:latin typeface="Verdana" panose="020B0604030504040204" pitchFamily="34" charset="0"/>
              </a:rPr>
              <a:t>HOSPITAL ZONAL ESPECIALIZADO DE AGUDOS Y CRÓNICOS "DR. ANTONIO A. CETRÁNGOLO"</a:t>
            </a:r>
          </a:p>
          <a:p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F801BF-3B47-C7D2-BCE6-0AB1EC43D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55" y="2214503"/>
            <a:ext cx="2860675" cy="293013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546ADC5-F298-DF6F-5E09-AE93A7348B72}"/>
              </a:ext>
            </a:extLst>
          </p:cNvPr>
          <p:cNvSpPr/>
          <p:nvPr/>
        </p:nvSpPr>
        <p:spPr>
          <a:xfrm>
            <a:off x="93579" y="2235422"/>
            <a:ext cx="2022935" cy="2930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1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Introducción: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La Neumonía Tuberculosa es una forma grave de presentación de la tuberculosis pulmonar, cuyas características clínicas inducen al diagnóstico erróneo de Neumonía bacteriana, especialmente al diagnóstico de Neumonía </a:t>
            </a:r>
            <a:r>
              <a:rPr lang="es-ES" sz="1100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neumoccócica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. Existen formas poco frecuentes y de presentación especial de la Tuberculosis como es la Neumonía Tuberculosa.</a:t>
            </a:r>
            <a:endParaRPr lang="en-US" sz="11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10678D8-820B-8E0D-9CA8-DE47B1559F0C}"/>
              </a:ext>
            </a:extLst>
          </p:cNvPr>
          <p:cNvSpPr/>
          <p:nvPr/>
        </p:nvSpPr>
        <p:spPr>
          <a:xfrm>
            <a:off x="93579" y="5364025"/>
            <a:ext cx="4924592" cy="13042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11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Caso clínico: </a:t>
            </a:r>
            <a:r>
              <a:rPr lang="es-ES" sz="1100" dirty="0">
                <a:solidFill>
                  <a:srgbClr val="333333"/>
                </a:solidFill>
                <a:latin typeface="Verdana" panose="020B0604030504040204" pitchFamily="34" charset="0"/>
              </a:rPr>
              <a:t>F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emenino de 17 años con cuadro clínico de 5 meses de evolución caracterizado por fiebre, disnea y </a:t>
            </a:r>
            <a:r>
              <a:rPr lang="es-ES" sz="1100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toracodinia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 derecha. Estable, sin datos positivos al laboratorio. TAC de tórax con consolidación y broncograma aéreo en LII, segmento anterior LSI.BAL positivo para </a:t>
            </a:r>
            <a:r>
              <a:rPr lang="es-ES" sz="1100" b="0" i="0" dirty="0" err="1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GeneXpert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, orina x3 para BAAR positivo en bajo nivel; por lo que se interpreta el cuadro como Tuberculosis diseminada.</a:t>
            </a:r>
            <a:endParaRPr lang="en-US" sz="11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D13CDFA-2E4B-4960-5815-9593F489051B}"/>
              </a:ext>
            </a:extLst>
          </p:cNvPr>
          <p:cNvSpPr/>
          <p:nvPr/>
        </p:nvSpPr>
        <p:spPr>
          <a:xfrm>
            <a:off x="93579" y="6754145"/>
            <a:ext cx="5018171" cy="15456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ES" sz="11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Discusión y Conclusiones:</a:t>
            </a:r>
            <a:r>
              <a:rPr lang="es-ES" sz="11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El presente reporte presenta el caso de una Neumonía Tuberculosa, BAAR positivo, en una mujer hospitalizada en nuestro servicio. En cuanto a las manifestaciones clínicas, fundamentalmente la fiebre, tos y pérdida de peso han sido descritas en otros reportes como hallazgos muy frecuentes. A pesar de ser una forma grave de Tuberculosis, si se diagnostica oportunamente como en el caso que se ha presentado, el paciente puede curar satisfactoriamente, no presentando secuelas y lesiones residuales.</a:t>
            </a:r>
            <a:endParaRPr lang="en-US" sz="11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775E0DE-82EA-D849-9995-2F8C83CECD07}"/>
              </a:ext>
            </a:extLst>
          </p:cNvPr>
          <p:cNvSpPr/>
          <p:nvPr/>
        </p:nvSpPr>
        <p:spPr>
          <a:xfrm>
            <a:off x="178970" y="8385629"/>
            <a:ext cx="4839201" cy="5429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Meili Wei, 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Yongjie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Zhao, 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Zhuoyu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Qian,  Biao Yang, Jun Xi, Jun Wei, </a:t>
            </a: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Bikui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Tang, Pneumonia caused by Mycobacterium tuberculosis,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doi.org/10.1016/j.micinf.2020.05.020.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496B28-DCB8-4472-2374-818F7A5CD791}"/>
              </a:ext>
            </a:extLst>
          </p:cNvPr>
          <p:cNvSpPr/>
          <p:nvPr/>
        </p:nvSpPr>
        <p:spPr>
          <a:xfrm>
            <a:off x="3816642" y="353763"/>
            <a:ext cx="1229561" cy="49048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2200" b="1" dirty="0"/>
              <a:t>P-023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3064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</TotalTime>
  <Words>307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NEUMONÍA COMO FORMA DE PRESENTACIÓN DE TUBERCULOSIS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sys compuzone</dc:creator>
  <cp:lastModifiedBy>sys compuzone</cp:lastModifiedBy>
  <cp:revision>1</cp:revision>
  <dcterms:created xsi:type="dcterms:W3CDTF">2024-10-23T00:05:34Z</dcterms:created>
  <dcterms:modified xsi:type="dcterms:W3CDTF">2024-10-23T00:40:09Z</dcterms:modified>
</cp:coreProperties>
</file>