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5145088" cy="9144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49" d="100"/>
          <a:sy n="49" d="100"/>
        </p:scale>
        <p:origin x="262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385882" y="1496484"/>
            <a:ext cx="4373325" cy="3183467"/>
          </a:xfrm>
        </p:spPr>
        <p:txBody>
          <a:bodyPr anchor="b"/>
          <a:lstStyle>
            <a:lvl1pPr algn="ctr">
              <a:defRPr sz="3376"/>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643136" y="4802717"/>
            <a:ext cx="3858816" cy="2207683"/>
          </a:xfrm>
        </p:spPr>
        <p:txBody>
          <a:bodyPr/>
          <a:lstStyle>
            <a:lvl1pPr marL="0" indent="0" algn="ctr">
              <a:buNone/>
              <a:defRPr sz="1350"/>
            </a:lvl1pPr>
            <a:lvl2pPr marL="257266" indent="0" algn="ctr">
              <a:buNone/>
              <a:defRPr sz="1125"/>
            </a:lvl2pPr>
            <a:lvl3pPr marL="514533" indent="0" algn="ctr">
              <a:buNone/>
              <a:defRPr sz="1013"/>
            </a:lvl3pPr>
            <a:lvl4pPr marL="771799" indent="0" algn="ctr">
              <a:buNone/>
              <a:defRPr sz="900"/>
            </a:lvl4pPr>
            <a:lvl5pPr marL="1029066" indent="0" algn="ctr">
              <a:buNone/>
              <a:defRPr sz="900"/>
            </a:lvl5pPr>
            <a:lvl6pPr marL="1286332" indent="0" algn="ctr">
              <a:buNone/>
              <a:defRPr sz="900"/>
            </a:lvl6pPr>
            <a:lvl7pPr marL="1543599" indent="0" algn="ctr">
              <a:buNone/>
              <a:defRPr sz="900"/>
            </a:lvl7pPr>
            <a:lvl8pPr marL="1800865" indent="0" algn="ctr">
              <a:buNone/>
              <a:defRPr sz="900"/>
            </a:lvl8pPr>
            <a:lvl9pPr marL="2058132" indent="0" algn="ctr">
              <a:buNone/>
              <a:defRPr sz="9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86EF873-396B-4A7F-99FD-394FF27F074A}"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156369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86EF873-396B-4A7F-99FD-394FF27F074A}"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1236409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681954" y="486834"/>
            <a:ext cx="1109410"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353725" y="486834"/>
            <a:ext cx="3263915"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86EF873-396B-4A7F-99FD-394FF27F074A}"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3524748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86EF873-396B-4A7F-99FD-394FF27F074A}"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3242098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351046" y="2279653"/>
            <a:ext cx="4437638" cy="3803649"/>
          </a:xfrm>
        </p:spPr>
        <p:txBody>
          <a:bodyPr anchor="b"/>
          <a:lstStyle>
            <a:lvl1pPr>
              <a:defRPr sz="3376"/>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51046" y="6119286"/>
            <a:ext cx="4437638" cy="2000249"/>
          </a:xfrm>
        </p:spPr>
        <p:txBody>
          <a:bodyPr/>
          <a:lstStyle>
            <a:lvl1pPr marL="0" indent="0">
              <a:buNone/>
              <a:defRPr sz="1350">
                <a:solidFill>
                  <a:schemeClr val="tx1">
                    <a:tint val="82000"/>
                  </a:schemeClr>
                </a:solidFill>
              </a:defRPr>
            </a:lvl1pPr>
            <a:lvl2pPr marL="257266" indent="0">
              <a:buNone/>
              <a:defRPr sz="1125">
                <a:solidFill>
                  <a:schemeClr val="tx1">
                    <a:tint val="82000"/>
                  </a:schemeClr>
                </a:solidFill>
              </a:defRPr>
            </a:lvl2pPr>
            <a:lvl3pPr marL="514533" indent="0">
              <a:buNone/>
              <a:defRPr sz="1013">
                <a:solidFill>
                  <a:schemeClr val="tx1">
                    <a:tint val="82000"/>
                  </a:schemeClr>
                </a:solidFill>
              </a:defRPr>
            </a:lvl3pPr>
            <a:lvl4pPr marL="771799" indent="0">
              <a:buNone/>
              <a:defRPr sz="900">
                <a:solidFill>
                  <a:schemeClr val="tx1">
                    <a:tint val="82000"/>
                  </a:schemeClr>
                </a:solidFill>
              </a:defRPr>
            </a:lvl4pPr>
            <a:lvl5pPr marL="1029066" indent="0">
              <a:buNone/>
              <a:defRPr sz="900">
                <a:solidFill>
                  <a:schemeClr val="tx1">
                    <a:tint val="82000"/>
                  </a:schemeClr>
                </a:solidFill>
              </a:defRPr>
            </a:lvl5pPr>
            <a:lvl6pPr marL="1286332" indent="0">
              <a:buNone/>
              <a:defRPr sz="900">
                <a:solidFill>
                  <a:schemeClr val="tx1">
                    <a:tint val="82000"/>
                  </a:schemeClr>
                </a:solidFill>
              </a:defRPr>
            </a:lvl6pPr>
            <a:lvl7pPr marL="1543599" indent="0">
              <a:buNone/>
              <a:defRPr sz="900">
                <a:solidFill>
                  <a:schemeClr val="tx1">
                    <a:tint val="82000"/>
                  </a:schemeClr>
                </a:solidFill>
              </a:defRPr>
            </a:lvl7pPr>
            <a:lvl8pPr marL="1800865" indent="0">
              <a:buNone/>
              <a:defRPr sz="900">
                <a:solidFill>
                  <a:schemeClr val="tx1">
                    <a:tint val="82000"/>
                  </a:schemeClr>
                </a:solidFill>
              </a:defRPr>
            </a:lvl8pPr>
            <a:lvl9pPr marL="2058132" indent="0">
              <a:buNone/>
              <a:defRPr sz="900">
                <a:solidFill>
                  <a:schemeClr val="tx1">
                    <a:tint val="82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186EF873-396B-4A7F-99FD-394FF27F074A}" type="datetimeFigureOut">
              <a:rPr lang="es-AR" smtClean="0"/>
              <a:t>17/10/2024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329988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353725"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2604701" y="2434167"/>
            <a:ext cx="2186662"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86EF873-396B-4A7F-99FD-394FF27F074A}"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3219156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354395" y="486836"/>
            <a:ext cx="4437638"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4396" y="2241551"/>
            <a:ext cx="217661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4" name="Content Placeholder 3"/>
          <p:cNvSpPr>
            <a:spLocks noGrp="1"/>
          </p:cNvSpPr>
          <p:nvPr>
            <p:ph sz="half" idx="2"/>
          </p:nvPr>
        </p:nvSpPr>
        <p:spPr>
          <a:xfrm>
            <a:off x="354396" y="3340100"/>
            <a:ext cx="217661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2604701" y="2241551"/>
            <a:ext cx="2187333" cy="1098549"/>
          </a:xfrm>
        </p:spPr>
        <p:txBody>
          <a:bodyPr anchor="b"/>
          <a:lstStyle>
            <a:lvl1pPr marL="0" indent="0">
              <a:buNone/>
              <a:defRPr sz="1350" b="1"/>
            </a:lvl1pPr>
            <a:lvl2pPr marL="257266" indent="0">
              <a:buNone/>
              <a:defRPr sz="1125" b="1"/>
            </a:lvl2pPr>
            <a:lvl3pPr marL="514533" indent="0">
              <a:buNone/>
              <a:defRPr sz="1013" b="1"/>
            </a:lvl3pPr>
            <a:lvl4pPr marL="771799" indent="0">
              <a:buNone/>
              <a:defRPr sz="900" b="1"/>
            </a:lvl4pPr>
            <a:lvl5pPr marL="1029066" indent="0">
              <a:buNone/>
              <a:defRPr sz="900" b="1"/>
            </a:lvl5pPr>
            <a:lvl6pPr marL="1286332" indent="0">
              <a:buNone/>
              <a:defRPr sz="900" b="1"/>
            </a:lvl6pPr>
            <a:lvl7pPr marL="1543599" indent="0">
              <a:buNone/>
              <a:defRPr sz="900" b="1"/>
            </a:lvl7pPr>
            <a:lvl8pPr marL="1800865" indent="0">
              <a:buNone/>
              <a:defRPr sz="900" b="1"/>
            </a:lvl8pPr>
            <a:lvl9pPr marL="2058132" indent="0">
              <a:buNone/>
              <a:defRPr sz="900" b="1"/>
            </a:lvl9pPr>
          </a:lstStyle>
          <a:p>
            <a:pPr lvl="0"/>
            <a:r>
              <a:rPr lang="es-ES"/>
              <a:t>Haga clic para modificar los estilos de texto del patrón</a:t>
            </a:r>
          </a:p>
        </p:txBody>
      </p:sp>
      <p:sp>
        <p:nvSpPr>
          <p:cNvPr id="6" name="Content Placeholder 5"/>
          <p:cNvSpPr>
            <a:spLocks noGrp="1"/>
          </p:cNvSpPr>
          <p:nvPr>
            <p:ph sz="quarter" idx="4"/>
          </p:nvPr>
        </p:nvSpPr>
        <p:spPr>
          <a:xfrm>
            <a:off x="2604701" y="3340100"/>
            <a:ext cx="218733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86EF873-396B-4A7F-99FD-394FF27F074A}" type="datetimeFigureOut">
              <a:rPr lang="es-AR" smtClean="0"/>
              <a:t>17/10/2024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133072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86EF873-396B-4A7F-99FD-394FF27F074A}" type="datetimeFigureOut">
              <a:rPr lang="es-AR" smtClean="0"/>
              <a:t>17/10/2024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2964586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6EF873-396B-4A7F-99FD-394FF27F074A}" type="datetimeFigureOut">
              <a:rPr lang="es-AR" smtClean="0"/>
              <a:t>17/10/2024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2445088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Content Placeholder 2"/>
          <p:cNvSpPr>
            <a:spLocks noGrp="1"/>
          </p:cNvSpPr>
          <p:nvPr>
            <p:ph idx="1"/>
          </p:nvPr>
        </p:nvSpPr>
        <p:spPr>
          <a:xfrm>
            <a:off x="2187332" y="1316569"/>
            <a:ext cx="2604701" cy="6498167"/>
          </a:xfrm>
        </p:spPr>
        <p:txBody>
          <a:bodyPr/>
          <a:lstStyle>
            <a:lvl1pPr>
              <a:defRPr sz="1801"/>
            </a:lvl1pPr>
            <a:lvl2pPr>
              <a:defRPr sz="1576"/>
            </a:lvl2pPr>
            <a:lvl3pPr>
              <a:defRPr sz="1350"/>
            </a:lvl3pPr>
            <a:lvl4pPr>
              <a:defRPr sz="1125"/>
            </a:lvl4pPr>
            <a:lvl5pPr>
              <a:defRPr sz="1125"/>
            </a:lvl5pPr>
            <a:lvl6pPr>
              <a:defRPr sz="1125"/>
            </a:lvl6pPr>
            <a:lvl7pPr>
              <a:defRPr sz="1125"/>
            </a:lvl7pPr>
            <a:lvl8pPr>
              <a:defRPr sz="1125"/>
            </a:lvl8pPr>
            <a:lvl9pPr>
              <a:defRPr sz="1125"/>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86EF873-396B-4A7F-99FD-394FF27F074A}"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212538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54395" y="609600"/>
            <a:ext cx="1659425" cy="2133600"/>
          </a:xfrm>
        </p:spPr>
        <p:txBody>
          <a:bodyPr anchor="b"/>
          <a:lstStyle>
            <a:lvl1pPr>
              <a:defRPr sz="1801"/>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187332" y="1316569"/>
            <a:ext cx="2604701" cy="6498167"/>
          </a:xfrm>
        </p:spPr>
        <p:txBody>
          <a:bodyPr anchor="t"/>
          <a:lstStyle>
            <a:lvl1pPr marL="0" indent="0">
              <a:buNone/>
              <a:defRPr sz="1801"/>
            </a:lvl1pPr>
            <a:lvl2pPr marL="257266" indent="0">
              <a:buNone/>
              <a:defRPr sz="1576"/>
            </a:lvl2pPr>
            <a:lvl3pPr marL="514533" indent="0">
              <a:buNone/>
              <a:defRPr sz="1350"/>
            </a:lvl3pPr>
            <a:lvl4pPr marL="771799" indent="0">
              <a:buNone/>
              <a:defRPr sz="1125"/>
            </a:lvl4pPr>
            <a:lvl5pPr marL="1029066" indent="0">
              <a:buNone/>
              <a:defRPr sz="1125"/>
            </a:lvl5pPr>
            <a:lvl6pPr marL="1286332" indent="0">
              <a:buNone/>
              <a:defRPr sz="1125"/>
            </a:lvl6pPr>
            <a:lvl7pPr marL="1543599" indent="0">
              <a:buNone/>
              <a:defRPr sz="1125"/>
            </a:lvl7pPr>
            <a:lvl8pPr marL="1800865" indent="0">
              <a:buNone/>
              <a:defRPr sz="1125"/>
            </a:lvl8pPr>
            <a:lvl9pPr marL="2058132" indent="0">
              <a:buNone/>
              <a:defRPr sz="1125"/>
            </a:lvl9pPr>
          </a:lstStyle>
          <a:p>
            <a:r>
              <a:rPr lang="es-ES"/>
              <a:t>Haga clic en el icono para agregar una imagen</a:t>
            </a:r>
            <a:endParaRPr lang="en-US" dirty="0"/>
          </a:p>
        </p:txBody>
      </p:sp>
      <p:sp>
        <p:nvSpPr>
          <p:cNvPr id="4" name="Text Placeholder 3"/>
          <p:cNvSpPr>
            <a:spLocks noGrp="1"/>
          </p:cNvSpPr>
          <p:nvPr>
            <p:ph type="body" sz="half" idx="2"/>
          </p:nvPr>
        </p:nvSpPr>
        <p:spPr>
          <a:xfrm>
            <a:off x="354395" y="2743200"/>
            <a:ext cx="1659425" cy="5082117"/>
          </a:xfrm>
        </p:spPr>
        <p:txBody>
          <a:bodyPr/>
          <a:lstStyle>
            <a:lvl1pPr marL="0" indent="0">
              <a:buNone/>
              <a:defRPr sz="900"/>
            </a:lvl1pPr>
            <a:lvl2pPr marL="257266" indent="0">
              <a:buNone/>
              <a:defRPr sz="788"/>
            </a:lvl2pPr>
            <a:lvl3pPr marL="514533" indent="0">
              <a:buNone/>
              <a:defRPr sz="675"/>
            </a:lvl3pPr>
            <a:lvl4pPr marL="771799" indent="0">
              <a:buNone/>
              <a:defRPr sz="563"/>
            </a:lvl4pPr>
            <a:lvl5pPr marL="1029066" indent="0">
              <a:buNone/>
              <a:defRPr sz="563"/>
            </a:lvl5pPr>
            <a:lvl6pPr marL="1286332" indent="0">
              <a:buNone/>
              <a:defRPr sz="563"/>
            </a:lvl6pPr>
            <a:lvl7pPr marL="1543599" indent="0">
              <a:buNone/>
              <a:defRPr sz="563"/>
            </a:lvl7pPr>
            <a:lvl8pPr marL="1800865" indent="0">
              <a:buNone/>
              <a:defRPr sz="563"/>
            </a:lvl8pPr>
            <a:lvl9pPr marL="2058132" indent="0">
              <a:buNone/>
              <a:defRPr sz="563"/>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186EF873-396B-4A7F-99FD-394FF27F074A}" type="datetimeFigureOut">
              <a:rPr lang="es-AR" smtClean="0"/>
              <a:t>17/10/2024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5B3889EC-3E71-4CC7-A8AB-88C70296171F}" type="slidenum">
              <a:rPr lang="es-AR" smtClean="0"/>
              <a:t>‹Nº›</a:t>
            </a:fld>
            <a:endParaRPr lang="es-AR"/>
          </a:p>
        </p:txBody>
      </p:sp>
    </p:spTree>
    <p:extLst>
      <p:ext uri="{BB962C8B-B14F-4D97-AF65-F5344CB8AC3E}">
        <p14:creationId xmlns:p14="http://schemas.microsoft.com/office/powerpoint/2010/main" val="594309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3725" y="486836"/>
            <a:ext cx="4437638"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353725" y="2434167"/>
            <a:ext cx="4437638"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353725" y="8475136"/>
            <a:ext cx="1157645" cy="486833"/>
          </a:xfrm>
          <a:prstGeom prst="rect">
            <a:avLst/>
          </a:prstGeom>
        </p:spPr>
        <p:txBody>
          <a:bodyPr vert="horz" lIns="91440" tIns="45720" rIns="91440" bIns="45720" rtlCol="0" anchor="ctr"/>
          <a:lstStyle>
            <a:lvl1pPr algn="l">
              <a:defRPr sz="675">
                <a:solidFill>
                  <a:schemeClr val="tx1">
                    <a:tint val="82000"/>
                  </a:schemeClr>
                </a:solidFill>
              </a:defRPr>
            </a:lvl1pPr>
          </a:lstStyle>
          <a:p>
            <a:fld id="{186EF873-396B-4A7F-99FD-394FF27F074A}" type="datetimeFigureOut">
              <a:rPr lang="es-AR" smtClean="0"/>
              <a:t>17/10/2024</a:t>
            </a:fld>
            <a:endParaRPr lang="es-AR"/>
          </a:p>
        </p:txBody>
      </p:sp>
      <p:sp>
        <p:nvSpPr>
          <p:cNvPr id="5" name="Footer Placeholder 4"/>
          <p:cNvSpPr>
            <a:spLocks noGrp="1"/>
          </p:cNvSpPr>
          <p:nvPr>
            <p:ph type="ftr" sz="quarter" idx="3"/>
          </p:nvPr>
        </p:nvSpPr>
        <p:spPr>
          <a:xfrm>
            <a:off x="1704311" y="8475136"/>
            <a:ext cx="1736467" cy="486833"/>
          </a:xfrm>
          <a:prstGeom prst="rect">
            <a:avLst/>
          </a:prstGeom>
        </p:spPr>
        <p:txBody>
          <a:bodyPr vert="horz" lIns="91440" tIns="45720" rIns="91440" bIns="45720" rtlCol="0" anchor="ctr"/>
          <a:lstStyle>
            <a:lvl1pPr algn="ctr">
              <a:defRPr sz="675">
                <a:solidFill>
                  <a:schemeClr val="tx1">
                    <a:tint val="82000"/>
                  </a:schemeClr>
                </a:solidFill>
              </a:defRPr>
            </a:lvl1pPr>
          </a:lstStyle>
          <a:p>
            <a:endParaRPr lang="es-AR"/>
          </a:p>
        </p:txBody>
      </p:sp>
      <p:sp>
        <p:nvSpPr>
          <p:cNvPr id="6" name="Slide Number Placeholder 5"/>
          <p:cNvSpPr>
            <a:spLocks noGrp="1"/>
          </p:cNvSpPr>
          <p:nvPr>
            <p:ph type="sldNum" sz="quarter" idx="4"/>
          </p:nvPr>
        </p:nvSpPr>
        <p:spPr>
          <a:xfrm>
            <a:off x="3633718" y="8475136"/>
            <a:ext cx="1157645" cy="486833"/>
          </a:xfrm>
          <a:prstGeom prst="rect">
            <a:avLst/>
          </a:prstGeom>
        </p:spPr>
        <p:txBody>
          <a:bodyPr vert="horz" lIns="91440" tIns="45720" rIns="91440" bIns="45720" rtlCol="0" anchor="ctr"/>
          <a:lstStyle>
            <a:lvl1pPr algn="r">
              <a:defRPr sz="675">
                <a:solidFill>
                  <a:schemeClr val="tx1">
                    <a:tint val="82000"/>
                  </a:schemeClr>
                </a:solidFill>
              </a:defRPr>
            </a:lvl1pPr>
          </a:lstStyle>
          <a:p>
            <a:fld id="{5B3889EC-3E71-4CC7-A8AB-88C70296171F}" type="slidenum">
              <a:rPr lang="es-AR" smtClean="0"/>
              <a:t>‹Nº›</a:t>
            </a:fld>
            <a:endParaRPr lang="es-AR"/>
          </a:p>
        </p:txBody>
      </p:sp>
    </p:spTree>
    <p:extLst>
      <p:ext uri="{BB962C8B-B14F-4D97-AF65-F5344CB8AC3E}">
        <p14:creationId xmlns:p14="http://schemas.microsoft.com/office/powerpoint/2010/main" val="40410145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514533" rtl="0" eaLnBrk="1" latinLnBrk="0" hangingPunct="1">
        <a:lnSpc>
          <a:spcPct val="90000"/>
        </a:lnSpc>
        <a:spcBef>
          <a:spcPct val="0"/>
        </a:spcBef>
        <a:buNone/>
        <a:defRPr sz="2476" kern="1200">
          <a:solidFill>
            <a:schemeClr val="tx1"/>
          </a:solidFill>
          <a:latin typeface="+mj-lt"/>
          <a:ea typeface="+mj-ea"/>
          <a:cs typeface="+mj-cs"/>
        </a:defRPr>
      </a:lvl1pPr>
    </p:titleStyle>
    <p:bodyStyle>
      <a:lvl1pPr marL="128633" indent="-128633" algn="l" defTabSz="514533" rtl="0" eaLnBrk="1" latinLnBrk="0" hangingPunct="1">
        <a:lnSpc>
          <a:spcPct val="90000"/>
        </a:lnSpc>
        <a:spcBef>
          <a:spcPts val="563"/>
        </a:spcBef>
        <a:buFont typeface="Arial" panose="020B0604020202020204" pitchFamily="34" charset="0"/>
        <a:buChar char="•"/>
        <a:defRPr sz="1576" kern="1200">
          <a:solidFill>
            <a:schemeClr val="tx1"/>
          </a:solidFill>
          <a:latin typeface="+mn-lt"/>
          <a:ea typeface="+mn-ea"/>
          <a:cs typeface="+mn-cs"/>
        </a:defRPr>
      </a:lvl1pPr>
      <a:lvl2pPr marL="385900" indent="-128633" algn="l" defTabSz="514533"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3166" indent="-128633" algn="l" defTabSz="514533"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433"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699"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9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2232"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9498"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6765" indent="-128633" algn="l" defTabSz="514533"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533" rtl="0" eaLnBrk="1" latinLnBrk="0" hangingPunct="1">
        <a:defRPr sz="1013" kern="1200">
          <a:solidFill>
            <a:schemeClr val="tx1"/>
          </a:solidFill>
          <a:latin typeface="+mn-lt"/>
          <a:ea typeface="+mn-ea"/>
          <a:cs typeface="+mn-cs"/>
        </a:defRPr>
      </a:lvl1pPr>
      <a:lvl2pPr marL="257266" algn="l" defTabSz="514533" rtl="0" eaLnBrk="1" latinLnBrk="0" hangingPunct="1">
        <a:defRPr sz="1013" kern="1200">
          <a:solidFill>
            <a:schemeClr val="tx1"/>
          </a:solidFill>
          <a:latin typeface="+mn-lt"/>
          <a:ea typeface="+mn-ea"/>
          <a:cs typeface="+mn-cs"/>
        </a:defRPr>
      </a:lvl2pPr>
      <a:lvl3pPr marL="514533" algn="l" defTabSz="514533" rtl="0" eaLnBrk="1" latinLnBrk="0" hangingPunct="1">
        <a:defRPr sz="1013" kern="1200">
          <a:solidFill>
            <a:schemeClr val="tx1"/>
          </a:solidFill>
          <a:latin typeface="+mn-lt"/>
          <a:ea typeface="+mn-ea"/>
          <a:cs typeface="+mn-cs"/>
        </a:defRPr>
      </a:lvl3pPr>
      <a:lvl4pPr marL="771799" algn="l" defTabSz="514533" rtl="0" eaLnBrk="1" latinLnBrk="0" hangingPunct="1">
        <a:defRPr sz="1013" kern="1200">
          <a:solidFill>
            <a:schemeClr val="tx1"/>
          </a:solidFill>
          <a:latin typeface="+mn-lt"/>
          <a:ea typeface="+mn-ea"/>
          <a:cs typeface="+mn-cs"/>
        </a:defRPr>
      </a:lvl4pPr>
      <a:lvl5pPr marL="1029066" algn="l" defTabSz="514533" rtl="0" eaLnBrk="1" latinLnBrk="0" hangingPunct="1">
        <a:defRPr sz="1013" kern="1200">
          <a:solidFill>
            <a:schemeClr val="tx1"/>
          </a:solidFill>
          <a:latin typeface="+mn-lt"/>
          <a:ea typeface="+mn-ea"/>
          <a:cs typeface="+mn-cs"/>
        </a:defRPr>
      </a:lvl5pPr>
      <a:lvl6pPr marL="1286332" algn="l" defTabSz="514533" rtl="0" eaLnBrk="1" latinLnBrk="0" hangingPunct="1">
        <a:defRPr sz="1013" kern="1200">
          <a:solidFill>
            <a:schemeClr val="tx1"/>
          </a:solidFill>
          <a:latin typeface="+mn-lt"/>
          <a:ea typeface="+mn-ea"/>
          <a:cs typeface="+mn-cs"/>
        </a:defRPr>
      </a:lvl6pPr>
      <a:lvl7pPr marL="1543599" algn="l" defTabSz="514533" rtl="0" eaLnBrk="1" latinLnBrk="0" hangingPunct="1">
        <a:defRPr sz="1013" kern="1200">
          <a:solidFill>
            <a:schemeClr val="tx1"/>
          </a:solidFill>
          <a:latin typeface="+mn-lt"/>
          <a:ea typeface="+mn-ea"/>
          <a:cs typeface="+mn-cs"/>
        </a:defRPr>
      </a:lvl7pPr>
      <a:lvl8pPr marL="1800865" algn="l" defTabSz="514533" rtl="0" eaLnBrk="1" latinLnBrk="0" hangingPunct="1">
        <a:defRPr sz="1013" kern="1200">
          <a:solidFill>
            <a:schemeClr val="tx1"/>
          </a:solidFill>
          <a:latin typeface="+mn-lt"/>
          <a:ea typeface="+mn-ea"/>
          <a:cs typeface="+mn-cs"/>
        </a:defRPr>
      </a:lvl8pPr>
      <a:lvl9pPr marL="2058132" algn="l" defTabSz="514533"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C9BDBB-9CFA-F9E4-1297-C2E1C5FAC38C}"/>
              </a:ext>
            </a:extLst>
          </p:cNvPr>
          <p:cNvSpPr>
            <a:spLocks noGrp="1"/>
          </p:cNvSpPr>
          <p:nvPr>
            <p:ph type="ctrTitle"/>
          </p:nvPr>
        </p:nvSpPr>
        <p:spPr>
          <a:xfrm>
            <a:off x="0" y="0"/>
            <a:ext cx="5145088" cy="2442412"/>
          </a:xfrm>
        </p:spPr>
        <p:txBody>
          <a:bodyPr anchor="b">
            <a:normAutofit/>
          </a:bodyPr>
          <a:lstStyle/>
          <a:p>
            <a:pPr algn="l">
              <a:lnSpc>
                <a:spcPct val="115000"/>
              </a:lnSpc>
              <a:spcAft>
                <a:spcPts val="800"/>
              </a:spcAft>
            </a:pPr>
            <a:r>
              <a:rPr lang="es-AR" sz="1000" b="1" dirty="0" err="1">
                <a:effectLst/>
                <a:latin typeface="Arial" panose="020B0604020202020204" pitchFamily="34" charset="0"/>
                <a:ea typeface="Calibri" panose="020F0502020204030204" pitchFamily="34" charset="0"/>
                <a:cs typeface="Arial" panose="020B0604020202020204" pitchFamily="34" charset="0"/>
              </a:rPr>
              <a:t>Appiolaza</a:t>
            </a:r>
            <a:r>
              <a:rPr lang="es-AR" sz="1000" b="1" dirty="0">
                <a:effectLst/>
                <a:latin typeface="Arial" panose="020B0604020202020204" pitchFamily="34" charset="0"/>
                <a:ea typeface="Calibri" panose="020F0502020204030204" pitchFamily="34" charset="0"/>
                <a:cs typeface="Arial" panose="020B0604020202020204" pitchFamily="34" charset="0"/>
              </a:rPr>
              <a:t> Alejandra</a:t>
            </a:r>
            <a:r>
              <a:rPr lang="es-AR" sz="1000" b="1" baseline="30000" dirty="0">
                <a:effectLst/>
                <a:latin typeface="Arial" panose="020B0604020202020204" pitchFamily="34" charset="0"/>
                <a:ea typeface="Calibri" panose="020F0502020204030204" pitchFamily="34" charset="0"/>
                <a:cs typeface="Arial" panose="020B0604020202020204" pitchFamily="34" charset="0"/>
              </a:rPr>
              <a:t>1</a:t>
            </a:r>
            <a:r>
              <a:rPr lang="es-AR" sz="1000" dirty="0">
                <a:effectLst/>
                <a:latin typeface="Arial" panose="020B0604020202020204" pitchFamily="34" charset="0"/>
                <a:ea typeface="Calibri" panose="020F0502020204030204" pitchFamily="34" charset="0"/>
                <a:cs typeface="Arial" panose="020B0604020202020204" pitchFamily="34" charset="0"/>
              </a:rPr>
              <a:t>; </a:t>
            </a:r>
            <a:r>
              <a:rPr lang="es-AR" sz="1000" dirty="0" err="1">
                <a:effectLst/>
                <a:latin typeface="Arial" panose="020B0604020202020204" pitchFamily="34" charset="0"/>
                <a:ea typeface="Calibri" panose="020F0502020204030204" pitchFamily="34" charset="0"/>
                <a:cs typeface="Arial" panose="020B0604020202020204" pitchFamily="34" charset="0"/>
              </a:rPr>
              <a:t>Repetti</a:t>
            </a:r>
            <a:r>
              <a:rPr lang="es-AR" sz="1000" dirty="0">
                <a:effectLst/>
                <a:latin typeface="Arial" panose="020B0604020202020204" pitchFamily="34" charset="0"/>
                <a:ea typeface="Calibri" panose="020F0502020204030204" pitchFamily="34" charset="0"/>
                <a:cs typeface="Arial" panose="020B0604020202020204" pitchFamily="34" charset="0"/>
              </a:rPr>
              <a:t> José Luis</a:t>
            </a:r>
            <a:r>
              <a:rPr lang="es-AR" sz="1000" baseline="30000" dirty="0">
                <a:effectLst/>
                <a:latin typeface="Arial" panose="020B0604020202020204" pitchFamily="34" charset="0"/>
                <a:ea typeface="Calibri" panose="020F0502020204030204" pitchFamily="34" charset="0"/>
                <a:cs typeface="Arial" panose="020B0604020202020204" pitchFamily="34" charset="0"/>
              </a:rPr>
              <a:t>1</a:t>
            </a:r>
            <a:r>
              <a:rPr lang="es-AR" sz="1000" dirty="0">
                <a:effectLst/>
                <a:latin typeface="Arial" panose="020B0604020202020204" pitchFamily="34" charset="0"/>
                <a:ea typeface="Calibri" panose="020F0502020204030204" pitchFamily="34" charset="0"/>
                <a:cs typeface="Arial" panose="020B0604020202020204" pitchFamily="34" charset="0"/>
              </a:rPr>
              <a:t>; </a:t>
            </a:r>
            <a:r>
              <a:rPr lang="es-AR" sz="1000" dirty="0" err="1">
                <a:effectLst/>
                <a:latin typeface="Arial" panose="020B0604020202020204" pitchFamily="34" charset="0"/>
                <a:ea typeface="Calibri" panose="020F0502020204030204" pitchFamily="34" charset="0"/>
                <a:cs typeface="Arial" panose="020B0604020202020204" pitchFamily="34" charset="0"/>
              </a:rPr>
              <a:t>Ubal</a:t>
            </a:r>
            <a:r>
              <a:rPr lang="es-AR" sz="1000" dirty="0">
                <a:effectLst/>
                <a:latin typeface="Arial" panose="020B0604020202020204" pitchFamily="34" charset="0"/>
                <a:ea typeface="Calibri" panose="020F0502020204030204" pitchFamily="34" charset="0"/>
                <a:cs typeface="Arial" panose="020B0604020202020204" pitchFamily="34" charset="0"/>
              </a:rPr>
              <a:t> Leonardo German</a:t>
            </a:r>
            <a:r>
              <a:rPr lang="es-AR" sz="1000" baseline="30000" dirty="0">
                <a:effectLst/>
                <a:latin typeface="Arial" panose="020B0604020202020204" pitchFamily="34" charset="0"/>
                <a:ea typeface="Calibri" panose="020F0502020204030204" pitchFamily="34" charset="0"/>
                <a:cs typeface="Arial" panose="020B0604020202020204" pitchFamily="34" charset="0"/>
              </a:rPr>
              <a:t>1,2</a:t>
            </a:r>
            <a:r>
              <a:rPr lang="es-AR" sz="1000" dirty="0">
                <a:effectLst/>
                <a:latin typeface="Arial" panose="020B0604020202020204" pitchFamily="34" charset="0"/>
                <a:ea typeface="Calibri" panose="020F0502020204030204" pitchFamily="34" charset="0"/>
                <a:cs typeface="Arial" panose="020B0604020202020204" pitchFamily="34" charset="0"/>
              </a:rPr>
              <a:t>; Acosta María Alejandra</a:t>
            </a:r>
            <a:r>
              <a:rPr lang="es-AR" sz="1000" baseline="30000" dirty="0">
                <a:effectLst/>
                <a:latin typeface="Arial" panose="020B0604020202020204" pitchFamily="34" charset="0"/>
                <a:ea typeface="Calibri" panose="020F0502020204030204" pitchFamily="34" charset="0"/>
                <a:cs typeface="Arial" panose="020B0604020202020204" pitchFamily="34" charset="0"/>
              </a:rPr>
              <a:t>1</a:t>
            </a:r>
            <a:r>
              <a:rPr lang="es-AR" sz="1000" dirty="0">
                <a:effectLst/>
                <a:latin typeface="Arial" panose="020B0604020202020204" pitchFamily="34" charset="0"/>
                <a:ea typeface="Calibri" panose="020F0502020204030204" pitchFamily="34" charset="0"/>
                <a:cs typeface="Arial" panose="020B0604020202020204" pitchFamily="34" charset="0"/>
              </a:rPr>
              <a:t>; Oviedo Enrique Eduardo</a:t>
            </a:r>
            <a:r>
              <a:rPr lang="es-AR" sz="1000" baseline="30000" dirty="0">
                <a:effectLst/>
                <a:latin typeface="Arial" panose="020B0604020202020204" pitchFamily="34" charset="0"/>
                <a:ea typeface="Calibri" panose="020F0502020204030204" pitchFamily="34" charset="0"/>
                <a:cs typeface="Arial" panose="020B0604020202020204" pitchFamily="34" charset="0"/>
              </a:rPr>
              <a:t>1</a:t>
            </a:r>
            <a:r>
              <a:rPr lang="es-AR" sz="1000" dirty="0">
                <a:effectLst/>
                <a:latin typeface="Arial" panose="020B0604020202020204" pitchFamily="34" charset="0"/>
                <a:ea typeface="Calibri" panose="020F0502020204030204" pitchFamily="34" charset="0"/>
                <a:cs typeface="Arial" panose="020B0604020202020204" pitchFamily="34" charset="0"/>
              </a:rPr>
              <a:t>; Fernández Rocío Guadalupe</a:t>
            </a:r>
            <a:r>
              <a:rPr lang="es-AR" sz="1000" baseline="30000" dirty="0">
                <a:effectLst/>
                <a:latin typeface="Arial" panose="020B0604020202020204" pitchFamily="34" charset="0"/>
                <a:ea typeface="Calibri" panose="020F0502020204030204" pitchFamily="34" charset="0"/>
                <a:cs typeface="Arial" panose="020B0604020202020204" pitchFamily="34" charset="0"/>
              </a:rPr>
              <a:t>1</a:t>
            </a:r>
            <a:r>
              <a:rPr lang="es-AR" sz="1000" dirty="0">
                <a:effectLst/>
                <a:latin typeface="Arial" panose="020B0604020202020204" pitchFamily="34" charset="0"/>
                <a:ea typeface="Calibri" panose="020F0502020204030204" pitchFamily="34" charset="0"/>
                <a:cs typeface="Arial" panose="020B0604020202020204" pitchFamily="34" charset="0"/>
              </a:rPr>
              <a:t>; </a:t>
            </a:r>
            <a:r>
              <a:rPr lang="es-AR" sz="1000" dirty="0" err="1">
                <a:effectLst/>
                <a:latin typeface="Arial" panose="020B0604020202020204" pitchFamily="34" charset="0"/>
                <a:ea typeface="Calibri" panose="020F0502020204030204" pitchFamily="34" charset="0"/>
                <a:cs typeface="Arial" panose="020B0604020202020204" pitchFamily="34" charset="0"/>
              </a:rPr>
              <a:t>Kevorkof</a:t>
            </a:r>
            <a:r>
              <a:rPr lang="es-AR" sz="1000" dirty="0">
                <a:effectLst/>
                <a:latin typeface="Arial" panose="020B0604020202020204" pitchFamily="34" charset="0"/>
                <a:ea typeface="Calibri" panose="020F0502020204030204" pitchFamily="34" charset="0"/>
                <a:cs typeface="Arial" panose="020B0604020202020204" pitchFamily="34" charset="0"/>
              </a:rPr>
              <a:t> Gregorio Varujan</a:t>
            </a:r>
            <a:r>
              <a:rPr lang="es-AR" sz="1000" baseline="30000" dirty="0">
                <a:effectLst/>
                <a:latin typeface="Arial" panose="020B0604020202020204" pitchFamily="34" charset="0"/>
                <a:ea typeface="Calibri" panose="020F0502020204030204" pitchFamily="34" charset="0"/>
                <a:cs typeface="Arial" panose="020B0604020202020204" pitchFamily="34" charset="0"/>
              </a:rPr>
              <a:t>1,2</a:t>
            </a:r>
            <a:r>
              <a:rPr lang="es-AR" sz="1000" baseline="30000" dirty="0">
                <a:latin typeface="Arial" panose="020B0604020202020204" pitchFamily="34" charset="0"/>
                <a:ea typeface="Calibri" panose="020F0502020204030204" pitchFamily="34" charset="0"/>
                <a:cs typeface="Arial" panose="020B0604020202020204" pitchFamily="34" charset="0"/>
              </a:rPr>
              <a:t> </a:t>
            </a:r>
            <a:br>
              <a:rPr lang="es-AR" sz="1000" baseline="30000" dirty="0">
                <a:latin typeface="Arial" panose="020B0604020202020204" pitchFamily="34" charset="0"/>
                <a:ea typeface="Calibri" panose="020F0502020204030204" pitchFamily="34" charset="0"/>
                <a:cs typeface="Arial" panose="020B0604020202020204" pitchFamily="34" charset="0"/>
              </a:rPr>
            </a:br>
            <a:r>
              <a:rPr lang="es-AR" sz="1000" baseline="30000" dirty="0">
                <a:effectLst/>
                <a:latin typeface="Arial" panose="020B0604020202020204" pitchFamily="34" charset="0"/>
                <a:ea typeface="Calibri" panose="020F0502020204030204" pitchFamily="34" charset="0"/>
                <a:cs typeface="Arial" panose="020B0604020202020204" pitchFamily="34" charset="0"/>
              </a:rPr>
              <a:t>1</a:t>
            </a:r>
            <a:r>
              <a:rPr lang="es-AR" sz="1000" dirty="0">
                <a:effectLst/>
                <a:latin typeface="Arial" panose="020B0604020202020204" pitchFamily="34" charset="0"/>
                <a:ea typeface="Calibri" panose="020F0502020204030204" pitchFamily="34" charset="0"/>
                <a:cs typeface="Arial" panose="020B0604020202020204" pitchFamily="34" charset="0"/>
              </a:rPr>
              <a:t>Hospital Tránsito </a:t>
            </a:r>
            <a:r>
              <a:rPr lang="es-AR" sz="1000" dirty="0" err="1">
                <a:effectLst/>
                <a:latin typeface="Arial" panose="020B0604020202020204" pitchFamily="34" charset="0"/>
                <a:ea typeface="Calibri" panose="020F0502020204030204" pitchFamily="34" charset="0"/>
                <a:cs typeface="Arial" panose="020B0604020202020204" pitchFamily="34" charset="0"/>
              </a:rPr>
              <a:t>Cácers</a:t>
            </a:r>
            <a:r>
              <a:rPr lang="es-AR" sz="1000" dirty="0">
                <a:effectLst/>
                <a:latin typeface="Arial" panose="020B0604020202020204" pitchFamily="34" charset="0"/>
                <a:ea typeface="Calibri" panose="020F0502020204030204" pitchFamily="34" charset="0"/>
                <a:cs typeface="Arial" panose="020B0604020202020204" pitchFamily="34" charset="0"/>
              </a:rPr>
              <a:t> de Allende; </a:t>
            </a:r>
            <a:r>
              <a:rPr lang="es-AR" sz="1000" baseline="30000" dirty="0">
                <a:effectLst/>
                <a:latin typeface="Arial" panose="020B0604020202020204" pitchFamily="34" charset="0"/>
                <a:ea typeface="Calibri" panose="020F0502020204030204" pitchFamily="34" charset="0"/>
                <a:cs typeface="Arial" panose="020B0604020202020204" pitchFamily="34" charset="0"/>
              </a:rPr>
              <a:t>2</a:t>
            </a:r>
            <a:r>
              <a:rPr lang="es-AR" sz="1000" dirty="0">
                <a:effectLst/>
                <a:latin typeface="Arial" panose="020B0604020202020204" pitchFamily="34" charset="0"/>
                <a:ea typeface="Calibri" panose="020F0502020204030204" pitchFamily="34" charset="0"/>
                <a:cs typeface="Arial" panose="020B0604020202020204" pitchFamily="34" charset="0"/>
              </a:rPr>
              <a:t>Cátedra de Clínica Médica II, U.H.M.I. </a:t>
            </a:r>
            <a:r>
              <a:rPr lang="es-AR" sz="1000" dirty="0" err="1">
                <a:effectLst/>
                <a:latin typeface="Arial" panose="020B0604020202020204" pitchFamily="34" charset="0"/>
                <a:ea typeface="Calibri" panose="020F0502020204030204" pitchFamily="34" charset="0"/>
                <a:cs typeface="Arial" panose="020B0604020202020204" pitchFamily="34" charset="0"/>
              </a:rPr>
              <a:t>Nº</a:t>
            </a:r>
            <a:r>
              <a:rPr lang="es-AR" sz="1000" dirty="0">
                <a:effectLst/>
                <a:latin typeface="Arial" panose="020B0604020202020204" pitchFamily="34" charset="0"/>
                <a:ea typeface="Calibri" panose="020F0502020204030204" pitchFamily="34" charset="0"/>
                <a:cs typeface="Arial" panose="020B0604020202020204" pitchFamily="34" charset="0"/>
              </a:rPr>
              <a:t> 5 HTCA, Facultad Ciencias Médicas </a:t>
            </a:r>
            <a:br>
              <a:rPr lang="es-AR" sz="1800" dirty="0">
                <a:effectLst/>
                <a:latin typeface="Calibri" panose="020F0502020204030204" pitchFamily="34" charset="0"/>
                <a:ea typeface="Calibri" panose="020F0502020204030204" pitchFamily="34" charset="0"/>
                <a:cs typeface="Times New Roman" panose="02020603050405020304" pitchFamily="18" charset="0"/>
              </a:rPr>
            </a:br>
            <a:endParaRPr lang="es-AR" dirty="0">
              <a:latin typeface="Arial" panose="020B0604020202020204" pitchFamily="34" charset="0"/>
              <a:cs typeface="Arial" panose="020B0604020202020204" pitchFamily="34" charset="0"/>
            </a:endParaRPr>
          </a:p>
        </p:txBody>
      </p:sp>
      <p:sp>
        <p:nvSpPr>
          <p:cNvPr id="3" name="Subtítulo 2">
            <a:extLst>
              <a:ext uri="{FF2B5EF4-FFF2-40B4-BE49-F238E27FC236}">
                <a16:creationId xmlns:a16="http://schemas.microsoft.com/office/drawing/2014/main" id="{1F83F9CA-FCE3-6263-3CFF-4EA861B03745}"/>
              </a:ext>
            </a:extLst>
          </p:cNvPr>
          <p:cNvSpPr>
            <a:spLocks noGrp="1"/>
          </p:cNvSpPr>
          <p:nvPr>
            <p:ph type="subTitle" idx="1"/>
          </p:nvPr>
        </p:nvSpPr>
        <p:spPr>
          <a:xfrm>
            <a:off x="0" y="1853270"/>
            <a:ext cx="5145088" cy="1215255"/>
          </a:xfrm>
          <a:solidFill>
            <a:schemeClr val="accent2">
              <a:lumMod val="20000"/>
              <a:lumOff val="80000"/>
            </a:schemeClr>
          </a:solidFill>
          <a:ln w="12700">
            <a:solidFill>
              <a:schemeClr val="tx1"/>
            </a:solidFill>
          </a:ln>
        </p:spPr>
        <p:txBody>
          <a:bodyPr>
            <a:noAutofit/>
          </a:bodyPr>
          <a:lstStyle/>
          <a:p>
            <a:pPr algn="just">
              <a:lnSpc>
                <a:spcPct val="115000"/>
              </a:lnSpc>
              <a:spcAft>
                <a:spcPts val="800"/>
              </a:spcAft>
            </a:pPr>
            <a:r>
              <a:rPr lang="es-AR" sz="900" b="1" dirty="0">
                <a:effectLst/>
                <a:latin typeface="Arial" panose="020B0604020202020204" pitchFamily="34" charset="0"/>
                <a:ea typeface="Calibri" panose="020F0502020204030204" pitchFamily="34" charset="0"/>
                <a:cs typeface="Arial" panose="020B0604020202020204" pitchFamily="34" charset="0"/>
              </a:rPr>
              <a:t>INTRODUCCIÓN: </a:t>
            </a:r>
            <a:r>
              <a:rPr lang="es-AR" sz="900" b="1" dirty="0">
                <a:latin typeface="Arial" panose="020B0604020202020204" pitchFamily="34" charset="0"/>
                <a:ea typeface="Calibri" panose="020F0502020204030204" pitchFamily="34" charset="0"/>
                <a:cs typeface="Arial" panose="020B0604020202020204" pitchFamily="34" charset="0"/>
              </a:rPr>
              <a:t>L</a:t>
            </a:r>
            <a:r>
              <a:rPr lang="es-AR" sz="900" dirty="0">
                <a:effectLst/>
                <a:latin typeface="Arial" panose="020B0604020202020204" pitchFamily="34" charset="0"/>
                <a:ea typeface="Calibri" panose="020F0502020204030204" pitchFamily="34" charset="0"/>
                <a:cs typeface="Arial" panose="020B0604020202020204" pitchFamily="34" charset="0"/>
              </a:rPr>
              <a:t>os teratomas quísticos maduros son tumores benignos de células germinales, que se encuentran predominantemente en gónadas y rara vez en áreas </a:t>
            </a:r>
            <a:r>
              <a:rPr lang="es-AR" sz="900" dirty="0" err="1">
                <a:effectLst/>
                <a:latin typeface="Arial" panose="020B0604020202020204" pitchFamily="34" charset="0"/>
                <a:ea typeface="Calibri" panose="020F0502020204030204" pitchFamily="34" charset="0"/>
                <a:cs typeface="Arial" panose="020B0604020202020204" pitchFamily="34" charset="0"/>
              </a:rPr>
              <a:t>extragonadales</a:t>
            </a:r>
            <a:r>
              <a:rPr lang="es-AR" sz="900" dirty="0">
                <a:effectLst/>
                <a:latin typeface="Arial" panose="020B0604020202020204" pitchFamily="34" charset="0"/>
                <a:ea typeface="Calibri" panose="020F0502020204030204" pitchFamily="34" charset="0"/>
                <a:cs typeface="Arial" panose="020B0604020202020204" pitchFamily="34" charset="0"/>
              </a:rPr>
              <a:t>; siendo el mediastino el sitio más común en adultos, en un 3-4%. Se originan a partir de células embrionarias de uno o más de las 3 capas germinativas, que pueden diferenciarse en cualquier tipo de tejido. El primer caso intrapulmonar publicado fue en el año 1839, siendo muy baja su incidencia. Estas tumoraciones no presentan características clínicas ni radiológicas específicas, por lo cual el estudio anatomopatológico es el método diagnóstico definitivo.</a:t>
            </a:r>
          </a:p>
        </p:txBody>
      </p:sp>
      <p:sp>
        <p:nvSpPr>
          <p:cNvPr id="5" name="CuadroTexto 4">
            <a:extLst>
              <a:ext uri="{FF2B5EF4-FFF2-40B4-BE49-F238E27FC236}">
                <a16:creationId xmlns:a16="http://schemas.microsoft.com/office/drawing/2014/main" id="{55D73022-68EC-2220-B075-CE96855C5664}"/>
              </a:ext>
            </a:extLst>
          </p:cNvPr>
          <p:cNvSpPr txBox="1"/>
          <p:nvPr/>
        </p:nvSpPr>
        <p:spPr>
          <a:xfrm>
            <a:off x="0" y="8080862"/>
            <a:ext cx="5145088" cy="1034386"/>
          </a:xfrm>
          <a:prstGeom prst="rect">
            <a:avLst/>
          </a:prstGeom>
          <a:solidFill>
            <a:schemeClr val="accent2">
              <a:lumMod val="20000"/>
              <a:lumOff val="80000"/>
            </a:schemeClr>
          </a:solidFill>
          <a:ln>
            <a:solidFill>
              <a:schemeClr val="tx1"/>
            </a:solidFill>
          </a:ln>
        </p:spPr>
        <p:txBody>
          <a:bodyPr wrap="square" rtlCol="0">
            <a:spAutoFit/>
          </a:bodyPr>
          <a:lstStyle/>
          <a:p>
            <a:pPr algn="just">
              <a:lnSpc>
                <a:spcPct val="115000"/>
              </a:lnSpc>
              <a:spcAft>
                <a:spcPts val="800"/>
              </a:spcAft>
            </a:pPr>
            <a:r>
              <a:rPr lang="es-AR" sz="900" b="1" dirty="0">
                <a:effectLst/>
                <a:latin typeface="Arial" panose="020B0604020202020204" pitchFamily="34" charset="0"/>
                <a:ea typeface="Calibri" panose="020F0502020204030204" pitchFamily="34" charset="0"/>
                <a:cs typeface="Arial" panose="020B0604020202020204" pitchFamily="34" charset="0"/>
              </a:rPr>
              <a:t>DISCUSIÓN Y CONCLUSIONES: </a:t>
            </a:r>
            <a:r>
              <a:rPr lang="es-AR" sz="900" dirty="0">
                <a:effectLst/>
                <a:latin typeface="Arial" panose="020B0604020202020204" pitchFamily="34" charset="0"/>
                <a:ea typeface="Calibri" panose="020F0502020204030204" pitchFamily="34" charset="0"/>
                <a:cs typeface="Arial" panose="020B0604020202020204" pitchFamily="34" charset="0"/>
              </a:rPr>
              <a:t>El teratoma intrapulmonar es un tumor a tener en cuenta como diagnóstico diferencial ante la presencia de lesiones quísticas, de baja frecuencia según bibliografía indicada. La confirmación diagnóstica se realiza con anatomía patológica y sospecha a través de métodos complementarios y el tratamiento es quirúrgico. En nuestro caso fue de relevancia el hallazgo de pelos de gran longitud invadiendo bronquio fuente, asociada a tos incoercible</a:t>
            </a:r>
            <a:endParaRPr lang="es-AR" sz="900" dirty="0">
              <a:latin typeface="Arial" panose="020B0604020202020204" pitchFamily="34" charset="0"/>
              <a:cs typeface="Arial" panose="020B0604020202020204" pitchFamily="34" charset="0"/>
            </a:endParaRPr>
          </a:p>
        </p:txBody>
      </p:sp>
      <p:sp>
        <p:nvSpPr>
          <p:cNvPr id="8" name="CuadroTexto 7">
            <a:extLst>
              <a:ext uri="{FF2B5EF4-FFF2-40B4-BE49-F238E27FC236}">
                <a16:creationId xmlns:a16="http://schemas.microsoft.com/office/drawing/2014/main" id="{36A0C5D1-F7C3-FC3C-457F-9A33D55EAB7B}"/>
              </a:ext>
            </a:extLst>
          </p:cNvPr>
          <p:cNvSpPr txBox="1"/>
          <p:nvPr/>
        </p:nvSpPr>
        <p:spPr>
          <a:xfrm>
            <a:off x="0" y="-1"/>
            <a:ext cx="5145088" cy="996824"/>
          </a:xfrm>
          <a:prstGeom prst="rect">
            <a:avLst/>
          </a:prstGeom>
          <a:solidFill>
            <a:schemeClr val="accent5">
              <a:lumMod val="75000"/>
            </a:schemeClr>
          </a:solidFill>
          <a:ln>
            <a:solidFill>
              <a:schemeClr val="tx1"/>
            </a:solidFill>
          </a:ln>
        </p:spPr>
        <p:txBody>
          <a:bodyPr wrap="square" rtlCol="0" anchor="ctr" anchorCtr="0">
            <a:normAutofit/>
          </a:bodyPr>
          <a:lstStyle/>
          <a:p>
            <a:pPr algn="ctr"/>
            <a:r>
              <a:rPr lang="es-AR" sz="1600" b="1" dirty="0">
                <a:solidFill>
                  <a:schemeClr val="bg1"/>
                </a:solidFill>
                <a:latin typeface="Arial" panose="020B0604020202020204" pitchFamily="34" charset="0"/>
                <a:cs typeface="Arial" panose="020B0604020202020204" pitchFamily="34" charset="0"/>
              </a:rPr>
              <a:t> ELEMENTOS PILOSOS                          ENDOBRONQUIEALES: HALLAZGO ENDOSCOPICO DE TERATOMA</a:t>
            </a:r>
          </a:p>
        </p:txBody>
      </p:sp>
      <p:pic>
        <p:nvPicPr>
          <p:cNvPr id="7" name="Imagen 6">
            <a:extLst>
              <a:ext uri="{FF2B5EF4-FFF2-40B4-BE49-F238E27FC236}">
                <a16:creationId xmlns:a16="http://schemas.microsoft.com/office/drawing/2014/main" id="{1EA395C4-A1C7-7776-D248-607AD6E9DE81}"/>
              </a:ext>
            </a:extLst>
          </p:cNvPr>
          <p:cNvPicPr>
            <a:picLocks noChangeAspect="1"/>
          </p:cNvPicPr>
          <p:nvPr/>
        </p:nvPicPr>
        <p:blipFill>
          <a:blip r:embed="rId2"/>
          <a:srcRect l="29465" t="9239" r="43783" b="65055"/>
          <a:stretch/>
        </p:blipFill>
        <p:spPr>
          <a:xfrm>
            <a:off x="1" y="1"/>
            <a:ext cx="817470" cy="647699"/>
          </a:xfrm>
          <a:prstGeom prst="rect">
            <a:avLst/>
          </a:prstGeom>
        </p:spPr>
      </p:pic>
      <p:sp>
        <p:nvSpPr>
          <p:cNvPr id="14" name="Rectángulo 13">
            <a:extLst>
              <a:ext uri="{FF2B5EF4-FFF2-40B4-BE49-F238E27FC236}">
                <a16:creationId xmlns:a16="http://schemas.microsoft.com/office/drawing/2014/main" id="{B02197D2-40BF-492D-E663-5AE4A74A8E58}"/>
              </a:ext>
            </a:extLst>
          </p:cNvPr>
          <p:cNvSpPr/>
          <p:nvPr/>
        </p:nvSpPr>
        <p:spPr>
          <a:xfrm>
            <a:off x="0" y="996824"/>
            <a:ext cx="5145088" cy="856445"/>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AR"/>
          </a:p>
        </p:txBody>
      </p:sp>
      <p:pic>
        <p:nvPicPr>
          <p:cNvPr id="17" name="Imagen 16" descr="Imagen que contiene foto, diferente, alimentos, camión&#10;&#10;Descripción generada automáticamente">
            <a:extLst>
              <a:ext uri="{FF2B5EF4-FFF2-40B4-BE49-F238E27FC236}">
                <a16:creationId xmlns:a16="http://schemas.microsoft.com/office/drawing/2014/main" id="{F789D1C6-9F71-65F4-6643-9FFFFEB4DDA6}"/>
              </a:ext>
            </a:extLst>
          </p:cNvPr>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2246811" y="4102911"/>
            <a:ext cx="2898277" cy="2258700"/>
          </a:xfrm>
          <a:prstGeom prst="rect">
            <a:avLst/>
          </a:prstGeom>
        </p:spPr>
      </p:pic>
      <p:sp>
        <p:nvSpPr>
          <p:cNvPr id="18" name="CuadroTexto 17">
            <a:extLst>
              <a:ext uri="{FF2B5EF4-FFF2-40B4-BE49-F238E27FC236}">
                <a16:creationId xmlns:a16="http://schemas.microsoft.com/office/drawing/2014/main" id="{D813AB71-3085-F16D-13E2-4C5A5FCB6111}"/>
              </a:ext>
            </a:extLst>
          </p:cNvPr>
          <p:cNvSpPr txBox="1"/>
          <p:nvPr/>
        </p:nvSpPr>
        <p:spPr>
          <a:xfrm>
            <a:off x="4182895" y="-1"/>
            <a:ext cx="962194" cy="369332"/>
          </a:xfrm>
          <a:prstGeom prst="rect">
            <a:avLst/>
          </a:prstGeom>
          <a:noFill/>
          <a:ln>
            <a:solidFill>
              <a:schemeClr val="bg1"/>
            </a:solidFill>
          </a:ln>
        </p:spPr>
        <p:txBody>
          <a:bodyPr wrap="square" rtlCol="0">
            <a:spAutoFit/>
          </a:bodyPr>
          <a:lstStyle/>
          <a:p>
            <a:r>
              <a:rPr lang="es-AR" dirty="0">
                <a:solidFill>
                  <a:schemeClr val="bg1"/>
                </a:solidFill>
              </a:rPr>
              <a:t>P-032</a:t>
            </a:r>
          </a:p>
        </p:txBody>
      </p:sp>
      <p:sp>
        <p:nvSpPr>
          <p:cNvPr id="6" name="Rectángulo 5"/>
          <p:cNvSpPr/>
          <p:nvPr/>
        </p:nvSpPr>
        <p:spPr>
          <a:xfrm>
            <a:off x="0" y="3031555"/>
            <a:ext cx="5145088" cy="1071356"/>
          </a:xfrm>
          <a:prstGeom prst="rect">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AR" sz="900" b="1" dirty="0">
                <a:solidFill>
                  <a:prstClr val="black"/>
                </a:solidFill>
                <a:latin typeface="Arial" panose="020B0604020202020204" pitchFamily="34" charset="0"/>
                <a:ea typeface="Calibri" panose="020F0502020204030204" pitchFamily="34" charset="0"/>
                <a:cs typeface="Arial" panose="020B0604020202020204" pitchFamily="34" charset="0"/>
              </a:rPr>
              <a:t>Caso </a:t>
            </a:r>
            <a:r>
              <a:rPr lang="es-AR" sz="900" b="1" dirty="0" err="1">
                <a:solidFill>
                  <a:prstClr val="black"/>
                </a:solidFill>
                <a:latin typeface="Arial" panose="020B0604020202020204" pitchFamily="34" charset="0"/>
                <a:ea typeface="Calibri" panose="020F0502020204030204" pitchFamily="34" charset="0"/>
                <a:cs typeface="Arial" panose="020B0604020202020204" pitchFamily="34" charset="0"/>
              </a:rPr>
              <a:t>Clinico</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Femenina de 18 años de edad, oriunda de Córdoba, con antecedentes de retraso madurativo leve e hipoacusia bilateral. Múltiples consultas previas por hallazgo de masa pulmonar en lóbulo superior derecho (LSD), con sospecha de tuberculosis pulmonar (TB) y cultivos de esputo para koch sin desarrollo. Relata tos crónica de 5 meses de evolución, seca que alterna con expectoración </a:t>
            </a:r>
            <a:r>
              <a:rPr lang="es-AR" sz="900" dirty="0" err="1">
                <a:solidFill>
                  <a:prstClr val="black"/>
                </a:solidFill>
                <a:latin typeface="Arial" panose="020B0604020202020204" pitchFamily="34" charset="0"/>
                <a:ea typeface="Calibri" panose="020F0502020204030204" pitchFamily="34" charset="0"/>
                <a:cs typeface="Arial" panose="020B0604020202020204" pitchFamily="34" charset="0"/>
              </a:rPr>
              <a:t>mucopurulenta</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equivalentes febriles, pérdida de peso y sudoración nocturna</a:t>
            </a:r>
            <a:r>
              <a:rPr lang="es-AR" sz="1000" dirty="0">
                <a:solidFill>
                  <a:prstClr val="black"/>
                </a:solidFill>
                <a:latin typeface="Arial" panose="020B0604020202020204" pitchFamily="34" charset="0"/>
                <a:ea typeface="Calibri" panose="020F0502020204030204" pitchFamily="34" charset="0"/>
                <a:cs typeface="Arial" panose="020B0604020202020204" pitchFamily="34" charset="0"/>
              </a:rPr>
              <a:t>.</a:t>
            </a:r>
            <a:endParaRPr lang="es-AR" dirty="0">
              <a:solidFill>
                <a:schemeClr val="accent2">
                  <a:lumMod val="40000"/>
                  <a:lumOff val="60000"/>
                </a:schemeClr>
              </a:solidFill>
            </a:endParaRPr>
          </a:p>
        </p:txBody>
      </p:sp>
      <p:sp>
        <p:nvSpPr>
          <p:cNvPr id="9" name="Rectángulo 8"/>
          <p:cNvSpPr/>
          <p:nvPr/>
        </p:nvSpPr>
        <p:spPr>
          <a:xfrm>
            <a:off x="0" y="4102911"/>
            <a:ext cx="2246811" cy="22587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Tomografía de tórax </a:t>
            </a:r>
            <a:r>
              <a:rPr lang="es-AR" sz="900" b="1" dirty="0">
                <a:solidFill>
                  <a:prstClr val="black"/>
                </a:solidFill>
                <a:latin typeface="Arial" panose="020B0604020202020204" pitchFamily="34" charset="0"/>
                <a:ea typeface="Calibri" panose="020F0502020204030204" pitchFamily="34" charset="0"/>
                <a:cs typeface="Arial" panose="020B0604020202020204" pitchFamily="34" charset="0"/>
              </a:rPr>
              <a:t>(Figura 1A)</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presenta masa poli lobulada 102 x 76 x 79 mm en LSD de densidad heterogénea, mixta, con áreas de densidad grasa predominantemente y en su interior macro calcificaciones, áreas de densidad líquida, que contacta con pleura parietal rodeada de parénquima pulmonar </a:t>
            </a:r>
            <a:r>
              <a:rPr lang="es-AR" sz="900" dirty="0" err="1">
                <a:solidFill>
                  <a:prstClr val="black"/>
                </a:solidFill>
                <a:latin typeface="Arial" panose="020B0604020202020204" pitchFamily="34" charset="0"/>
                <a:ea typeface="Calibri" panose="020F0502020204030204" pitchFamily="34" charset="0"/>
                <a:cs typeface="Arial" panose="020B0604020202020204" pitchFamily="34" charset="0"/>
              </a:rPr>
              <a:t>atelectásico</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bronquiectasias </a:t>
            </a:r>
            <a:r>
              <a:rPr lang="es-AR" sz="900" dirty="0" err="1">
                <a:solidFill>
                  <a:prstClr val="black"/>
                </a:solidFill>
                <a:latin typeface="Arial" panose="020B0604020202020204" pitchFamily="34" charset="0"/>
                <a:ea typeface="Calibri" panose="020F0502020204030204" pitchFamily="34" charset="0"/>
                <a:cs typeface="Arial" panose="020B0604020202020204" pitchFamily="34" charset="0"/>
              </a:rPr>
              <a:t>varicoides</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y quísticas, árbol en brote y vidrio esmerilado. Además, desplazamiento mediastinal a izquierda y adenomegalias (</a:t>
            </a:r>
            <a:r>
              <a:rPr lang="es-AR" sz="900" dirty="0" err="1">
                <a:solidFill>
                  <a:prstClr val="black"/>
                </a:solidFill>
                <a:latin typeface="Arial" panose="020B0604020202020204" pitchFamily="34" charset="0"/>
                <a:ea typeface="Calibri" panose="020F0502020204030204" pitchFamily="34" charset="0"/>
                <a:cs typeface="Arial" panose="020B0604020202020204" pitchFamily="34" charset="0"/>
              </a:rPr>
              <a:t>paratraqueal</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inferior y </a:t>
            </a:r>
            <a:r>
              <a:rPr lang="es-AR" sz="900" dirty="0" err="1">
                <a:solidFill>
                  <a:prstClr val="black"/>
                </a:solidFill>
                <a:latin typeface="Arial" panose="020B0604020202020204" pitchFamily="34" charset="0"/>
                <a:ea typeface="Calibri" panose="020F0502020204030204" pitchFamily="34" charset="0"/>
                <a:cs typeface="Arial" panose="020B0604020202020204" pitchFamily="34" charset="0"/>
              </a:rPr>
              <a:t>subcarinal</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a:t>
            </a:r>
            <a:endParaRPr lang="es-AR" sz="900" dirty="0">
              <a:solidFill>
                <a:prstClr val="white"/>
              </a:solidFill>
            </a:endParaRPr>
          </a:p>
        </p:txBody>
      </p:sp>
      <p:sp>
        <p:nvSpPr>
          <p:cNvPr id="11" name="Rectángulo 10"/>
          <p:cNvSpPr/>
          <p:nvPr/>
        </p:nvSpPr>
        <p:spPr>
          <a:xfrm>
            <a:off x="0" y="6361611"/>
            <a:ext cx="5145088" cy="1719251"/>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AR" sz="900" dirty="0" err="1">
                <a:solidFill>
                  <a:prstClr val="black"/>
                </a:solidFill>
                <a:latin typeface="Arial" panose="020B0604020202020204" pitchFamily="34" charset="0"/>
                <a:ea typeface="Calibri" panose="020F0502020204030204" pitchFamily="34" charset="0"/>
                <a:cs typeface="Arial" panose="020B0604020202020204" pitchFamily="34" charset="0"/>
              </a:rPr>
              <a:t>Fibrobroncoscopia</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(Figura 1B) se observan estructuras pilosas de longitud considerable que invaden el bronquio principal derecho, abundantes secreciones mucosas que dificultan progresión del endoscopio. Muestras obtenidas para Koch, hongos y gérmenes comunes no presentan desarrollo. Por hallazgos mencionados y ante sospecha de Teratoma, se decide junto a Cirugía de Tórax lobectomía superior derecha. Presenta complicaciones durante procedimiento quirúrgico y sólo se realiza biopsia de la lesión. Postoperatorio en terapia intensiva con requerimiento de ARM, drogas vasoactivas y múltiples intercurrencias infecciosas. Mala evolución con sepsis rápidamente progresiva y desenlace fatal. Familia autoriza autopsia. Anatomía patológica describe en la microscopía (Figura 1C): quistes de paredes lisas con cebo, pelos y tejido cartilaginoso en su interior, la microscopía (Figura 1D) revela estructuras </a:t>
            </a:r>
            <a:r>
              <a:rPr lang="es-AR" sz="900" dirty="0" err="1">
                <a:solidFill>
                  <a:prstClr val="black"/>
                </a:solidFill>
                <a:latin typeface="Arial" panose="020B0604020202020204" pitchFamily="34" charset="0"/>
                <a:ea typeface="Calibri" panose="020F0502020204030204" pitchFamily="34" charset="0"/>
                <a:cs typeface="Arial" panose="020B0604020202020204" pitchFamily="34" charset="0"/>
              </a:rPr>
              <a:t>glanduliformes</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irregulares, revestidas por células de atipa, material </a:t>
            </a:r>
            <a:r>
              <a:rPr lang="es-AR" sz="900" dirty="0" err="1">
                <a:solidFill>
                  <a:prstClr val="black"/>
                </a:solidFill>
                <a:latin typeface="Arial" panose="020B0604020202020204" pitchFamily="34" charset="0"/>
                <a:ea typeface="Calibri" panose="020F0502020204030204" pitchFamily="34" charset="0"/>
                <a:cs typeface="Arial" panose="020B0604020202020204" pitchFamily="34" charset="0"/>
              </a:rPr>
              <a:t>mucoide</a:t>
            </a:r>
            <a:r>
              <a:rPr lang="es-AR" sz="900" dirty="0">
                <a:solidFill>
                  <a:prstClr val="black"/>
                </a:solidFill>
                <a:latin typeface="Arial" panose="020B0604020202020204" pitchFamily="34" charset="0"/>
                <a:ea typeface="Calibri" panose="020F0502020204030204" pitchFamily="34" charset="0"/>
                <a:cs typeface="Arial" panose="020B0604020202020204" pitchFamily="34" charset="0"/>
              </a:rPr>
              <a:t>, tejido conectivo maduro con componentes bien diferenciados. Confirmando sospecha diagnóstica</a:t>
            </a:r>
            <a:endParaRPr lang="es-AR" dirty="0"/>
          </a:p>
        </p:txBody>
      </p:sp>
    </p:spTree>
    <p:extLst>
      <p:ext uri="{BB962C8B-B14F-4D97-AF65-F5344CB8AC3E}">
        <p14:creationId xmlns:p14="http://schemas.microsoft.com/office/powerpoint/2010/main" val="104549682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ema de 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499</TotalTime>
  <Words>566</Words>
  <Application>Microsoft Office PowerPoint</Application>
  <PresentationFormat>Personalizado</PresentationFormat>
  <Paragraphs>8</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Aptos</vt:lpstr>
      <vt:lpstr>Aptos Display</vt:lpstr>
      <vt:lpstr>Arial</vt:lpstr>
      <vt:lpstr>Calibri</vt:lpstr>
      <vt:lpstr>Tema de Office</vt:lpstr>
      <vt:lpstr>Appiolaza Alejandra1; Repetti José Luis1; Ubal Leonardo German1,2; Acosta María Alejandra1; Oviedo Enrique Eduardo1; Fernández Rocío Guadalupe1; Kevorkof Gregorio Varujan1,2  1Hospital Tránsito Cácers de Allende; 2Cátedra de Clínica Médica II, U.H.M.I. Nº 5 HTCA, Facultad Ciencias Médicas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Appiolaza Alejandra1; Repetti José Luis1; Ubal Leonardo German1,2; Acosta María Alejandra1; Oviedo Enrique Eduardo1; Fernández Rocío Guadalupe1; Kevorkof Gregorio Varujan1,2  1Hospital Tránsito Cácers de Allende; 2Cátedra de Clínica Médica II, U.H.M.I. Nº 5 HTCA, Facultad Ciencias Médicas</dc:title>
  <dc:creator>nelson sebastián rios</dc:creator>
  <cp:lastModifiedBy>nelson sebastián rios</cp:lastModifiedBy>
  <cp:revision>6</cp:revision>
  <dcterms:created xsi:type="dcterms:W3CDTF">2024-10-17T15:19:43Z</dcterms:created>
  <dcterms:modified xsi:type="dcterms:W3CDTF">2024-10-18T00:35:41Z</dcterms:modified>
</cp:coreProperties>
</file>