
<file path=[Content_Types].xml><?xml version="1.0" encoding="utf-8"?>
<Types xmlns="http://schemas.openxmlformats.org/package/2006/content-types">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7" r:id="rId2"/>
  </p:sldIdLst>
  <p:sldSz cx="6858000" cy="12192000"/>
  <p:notesSz cx="6858000" cy="9144000"/>
  <p:embeddedFontLst>
    <p:embeddedFont>
      <p:font typeface="Merriweather" panose="00000500000000000000" pitchFamily="2" charset="0"/>
      <p:regular r:id="rId4"/>
      <p:bold r:id="rId5"/>
      <p:italic r:id="rId6"/>
      <p:boldItalic r:id="rId7"/>
    </p:embeddedFont>
    <p:embeddedFont>
      <p:font typeface="Roboto" panose="02000000000000000000" pitchFamily="2"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4EA7"/>
    <a:srgbClr val="C3C3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5" d="100"/>
          <a:sy n="125" d="100"/>
        </p:scale>
        <p:origin x="1051" y="-30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2" name="Google Shape;6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016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DFD6FF"/>
        </a:solidFill>
        <a:effectLst/>
      </p:bgPr>
    </p:bg>
    <p:spTree>
      <p:nvGrpSpPr>
        <p:cNvPr id="1" name="Shape 9"/>
        <p:cNvGrpSpPr/>
        <p:nvPr/>
      </p:nvGrpSpPr>
      <p:grpSpPr>
        <a:xfrm>
          <a:off x="0" y="0"/>
          <a:ext cx="0" cy="0"/>
          <a:chOff x="0" y="0"/>
          <a:chExt cx="0" cy="0"/>
        </a:xfrm>
      </p:grpSpPr>
      <p:sp>
        <p:nvSpPr>
          <p:cNvPr id="10" name="Google Shape;10;p2"/>
          <p:cNvSpPr/>
          <p:nvPr/>
        </p:nvSpPr>
        <p:spPr>
          <a:xfrm>
            <a:off x="-94" y="0"/>
            <a:ext cx="6858188" cy="10425256"/>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233775" y="1279348"/>
            <a:ext cx="6390300" cy="30399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233775" y="4452883"/>
            <a:ext cx="3181800" cy="1749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233813" y="1970193"/>
            <a:ext cx="4001100" cy="2950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233775" y="5028563"/>
            <a:ext cx="4001100" cy="2234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114013"/>
            <a:ext cx="6858188" cy="10425256"/>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6858188" cy="10425256"/>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233775" y="1279348"/>
            <a:ext cx="6390300" cy="3039900"/>
          </a:xfrm>
          <a:prstGeom prst="rect">
            <a:avLst/>
          </a:prstGeom>
        </p:spPr>
        <p:txBody>
          <a:bodyPr spcFirstLastPara="1" wrap="square" lIns="91425" tIns="91425" rIns="91425" bIns="91425" anchor="t"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3235500" cy="1219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104593"/>
            <a:ext cx="3235219" cy="10428279"/>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94" y="0"/>
            <a:ext cx="3237675" cy="1041933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233794" y="1187378"/>
            <a:ext cx="2779800" cy="59469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3483506" y="1187378"/>
            <a:ext cx="3124800" cy="9715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25" name="Google Shape;25;p4"/>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6858000" cy="3027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233794" y="1187378"/>
            <a:ext cx="6390300" cy="14784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233775" y="3569067"/>
            <a:ext cx="3000000" cy="729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5"/>
          <p:cNvSpPr txBox="1">
            <a:spLocks noGrp="1"/>
          </p:cNvSpPr>
          <p:nvPr>
            <p:ph type="body" idx="2"/>
          </p:nvPr>
        </p:nvSpPr>
        <p:spPr>
          <a:xfrm>
            <a:off x="3624300" y="3569067"/>
            <a:ext cx="3000000" cy="7291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1" name="Google Shape;31;p5"/>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6858000" cy="3027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233794" y="1187378"/>
            <a:ext cx="6390300" cy="14784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2823300" cy="1219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233794" y="1187378"/>
            <a:ext cx="2345700" cy="4335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233775" y="5666726"/>
            <a:ext cx="2345700" cy="5447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0"/>
              </a:spcBef>
              <a:spcAft>
                <a:spcPts val="0"/>
              </a:spcAft>
              <a:buClr>
                <a:schemeClr val="accent2"/>
              </a:buClr>
              <a:buSzPts val="1100"/>
              <a:buChar char="○"/>
              <a:defRPr>
                <a:solidFill>
                  <a:schemeClr val="accent2"/>
                </a:solidFill>
              </a:defRPr>
            </a:lvl2pPr>
            <a:lvl3pPr marL="1371600" lvl="2" indent="-298450">
              <a:spcBef>
                <a:spcPts val="0"/>
              </a:spcBef>
              <a:spcAft>
                <a:spcPts val="0"/>
              </a:spcAft>
              <a:buClr>
                <a:schemeClr val="accent2"/>
              </a:buClr>
              <a:buSzPts val="1100"/>
              <a:buChar char="■"/>
              <a:defRPr>
                <a:solidFill>
                  <a:schemeClr val="accent2"/>
                </a:solidFill>
              </a:defRPr>
            </a:lvl3pPr>
            <a:lvl4pPr marL="1828800" lvl="3" indent="-298450">
              <a:spcBef>
                <a:spcPts val="0"/>
              </a:spcBef>
              <a:spcAft>
                <a:spcPts val="0"/>
              </a:spcAft>
              <a:buClr>
                <a:schemeClr val="accent2"/>
              </a:buClr>
              <a:buSzPts val="1100"/>
              <a:buChar char="●"/>
              <a:defRPr>
                <a:solidFill>
                  <a:schemeClr val="accent2"/>
                </a:solidFill>
              </a:defRPr>
            </a:lvl4pPr>
            <a:lvl5pPr marL="2286000" lvl="4" indent="-298450">
              <a:spcBef>
                <a:spcPts val="0"/>
              </a:spcBef>
              <a:spcAft>
                <a:spcPts val="0"/>
              </a:spcAft>
              <a:buClr>
                <a:schemeClr val="accent2"/>
              </a:buClr>
              <a:buSzPts val="1100"/>
              <a:buChar char="○"/>
              <a:defRPr>
                <a:solidFill>
                  <a:schemeClr val="accent2"/>
                </a:solidFill>
              </a:defRPr>
            </a:lvl5pPr>
            <a:lvl6pPr marL="2743200" lvl="5" indent="-298450">
              <a:spcBef>
                <a:spcPts val="0"/>
              </a:spcBef>
              <a:spcAft>
                <a:spcPts val="0"/>
              </a:spcAft>
              <a:buClr>
                <a:schemeClr val="accent2"/>
              </a:buClr>
              <a:buSzPts val="1100"/>
              <a:buChar char="■"/>
              <a:defRPr>
                <a:solidFill>
                  <a:schemeClr val="accent2"/>
                </a:solidFill>
              </a:defRPr>
            </a:lvl6pPr>
            <a:lvl7pPr marL="3200400" lvl="6" indent="-298450">
              <a:spcBef>
                <a:spcPts val="0"/>
              </a:spcBef>
              <a:spcAft>
                <a:spcPts val="0"/>
              </a:spcAft>
              <a:buClr>
                <a:schemeClr val="accent2"/>
              </a:buClr>
              <a:buSzPts val="1100"/>
              <a:buChar char="●"/>
              <a:defRPr>
                <a:solidFill>
                  <a:schemeClr val="accent2"/>
                </a:solidFill>
              </a:defRPr>
            </a:lvl7pPr>
            <a:lvl8pPr marL="3657600" lvl="7" indent="-298450">
              <a:spcBef>
                <a:spcPts val="0"/>
              </a:spcBef>
              <a:spcAft>
                <a:spcPts val="0"/>
              </a:spcAft>
              <a:buClr>
                <a:schemeClr val="accent2"/>
              </a:buClr>
              <a:buSzPts val="1100"/>
              <a:buChar char="○"/>
              <a:defRPr>
                <a:solidFill>
                  <a:schemeClr val="accent2"/>
                </a:solidFill>
              </a:defRPr>
            </a:lvl8pPr>
            <a:lvl9pPr marL="4114800" lvl="8" indent="-298450">
              <a:spcBef>
                <a:spcPts val="0"/>
              </a:spcBef>
              <a:spcAft>
                <a:spcPts val="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233756" y="1892978"/>
            <a:ext cx="4686000" cy="8406000"/>
          </a:xfrm>
          <a:prstGeom prst="rect">
            <a:avLst/>
          </a:prstGeom>
        </p:spPr>
        <p:txBody>
          <a:bodyPr spcFirstLastPara="1" wrap="square" lIns="91425" tIns="91425" rIns="91425" bIns="91425" anchor="ctr" anchorCtr="0">
            <a:norm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3429000" cy="1219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233475" y="1187378"/>
            <a:ext cx="2778300" cy="48582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228600" y="6226311"/>
            <a:ext cx="2778300" cy="2196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3659269" y="1187378"/>
            <a:ext cx="2965500" cy="97458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9" name="Google Shape;49;p9"/>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10356148"/>
            <a:ext cx="6858000" cy="1835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233775" y="10717393"/>
            <a:ext cx="5984700" cy="1091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6354343" y="11053551"/>
            <a:ext cx="411600" cy="9330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A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1054874"/>
            <a:ext cx="6390300" cy="1357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233775" y="2731793"/>
            <a:ext cx="6390300" cy="80982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0"/>
              </a:spcBef>
              <a:spcAft>
                <a:spcPts val="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6354343" y="11053551"/>
            <a:ext cx="411600" cy="9330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s-A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9" name="Google Shape;69;p13"/>
          <p:cNvSpPr/>
          <p:nvPr/>
        </p:nvSpPr>
        <p:spPr>
          <a:xfrm rot="10800000" flipH="1">
            <a:off x="0" y="0"/>
            <a:ext cx="1784400" cy="1749900"/>
          </a:xfrm>
          <a:prstGeom prst="rtTriangle">
            <a:avLst/>
          </a:prstGeom>
          <a:gradFill>
            <a:gsLst>
              <a:gs pos="0">
                <a:srgbClr val="FF00FF">
                  <a:alpha val="34901"/>
                </a:srgbClr>
              </a:gs>
              <a:gs pos="100000">
                <a:srgbClr val="674EA7">
                  <a:alpha val="70196"/>
                </a:srgbClr>
              </a:gs>
            </a:gsLst>
            <a:lin ang="1350003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rgbClr val="5E68C0"/>
              </a:solidFill>
              <a:latin typeface="Roboto"/>
              <a:ea typeface="Roboto"/>
              <a:cs typeface="Roboto"/>
              <a:sym typeface="Roboto"/>
            </a:endParaRPr>
          </a:p>
        </p:txBody>
      </p:sp>
      <p:pic>
        <p:nvPicPr>
          <p:cNvPr id="64" name="Google Shape;64;p13"/>
          <p:cNvPicPr preferRelativeResize="0"/>
          <p:nvPr/>
        </p:nvPicPr>
        <p:blipFill rotWithShape="1">
          <a:blip r:embed="rId3">
            <a:alphaModFix/>
          </a:blip>
          <a:srcRect l="17772" r="17785" b="18153"/>
          <a:stretch/>
        </p:blipFill>
        <p:spPr>
          <a:xfrm>
            <a:off x="2426389" y="110810"/>
            <a:ext cx="2512400" cy="957350"/>
          </a:xfrm>
          <a:prstGeom prst="rect">
            <a:avLst/>
          </a:prstGeom>
          <a:noFill/>
          <a:ln>
            <a:noFill/>
          </a:ln>
        </p:spPr>
      </p:pic>
      <p:sp>
        <p:nvSpPr>
          <p:cNvPr id="65" name="Google Shape;65;p13"/>
          <p:cNvSpPr txBox="1"/>
          <p:nvPr/>
        </p:nvSpPr>
        <p:spPr>
          <a:xfrm>
            <a:off x="119197" y="610060"/>
            <a:ext cx="2385300" cy="4581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FFFFFF"/>
              </a:buClr>
              <a:buSzPts val="1100"/>
              <a:buFont typeface="Arial"/>
              <a:buNone/>
            </a:pPr>
            <a:r>
              <a:rPr lang="es-AR" b="1" i="0" u="none" strike="noStrike" cap="none" dirty="0">
                <a:solidFill>
                  <a:schemeClr val="tx1"/>
                </a:solidFill>
              </a:rPr>
              <a:t>Hospital de </a:t>
            </a:r>
            <a:r>
              <a:rPr lang="es-AR" b="1" dirty="0">
                <a:solidFill>
                  <a:schemeClr val="tx1"/>
                </a:solidFill>
              </a:rPr>
              <a:t>I</a:t>
            </a:r>
            <a:r>
              <a:rPr lang="es-AR" b="1" i="0" u="none" strike="noStrike" cap="none" dirty="0">
                <a:solidFill>
                  <a:schemeClr val="tx1"/>
                </a:solidFill>
              </a:rPr>
              <a:t>nfeccio</a:t>
            </a:r>
            <a:r>
              <a:rPr lang="es-AR" b="1" dirty="0">
                <a:solidFill>
                  <a:schemeClr val="tx1"/>
                </a:solidFill>
              </a:rPr>
              <a:t>sas</a:t>
            </a:r>
            <a:endParaRPr b="1" dirty="0">
              <a:solidFill>
                <a:schemeClr val="tx1"/>
              </a:solidFill>
            </a:endParaRPr>
          </a:p>
          <a:p>
            <a:pPr marL="0" marR="0" lvl="0" indent="0" algn="ctr" rtl="0">
              <a:lnSpc>
                <a:spcPct val="100000"/>
              </a:lnSpc>
              <a:spcBef>
                <a:spcPts val="0"/>
              </a:spcBef>
              <a:spcAft>
                <a:spcPts val="0"/>
              </a:spcAft>
              <a:buClr>
                <a:srgbClr val="FFFFFF"/>
              </a:buClr>
              <a:buSzPts val="1100"/>
              <a:buFont typeface="Arial"/>
              <a:buNone/>
            </a:pPr>
            <a:r>
              <a:rPr lang="es-AR" b="1" i="0" u="none" strike="noStrike" cap="none" dirty="0">
                <a:solidFill>
                  <a:schemeClr val="tx1"/>
                </a:solidFill>
              </a:rPr>
              <a:t>Francisco J. Muñiz</a:t>
            </a:r>
            <a:endParaRPr b="1" dirty="0">
              <a:solidFill>
                <a:schemeClr val="tx1"/>
              </a:solidFill>
            </a:endParaRPr>
          </a:p>
        </p:txBody>
      </p:sp>
      <p:pic>
        <p:nvPicPr>
          <p:cNvPr id="66" name="Google Shape;66;p13" descr="V Congreso Hospital Muñiz 2015"/>
          <p:cNvPicPr preferRelativeResize="0"/>
          <p:nvPr/>
        </p:nvPicPr>
        <p:blipFill rotWithShape="1">
          <a:blip r:embed="rId4">
            <a:alphaModFix/>
          </a:blip>
          <a:srcRect l="22992" t="34601" r="60824" b="34660"/>
          <a:stretch/>
        </p:blipFill>
        <p:spPr>
          <a:xfrm>
            <a:off x="1072147" y="174082"/>
            <a:ext cx="479400" cy="458100"/>
          </a:xfrm>
          <a:prstGeom prst="ellipse">
            <a:avLst/>
          </a:prstGeom>
          <a:noFill/>
          <a:ln>
            <a:noFill/>
          </a:ln>
        </p:spPr>
      </p:pic>
      <p:sp>
        <p:nvSpPr>
          <p:cNvPr id="67" name="Google Shape;67;p13"/>
          <p:cNvSpPr txBox="1">
            <a:spLocks noGrp="1"/>
          </p:cNvSpPr>
          <p:nvPr>
            <p:ph type="ctrTitle"/>
          </p:nvPr>
        </p:nvSpPr>
        <p:spPr>
          <a:xfrm>
            <a:off x="233850" y="1279349"/>
            <a:ext cx="6390300" cy="106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AR" sz="1700" b="1" dirty="0">
                <a:latin typeface="Arial"/>
                <a:ea typeface="Arial"/>
                <a:cs typeface="Arial"/>
                <a:sym typeface="Arial"/>
              </a:rPr>
              <a:t>SÍNDROME DE EVANS INDUCIDO POR LEVOFLOXACINA EN PACIENTE INMUNOCOMPROMETIDO CON TUBERCULOSIS PLEUROPULMONAR</a:t>
            </a:r>
            <a:endParaRPr sz="1700" b="1" dirty="0">
              <a:latin typeface="Arial"/>
              <a:ea typeface="Arial"/>
              <a:cs typeface="Arial"/>
              <a:sym typeface="Arial"/>
            </a:endParaRPr>
          </a:p>
        </p:txBody>
      </p:sp>
      <p:sp>
        <p:nvSpPr>
          <p:cNvPr id="68" name="Google Shape;68;p13"/>
          <p:cNvSpPr txBox="1">
            <a:spLocks noGrp="1"/>
          </p:cNvSpPr>
          <p:nvPr>
            <p:ph type="subTitle" idx="1"/>
          </p:nvPr>
        </p:nvSpPr>
        <p:spPr>
          <a:xfrm>
            <a:off x="233850" y="2284750"/>
            <a:ext cx="6390300" cy="717300"/>
          </a:xfrm>
          <a:prstGeom prst="rect">
            <a:avLst/>
          </a:prstGeom>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r>
              <a:rPr lang="es-AR" sz="1300" u="sng">
                <a:solidFill>
                  <a:schemeClr val="dk2"/>
                </a:solidFill>
                <a:latin typeface="Arial"/>
                <a:ea typeface="Arial"/>
                <a:cs typeface="Arial"/>
                <a:sym typeface="Arial"/>
              </a:rPr>
              <a:t>Paez, Gabriela Fernanda</a:t>
            </a:r>
            <a:r>
              <a:rPr lang="es-AR" sz="1300">
                <a:solidFill>
                  <a:schemeClr val="dk2"/>
                </a:solidFill>
                <a:latin typeface="Arial"/>
                <a:ea typeface="Arial"/>
                <a:cs typeface="Arial"/>
                <a:sym typeface="Arial"/>
              </a:rPr>
              <a:t> | Segovia Rueda, Soledad Mercedes | Larrea Gutierrez, Beatriz | Garay Villoria, Julieta Del Valle | Ruibal, Gisela Paola | Langer Enriquez, Anahi | Garcia, Ana |  Palmero, Domingo</a:t>
            </a:r>
            <a:endParaRPr sz="1300">
              <a:solidFill>
                <a:schemeClr val="dk2"/>
              </a:solidFill>
              <a:latin typeface="Arial"/>
              <a:ea typeface="Arial"/>
              <a:cs typeface="Arial"/>
              <a:sym typeface="Arial"/>
            </a:endParaRPr>
          </a:p>
        </p:txBody>
      </p:sp>
      <p:grpSp>
        <p:nvGrpSpPr>
          <p:cNvPr id="2" name="Grupo 1">
            <a:extLst>
              <a:ext uri="{FF2B5EF4-FFF2-40B4-BE49-F238E27FC236}">
                <a16:creationId xmlns:a16="http://schemas.microsoft.com/office/drawing/2014/main" id="{E60EB339-0DD2-427C-AEA5-99DCBC806099}"/>
              </a:ext>
            </a:extLst>
          </p:cNvPr>
          <p:cNvGrpSpPr/>
          <p:nvPr/>
        </p:nvGrpSpPr>
        <p:grpSpPr>
          <a:xfrm>
            <a:off x="5427170" y="110860"/>
            <a:ext cx="1145700" cy="957300"/>
            <a:chOff x="5478450" y="203171"/>
            <a:chExt cx="1145700" cy="957300"/>
          </a:xfrm>
        </p:grpSpPr>
        <p:sp>
          <p:nvSpPr>
            <p:cNvPr id="70" name="Google Shape;70;p13"/>
            <p:cNvSpPr/>
            <p:nvPr/>
          </p:nvSpPr>
          <p:spPr>
            <a:xfrm>
              <a:off x="5540550" y="203171"/>
              <a:ext cx="1021500" cy="957300"/>
            </a:xfrm>
            <a:prstGeom prst="ellipse">
              <a:avLst/>
            </a:prstGeom>
            <a:solidFill>
              <a:schemeClr val="lt1"/>
            </a:solidFill>
            <a:ln w="28575" cap="flat" cmpd="sng">
              <a:solidFill>
                <a:srgbClr val="FFB5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1800" b="1">
                <a:latin typeface="Merriweather"/>
                <a:ea typeface="Merriweather"/>
                <a:cs typeface="Merriweather"/>
                <a:sym typeface="Merriweather"/>
              </a:endParaRPr>
            </a:p>
          </p:txBody>
        </p:sp>
        <p:sp>
          <p:nvSpPr>
            <p:cNvPr id="71" name="Google Shape;71;p13"/>
            <p:cNvSpPr txBox="1"/>
            <p:nvPr/>
          </p:nvSpPr>
          <p:spPr>
            <a:xfrm>
              <a:off x="5478450" y="416771"/>
              <a:ext cx="1145700" cy="53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AR" sz="2200" b="1" dirty="0">
                  <a:solidFill>
                    <a:schemeClr val="accent1"/>
                  </a:solidFill>
                  <a:highlight>
                    <a:srgbClr val="FFFFFF"/>
                  </a:highlight>
                </a:rPr>
                <a:t>P-039</a:t>
              </a:r>
              <a:endParaRPr sz="2200" dirty="0">
                <a:solidFill>
                  <a:schemeClr val="accent1"/>
                </a:solidFill>
              </a:endParaRPr>
            </a:p>
          </p:txBody>
        </p:sp>
      </p:grpSp>
      <p:sp>
        <p:nvSpPr>
          <p:cNvPr id="72" name="Google Shape;72;p13"/>
          <p:cNvSpPr txBox="1"/>
          <p:nvPr/>
        </p:nvSpPr>
        <p:spPr>
          <a:xfrm>
            <a:off x="233850" y="3170174"/>
            <a:ext cx="6390300" cy="1302179"/>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AR" sz="1150" b="1" dirty="0">
                <a:solidFill>
                  <a:srgbClr val="674EA7"/>
                </a:solidFill>
              </a:rPr>
              <a:t>Introducción</a:t>
            </a:r>
            <a:r>
              <a:rPr lang="es-AR" sz="1150" dirty="0">
                <a:solidFill>
                  <a:schemeClr val="dk2"/>
                </a:solidFill>
              </a:rPr>
              <a:t>: </a:t>
            </a:r>
            <a:r>
              <a:rPr lang="es-AR" sz="1100" dirty="0">
                <a:solidFill>
                  <a:srgbClr val="222222"/>
                </a:solidFill>
              </a:rPr>
              <a:t>El Síndrome de Evans (SE) es un fenómeno autoinmunitario con 2 o más citopenias, anemia hemolítica autoinmune (AHAI), trombocitopenia inmunitaria (TI) y en menor medida Neutropenia autoinmunitaria (NAI). </a:t>
            </a:r>
          </a:p>
          <a:p>
            <a:pPr marL="0" lvl="0" indent="0" algn="just" rtl="0">
              <a:spcBef>
                <a:spcPts val="0"/>
              </a:spcBef>
              <a:spcAft>
                <a:spcPts val="0"/>
              </a:spcAft>
              <a:buNone/>
            </a:pPr>
            <a:r>
              <a:rPr lang="es-AR" sz="1100" dirty="0">
                <a:solidFill>
                  <a:srgbClr val="222222"/>
                </a:solidFill>
              </a:rPr>
              <a:t>La incidencia y prevalencia son desconocidas y hay poca bibliografía al respecto. Se asocia a mayor mortalidad y requiere determinar si es un evento primario o secundario, puesto que las opciones terapéuticas son diferentes. En el SE secundario a fármacos es importante identificar y suspender el fármaco.</a:t>
            </a:r>
            <a:endParaRPr sz="1100" dirty="0">
              <a:solidFill>
                <a:srgbClr val="222222"/>
              </a:solidFill>
            </a:endParaRPr>
          </a:p>
        </p:txBody>
      </p:sp>
      <p:sp>
        <p:nvSpPr>
          <p:cNvPr id="73" name="Google Shape;73;p13"/>
          <p:cNvSpPr txBox="1"/>
          <p:nvPr/>
        </p:nvSpPr>
        <p:spPr>
          <a:xfrm>
            <a:off x="233850" y="4512350"/>
            <a:ext cx="6390300" cy="1695661"/>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AR" sz="1150" b="1" dirty="0">
                <a:solidFill>
                  <a:srgbClr val="674EA7"/>
                </a:solidFill>
              </a:rPr>
              <a:t>Caso Clínico</a:t>
            </a:r>
            <a:r>
              <a:rPr lang="es-AR" sz="1150" dirty="0">
                <a:solidFill>
                  <a:srgbClr val="674EA7"/>
                </a:solidFill>
              </a:rPr>
              <a:t>: </a:t>
            </a:r>
            <a:r>
              <a:rPr lang="es-AR" sz="1100" dirty="0">
                <a:solidFill>
                  <a:srgbClr val="222222"/>
                </a:solidFill>
              </a:rPr>
              <a:t>Masculino, 52 años, argentino, TBQ (40 p/y), consumo de sustancias de abuso. Ingresó por cuadro de síndrome de impregnación bacilar, disnea, tos y expectoración, se evidencia baciloscopia esputo (++). Radiografía de tórax: hidro neumotórax izquierdo grado 3 espontáneo, con colocación de tubo de avenamiento pleural y tratamiento antituberculoso de Primera línea con H R E Z. Se recibe serologías: VIH positiva (Carga viral 10.906 copias - 124 CD4/mm3) y HCV + (1.239.762 copias).</a:t>
            </a:r>
            <a:endParaRPr sz="1100" dirty="0">
              <a:solidFill>
                <a:srgbClr val="222222"/>
              </a:solidFill>
            </a:endParaRPr>
          </a:p>
          <a:p>
            <a:pPr marL="0" lvl="0" indent="457200" algn="just" rtl="0">
              <a:spcBef>
                <a:spcPts val="0"/>
              </a:spcBef>
              <a:spcAft>
                <a:spcPts val="0"/>
              </a:spcAft>
              <a:buNone/>
            </a:pPr>
            <a:r>
              <a:rPr lang="es-AR" sz="1100" dirty="0">
                <a:solidFill>
                  <a:srgbClr val="222222"/>
                </a:solidFill>
              </a:rPr>
              <a:t>Evolucionó con coagulopatía y Factor V 42% por lo que se suspendió Pirazinamida (Z) e inició Levofloxacina (</a:t>
            </a:r>
            <a:r>
              <a:rPr lang="es-AR" sz="1100" dirty="0" err="1">
                <a:solidFill>
                  <a:srgbClr val="222222"/>
                </a:solidFill>
              </a:rPr>
              <a:t>Lfx</a:t>
            </a:r>
            <a:r>
              <a:rPr lang="es-AR" sz="1100" dirty="0">
                <a:solidFill>
                  <a:srgbClr val="222222"/>
                </a:solidFill>
              </a:rPr>
              <a:t>). Posteriormente presenta en laboratorio bicitopenia: anemia y plaquetopenia (Hb 6.8 - 70.000 plaquetas/mm3), LDH y haptoglobina normales. </a:t>
            </a:r>
            <a:endParaRPr sz="1100" dirty="0">
              <a:solidFill>
                <a:srgbClr val="222222"/>
              </a:solidFill>
            </a:endParaRPr>
          </a:p>
        </p:txBody>
      </p:sp>
      <p:sp>
        <p:nvSpPr>
          <p:cNvPr id="74" name="Google Shape;74;p13"/>
          <p:cNvSpPr txBox="1"/>
          <p:nvPr/>
        </p:nvSpPr>
        <p:spPr>
          <a:xfrm>
            <a:off x="233850" y="8456569"/>
            <a:ext cx="6390300" cy="1647504"/>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AR" sz="1150" b="1" dirty="0">
                <a:solidFill>
                  <a:srgbClr val="674EA7"/>
                </a:solidFill>
              </a:rPr>
              <a:t>Conclusión: </a:t>
            </a:r>
            <a:r>
              <a:rPr lang="es-AR" sz="1100" dirty="0">
                <a:solidFill>
                  <a:srgbClr val="222222"/>
                </a:solidFill>
              </a:rPr>
              <a:t>El SE constituye un reto diagnóstico por su baja prevalencia. Deben excluirse otras causas de anemia y plaquetopenia, dado que suelen existir concomitancias. Hasta el 50% de los SE son idiopáticos, 41% de los secundarios corresponde a enfermedades autoinmunes y el 17% a inmunodeficiencias y linfomas.  </a:t>
            </a:r>
            <a:endParaRPr sz="1100" dirty="0">
              <a:solidFill>
                <a:srgbClr val="222222"/>
              </a:solidFill>
            </a:endParaRPr>
          </a:p>
          <a:p>
            <a:pPr marL="0" lvl="0" indent="457200" algn="just" rtl="0">
              <a:spcBef>
                <a:spcPts val="0"/>
              </a:spcBef>
              <a:spcAft>
                <a:spcPts val="0"/>
              </a:spcAft>
              <a:buNone/>
            </a:pPr>
            <a:r>
              <a:rPr lang="es-AR" sz="1100" dirty="0">
                <a:solidFill>
                  <a:srgbClr val="222222"/>
                </a:solidFill>
              </a:rPr>
              <a:t>Los mecanismos y factores de riesgo para desarrollar anemia hemolítica por antibióticos no están claramente definidos, y es difícil predecir qué pacientes desarrollarán anticuerpos con reacciones hemolíticas graves, por lo que establecer el momento de la inmunización primaria a estos agentes es complicado. </a:t>
            </a:r>
            <a:endParaRPr sz="1100" dirty="0">
              <a:solidFill>
                <a:srgbClr val="222222"/>
              </a:solidFill>
            </a:endParaRPr>
          </a:p>
        </p:txBody>
      </p:sp>
      <p:sp>
        <p:nvSpPr>
          <p:cNvPr id="75" name="Google Shape;75;p13"/>
          <p:cNvSpPr txBox="1"/>
          <p:nvPr/>
        </p:nvSpPr>
        <p:spPr>
          <a:xfrm>
            <a:off x="3555926" y="6254312"/>
            <a:ext cx="3068224" cy="2155956"/>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lvl="0" indent="357188" algn="just" rtl="0">
              <a:spcBef>
                <a:spcPts val="0"/>
              </a:spcBef>
              <a:spcAft>
                <a:spcPts val="0"/>
              </a:spcAft>
              <a:buNone/>
            </a:pPr>
            <a:r>
              <a:rPr lang="es-AR" sz="1100" dirty="0">
                <a:solidFill>
                  <a:srgbClr val="222222"/>
                </a:solidFill>
              </a:rPr>
              <a:t>Se realizó valoración por Hematología y Hepatología, decidiendo dado el complejo contexto del paciente, realizar estudio inmunohematológico: Obteniendo prueba de Coombs directa positiva y anticuerpos IgG anti-LFX en superficie de Glóbulos Rojos, por lo que se suspendió </a:t>
            </a:r>
            <a:r>
              <a:rPr lang="es-AR" sz="1100" dirty="0" err="1">
                <a:solidFill>
                  <a:srgbClr val="222222"/>
                </a:solidFill>
              </a:rPr>
              <a:t>Lfx</a:t>
            </a:r>
            <a:r>
              <a:rPr lang="es-AR" sz="1100" dirty="0">
                <a:solidFill>
                  <a:srgbClr val="222222"/>
                </a:solidFill>
              </a:rPr>
              <a:t> e inició corticoides orales 40 mg con mejoría de valores hematológicos.</a:t>
            </a:r>
          </a:p>
          <a:p>
            <a:pPr lvl="0" indent="357188" algn="just" rtl="0">
              <a:spcBef>
                <a:spcPts val="0"/>
              </a:spcBef>
              <a:spcAft>
                <a:spcPts val="0"/>
              </a:spcAft>
              <a:buNone/>
            </a:pPr>
            <a:r>
              <a:rPr lang="es-AR" sz="1100" dirty="0">
                <a:solidFill>
                  <a:srgbClr val="222222"/>
                </a:solidFill>
              </a:rPr>
              <a:t>Presentó adecuada evolución, quedando como esquema final antituberculoso H R E Z con buena tolerancia.</a:t>
            </a:r>
            <a:endParaRPr sz="1100" dirty="0">
              <a:solidFill>
                <a:schemeClr val="dk2"/>
              </a:solidFill>
              <a:latin typeface="Roboto"/>
              <a:ea typeface="Roboto"/>
              <a:cs typeface="Roboto"/>
              <a:sym typeface="Roboto"/>
            </a:endParaRPr>
          </a:p>
        </p:txBody>
      </p:sp>
      <p:cxnSp>
        <p:nvCxnSpPr>
          <p:cNvPr id="76" name="Google Shape;76;p13"/>
          <p:cNvCxnSpPr/>
          <p:nvPr/>
        </p:nvCxnSpPr>
        <p:spPr>
          <a:xfrm rot="10800000" flipH="1">
            <a:off x="439625" y="3059000"/>
            <a:ext cx="6044700" cy="18300"/>
          </a:xfrm>
          <a:prstGeom prst="straightConnector1">
            <a:avLst/>
          </a:prstGeom>
          <a:noFill/>
          <a:ln w="28575" cap="flat" cmpd="sng">
            <a:solidFill>
              <a:srgbClr val="674EA7"/>
            </a:solidFill>
            <a:prstDash val="solid"/>
            <a:round/>
            <a:headEnd type="none" w="med" len="med"/>
            <a:tailEnd type="none" w="med" len="med"/>
          </a:ln>
        </p:spPr>
      </p:cxnSp>
      <p:cxnSp>
        <p:nvCxnSpPr>
          <p:cNvPr id="77" name="Google Shape;77;p13"/>
          <p:cNvCxnSpPr/>
          <p:nvPr/>
        </p:nvCxnSpPr>
        <p:spPr>
          <a:xfrm rot="10800000" flipH="1">
            <a:off x="-46350" y="12118875"/>
            <a:ext cx="6950700" cy="17700"/>
          </a:xfrm>
          <a:prstGeom prst="straightConnector1">
            <a:avLst/>
          </a:prstGeom>
          <a:noFill/>
          <a:ln w="19050" cap="flat" cmpd="sng">
            <a:solidFill>
              <a:srgbClr val="674EA7"/>
            </a:solidFill>
            <a:prstDash val="solid"/>
            <a:round/>
            <a:headEnd type="none" w="med" len="med"/>
            <a:tailEnd type="none" w="med" len="med"/>
          </a:ln>
        </p:spPr>
      </p:cxnSp>
      <p:sp>
        <p:nvSpPr>
          <p:cNvPr id="78" name="Google Shape;78;p13"/>
          <p:cNvSpPr txBox="1"/>
          <p:nvPr/>
        </p:nvSpPr>
        <p:spPr>
          <a:xfrm>
            <a:off x="233850" y="10150375"/>
            <a:ext cx="6390300" cy="1869512"/>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marL="0" lvl="0" indent="0" algn="just" rtl="0">
              <a:spcBef>
                <a:spcPts val="0"/>
              </a:spcBef>
              <a:spcAft>
                <a:spcPts val="0"/>
              </a:spcAft>
              <a:buNone/>
            </a:pPr>
            <a:r>
              <a:rPr lang="es-AR" sz="1150" b="1" dirty="0">
                <a:solidFill>
                  <a:srgbClr val="674EA7"/>
                </a:solidFill>
              </a:rPr>
              <a:t>Discusión: </a:t>
            </a:r>
            <a:r>
              <a:rPr lang="es-AR" sz="1100" dirty="0">
                <a:solidFill>
                  <a:srgbClr val="222222"/>
                </a:solidFill>
              </a:rPr>
              <a:t>En nuestro caso, se realizó el estudio inmunológico específico detectando anticuerpos IgG anti-LFX en superficie de Glóbulo Rojo. La </a:t>
            </a:r>
            <a:r>
              <a:rPr lang="es-AR" sz="1100" dirty="0" err="1">
                <a:solidFill>
                  <a:srgbClr val="222222"/>
                </a:solidFill>
              </a:rPr>
              <a:t>Lfx</a:t>
            </a:r>
            <a:r>
              <a:rPr lang="es-AR" sz="1100" dirty="0">
                <a:solidFill>
                  <a:srgbClr val="222222"/>
                </a:solidFill>
              </a:rPr>
              <a:t>, antibiótico de amplio uso en la práctica médica, por su espectro contra bacterias grampositivas, gramnegativas y patógenos respiratorios atípicos (Grupo A para tratamiento de Tuberculosis) puede interactuar de manera directa con el sistema inmune, provocando la síntesis de anticuerpos dirigidos contra la membrana del glóbulo rojo, aunque el mecanismo todavía se desconoce. </a:t>
            </a:r>
          </a:p>
          <a:p>
            <a:pPr lvl="0" indent="446088" algn="just" rtl="0">
              <a:spcBef>
                <a:spcPts val="0"/>
              </a:spcBef>
              <a:spcAft>
                <a:spcPts val="0"/>
              </a:spcAft>
              <a:buNone/>
            </a:pPr>
            <a:r>
              <a:rPr lang="es-AR" sz="1100" dirty="0">
                <a:solidFill>
                  <a:srgbClr val="222222"/>
                </a:solidFill>
              </a:rPr>
              <a:t>Los corticoides y la suspensión del fármaco son la terapia de primera línea, y la inmunoglobulina intravenosa ante manifestaciones graves. </a:t>
            </a:r>
            <a:endParaRPr sz="1100" dirty="0">
              <a:solidFill>
                <a:srgbClr val="222222"/>
              </a:solidFill>
            </a:endParaRPr>
          </a:p>
          <a:p>
            <a:pPr marL="0" lvl="0" indent="457200" algn="just" rtl="0">
              <a:spcBef>
                <a:spcPts val="0"/>
              </a:spcBef>
              <a:spcAft>
                <a:spcPts val="0"/>
              </a:spcAft>
              <a:buNone/>
            </a:pPr>
            <a:r>
              <a:rPr lang="es-AR" sz="1100" dirty="0">
                <a:solidFill>
                  <a:srgbClr val="222222"/>
                </a:solidFill>
              </a:rPr>
              <a:t>La sospecha diagnóstica y el estudio específico se recomiendan debido a la elevada morbimortalidad con posibles recaídas.</a:t>
            </a:r>
            <a:endParaRPr sz="1100" dirty="0">
              <a:solidFill>
                <a:srgbClr val="222222"/>
              </a:solidFill>
            </a:endParaRPr>
          </a:p>
        </p:txBody>
      </p:sp>
      <p:sp>
        <p:nvSpPr>
          <p:cNvPr id="32" name="Google Shape;75;p13">
            <a:extLst>
              <a:ext uri="{FF2B5EF4-FFF2-40B4-BE49-F238E27FC236}">
                <a16:creationId xmlns:a16="http://schemas.microsoft.com/office/drawing/2014/main" id="{7DFCA746-8B85-4A8B-A630-59E5B2C1D2DD}"/>
              </a:ext>
            </a:extLst>
          </p:cNvPr>
          <p:cNvSpPr txBox="1"/>
          <p:nvPr/>
        </p:nvSpPr>
        <p:spPr>
          <a:xfrm>
            <a:off x="233849" y="6262757"/>
            <a:ext cx="3273461" cy="2147509"/>
          </a:xfrm>
          <a:prstGeom prst="rect">
            <a:avLst/>
          </a:prstGeom>
          <a:solidFill>
            <a:srgbClr val="FFFFFF">
              <a:alpha val="65820"/>
            </a:srgbClr>
          </a:solidFill>
          <a:ln w="9525" cap="flat" cmpd="sng">
            <a:solidFill>
              <a:srgbClr val="674EA7"/>
            </a:solidFill>
            <a:prstDash val="solid"/>
            <a:round/>
            <a:headEnd type="none" w="sm" len="sm"/>
            <a:tailEnd type="none" w="sm" len="sm"/>
          </a:ln>
        </p:spPr>
        <p:txBody>
          <a:bodyPr spcFirstLastPara="1" wrap="square" lIns="91425" tIns="91425" rIns="91425" bIns="91425" anchor="ctr" anchorCtr="0">
            <a:noAutofit/>
          </a:bodyPr>
          <a:lstStyle/>
          <a:p>
            <a:pPr lvl="0" rtl="0">
              <a:spcBef>
                <a:spcPts val="0"/>
              </a:spcBef>
              <a:spcAft>
                <a:spcPts val="0"/>
              </a:spcAft>
              <a:buNone/>
            </a:pPr>
            <a:endParaRPr sz="1150" dirty="0">
              <a:solidFill>
                <a:srgbClr val="222222"/>
              </a:solidFill>
              <a:sym typeface="Roboto"/>
            </a:endParaRPr>
          </a:p>
        </p:txBody>
      </p:sp>
      <p:grpSp>
        <p:nvGrpSpPr>
          <p:cNvPr id="10" name="Grupo 9">
            <a:extLst>
              <a:ext uri="{FF2B5EF4-FFF2-40B4-BE49-F238E27FC236}">
                <a16:creationId xmlns:a16="http://schemas.microsoft.com/office/drawing/2014/main" id="{5613824F-4FD0-445C-8207-52311A1E4081}"/>
              </a:ext>
            </a:extLst>
          </p:cNvPr>
          <p:cNvGrpSpPr/>
          <p:nvPr/>
        </p:nvGrpSpPr>
        <p:grpSpPr>
          <a:xfrm>
            <a:off x="274237" y="6412515"/>
            <a:ext cx="3192685" cy="1324558"/>
            <a:chOff x="314625" y="6318538"/>
            <a:chExt cx="3192685" cy="1324558"/>
          </a:xfrm>
        </p:grpSpPr>
        <p:pic>
          <p:nvPicPr>
            <p:cNvPr id="3" name="Imagen 2">
              <a:extLst>
                <a:ext uri="{FF2B5EF4-FFF2-40B4-BE49-F238E27FC236}">
                  <a16:creationId xmlns:a16="http://schemas.microsoft.com/office/drawing/2014/main" id="{3C55ECF6-4196-414C-8E9C-6033A2EAA7E3}"/>
                </a:ext>
              </a:extLst>
            </p:cNvPr>
            <p:cNvPicPr>
              <a:picLocks noChangeAspect="1"/>
            </p:cNvPicPr>
            <p:nvPr/>
          </p:nvPicPr>
          <p:blipFill rotWithShape="1">
            <a:blip r:embed="rId5"/>
            <a:srcRect l="17868" t="14619" r="15139" b="16114"/>
            <a:stretch/>
          </p:blipFill>
          <p:spPr>
            <a:xfrm>
              <a:off x="314625" y="6318538"/>
              <a:ext cx="1894304" cy="1322017"/>
            </a:xfrm>
            <a:prstGeom prst="rect">
              <a:avLst/>
            </a:prstGeom>
          </p:spPr>
        </p:pic>
        <p:pic>
          <p:nvPicPr>
            <p:cNvPr id="5" name="Imagen 4">
              <a:extLst>
                <a:ext uri="{FF2B5EF4-FFF2-40B4-BE49-F238E27FC236}">
                  <a16:creationId xmlns:a16="http://schemas.microsoft.com/office/drawing/2014/main" id="{E1280860-85B3-49F1-8D3A-8AE64BC51030}"/>
                </a:ext>
              </a:extLst>
            </p:cNvPr>
            <p:cNvPicPr>
              <a:picLocks noChangeAspect="1"/>
            </p:cNvPicPr>
            <p:nvPr/>
          </p:nvPicPr>
          <p:blipFill rotWithShape="1">
            <a:blip r:embed="rId6"/>
            <a:srcRect l="4432" t="2888" r="12752" b="16312"/>
            <a:stretch/>
          </p:blipFill>
          <p:spPr>
            <a:xfrm>
              <a:off x="2061369" y="6318538"/>
              <a:ext cx="1445941" cy="1324558"/>
            </a:xfrm>
            <a:prstGeom prst="rect">
              <a:avLst/>
            </a:prstGeom>
          </p:spPr>
        </p:pic>
      </p:grpSp>
      <p:sp>
        <p:nvSpPr>
          <p:cNvPr id="31" name="Google Shape;75;p13">
            <a:extLst>
              <a:ext uri="{FF2B5EF4-FFF2-40B4-BE49-F238E27FC236}">
                <a16:creationId xmlns:a16="http://schemas.microsoft.com/office/drawing/2014/main" id="{BC6152F3-3AD1-4D04-AD02-224968BF5BD2}"/>
              </a:ext>
            </a:extLst>
          </p:cNvPr>
          <p:cNvSpPr txBox="1"/>
          <p:nvPr/>
        </p:nvSpPr>
        <p:spPr>
          <a:xfrm>
            <a:off x="233850" y="7784123"/>
            <a:ext cx="3273461" cy="626144"/>
          </a:xfrm>
          <a:prstGeom prst="rect">
            <a:avLst/>
          </a:prstGeom>
          <a:noFill/>
          <a:ln w="9525" cap="flat" cmpd="sng">
            <a:noFill/>
            <a:prstDash val="solid"/>
            <a:round/>
            <a:headEnd type="none" w="sm" len="sm"/>
            <a:tailEnd type="none" w="sm" len="sm"/>
          </a:ln>
        </p:spPr>
        <p:txBody>
          <a:bodyPr spcFirstLastPara="1" wrap="square" lIns="91425" tIns="91425" rIns="91425" bIns="91425" anchor="ctr" anchorCtr="0">
            <a:noAutofit/>
          </a:bodyPr>
          <a:lstStyle/>
          <a:p>
            <a:pPr lvl="0" rtl="0">
              <a:spcBef>
                <a:spcPts val="0"/>
              </a:spcBef>
              <a:spcAft>
                <a:spcPts val="0"/>
              </a:spcAft>
              <a:buNone/>
            </a:pPr>
            <a:r>
              <a:rPr lang="es-AR" sz="1100" i="1" dirty="0">
                <a:solidFill>
                  <a:srgbClr val="222222"/>
                </a:solidFill>
                <a:sym typeface="Roboto"/>
              </a:rPr>
              <a:t>Estudio Inmunohematológico</a:t>
            </a:r>
            <a:r>
              <a:rPr lang="es-AR" sz="1100" dirty="0">
                <a:solidFill>
                  <a:srgbClr val="222222"/>
                </a:solidFill>
                <a:sym typeface="Roboto"/>
              </a:rPr>
              <a:t>:</a:t>
            </a:r>
          </a:p>
          <a:p>
            <a:pPr lvl="0" rtl="0">
              <a:spcBef>
                <a:spcPts val="0"/>
              </a:spcBef>
              <a:spcAft>
                <a:spcPts val="0"/>
              </a:spcAft>
              <a:buNone/>
            </a:pPr>
            <a:r>
              <a:rPr lang="es-AR" sz="1100" dirty="0">
                <a:solidFill>
                  <a:srgbClr val="222222"/>
                </a:solidFill>
                <a:sym typeface="Roboto"/>
              </a:rPr>
              <a:t>Coombs Directa: </a:t>
            </a:r>
            <a:r>
              <a:rPr lang="es-AR" sz="1100" b="1" dirty="0">
                <a:solidFill>
                  <a:srgbClr val="222222"/>
                </a:solidFill>
                <a:sym typeface="Roboto"/>
              </a:rPr>
              <a:t>IgG Reactiva 2+</a:t>
            </a:r>
          </a:p>
          <a:p>
            <a:pPr lvl="0" rtl="0">
              <a:spcBef>
                <a:spcPts val="0"/>
              </a:spcBef>
              <a:spcAft>
                <a:spcPts val="0"/>
              </a:spcAft>
              <a:buNone/>
            </a:pPr>
            <a:r>
              <a:rPr lang="es-AR" sz="1100" dirty="0">
                <a:solidFill>
                  <a:srgbClr val="222222"/>
                </a:solidFill>
                <a:sym typeface="Roboto"/>
              </a:rPr>
              <a:t>Anticuerpo IgG Anti Levofloxacina + Eritrocitos </a:t>
            </a:r>
            <a:endParaRPr sz="1100" dirty="0">
              <a:solidFill>
                <a:srgbClr val="222222"/>
              </a:solidFill>
              <a:sym typeface="Roboto"/>
            </a:endParaRPr>
          </a:p>
        </p:txBody>
      </p:sp>
      <p:cxnSp>
        <p:nvCxnSpPr>
          <p:cNvPr id="12" name="Conector recto 11">
            <a:extLst>
              <a:ext uri="{FF2B5EF4-FFF2-40B4-BE49-F238E27FC236}">
                <a16:creationId xmlns:a16="http://schemas.microsoft.com/office/drawing/2014/main" id="{2E57FCBB-E53E-4245-A835-C866813E8F7C}"/>
              </a:ext>
            </a:extLst>
          </p:cNvPr>
          <p:cNvCxnSpPr/>
          <p:nvPr/>
        </p:nvCxnSpPr>
        <p:spPr>
          <a:xfrm>
            <a:off x="308610" y="7780833"/>
            <a:ext cx="3120390" cy="0"/>
          </a:xfrm>
          <a:prstGeom prst="line">
            <a:avLst/>
          </a:prstGeom>
          <a:ln w="12700">
            <a:solidFill>
              <a:srgbClr val="674EA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6064"/>
      </p:ext>
    </p:extLst>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606</Words>
  <Application>Microsoft Office PowerPoint</Application>
  <PresentationFormat>Panorámica</PresentationFormat>
  <Paragraphs>19</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Roboto</vt:lpstr>
      <vt:lpstr>Arial</vt:lpstr>
      <vt:lpstr>Merriweather</vt:lpstr>
      <vt:lpstr>Paradigm</vt:lpstr>
      <vt:lpstr>SÍNDROME DE EVANS INDUCIDO POR LEVOFLOXACINA EN PACIENTE INMUNOCOMPROMETIDO CON TUBERCULOSIS PLEUROPULMONAR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SÍNDROME DE EVANS INDUCIDO POR LEVOFLOXACINA EN PACIENTE INMUNOCOMPROMETIDO CON TUBERCULOSIS PLEUROPULMONAR</dc:title>
  <dc:creator>Gabriela Fernanda Paez</dc:creator>
  <cp:lastModifiedBy>Gabriela Fernanda Paez</cp:lastModifiedBy>
  <cp:revision>8</cp:revision>
  <dcterms:modified xsi:type="dcterms:W3CDTF">2024-10-18T00:36:41Z</dcterms:modified>
</cp:coreProperties>
</file>