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3716000" cy="24382413"/>
  <p:notesSz cx="6858000" cy="9144000"/>
  <p:defaultTextStyle>
    <a:defPPr>
      <a:defRPr lang="es-AR"/>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49" autoAdjust="0"/>
  </p:normalViewPr>
  <p:slideViewPr>
    <p:cSldViewPr snapToGrid="0" showGuides="1">
      <p:cViewPr>
        <p:scale>
          <a:sx n="73" d="100"/>
          <a:sy n="73" d="100"/>
        </p:scale>
        <p:origin x="654" y="54"/>
      </p:cViewPr>
      <p:guideLst>
        <p:guide orient="horz" pos="7680"/>
        <p:guide pos="43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990364"/>
            <a:ext cx="11658600" cy="8488692"/>
          </a:xfrm>
        </p:spPr>
        <p:txBody>
          <a:bodyPr anchor="b"/>
          <a:lstStyle>
            <a:lvl1pPr algn="ctr">
              <a:defRPr sz="9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14500" y="12806412"/>
            <a:ext cx="10287000" cy="5886771"/>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183913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388772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298138"/>
            <a:ext cx="2957513" cy="2066296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2976" y="1298138"/>
            <a:ext cx="8701088" cy="2066296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32244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57511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35832" y="6078678"/>
            <a:ext cx="11830050" cy="10142405"/>
          </a:xfrm>
        </p:spPr>
        <p:txBody>
          <a:bodyPr anchor="b"/>
          <a:lstStyle>
            <a:lvl1pPr>
              <a:defRPr sz="9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35832" y="16317034"/>
            <a:ext cx="11830050" cy="5333651"/>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1A9655E-A4E2-4841-AEDD-3A957E421835}"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83369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2975" y="6490689"/>
            <a:ext cx="5829300" cy="1547041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943725" y="6490689"/>
            <a:ext cx="5829300" cy="1547041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1A9655E-A4E2-4841-AEDD-3A957E421835}" type="datetimeFigureOut">
              <a:rPr lang="es-AR" smtClean="0"/>
              <a:t>18/10/2024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92790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4762" y="1298143"/>
            <a:ext cx="11830050" cy="471280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4763" y="5977080"/>
            <a:ext cx="5802510" cy="292927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el estilo de texto del patrón</a:t>
            </a:r>
          </a:p>
        </p:txBody>
      </p:sp>
      <p:sp>
        <p:nvSpPr>
          <p:cNvPr id="4" name="Content Placeholder 3"/>
          <p:cNvSpPr>
            <a:spLocks noGrp="1"/>
          </p:cNvSpPr>
          <p:nvPr>
            <p:ph sz="half" idx="2"/>
          </p:nvPr>
        </p:nvSpPr>
        <p:spPr>
          <a:xfrm>
            <a:off x="944763" y="8906353"/>
            <a:ext cx="5802510" cy="1309990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943726" y="5977080"/>
            <a:ext cx="5831087" cy="292927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el estilo de texto del patrón</a:t>
            </a:r>
          </a:p>
        </p:txBody>
      </p:sp>
      <p:sp>
        <p:nvSpPr>
          <p:cNvPr id="6" name="Content Placeholder 5"/>
          <p:cNvSpPr>
            <a:spLocks noGrp="1"/>
          </p:cNvSpPr>
          <p:nvPr>
            <p:ph sz="quarter" idx="4"/>
          </p:nvPr>
        </p:nvSpPr>
        <p:spPr>
          <a:xfrm>
            <a:off x="6943726" y="8906353"/>
            <a:ext cx="5831087" cy="1309990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1A9655E-A4E2-4841-AEDD-3A957E421835}" type="datetimeFigureOut">
              <a:rPr lang="es-AR" smtClean="0"/>
              <a:t>18/10/2024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376131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1A9655E-A4E2-4841-AEDD-3A957E421835}" type="datetimeFigureOut">
              <a:rPr lang="es-AR" smtClean="0"/>
              <a:t>18/10/2024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413055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9655E-A4E2-4841-AEDD-3A957E421835}" type="datetimeFigureOut">
              <a:rPr lang="es-AR" smtClean="0"/>
              <a:t>18/10/2024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09236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494"/>
            <a:ext cx="4423767" cy="5689230"/>
          </a:xfrm>
        </p:spPr>
        <p:txBody>
          <a:bodyPr anchor="b"/>
          <a:lstStyle>
            <a:lvl1pPr>
              <a:defRPr sz="4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31087" y="3510621"/>
            <a:ext cx="6943725" cy="17327317"/>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44762" y="7314724"/>
            <a:ext cx="4423767" cy="1355143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1A9655E-A4E2-4841-AEDD-3A957E421835}" type="datetimeFigureOut">
              <a:rPr lang="es-AR" smtClean="0"/>
              <a:t>18/10/2024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0950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494"/>
            <a:ext cx="4423767" cy="5689230"/>
          </a:xfrm>
        </p:spPr>
        <p:txBody>
          <a:bodyPr anchor="b"/>
          <a:lstStyle>
            <a:lvl1pPr>
              <a:defRPr sz="4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831087" y="3510621"/>
            <a:ext cx="6943725" cy="17327317"/>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44762" y="7314724"/>
            <a:ext cx="4423767" cy="1355143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1A9655E-A4E2-4841-AEDD-3A957E421835}" type="datetimeFigureOut">
              <a:rPr lang="es-AR" smtClean="0"/>
              <a:t>18/10/2024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140303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298143"/>
            <a:ext cx="11830050" cy="471280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2975" y="6490689"/>
            <a:ext cx="11830050" cy="154704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42975" y="22598890"/>
            <a:ext cx="3086100" cy="1298138"/>
          </a:xfrm>
          <a:prstGeom prst="rect">
            <a:avLst/>
          </a:prstGeom>
        </p:spPr>
        <p:txBody>
          <a:bodyPr vert="horz" lIns="91440" tIns="45720" rIns="91440" bIns="45720" rtlCol="0" anchor="ctr"/>
          <a:lstStyle>
            <a:lvl1pPr algn="l">
              <a:defRPr sz="1800">
                <a:solidFill>
                  <a:schemeClr val="tx1">
                    <a:tint val="75000"/>
                  </a:schemeClr>
                </a:solidFill>
              </a:defRPr>
            </a:lvl1pPr>
          </a:lstStyle>
          <a:p>
            <a:fld id="{21A9655E-A4E2-4841-AEDD-3A957E421835}" type="datetimeFigureOut">
              <a:rPr lang="es-AR" smtClean="0"/>
              <a:t>18/10/2024</a:t>
            </a:fld>
            <a:endParaRPr lang="es-AR"/>
          </a:p>
        </p:txBody>
      </p:sp>
      <p:sp>
        <p:nvSpPr>
          <p:cNvPr id="5" name="Footer Placeholder 4"/>
          <p:cNvSpPr>
            <a:spLocks noGrp="1"/>
          </p:cNvSpPr>
          <p:nvPr>
            <p:ph type="ftr" sz="quarter" idx="3"/>
          </p:nvPr>
        </p:nvSpPr>
        <p:spPr>
          <a:xfrm>
            <a:off x="4543425" y="22598890"/>
            <a:ext cx="4629150" cy="129813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9686925" y="22598890"/>
            <a:ext cx="3086100" cy="1298138"/>
          </a:xfrm>
          <a:prstGeom prst="rect">
            <a:avLst/>
          </a:prstGeom>
        </p:spPr>
        <p:txBody>
          <a:bodyPr vert="horz" lIns="91440" tIns="45720" rIns="91440" bIns="45720" rtlCol="0" anchor="ctr"/>
          <a:lstStyle>
            <a:lvl1pPr algn="r">
              <a:defRPr sz="1800">
                <a:solidFill>
                  <a:schemeClr val="tx1">
                    <a:tint val="75000"/>
                  </a:schemeClr>
                </a:solidFill>
              </a:defRPr>
            </a:lvl1pPr>
          </a:lstStyle>
          <a:p>
            <a:fld id="{E551BA7E-4705-41CB-A859-103C46BE2A81}" type="slidenum">
              <a:rPr lang="es-AR" smtClean="0"/>
              <a:t>‹Nº›</a:t>
            </a:fld>
            <a:endParaRPr lang="es-AR"/>
          </a:p>
        </p:txBody>
      </p:sp>
    </p:spTree>
    <p:extLst>
      <p:ext uri="{BB962C8B-B14F-4D97-AF65-F5344CB8AC3E}">
        <p14:creationId xmlns:p14="http://schemas.microsoft.com/office/powerpoint/2010/main" val="105771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14807" y="1661491"/>
            <a:ext cx="13086385" cy="1803314"/>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a:ln>
            <a:solidFill>
              <a:schemeClr val="tx1"/>
            </a:solidFill>
          </a:ln>
        </p:spPr>
        <p:txBody>
          <a:bodyPr wrap="square">
            <a:spAutoFit/>
          </a:bodyPr>
          <a:lstStyle/>
          <a:p>
            <a:pPr algn="ctr"/>
            <a:r>
              <a:rPr lang="es-AR" sz="1800" dirty="0">
                <a:effectLst/>
                <a:latin typeface="Arial" panose="020B0604020202020204" pitchFamily="34" charset="0"/>
                <a:ea typeface="Aptos" panose="020B0004020202020204" pitchFamily="34" charset="0"/>
                <a:cs typeface="Arial" panose="020B0604020202020204" pitchFamily="34" charset="0"/>
              </a:rPr>
              <a:t>ESCLEROSIS TUBEROSA Y LINFAGIOLEIOMIOMATOSIS   A PROPOSITO DE UN CASO </a:t>
            </a:r>
          </a:p>
          <a:p>
            <a:pPr algn="ctr">
              <a:lnSpc>
                <a:spcPct val="107000"/>
              </a:lnSpc>
              <a:spcAft>
                <a:spcPts val="800"/>
              </a:spcAft>
            </a:pPr>
            <a:r>
              <a:rPr lang="es-AR" sz="1800" kern="100" dirty="0">
                <a:effectLst/>
                <a:latin typeface="Arial" panose="020B0604020202020204" pitchFamily="34" charset="0"/>
                <a:ea typeface="Aptos" panose="020B0004020202020204" pitchFamily="34" charset="0"/>
                <a:cs typeface="Arial" panose="020B0604020202020204" pitchFamily="34" charset="0"/>
              </a:rPr>
              <a:t>Nolkelys Nemer, </a:t>
            </a:r>
            <a:r>
              <a:rPr lang="es-AR" sz="1800" kern="100" dirty="0" err="1">
                <a:effectLst/>
                <a:latin typeface="Arial" panose="020B0604020202020204" pitchFamily="34" charset="0"/>
                <a:ea typeface="Aptos" panose="020B0004020202020204" pitchFamily="34" charset="0"/>
                <a:cs typeface="Arial" panose="020B0604020202020204" pitchFamily="34" charset="0"/>
              </a:rPr>
              <a:t>Agustin</a:t>
            </a:r>
            <a:r>
              <a:rPr lang="es-AR" sz="1800" kern="100" dirty="0">
                <a:effectLst/>
                <a:latin typeface="Arial" panose="020B0604020202020204" pitchFamily="34" charset="0"/>
                <a:ea typeface="Aptos" panose="020B0004020202020204" pitchFamily="34" charset="0"/>
                <a:cs typeface="Arial" panose="020B0604020202020204" pitchFamily="34" charset="0"/>
              </a:rPr>
              <a:t> </a:t>
            </a:r>
            <a:r>
              <a:rPr lang="es-AR" sz="1800" kern="100" dirty="0" err="1">
                <a:effectLst/>
                <a:latin typeface="Arial" panose="020B0604020202020204" pitchFamily="34" charset="0"/>
                <a:ea typeface="Aptos" panose="020B0004020202020204" pitchFamily="34" charset="0"/>
                <a:cs typeface="Arial" panose="020B0604020202020204" pitchFamily="34" charset="0"/>
              </a:rPr>
              <a:t>Andini</a:t>
            </a:r>
            <a:r>
              <a:rPr lang="es-AR" sz="1800" kern="100" dirty="0">
                <a:effectLst/>
                <a:latin typeface="Arial" panose="020B0604020202020204" pitchFamily="34" charset="0"/>
                <a:ea typeface="Aptos" panose="020B0004020202020204" pitchFamily="34" charset="0"/>
                <a:cs typeface="Arial" panose="020B0604020202020204" pitchFamily="34" charset="0"/>
              </a:rPr>
              <a:t>, Patricia </a:t>
            </a:r>
            <a:r>
              <a:rPr lang="es-AR" sz="1800" kern="100" dirty="0" err="1">
                <a:effectLst/>
                <a:latin typeface="Arial" panose="020B0604020202020204" pitchFamily="34" charset="0"/>
                <a:ea typeface="Aptos" panose="020B0004020202020204" pitchFamily="34" charset="0"/>
                <a:cs typeface="Arial" panose="020B0604020202020204" pitchFamily="34" charset="0"/>
              </a:rPr>
              <a:t>Malamud</a:t>
            </a:r>
            <a:r>
              <a:rPr lang="es-AR" sz="1800" kern="100" dirty="0">
                <a:effectLst/>
                <a:latin typeface="Arial" panose="020B0604020202020204" pitchFamily="34" charset="0"/>
                <a:ea typeface="Aptos" panose="020B0004020202020204" pitchFamily="34" charset="0"/>
                <a:cs typeface="Arial" panose="020B0604020202020204" pitchFamily="34" charset="0"/>
              </a:rPr>
              <a:t>, Laura </a:t>
            </a:r>
            <a:r>
              <a:rPr lang="es-AR" sz="1800" kern="100" dirty="0" err="1">
                <a:effectLst/>
                <a:latin typeface="Arial" panose="020B0604020202020204" pitchFamily="34" charset="0"/>
                <a:ea typeface="Aptos" panose="020B0004020202020204" pitchFamily="34" charset="0"/>
                <a:cs typeface="Arial" panose="020B0604020202020204" pitchFamily="34" charset="0"/>
              </a:rPr>
              <a:t>Grodnitsky</a:t>
            </a:r>
            <a:r>
              <a:rPr lang="es-AR" sz="1800" kern="100" dirty="0">
                <a:effectLst/>
                <a:latin typeface="Arial" panose="020B0604020202020204" pitchFamily="34" charset="0"/>
                <a:ea typeface="Aptos" panose="020B0004020202020204" pitchFamily="34" charset="0"/>
                <a:cs typeface="Arial" panose="020B0604020202020204" pitchFamily="34" charset="0"/>
              </a:rPr>
              <a:t> , Gabriela </a:t>
            </a:r>
            <a:r>
              <a:rPr lang="es-AR" sz="1800" kern="100" dirty="0" err="1">
                <a:effectLst/>
                <a:latin typeface="Arial" panose="020B0604020202020204" pitchFamily="34" charset="0"/>
                <a:ea typeface="Aptos" panose="020B0004020202020204" pitchFamily="34" charset="0"/>
                <a:cs typeface="Arial" panose="020B0604020202020204" pitchFamily="34" charset="0"/>
              </a:rPr>
              <a:t>Tabaj</a:t>
            </a:r>
            <a:r>
              <a:rPr lang="es-AR" sz="1800" kern="100" dirty="0">
                <a:effectLst/>
                <a:latin typeface="Arial" panose="020B0604020202020204" pitchFamily="34" charset="0"/>
                <a:ea typeface="Aptos" panose="020B0004020202020204" pitchFamily="34" charset="0"/>
                <a:cs typeface="Arial" panose="020B0604020202020204" pitchFamily="34" charset="0"/>
              </a:rPr>
              <a:t>, Valeria Morandi, Xavier </a:t>
            </a:r>
            <a:r>
              <a:rPr lang="es-AR" sz="1800" kern="100" dirty="0" err="1">
                <a:effectLst/>
                <a:latin typeface="Arial" panose="020B0604020202020204" pitchFamily="34" charset="0"/>
                <a:ea typeface="Aptos" panose="020B0004020202020204" pitchFamily="34" charset="0"/>
                <a:cs typeface="Arial" panose="020B0604020202020204" pitchFamily="34" charset="0"/>
              </a:rPr>
              <a:t>Bocca</a:t>
            </a:r>
            <a:r>
              <a:rPr lang="es-AR" sz="1800" kern="100" dirty="0">
                <a:effectLst/>
                <a:latin typeface="Arial" panose="020B0604020202020204" pitchFamily="34" charset="0"/>
                <a:ea typeface="Aptos" panose="020B0004020202020204" pitchFamily="34" charset="0"/>
                <a:cs typeface="Arial" panose="020B0604020202020204" pitchFamily="34" charset="0"/>
              </a:rPr>
              <a:t> , Jesica Ríos </a:t>
            </a:r>
          </a:p>
          <a:p>
            <a:pPr algn="ctr"/>
            <a:r>
              <a:rPr lang="es-AR" sz="1800" dirty="0">
                <a:latin typeface="Arial" panose="020B0604020202020204" pitchFamily="34" charset="0"/>
                <a:cs typeface="Arial" panose="020B0604020202020204" pitchFamily="34" charset="0"/>
              </a:rPr>
              <a:t>Servicio de </a:t>
            </a:r>
            <a:r>
              <a:rPr lang="es-AR" sz="1800" dirty="0" err="1">
                <a:latin typeface="Arial" panose="020B0604020202020204" pitchFamily="34" charset="0"/>
                <a:cs typeface="Arial" panose="020B0604020202020204" pitchFamily="34" charset="0"/>
              </a:rPr>
              <a:t>Neumonología</a:t>
            </a:r>
            <a:r>
              <a:rPr lang="es-AR" sz="1800" dirty="0">
                <a:latin typeface="Arial" panose="020B0604020202020204" pitchFamily="34" charset="0"/>
                <a:cs typeface="Arial" panose="020B0604020202020204" pitchFamily="34" charset="0"/>
              </a:rPr>
              <a:t> Clínica – Hospital del Tórax Dr. Antonio A. </a:t>
            </a:r>
            <a:r>
              <a:rPr lang="es-AR" sz="1800" dirty="0" err="1">
                <a:latin typeface="Arial" panose="020B0604020202020204" pitchFamily="34" charset="0"/>
                <a:cs typeface="Arial" panose="020B0604020202020204" pitchFamily="34" charset="0"/>
              </a:rPr>
              <a:t>Cetrángolo</a:t>
            </a:r>
            <a:endParaRPr lang="es-AR" sz="1800" dirty="0">
              <a:latin typeface="Arial" panose="020B0604020202020204" pitchFamily="34" charset="0"/>
              <a:cs typeface="Arial" panose="020B0604020202020204" pitchFamily="34" charset="0"/>
            </a:endParaRPr>
          </a:p>
          <a:p>
            <a:pPr lvl="0" algn="ctr"/>
            <a:endParaRPr lang="es-ES" sz="1500" dirty="0">
              <a:solidFill>
                <a:schemeClr val="tx2">
                  <a:lumMod val="50000"/>
                </a:schemeClr>
              </a:solidFill>
            </a:endParaRPr>
          </a:p>
          <a:p>
            <a:pPr lvl="0" algn="ctr"/>
            <a:endParaRPr lang="es-ES" sz="1500" dirty="0">
              <a:solidFill>
                <a:schemeClr val="tx2">
                  <a:lumMod val="50000"/>
                </a:schemeClr>
              </a:solidFill>
            </a:endParaRPr>
          </a:p>
        </p:txBody>
      </p:sp>
      <p:sp>
        <p:nvSpPr>
          <p:cNvPr id="4" name="CuadroTexto 3"/>
          <p:cNvSpPr txBox="1"/>
          <p:nvPr/>
        </p:nvSpPr>
        <p:spPr>
          <a:xfrm>
            <a:off x="314805" y="5581998"/>
            <a:ext cx="13086386" cy="53321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txBody>
          <a:bodyPr wrap="square" rtlCol="0">
            <a:spAutoFit/>
          </a:bodyPr>
          <a:lstStyle/>
          <a:p>
            <a:pPr algn="just">
              <a:lnSpc>
                <a:spcPct val="107000"/>
              </a:lnSpc>
              <a:spcAft>
                <a:spcPts val="800"/>
              </a:spcAft>
            </a:pPr>
            <a:r>
              <a:rPr lang="es-AR" sz="1800" b="1" kern="0" dirty="0">
                <a:latin typeface="Arial" panose="020B0604020202020204" pitchFamily="34" charset="0"/>
                <a:ea typeface="Times New Roman" panose="02020603050405020304" pitchFamily="18" charset="0"/>
                <a:cs typeface="Times New Roman" panose="02020603050405020304" pitchFamily="18" charset="0"/>
              </a:rPr>
              <a:t>Caso clínico: </a:t>
            </a:r>
            <a:r>
              <a:rPr lang="es-AR" sz="1800" kern="0" dirty="0">
                <a:latin typeface="Arial" panose="020B0604020202020204" pitchFamily="34" charset="0"/>
                <a:ea typeface="Times New Roman" panose="02020603050405020304" pitchFamily="18" charset="0"/>
                <a:cs typeface="Times New Roman" panose="02020603050405020304" pitchFamily="18" charset="0"/>
              </a:rPr>
              <a:t>p</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aciente femenina de 49 años de edad</a:t>
            </a:r>
            <a:r>
              <a:rPr lang="es-AR" sz="1800" kern="0" dirty="0">
                <a:latin typeface="Arial" panose="020B0604020202020204" pitchFamily="34" charset="0"/>
                <a:ea typeface="Times New Roman" panose="02020603050405020304" pitchFamily="18" charset="0"/>
                <a:cs typeface="Times New Roman" panose="02020603050405020304" pitchFamily="18" charset="0"/>
              </a:rPr>
              <a:t> , </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con antecedentes personales de neumotórax derecho 15/10/09 (VATS/biopsia),  con diagnóstico de esclerosis tuberosa ( en tratamiento con </a:t>
            </a:r>
            <a:r>
              <a:rPr lang="es-AR" sz="1800" kern="0" dirty="0" err="1">
                <a:latin typeface="Arial" panose="020B0604020202020204" pitchFamily="34" charset="0"/>
                <a:ea typeface="Times New Roman" panose="02020603050405020304" pitchFamily="18" charset="0"/>
                <a:cs typeface="Times New Roman" panose="02020603050405020304" pitchFamily="18" charset="0"/>
              </a:rPr>
              <a:t>E</a:t>
            </a:r>
            <a:r>
              <a:rPr lang="es-AR" sz="1800" kern="0" dirty="0" err="1">
                <a:effectLst/>
                <a:latin typeface="Arial" panose="020B0604020202020204" pitchFamily="34" charset="0"/>
                <a:ea typeface="Times New Roman" panose="02020603050405020304" pitchFamily="18" charset="0"/>
                <a:cs typeface="Times New Roman" panose="02020603050405020304" pitchFamily="18" charset="0"/>
              </a:rPr>
              <a:t>verolimus</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 desde 2014 ) neumotórax Izquierdo 26/10/09, Toracotomía Lateral  izquierda  más resección de bulla 12/11/09 , ex tabaquista leve.</a:t>
            </a:r>
          </a:p>
          <a:p>
            <a:pPr algn="just">
              <a:lnSpc>
                <a:spcPct val="107000"/>
              </a:lnSpc>
              <a:spcAft>
                <a:spcPts val="800"/>
              </a:spcAft>
            </a:pP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Ingresa a </a:t>
            </a:r>
            <a:r>
              <a:rPr lang="es-AR" sz="1800" kern="0" dirty="0">
                <a:latin typeface="Arial" panose="020B0604020202020204" pitchFamily="34" charset="0"/>
                <a:ea typeface="Times New Roman" panose="02020603050405020304" pitchFamily="18" charset="0"/>
                <a:cs typeface="Times New Roman" panose="02020603050405020304" pitchFamily="18" charset="0"/>
              </a:rPr>
              <a:t>sala </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por cuadro de 1 semana de evolución caracterizado por disnea progresiva de CF II a IV, tos con expectoración y equivalentes febril, al examen físico paciente lúcida, taquipnea, crepitantes tipo velcro.</a:t>
            </a:r>
          </a:p>
          <a:p>
            <a:pPr algn="just">
              <a:lnSpc>
                <a:spcPct val="107000"/>
              </a:lnSpc>
              <a:spcAft>
                <a:spcPts val="800"/>
              </a:spcAft>
            </a:pPr>
            <a:r>
              <a:rPr lang="es-AR" sz="1800" b="1" kern="0" dirty="0">
                <a:effectLst/>
                <a:latin typeface="Arial" panose="020B0604020202020204" pitchFamily="34" charset="0"/>
                <a:ea typeface="Times New Roman" panose="02020603050405020304" pitchFamily="18" charset="0"/>
                <a:cs typeface="Times New Roman" panose="02020603050405020304" pitchFamily="18" charset="0"/>
              </a:rPr>
              <a:t>Laboratorio</a:t>
            </a:r>
            <a:r>
              <a:rPr lang="es-AR" sz="1800" b="1" kern="0" dirty="0">
                <a:latin typeface="Arial" panose="020B0604020202020204" pitchFamily="34" charset="0"/>
                <a:ea typeface="Times New Roman" panose="02020603050405020304" pitchFamily="18" charset="0"/>
                <a:cs typeface="Times New Roman" panose="02020603050405020304" pitchFamily="18" charset="0"/>
              </a:rPr>
              <a:t>: </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Glóbulos blancos 14.100 Glicemia 254 Urea 59 Creatinina 1.26, EAB </a:t>
            </a:r>
            <a:r>
              <a:rPr lang="es-AR" sz="1800" kern="0" dirty="0">
                <a:latin typeface="Arial" panose="020B0604020202020204" pitchFamily="34" charset="0"/>
                <a:ea typeface="Times New Roman" panose="02020603050405020304" pitchFamily="18" charset="0"/>
                <a:cs typeface="Times New Roman" panose="02020603050405020304" pitchFamily="18" charset="0"/>
              </a:rPr>
              <a:t>con I</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nsuficiencia respiratoria tipo II</a:t>
            </a:r>
            <a:r>
              <a:rPr lang="es-AR" sz="1800" kern="0" dirty="0">
                <a:latin typeface="Arial" panose="020B0604020202020204" pitchFamily="34" charset="0"/>
                <a:ea typeface="Times New Roman" panose="02020603050405020304" pitchFamily="18" charset="0"/>
                <a:cs typeface="Times New Roman" panose="02020603050405020304" pitchFamily="18" charset="0"/>
              </a:rPr>
              <a:t>. </a:t>
            </a:r>
            <a:endParaRPr lang="es-AR" sz="1800" kern="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AR" sz="1800" b="1" kern="0" dirty="0">
                <a:latin typeface="Arial" panose="020B0604020202020204" pitchFamily="34" charset="0"/>
                <a:ea typeface="Times New Roman" panose="02020603050405020304" pitchFamily="18" charset="0"/>
                <a:cs typeface="Times New Roman" panose="02020603050405020304" pitchFamily="18" charset="0"/>
              </a:rPr>
              <a:t>T</a:t>
            </a:r>
            <a:r>
              <a:rPr lang="es-AR" sz="1800" b="1" kern="0" dirty="0">
                <a:effectLst/>
                <a:latin typeface="Arial" panose="020B0604020202020204" pitchFamily="34" charset="0"/>
                <a:ea typeface="Times New Roman" panose="02020603050405020304" pitchFamily="18" charset="0"/>
                <a:cs typeface="Times New Roman" panose="02020603050405020304" pitchFamily="18" charset="0"/>
              </a:rPr>
              <a:t>omografía de tórax:  </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imágenes quísticas de tamaño variable y paredes finas que distorsionan la arquitectura pulmonar, las mismas son de distribución aleatoria con presencia de bullas en ápices y lóbulos inferiores. En cortes obtenidos de abdomen superior, se evidencian múltiples quistes renales que reemplazan el parénquima habitual, los cuales tienen diferentes densidades. También se evidencian pequeñas y aisladas imágenes redondeadas con densidad grasa, en relación a </a:t>
            </a:r>
            <a:r>
              <a:rPr lang="es-AR" sz="1800" kern="0" dirty="0" err="1">
                <a:effectLst/>
                <a:latin typeface="Arial" panose="020B0604020202020204" pitchFamily="34" charset="0"/>
                <a:ea typeface="Times New Roman" panose="02020603050405020304" pitchFamily="18" charset="0"/>
                <a:cs typeface="Times New Roman" panose="02020603050405020304" pitchFamily="18" charset="0"/>
              </a:rPr>
              <a:t>angiomiolipomas</a:t>
            </a:r>
            <a:r>
              <a:rPr lang="es-AR" sz="1800" kern="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s-AR" sz="1800" kern="0" dirty="0">
                <a:latin typeface="Arial" panose="020B0604020202020204" pitchFamily="34" charset="0"/>
                <a:ea typeface="Times New Roman" panose="02020603050405020304" pitchFamily="18" charset="0"/>
                <a:cs typeface="Times New Roman" panose="02020603050405020304" pitchFamily="18" charset="0"/>
              </a:rPr>
              <a:t>Adjunta </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EFR evidenciando R:28% FVC 2.73 (67%) FEV1 0.76(22%), DLCO 6.32 (22%), Test de caminata  saturación basal 87%. </a:t>
            </a:r>
            <a:endParaRPr lang="es-AR" sz="1800" kern="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AR" sz="1800" kern="0" dirty="0">
                <a:latin typeface="Arial" panose="020B0604020202020204" pitchFamily="34" charset="0"/>
                <a:ea typeface="Times New Roman" panose="02020603050405020304" pitchFamily="18" charset="0"/>
                <a:cs typeface="Times New Roman" panose="02020603050405020304" pitchFamily="18" charset="0"/>
              </a:rPr>
              <a:t>Requirió CAFO </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 60/24 , se inició antibioticoterapia con piperacilina tazobactam y terapia inhalada</a:t>
            </a:r>
            <a:r>
              <a:rPr lang="es-AR" sz="1800" kern="0" dirty="0">
                <a:latin typeface="Arial" panose="020B0604020202020204" pitchFamily="34" charset="0"/>
                <a:ea typeface="Times New Roman" panose="02020603050405020304" pitchFamily="18" charset="0"/>
                <a:cs typeface="Times New Roman" panose="02020603050405020304" pitchFamily="18" charset="0"/>
              </a:rPr>
              <a:t> ,s</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e interpreta el caso clínico como enfermedad pulmonar difusa </a:t>
            </a:r>
            <a:r>
              <a:rPr lang="es-AR" sz="1800" kern="0" dirty="0" err="1">
                <a:effectLst/>
                <a:latin typeface="Arial" panose="020B0604020202020204" pitchFamily="34" charset="0"/>
                <a:ea typeface="Times New Roman" panose="02020603050405020304" pitchFamily="18" charset="0"/>
                <a:cs typeface="Times New Roman" panose="02020603050405020304" pitchFamily="18" charset="0"/>
              </a:rPr>
              <a:t>sobreinfectada</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 tratándose así de una </a:t>
            </a:r>
            <a:r>
              <a:rPr lang="es-AR" sz="1800" kern="0" dirty="0" err="1">
                <a:effectLst/>
                <a:latin typeface="Arial" panose="020B0604020202020204" pitchFamily="34" charset="0"/>
                <a:ea typeface="Times New Roman" panose="02020603050405020304" pitchFamily="18" charset="0"/>
                <a:cs typeface="Times New Roman" panose="02020603050405020304" pitchFamily="18" charset="0"/>
              </a:rPr>
              <a:t>Linfagioleiomiomatosis</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 ; </a:t>
            </a:r>
            <a:r>
              <a:rPr lang="es-AR" sz="1800" kern="0" dirty="0" err="1">
                <a:effectLst/>
                <a:latin typeface="Arial" panose="020B0604020202020204" pitchFamily="34" charset="0"/>
                <a:ea typeface="Times New Roman" panose="02020603050405020304" pitchFamily="18" charset="0"/>
                <a:cs typeface="Times New Roman" panose="02020603050405020304" pitchFamily="18" charset="0"/>
              </a:rPr>
              <a:t>intercurre</a:t>
            </a:r>
            <a:r>
              <a:rPr lang="es-AR" sz="1800" kern="0" dirty="0">
                <a:effectLst/>
                <a:latin typeface="Arial" panose="020B0604020202020204" pitchFamily="34" charset="0"/>
                <a:ea typeface="Times New Roman" panose="02020603050405020304" pitchFamily="18" charset="0"/>
                <a:cs typeface="Times New Roman" panose="02020603050405020304" pitchFamily="18" charset="0"/>
              </a:rPr>
              <a:t> con mayor requerimiento de oxigeno , por lo que es trasladada  a unidad cerrada. </a:t>
            </a:r>
            <a:endParaRPr lang="es-A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uadroTexto 4"/>
          <p:cNvSpPr txBox="1"/>
          <p:nvPr/>
        </p:nvSpPr>
        <p:spPr>
          <a:xfrm>
            <a:off x="314805" y="3743797"/>
            <a:ext cx="13068605" cy="15592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txBody>
          <a:bodyPr wrap="square" rtlCol="0">
            <a:spAutoFit/>
          </a:bodyPr>
          <a:lstStyle/>
          <a:p>
            <a:pPr algn="just">
              <a:lnSpc>
                <a:spcPct val="107000"/>
              </a:lnSpc>
              <a:spcAft>
                <a:spcPts val="800"/>
              </a:spcAft>
            </a:pPr>
            <a:r>
              <a:rPr lang="es-AR" sz="1800" b="1" kern="100" dirty="0">
                <a:effectLst/>
                <a:latin typeface="Arial" panose="020B0604020202020204" pitchFamily="34" charset="0"/>
                <a:ea typeface="Aptos" panose="020B0004020202020204" pitchFamily="34" charset="0"/>
                <a:cs typeface="Times New Roman" panose="02020603050405020304" pitchFamily="18" charset="0"/>
              </a:rPr>
              <a:t>Introducción: </a:t>
            </a:r>
            <a:r>
              <a:rPr lang="es-AR" sz="1800" kern="100" dirty="0">
                <a:effectLst/>
                <a:latin typeface="Arial" panose="020B0604020202020204" pitchFamily="34" charset="0"/>
                <a:ea typeface="Aptos" panose="020B0004020202020204" pitchFamily="34" charset="0"/>
                <a:cs typeface="Times New Roman" panose="02020603050405020304" pitchFamily="18" charset="0"/>
              </a:rPr>
              <a:t>La esclerosis tuberosa (ET) es un trastorno genético que causa el crecimiento de tumores benignos en múltiples órganos, incluidos el cerebro, los riñones, el corazón, los pulmones y la piel, no </a:t>
            </a:r>
            <a:r>
              <a:rPr lang="es-AR" sz="1800" kern="100" dirty="0">
                <a:latin typeface="Arial" panose="020B0604020202020204" pitchFamily="34" charset="0"/>
                <a:ea typeface="Aptos" panose="020B0004020202020204" pitchFamily="34" charset="0"/>
                <a:cs typeface="Times New Roman" panose="02020603050405020304" pitchFamily="18" charset="0"/>
              </a:rPr>
              <a:t> es </a:t>
            </a:r>
            <a:r>
              <a:rPr lang="es-AR" sz="1800" kern="100" dirty="0">
                <a:effectLst/>
                <a:latin typeface="Arial" panose="020B0604020202020204" pitchFamily="34" charset="0"/>
                <a:ea typeface="Aptos" panose="020B0004020202020204" pitchFamily="34" charset="0"/>
                <a:cs typeface="Times New Roman" panose="02020603050405020304" pitchFamily="18" charset="0"/>
              </a:rPr>
              <a:t>común pero se caracterizan por desarrollar enfermedad pulmonar intersticial (EPD). Las EPD  incluyen un grupo heterogéneo de trastornos caracterizados por engrosamiento de los tabiques alveolares, proliferación de los fibroblastos, depósito de colágeno y, si el proceso continúa sin controlarse, fibrosis pulmonar. </a:t>
            </a:r>
            <a:endParaRPr lang="es-A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uadroTexto 6"/>
          <p:cNvSpPr txBox="1"/>
          <p:nvPr/>
        </p:nvSpPr>
        <p:spPr>
          <a:xfrm>
            <a:off x="314804" y="14043642"/>
            <a:ext cx="13068606" cy="19581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txBody>
          <a:bodyPr wrap="square" rtlCol="0">
            <a:spAutoFit/>
          </a:bodyPr>
          <a:lstStyle/>
          <a:p>
            <a:pPr algn="just">
              <a:lnSpc>
                <a:spcPct val="107000"/>
              </a:lnSpc>
              <a:spcAft>
                <a:spcPts val="800"/>
              </a:spcAft>
            </a:pPr>
            <a:r>
              <a:rPr lang="es-AR" sz="1800" b="1" kern="0" dirty="0">
                <a:effectLst/>
                <a:latin typeface="Arial" panose="020B0604020202020204" pitchFamily="34" charset="0"/>
                <a:ea typeface="Times New Roman" panose="02020603050405020304" pitchFamily="18" charset="0"/>
                <a:cs typeface="Arial" panose="020B0604020202020204" pitchFamily="34" charset="0"/>
              </a:rPr>
              <a:t>Discusión y conclusión </a:t>
            </a:r>
            <a:endParaRPr lang="es-AR" sz="1800" b="1"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es-AR" sz="1800" kern="100" dirty="0">
                <a:effectLst/>
                <a:latin typeface="Arial" panose="020B0604020202020204" pitchFamily="34" charset="0"/>
                <a:ea typeface="Aptos" panose="020B0004020202020204" pitchFamily="34" charset="0"/>
                <a:cs typeface="Arial" panose="020B0604020202020204" pitchFamily="34" charset="0"/>
              </a:rPr>
              <a:t>La </a:t>
            </a:r>
            <a:r>
              <a:rPr lang="es-AR" sz="1800" kern="100" dirty="0" err="1">
                <a:effectLst/>
                <a:latin typeface="Arial" panose="020B0604020202020204" pitchFamily="34" charset="0"/>
                <a:ea typeface="Aptos" panose="020B0004020202020204" pitchFamily="34" charset="0"/>
                <a:cs typeface="Arial" panose="020B0604020202020204" pitchFamily="34" charset="0"/>
              </a:rPr>
              <a:t>linfagioleiomiomatosis</a:t>
            </a:r>
            <a:r>
              <a:rPr lang="es-AR" sz="1800" kern="100" dirty="0">
                <a:effectLst/>
                <a:latin typeface="Arial" panose="020B0604020202020204" pitchFamily="34" charset="0"/>
                <a:ea typeface="Aptos" panose="020B0004020202020204" pitchFamily="34" charset="0"/>
                <a:cs typeface="Arial" panose="020B0604020202020204" pitchFamily="34" charset="0"/>
              </a:rPr>
              <a:t> (LAM)  es una enfermedad pulmonar rara que afecta principalmente a mujeres en edad fértil. Está caracterizada por la proliferación anormal de células musculares lisas (LAM) en los pulmones, lo que conduce a la destrucción del tejido pulmonar y quistes, tienen en relación</a:t>
            </a:r>
            <a:r>
              <a:rPr lang="es-AR" sz="1800" kern="0" dirty="0">
                <a:effectLst/>
                <a:latin typeface="Arial" panose="020B0604020202020204" pitchFamily="34" charset="0"/>
                <a:ea typeface="Times New Roman" panose="02020603050405020304" pitchFamily="18" charset="0"/>
                <a:cs typeface="Arial" panose="020B0604020202020204" pitchFamily="34" charset="0"/>
              </a:rPr>
              <a:t>  con la ET el hecho de que </a:t>
            </a:r>
            <a:r>
              <a:rPr lang="es-AR" sz="1800" kern="0" dirty="0">
                <a:latin typeface="Arial" panose="020B0604020202020204" pitchFamily="34" charset="0"/>
                <a:ea typeface="Times New Roman" panose="02020603050405020304" pitchFamily="18" charset="0"/>
                <a:cs typeface="Arial" panose="020B0604020202020204" pitchFamily="34" charset="0"/>
              </a:rPr>
              <a:t>a</a:t>
            </a:r>
            <a:r>
              <a:rPr lang="es-AR" sz="1800" kern="0" dirty="0">
                <a:effectLst/>
                <a:latin typeface="Arial" panose="020B0604020202020204" pitchFamily="34" charset="0"/>
                <a:ea typeface="Times New Roman" panose="02020603050405020304" pitchFamily="18" charset="0"/>
                <a:cs typeface="Arial" panose="020B0604020202020204" pitchFamily="34" charset="0"/>
              </a:rPr>
              <a:t>mbas condiciones pueden estar relacionadas con mutaciones en el gen TSC2 y referente al diagnóstico , la presencia de LAM puede sugerir la necesidad de investigar la ET y viceversa , especialmente en mujeres jóvenes con síntomas pulmonares </a:t>
            </a:r>
            <a:endParaRPr lang="es-AR"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0657F09A-D92E-98E0-30FA-2637C817BA3D}"/>
              </a:ext>
            </a:extLst>
          </p:cNvPr>
          <p:cNvPicPr>
            <a:picLocks noChangeAspect="1"/>
          </p:cNvPicPr>
          <p:nvPr/>
        </p:nvPicPr>
        <p:blipFill>
          <a:blip r:embed="rId2"/>
          <a:srcRect l="15398" t="39963" r="18450" b="35423"/>
          <a:stretch/>
        </p:blipFill>
        <p:spPr>
          <a:xfrm>
            <a:off x="187403" y="77118"/>
            <a:ext cx="5089677" cy="1322024"/>
          </a:xfrm>
          <a:prstGeom prst="rect">
            <a:avLst/>
          </a:prstGeom>
        </p:spPr>
      </p:pic>
      <p:pic>
        <p:nvPicPr>
          <p:cNvPr id="14" name="Imagen 13">
            <a:extLst>
              <a:ext uri="{FF2B5EF4-FFF2-40B4-BE49-F238E27FC236}">
                <a16:creationId xmlns:a16="http://schemas.microsoft.com/office/drawing/2014/main" id="{5ABADD44-5508-0B18-213D-811462A58A60}"/>
              </a:ext>
            </a:extLst>
          </p:cNvPr>
          <p:cNvPicPr>
            <a:picLocks noChangeAspect="1"/>
          </p:cNvPicPr>
          <p:nvPr/>
        </p:nvPicPr>
        <p:blipFill>
          <a:blip r:embed="rId3"/>
          <a:srcRect t="6556" b="72004"/>
          <a:stretch/>
        </p:blipFill>
        <p:spPr>
          <a:xfrm>
            <a:off x="5005420" y="0"/>
            <a:ext cx="8377991" cy="1399142"/>
          </a:xfrm>
          <a:prstGeom prst="rect">
            <a:avLst/>
          </a:prstGeom>
        </p:spPr>
      </p:pic>
      <p:sp>
        <p:nvSpPr>
          <p:cNvPr id="16" name="Elipse 15">
            <a:extLst>
              <a:ext uri="{FF2B5EF4-FFF2-40B4-BE49-F238E27FC236}">
                <a16:creationId xmlns:a16="http://schemas.microsoft.com/office/drawing/2014/main" id="{D440E7A6-EAB4-37D5-FBD1-4BAF9F962D20}"/>
              </a:ext>
            </a:extLst>
          </p:cNvPr>
          <p:cNvSpPr/>
          <p:nvPr/>
        </p:nvSpPr>
        <p:spPr>
          <a:xfrm>
            <a:off x="12250756" y="650405"/>
            <a:ext cx="1132655" cy="10110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s-AR" sz="3200" b="1" dirty="0">
                <a:latin typeface="Arial" panose="020B0604020202020204" pitchFamily="34" charset="0"/>
                <a:cs typeface="Arial" panose="020B0604020202020204" pitchFamily="34" charset="0"/>
              </a:rPr>
              <a:t>P-045</a:t>
            </a:r>
          </a:p>
        </p:txBody>
      </p:sp>
      <p:pic>
        <p:nvPicPr>
          <p:cNvPr id="17" name="Picture 1" descr="A close-up of a chest x-ray&#10;&#10;Description automatically generated">
            <a:extLst>
              <a:ext uri="{FF2B5EF4-FFF2-40B4-BE49-F238E27FC236}">
                <a16:creationId xmlns:a16="http://schemas.microsoft.com/office/drawing/2014/main" id="{9778F248-4A2F-A8B5-EF7A-33F9079CE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6" y="11080678"/>
            <a:ext cx="3071723" cy="2629936"/>
          </a:xfrm>
          <a:prstGeom prst="rect">
            <a:avLst/>
          </a:prstGeom>
        </p:spPr>
      </p:pic>
      <p:pic>
        <p:nvPicPr>
          <p:cNvPr id="18" name="Picture 1" descr="A close-up of a chest x-ray&#10;&#10;Description automatically generated">
            <a:extLst>
              <a:ext uri="{FF2B5EF4-FFF2-40B4-BE49-F238E27FC236}">
                <a16:creationId xmlns:a16="http://schemas.microsoft.com/office/drawing/2014/main" id="{66DFB420-B06B-BD98-88B5-C70D60BBA8EC}"/>
              </a:ext>
            </a:extLst>
          </p:cNvPr>
          <p:cNvPicPr>
            <a:picLocks noChangeAspect="1"/>
          </p:cNvPicPr>
          <p:nvPr/>
        </p:nvPicPr>
        <p:blipFill>
          <a:blip r:embed="rId5"/>
          <a:stretch>
            <a:fillRect/>
          </a:stretch>
        </p:blipFill>
        <p:spPr>
          <a:xfrm>
            <a:off x="3438785" y="11087228"/>
            <a:ext cx="3071724" cy="2623386"/>
          </a:xfrm>
          <a:prstGeom prst="rect">
            <a:avLst/>
          </a:prstGeom>
        </p:spPr>
      </p:pic>
      <p:pic>
        <p:nvPicPr>
          <p:cNvPr id="19" name="Picture 1" descr="⾠瓹Ȏ&#10;&#10;Description automatically generated">
            <a:extLst>
              <a:ext uri="{FF2B5EF4-FFF2-40B4-BE49-F238E27FC236}">
                <a16:creationId xmlns:a16="http://schemas.microsoft.com/office/drawing/2014/main" id="{36A8ECCC-1A0B-5277-56BF-671031D6F7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7552" y="11087228"/>
            <a:ext cx="3123980" cy="2623385"/>
          </a:xfrm>
          <a:prstGeom prst="rect">
            <a:avLst/>
          </a:prstGeom>
        </p:spPr>
      </p:pic>
      <p:pic>
        <p:nvPicPr>
          <p:cNvPr id="20" name="Picture 1" descr="A close-up of a ct scan&#10;&#10;Description automatically generated">
            <a:extLst>
              <a:ext uri="{FF2B5EF4-FFF2-40B4-BE49-F238E27FC236}">
                <a16:creationId xmlns:a16="http://schemas.microsoft.com/office/drawing/2014/main" id="{C08AE3E0-621B-1AFF-74E2-4410FC2D7DC8}"/>
              </a:ext>
            </a:extLst>
          </p:cNvPr>
          <p:cNvPicPr>
            <a:picLocks noChangeAspect="1"/>
          </p:cNvPicPr>
          <p:nvPr/>
        </p:nvPicPr>
        <p:blipFill>
          <a:blip r:embed="rId7"/>
          <a:stretch>
            <a:fillRect/>
          </a:stretch>
        </p:blipFill>
        <p:spPr>
          <a:xfrm>
            <a:off x="9868575" y="11087229"/>
            <a:ext cx="3243176" cy="2623384"/>
          </a:xfrm>
          <a:prstGeom prst="rect">
            <a:avLst/>
          </a:prstGeom>
        </p:spPr>
      </p:pic>
    </p:spTree>
    <p:extLst>
      <p:ext uri="{BB962C8B-B14F-4D97-AF65-F5344CB8AC3E}">
        <p14:creationId xmlns:p14="http://schemas.microsoft.com/office/powerpoint/2010/main" val="171625597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1818</TotalTime>
  <Words>494</Words>
  <Application>Microsoft Office PowerPoint</Application>
  <PresentationFormat>Personalizado</PresentationFormat>
  <Paragraphs>13</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Aptos</vt: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Lucía Senorans</dc:creator>
  <cp:lastModifiedBy>RES-001</cp:lastModifiedBy>
  <cp:revision>25</cp:revision>
  <dcterms:created xsi:type="dcterms:W3CDTF">2019-08-05T18:41:14Z</dcterms:created>
  <dcterms:modified xsi:type="dcterms:W3CDTF">2024-10-18T16:33:30Z</dcterms:modified>
</cp:coreProperties>
</file>