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5143500" cy="91440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210" y="-144"/>
      </p:cViewPr>
      <p:guideLst>
        <p:guide orient="horz" pos="2880"/>
        <p:guide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592BA-4D5A-4554-9056-896D274B72B6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D7623-B358-458E-BE25-EF53B2ECB2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5107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D7623-B358-458E-BE25-EF53B2ECB213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0047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85763" y="2840568"/>
            <a:ext cx="4371975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366185"/>
            <a:ext cx="1157288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366185"/>
            <a:ext cx="3386138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6301" y="5875867"/>
            <a:ext cx="43719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06301" y="3875618"/>
            <a:ext cx="4371975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133601"/>
            <a:ext cx="2271713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14612" y="2133601"/>
            <a:ext cx="2271713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175" y="2046817"/>
            <a:ext cx="227260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612827" y="2046817"/>
            <a:ext cx="227349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10966" y="364067"/>
            <a:ext cx="2875359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7175" y="1913467"/>
            <a:ext cx="1692176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8162" y="6400800"/>
            <a:ext cx="30861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08162" y="7156451"/>
            <a:ext cx="30861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17934" y="0"/>
            <a:ext cx="4608512" cy="648071"/>
          </a:xfrm>
        </p:spPr>
        <p:txBody>
          <a:bodyPr>
            <a:normAutofit/>
          </a:bodyPr>
          <a:lstStyle/>
          <a:p>
            <a:r>
              <a:rPr lang="pt-BR" sz="1600" dirty="0"/>
              <a:t>HIPERTENSION PULMONAR GRUPO 5: CRISS CROSS</a:t>
            </a:r>
            <a:endParaRPr lang="es-ES" sz="1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3478" y="467544"/>
            <a:ext cx="4752528" cy="4032448"/>
          </a:xfrm>
        </p:spPr>
        <p:txBody>
          <a:bodyPr>
            <a:noAutofit/>
          </a:bodyPr>
          <a:lstStyle/>
          <a:p>
            <a:r>
              <a:rPr lang="es-ES" sz="1050" dirty="0">
                <a:solidFill>
                  <a:schemeClr val="tx1"/>
                </a:solidFill>
              </a:rPr>
              <a:t>Femández Gómez, Victoria Rosa(1) | Luluaga, Silvia(2) | </a:t>
            </a:r>
            <a:r>
              <a:rPr lang="es-ES" sz="1050" dirty="0" smtClean="0">
                <a:solidFill>
                  <a:schemeClr val="tx1"/>
                </a:solidFill>
              </a:rPr>
              <a:t>González, Fabián(1</a:t>
            </a:r>
            <a:r>
              <a:rPr lang="es-ES" sz="1050" dirty="0">
                <a:solidFill>
                  <a:schemeClr val="tx1"/>
                </a:solidFill>
              </a:rPr>
              <a:t>) | Abdala, Diego(1) | Del Rio, Rafael(1) | Vaca Segovia, Maura Andrea(1) [Romero, Pablo(1) | </a:t>
            </a:r>
            <a:r>
              <a:rPr lang="es-ES" sz="1050" dirty="0" smtClean="0">
                <a:solidFill>
                  <a:schemeClr val="tx1"/>
                </a:solidFill>
              </a:rPr>
              <a:t>Farfán, </a:t>
            </a:r>
            <a:r>
              <a:rPr lang="es-ES" sz="1050" dirty="0">
                <a:solidFill>
                  <a:schemeClr val="tx1"/>
                </a:solidFill>
              </a:rPr>
              <a:t>Cintia(1</a:t>
            </a:r>
            <a:r>
              <a:rPr lang="es-ES" sz="1050" dirty="0" smtClean="0">
                <a:solidFill>
                  <a:schemeClr val="tx1"/>
                </a:solidFill>
              </a:rPr>
              <a:t>). </a:t>
            </a:r>
          </a:p>
          <a:p>
            <a:r>
              <a:rPr lang="es-ES" sz="1050" dirty="0" smtClean="0">
                <a:solidFill>
                  <a:schemeClr val="tx1"/>
                </a:solidFill>
              </a:rPr>
              <a:t>HOSPITAL </a:t>
            </a:r>
            <a:r>
              <a:rPr lang="es-ES" sz="1050" dirty="0">
                <a:solidFill>
                  <a:schemeClr val="tx1"/>
                </a:solidFill>
              </a:rPr>
              <a:t>ANGEL C. PADILLA (1); HOSPITAL RAMON CARRILLO (2</a:t>
            </a:r>
            <a:r>
              <a:rPr lang="es-ES" sz="1050" dirty="0" smtClean="0">
                <a:solidFill>
                  <a:schemeClr val="tx1"/>
                </a:solidFill>
              </a:rPr>
              <a:t>).</a:t>
            </a:r>
          </a:p>
          <a:p>
            <a:r>
              <a:rPr lang="es-ES" sz="1050" u="sng" dirty="0" smtClean="0">
                <a:solidFill>
                  <a:schemeClr val="tx1"/>
                </a:solidFill>
              </a:rPr>
              <a:t>Introducción</a:t>
            </a:r>
            <a:r>
              <a:rPr lang="es-ES" sz="1050" dirty="0">
                <a:solidFill>
                  <a:schemeClr val="tx1"/>
                </a:solidFill>
              </a:rPr>
              <a:t>: El corazón con conexión aurículo-ventricular (AV) cruzada </a:t>
            </a:r>
            <a:r>
              <a:rPr lang="es-ES" sz="1050" dirty="0" smtClean="0">
                <a:solidFill>
                  <a:schemeClr val="tx1"/>
                </a:solidFill>
              </a:rPr>
              <a:t>(criss-cross</a:t>
            </a:r>
            <a:r>
              <a:rPr lang="es-ES" sz="1050" dirty="0">
                <a:solidFill>
                  <a:schemeClr val="tx1"/>
                </a:solidFill>
              </a:rPr>
              <a:t>) es una malformación cardíaca congénita compleja y rara, en la cual ocurre un entrecruzamiento de los tractos de entrada ventriculares, por lo que los ventrículos </a:t>
            </a:r>
            <a:r>
              <a:rPr lang="es-ES" sz="1050" dirty="0" smtClean="0">
                <a:solidFill>
                  <a:schemeClr val="tx1"/>
                </a:solidFill>
              </a:rPr>
              <a:t>se encuentran en una </a:t>
            </a:r>
            <a:r>
              <a:rPr lang="es-ES" sz="1050" dirty="0">
                <a:solidFill>
                  <a:schemeClr val="tx1"/>
                </a:solidFill>
              </a:rPr>
              <a:t>posición </a:t>
            </a:r>
            <a:r>
              <a:rPr lang="es-ES" sz="1050" dirty="0" smtClean="0">
                <a:solidFill>
                  <a:schemeClr val="tx1"/>
                </a:solidFill>
              </a:rPr>
              <a:t>espacial </a:t>
            </a:r>
            <a:r>
              <a:rPr lang="es-ES" sz="1050" dirty="0">
                <a:solidFill>
                  <a:schemeClr val="tx1"/>
                </a:solidFill>
              </a:rPr>
              <a:t>contra lateral, respecto a las aurículas con las que están conectados. Su </a:t>
            </a:r>
            <a:r>
              <a:rPr lang="es-ES" sz="1050" dirty="0" smtClean="0">
                <a:solidFill>
                  <a:schemeClr val="tx1"/>
                </a:solidFill>
              </a:rPr>
              <a:t>incidencia </a:t>
            </a:r>
            <a:r>
              <a:rPr lang="es-ES" sz="1050" dirty="0">
                <a:solidFill>
                  <a:schemeClr val="tx1"/>
                </a:solidFill>
              </a:rPr>
              <a:t>es de 8 casos por 1 000 000 de </a:t>
            </a:r>
            <a:r>
              <a:rPr lang="es-ES" sz="1050" dirty="0" smtClean="0">
                <a:solidFill>
                  <a:schemeClr val="tx1"/>
                </a:solidFill>
              </a:rPr>
              <a:t>nacidos </a:t>
            </a:r>
            <a:r>
              <a:rPr lang="es-ES" sz="1050" dirty="0">
                <a:solidFill>
                  <a:schemeClr val="tx1"/>
                </a:solidFill>
              </a:rPr>
              <a:t>vivos. La hipertensión pulmonar asociada a esta cardiopatía congénita compleja corresponde al grupo 5 (Guías ERS/ ESC 2022</a:t>
            </a:r>
            <a:r>
              <a:rPr lang="es-ES" sz="1050" dirty="0" smtClean="0">
                <a:solidFill>
                  <a:schemeClr val="tx1"/>
                </a:solidFill>
              </a:rPr>
              <a:t>). </a:t>
            </a:r>
          </a:p>
          <a:p>
            <a:r>
              <a:rPr lang="es-ES" sz="1050" u="sng" dirty="0" smtClean="0">
                <a:solidFill>
                  <a:schemeClr val="tx1"/>
                </a:solidFill>
              </a:rPr>
              <a:t>Caso clínico</a:t>
            </a:r>
            <a:r>
              <a:rPr lang="es-ES" sz="1050" dirty="0">
                <a:solidFill>
                  <a:schemeClr val="tx1"/>
                </a:solidFill>
              </a:rPr>
              <a:t>: Paciente de 36 años de edad, sexo femenino; diagnostico ecográfico en la infancia, de cardiopatía congénita compleja </a:t>
            </a:r>
            <a:r>
              <a:rPr lang="es-ES" sz="1050" dirty="0" smtClean="0">
                <a:solidFill>
                  <a:schemeClr val="tx1"/>
                </a:solidFill>
              </a:rPr>
              <a:t>cianotizante</a:t>
            </a:r>
            <a:r>
              <a:rPr lang="es-ES" sz="1050" dirty="0">
                <a:solidFill>
                  <a:schemeClr val="tx1"/>
                </a:solidFill>
              </a:rPr>
              <a:t>, con indicación quirúrgica que es descartado por su </a:t>
            </a:r>
            <a:r>
              <a:rPr lang="es-ES" sz="1050" dirty="0" smtClean="0">
                <a:solidFill>
                  <a:schemeClr val="tx1"/>
                </a:solidFill>
              </a:rPr>
              <a:t>familia</a:t>
            </a:r>
            <a:r>
              <a:rPr lang="es-ES" sz="1050" dirty="0">
                <a:solidFill>
                  <a:schemeClr val="tx1"/>
                </a:solidFill>
              </a:rPr>
              <a:t>. Presenta </a:t>
            </a:r>
            <a:r>
              <a:rPr lang="es-ES" sz="1050" dirty="0" smtClean="0">
                <a:solidFill>
                  <a:schemeClr val="tx1"/>
                </a:solidFill>
              </a:rPr>
              <a:t>Síndrome </a:t>
            </a:r>
            <a:r>
              <a:rPr lang="es-ES" sz="1050" dirty="0">
                <a:solidFill>
                  <a:schemeClr val="tx1"/>
                </a:solidFill>
              </a:rPr>
              <a:t>de Eisenmenger, y cuadros sincopales </a:t>
            </a:r>
            <a:r>
              <a:rPr lang="es-ES" sz="1050" dirty="0" smtClean="0">
                <a:solidFill>
                  <a:schemeClr val="tx1"/>
                </a:solidFill>
              </a:rPr>
              <a:t>múltiples. </a:t>
            </a:r>
            <a:r>
              <a:rPr lang="es-ES" sz="1050" dirty="0">
                <a:solidFill>
                  <a:schemeClr val="tx1"/>
                </a:solidFill>
              </a:rPr>
              <a:t>No logro completarse CCD, por </a:t>
            </a:r>
            <a:r>
              <a:rPr lang="es-ES" sz="1050" dirty="0" smtClean="0">
                <a:solidFill>
                  <a:schemeClr val="tx1"/>
                </a:solidFill>
              </a:rPr>
              <a:t>anomalías </a:t>
            </a:r>
            <a:r>
              <a:rPr lang="es-ES" sz="1050" dirty="0">
                <a:solidFill>
                  <a:schemeClr val="tx1"/>
                </a:solidFill>
              </a:rPr>
              <a:t>anatómicas. No pudo iniciar drogas especificas por hipotensión sostenida. Se </a:t>
            </a:r>
            <a:r>
              <a:rPr lang="es-ES" sz="1050" dirty="0" smtClean="0">
                <a:solidFill>
                  <a:schemeClr val="tx1"/>
                </a:solidFill>
              </a:rPr>
              <a:t>realiza </a:t>
            </a:r>
            <a:r>
              <a:rPr lang="es-ES" sz="1050" dirty="0">
                <a:solidFill>
                  <a:schemeClr val="tx1"/>
                </a:solidFill>
              </a:rPr>
              <a:t>derivación a Hospital El Cruce, en marzo del 2024. Se realizó Ecocardiograma obteniéndose </a:t>
            </a:r>
            <a:r>
              <a:rPr lang="es-ES" sz="1050" dirty="0" smtClean="0">
                <a:solidFill>
                  <a:schemeClr val="tx1"/>
                </a:solidFill>
              </a:rPr>
              <a:t>: Situs </a:t>
            </a:r>
            <a:r>
              <a:rPr lang="es-ES" sz="1050" dirty="0">
                <a:solidFill>
                  <a:schemeClr val="tx1"/>
                </a:solidFill>
              </a:rPr>
              <a:t>Ambiguo, Levoisomerismo, levocardia. Biauricular ,Conexión AV cruzada (Criss Cross</a:t>
            </a:r>
            <a:r>
              <a:rPr lang="es-ES" sz="1050" dirty="0" smtClean="0">
                <a:solidFill>
                  <a:schemeClr val="tx1"/>
                </a:solidFill>
              </a:rPr>
              <a:t>), que impresiona </a:t>
            </a:r>
            <a:r>
              <a:rPr lang="es-ES" sz="1050" dirty="0">
                <a:solidFill>
                  <a:schemeClr val="tx1"/>
                </a:solidFill>
              </a:rPr>
              <a:t>concordante. Biventricular, </a:t>
            </a:r>
            <a:r>
              <a:rPr lang="es-ES" sz="1050" dirty="0" smtClean="0">
                <a:solidFill>
                  <a:schemeClr val="tx1"/>
                </a:solidFill>
              </a:rPr>
              <a:t>ventrículos superoinferiores</a:t>
            </a:r>
            <a:r>
              <a:rPr lang="es-ES" sz="1050" dirty="0">
                <a:solidFill>
                  <a:schemeClr val="tx1"/>
                </a:solidFill>
              </a:rPr>
              <a:t>. Doble </a:t>
            </a:r>
            <a:r>
              <a:rPr lang="es-ES" sz="1050" dirty="0" smtClean="0">
                <a:solidFill>
                  <a:schemeClr val="tx1"/>
                </a:solidFill>
              </a:rPr>
              <a:t>salida </a:t>
            </a:r>
            <a:r>
              <a:rPr lang="es-ES" sz="1050" dirty="0">
                <a:solidFill>
                  <a:schemeClr val="tx1"/>
                </a:solidFill>
              </a:rPr>
              <a:t>de VD, </a:t>
            </a:r>
            <a:r>
              <a:rPr lang="es-ES" sz="1050" dirty="0" smtClean="0">
                <a:solidFill>
                  <a:schemeClr val="tx1"/>
                </a:solidFill>
              </a:rPr>
              <a:t>origen </a:t>
            </a:r>
            <a:r>
              <a:rPr lang="es-ES" sz="1050" dirty="0">
                <a:solidFill>
                  <a:schemeClr val="tx1"/>
                </a:solidFill>
              </a:rPr>
              <a:t>de grandes vasos en" caño de escopeta". CIV 16 mm. </a:t>
            </a:r>
            <a:r>
              <a:rPr lang="es-ES" sz="1050" dirty="0" smtClean="0">
                <a:solidFill>
                  <a:schemeClr val="tx1"/>
                </a:solidFill>
              </a:rPr>
              <a:t>Interrupción </a:t>
            </a:r>
            <a:r>
              <a:rPr lang="es-ES" sz="1050" dirty="0">
                <a:solidFill>
                  <a:schemeClr val="tx1"/>
                </a:solidFill>
              </a:rPr>
              <a:t>de VCI y </a:t>
            </a:r>
            <a:r>
              <a:rPr lang="es-ES" sz="1050" dirty="0" smtClean="0">
                <a:solidFill>
                  <a:schemeClr val="tx1"/>
                </a:solidFill>
              </a:rPr>
              <a:t>continuación </a:t>
            </a:r>
            <a:r>
              <a:rPr lang="es-ES" sz="1050" dirty="0">
                <a:solidFill>
                  <a:schemeClr val="tx1"/>
                </a:solidFill>
              </a:rPr>
              <a:t>por </a:t>
            </a:r>
            <a:r>
              <a:rPr lang="es-ES" sz="1050" dirty="0" smtClean="0">
                <a:solidFill>
                  <a:schemeClr val="tx1"/>
                </a:solidFill>
              </a:rPr>
              <a:t>ácigos </a:t>
            </a:r>
            <a:r>
              <a:rPr lang="es-ES" sz="1050" dirty="0">
                <a:solidFill>
                  <a:schemeClr val="tx1"/>
                </a:solidFill>
              </a:rPr>
              <a:t>a izquierda de columna. Estenosis subpulmonar leve, gradiente 25 mmhg. Buena </a:t>
            </a:r>
            <a:r>
              <a:rPr lang="es-ES" sz="1050" dirty="0" smtClean="0">
                <a:solidFill>
                  <a:schemeClr val="tx1"/>
                </a:solidFill>
              </a:rPr>
              <a:t>función  ventricular. </a:t>
            </a:r>
            <a:r>
              <a:rPr lang="es-ES" sz="1050" dirty="0">
                <a:solidFill>
                  <a:schemeClr val="tx1"/>
                </a:solidFill>
              </a:rPr>
              <a:t>Iguales hallazgos en TAC 3 D. </a:t>
            </a:r>
            <a:endParaRPr lang="es-ES" sz="1050" dirty="0" smtClean="0">
              <a:solidFill>
                <a:schemeClr val="tx1"/>
              </a:solidFill>
            </a:endParaRPr>
          </a:p>
          <a:p>
            <a:r>
              <a:rPr lang="es-ES" sz="1050" u="sng" dirty="0" smtClean="0">
                <a:solidFill>
                  <a:schemeClr val="tx1"/>
                </a:solidFill>
              </a:rPr>
              <a:t>Discusión </a:t>
            </a:r>
            <a:r>
              <a:rPr lang="es-ES" sz="1050" u="sng" dirty="0">
                <a:solidFill>
                  <a:schemeClr val="tx1"/>
                </a:solidFill>
              </a:rPr>
              <a:t>y Conclusiones</a:t>
            </a:r>
            <a:r>
              <a:rPr lang="es-ES" sz="1050" dirty="0">
                <a:solidFill>
                  <a:schemeClr val="tx1"/>
                </a:solidFill>
              </a:rPr>
              <a:t>: La </a:t>
            </a:r>
            <a:r>
              <a:rPr lang="es-ES" sz="1050" dirty="0" smtClean="0">
                <a:solidFill>
                  <a:schemeClr val="tx1"/>
                </a:solidFill>
              </a:rPr>
              <a:t>paciente, </a:t>
            </a:r>
            <a:r>
              <a:rPr lang="es-ES" sz="1050" dirty="0">
                <a:solidFill>
                  <a:schemeClr val="tx1"/>
                </a:solidFill>
              </a:rPr>
              <a:t>no es </a:t>
            </a:r>
            <a:r>
              <a:rPr lang="es-ES" sz="1050" dirty="0" smtClean="0">
                <a:solidFill>
                  <a:schemeClr val="tx1"/>
                </a:solidFill>
              </a:rPr>
              <a:t>pasible </a:t>
            </a:r>
            <a:r>
              <a:rPr lang="es-ES" sz="1050" dirty="0">
                <a:solidFill>
                  <a:schemeClr val="tx1"/>
                </a:solidFill>
              </a:rPr>
              <a:t>de </a:t>
            </a:r>
            <a:r>
              <a:rPr lang="es-ES" sz="1050" dirty="0" smtClean="0">
                <a:solidFill>
                  <a:schemeClr val="tx1"/>
                </a:solidFill>
              </a:rPr>
              <a:t>incluir </a:t>
            </a:r>
            <a:r>
              <a:rPr lang="es-ES" sz="1050" dirty="0">
                <a:solidFill>
                  <a:schemeClr val="tx1"/>
                </a:solidFill>
              </a:rPr>
              <a:t>en programa de trasplante </a:t>
            </a:r>
            <a:r>
              <a:rPr lang="es-ES" sz="1050" dirty="0" smtClean="0">
                <a:solidFill>
                  <a:schemeClr val="tx1"/>
                </a:solidFill>
              </a:rPr>
              <a:t>dadas sus </a:t>
            </a:r>
            <a:r>
              <a:rPr lang="es-ES" sz="1050" dirty="0">
                <a:solidFill>
                  <a:schemeClr val="tx1"/>
                </a:solidFill>
              </a:rPr>
              <a:t>severas </a:t>
            </a:r>
            <a:r>
              <a:rPr lang="es-ES" sz="1050" dirty="0" smtClean="0">
                <a:solidFill>
                  <a:schemeClr val="tx1"/>
                </a:solidFill>
              </a:rPr>
              <a:t>alteraciones </a:t>
            </a:r>
            <a:r>
              <a:rPr lang="es-ES" sz="1050" dirty="0">
                <a:solidFill>
                  <a:schemeClr val="tx1"/>
                </a:solidFill>
              </a:rPr>
              <a:t>anatómicas (la </a:t>
            </a:r>
            <a:r>
              <a:rPr lang="es-ES" sz="1050" dirty="0" smtClean="0">
                <a:solidFill>
                  <a:schemeClr val="tx1"/>
                </a:solidFill>
              </a:rPr>
              <a:t>alteración </a:t>
            </a:r>
            <a:r>
              <a:rPr lang="es-ES" sz="1050" dirty="0">
                <a:solidFill>
                  <a:schemeClr val="tx1"/>
                </a:solidFill>
              </a:rPr>
              <a:t>en la VCI </a:t>
            </a:r>
            <a:r>
              <a:rPr lang="es-ES" sz="1050" dirty="0" smtClean="0">
                <a:solidFill>
                  <a:schemeClr val="tx1"/>
                </a:solidFill>
              </a:rPr>
              <a:t>y </a:t>
            </a:r>
            <a:r>
              <a:rPr lang="es-ES" sz="1050" dirty="0">
                <a:solidFill>
                  <a:schemeClr val="tx1"/>
                </a:solidFill>
              </a:rPr>
              <a:t>ácigos) y </a:t>
            </a:r>
            <a:r>
              <a:rPr lang="es-ES" sz="1050" dirty="0" smtClean="0">
                <a:solidFill>
                  <a:schemeClr val="tx1"/>
                </a:solidFill>
              </a:rPr>
              <a:t>además </a:t>
            </a:r>
            <a:r>
              <a:rPr lang="es-ES" sz="1050" dirty="0">
                <a:solidFill>
                  <a:schemeClr val="tx1"/>
                </a:solidFill>
              </a:rPr>
              <a:t>no hay actualmente programa activo de block cardiopulmonar. Respecto a su condición actual compatible con </a:t>
            </a:r>
            <a:r>
              <a:rPr lang="es-ES" sz="1050" dirty="0" smtClean="0">
                <a:solidFill>
                  <a:schemeClr val="tx1"/>
                </a:solidFill>
              </a:rPr>
              <a:t>Eisenmenger, </a:t>
            </a:r>
            <a:r>
              <a:rPr lang="es-ES" sz="1050" dirty="0">
                <a:solidFill>
                  <a:schemeClr val="tx1"/>
                </a:solidFill>
              </a:rPr>
              <a:t>sería </a:t>
            </a:r>
            <a:r>
              <a:rPr lang="es-ES" sz="1050" dirty="0" smtClean="0">
                <a:solidFill>
                  <a:schemeClr val="tx1"/>
                </a:solidFill>
              </a:rPr>
              <a:t>beneficioso </a:t>
            </a:r>
            <a:r>
              <a:rPr lang="es-ES" sz="1050" dirty="0">
                <a:solidFill>
                  <a:schemeClr val="tx1"/>
                </a:solidFill>
              </a:rPr>
              <a:t>el uso de </a:t>
            </a:r>
            <a:r>
              <a:rPr lang="es-ES" sz="1050" dirty="0" smtClean="0">
                <a:solidFill>
                  <a:schemeClr val="tx1"/>
                </a:solidFill>
              </a:rPr>
              <a:t>vasodilatadores </a:t>
            </a:r>
            <a:r>
              <a:rPr lang="es-ES" sz="1050" dirty="0">
                <a:solidFill>
                  <a:schemeClr val="tx1"/>
                </a:solidFill>
              </a:rPr>
              <a:t>pulmonares, </a:t>
            </a:r>
            <a:r>
              <a:rPr lang="es-ES" sz="1050" dirty="0" smtClean="0">
                <a:solidFill>
                  <a:schemeClr val="tx1"/>
                </a:solidFill>
              </a:rPr>
              <a:t>sugiriendo Treprostinil </a:t>
            </a:r>
            <a:r>
              <a:rPr lang="es-ES" sz="1050" dirty="0">
                <a:solidFill>
                  <a:schemeClr val="tx1"/>
                </a:solidFill>
              </a:rPr>
              <a:t>en bomba </a:t>
            </a:r>
            <a:r>
              <a:rPr lang="es-ES" sz="1050" dirty="0" smtClean="0">
                <a:solidFill>
                  <a:schemeClr val="tx1"/>
                </a:solidFill>
              </a:rPr>
              <a:t>de infusión subcutánea </a:t>
            </a:r>
            <a:r>
              <a:rPr lang="es-ES" sz="1050" dirty="0">
                <a:solidFill>
                  <a:schemeClr val="tx1"/>
                </a:solidFill>
              </a:rPr>
              <a:t>en primer </a:t>
            </a:r>
            <a:r>
              <a:rPr lang="es-ES" sz="1050" dirty="0" smtClean="0">
                <a:solidFill>
                  <a:schemeClr val="tx1"/>
                </a:solidFill>
              </a:rPr>
              <a:t>término, </a:t>
            </a:r>
            <a:r>
              <a:rPr lang="es-ES" sz="1050" dirty="0">
                <a:solidFill>
                  <a:schemeClr val="tx1"/>
                </a:solidFill>
              </a:rPr>
              <a:t>ya que permite una titulación más lenta y </a:t>
            </a:r>
            <a:r>
              <a:rPr lang="es-ES" sz="1050" dirty="0" smtClean="0">
                <a:solidFill>
                  <a:schemeClr val="tx1"/>
                </a:solidFill>
              </a:rPr>
              <a:t>evaluar la tolerancia. </a:t>
            </a:r>
            <a:r>
              <a:rPr lang="es-ES" sz="1050" dirty="0">
                <a:solidFill>
                  <a:schemeClr val="tx1"/>
                </a:solidFill>
              </a:rPr>
              <a:t>Actualmente por </a:t>
            </a:r>
            <a:r>
              <a:rPr lang="es-ES" sz="1050" dirty="0" smtClean="0">
                <a:solidFill>
                  <a:schemeClr val="tx1"/>
                </a:solidFill>
              </a:rPr>
              <a:t>dificultad </a:t>
            </a:r>
            <a:r>
              <a:rPr lang="es-ES" sz="1050" dirty="0">
                <a:solidFill>
                  <a:schemeClr val="tx1"/>
                </a:solidFill>
              </a:rPr>
              <a:t>en la autorización de prostanoide parenteral, </a:t>
            </a:r>
            <a:r>
              <a:rPr lang="es-ES" sz="1050" dirty="0" smtClean="0">
                <a:solidFill>
                  <a:schemeClr val="tx1"/>
                </a:solidFill>
              </a:rPr>
              <a:t> por parte de su obra social, inicio </a:t>
            </a:r>
            <a:r>
              <a:rPr lang="es-ES" sz="1050" dirty="0">
                <a:solidFill>
                  <a:schemeClr val="tx1"/>
                </a:solidFill>
              </a:rPr>
              <a:t>en junio 2024 </a:t>
            </a:r>
            <a:r>
              <a:rPr lang="es-ES" sz="1050" dirty="0" smtClean="0">
                <a:solidFill>
                  <a:schemeClr val="tx1"/>
                </a:solidFill>
              </a:rPr>
              <a:t>titulación </a:t>
            </a:r>
            <a:r>
              <a:rPr lang="es-ES" sz="1050" dirty="0">
                <a:solidFill>
                  <a:schemeClr val="tx1"/>
                </a:solidFill>
              </a:rPr>
              <a:t>de </a:t>
            </a:r>
            <a:r>
              <a:rPr lang="es-ES" sz="1050" dirty="0" smtClean="0">
                <a:solidFill>
                  <a:schemeClr val="tx1"/>
                </a:solidFill>
              </a:rPr>
              <a:t>selexipag con </a:t>
            </a:r>
            <a:r>
              <a:rPr lang="es-ES" sz="1050" dirty="0">
                <a:solidFill>
                  <a:schemeClr val="tx1"/>
                </a:solidFill>
              </a:rPr>
              <a:t>dosis mínimas.</a:t>
            </a:r>
          </a:p>
        </p:txBody>
      </p:sp>
      <p:pic>
        <p:nvPicPr>
          <p:cNvPr id="1026" name="Picture 2" descr="C:\Users\A\Desktop\TAC 3 D CRISS CROSS.jfif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14" t="48611" r="3350" b="834"/>
          <a:stretch/>
        </p:blipFill>
        <p:spPr bwMode="auto">
          <a:xfrm>
            <a:off x="123478" y="6156176"/>
            <a:ext cx="2118208" cy="2548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918"/>
          <a:stretch/>
        </p:blipFill>
        <p:spPr bwMode="auto">
          <a:xfrm>
            <a:off x="2491730" y="6156176"/>
            <a:ext cx="2520280" cy="2548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651970" y="12254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b="1" dirty="0" smtClean="0"/>
              <a:t>P</a:t>
            </a:r>
            <a:r>
              <a:rPr lang="es-CL" sz="1100" b="1" dirty="0" smtClean="0"/>
              <a:t> </a:t>
            </a:r>
            <a:r>
              <a:rPr lang="es-CL" sz="1200" b="1" dirty="0" smtClean="0"/>
              <a:t>061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9280186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427</Words>
  <Application>Microsoft Office PowerPoint</Application>
  <PresentationFormat>Presentación en pantalla (16:9)</PresentationFormat>
  <Paragraphs>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HIPERTENSION PULMONAR GRUPO 5: CRISS CROSS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Soler</dc:creator>
  <cp:lastModifiedBy>A</cp:lastModifiedBy>
  <cp:revision>5</cp:revision>
  <dcterms:created xsi:type="dcterms:W3CDTF">2024-10-12T00:05:17Z</dcterms:created>
  <dcterms:modified xsi:type="dcterms:W3CDTF">2024-10-12T00:51:43Z</dcterms:modified>
</cp:coreProperties>
</file>