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5" autoAdjust="0"/>
  </p:normalViewPr>
  <p:slideViewPr>
    <p:cSldViewPr>
      <p:cViewPr>
        <p:scale>
          <a:sx n="80" d="100"/>
          <a:sy n="80" d="100"/>
        </p:scale>
        <p:origin x="-2226" y="-144"/>
      </p:cViewPr>
      <p:guideLst>
        <p:guide orient="horz" pos="2880"/>
        <p:guide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4145-3EC0-4333-B14E-C596B3474FE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0F8-6B62-46CD-A5E5-41163F155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731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4145-3EC0-4333-B14E-C596B3474FE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0F8-6B62-46CD-A5E5-41163F155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867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97584" y="488951"/>
            <a:ext cx="650974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4661" y="488951"/>
            <a:ext cx="1867198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4145-3EC0-4333-B14E-C596B3474FE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0F8-6B62-46CD-A5E5-41163F155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227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4145-3EC0-4333-B14E-C596B3474FE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0F8-6B62-46CD-A5E5-41163F155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398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4145-3EC0-4333-B14E-C596B3474FE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0F8-6B62-46CD-A5E5-41163F155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1402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661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89472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4145-3EC0-4333-B14E-C596B3474FE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0F8-6B62-46CD-A5E5-41163F155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8674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4145-3EC0-4333-B14E-C596B3474FE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0F8-6B62-46CD-A5E5-41163F155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853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4145-3EC0-4333-B14E-C596B3474FE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0F8-6B62-46CD-A5E5-41163F155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144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4145-3EC0-4333-B14E-C596B3474FE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0F8-6B62-46CD-A5E5-41163F155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545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4145-3EC0-4333-B14E-C596B3474FE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0F8-6B62-46CD-A5E5-41163F155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605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4145-3EC0-4333-B14E-C596B3474FE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0F8-6B62-46CD-A5E5-41163F155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4647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A4145-3EC0-4333-B14E-C596B3474FE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E80F8-6B62-46CD-A5E5-41163F155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2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-82016"/>
            <a:ext cx="5143500" cy="789506"/>
          </a:xfrm>
        </p:spPr>
        <p:txBody>
          <a:bodyPr numCol="1">
            <a:noAutofit/>
          </a:bodyPr>
          <a:lstStyle/>
          <a:p>
            <a:r>
              <a:rPr lang="es-A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SINDROME HEPATOPULMONAR:           </a:t>
            </a:r>
            <a:br>
              <a:rPr lang="es-A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PROPOSITO DE UN CASO</a:t>
            </a:r>
            <a:r>
              <a:rPr lang="es-A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Autores: </a:t>
            </a:r>
            <a:r>
              <a:rPr lang="es-A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Camara</a:t>
            </a:r>
            <a:r>
              <a:rPr lang="es-A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V. </a:t>
            </a:r>
            <a:r>
              <a:rPr lang="es-A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Nancy,Lopez</a:t>
            </a:r>
            <a:r>
              <a:rPr lang="es-A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Ana,Iturri</a:t>
            </a:r>
            <a:r>
              <a:rPr lang="es-A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Sergio, Gonzales </a:t>
            </a:r>
            <a:r>
              <a:rPr lang="es-A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Alejandra,Segovia</a:t>
            </a:r>
            <a:r>
              <a:rPr lang="es-A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Jaime, </a:t>
            </a:r>
            <a:r>
              <a:rPr lang="es-A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Tumino</a:t>
            </a:r>
            <a:r>
              <a:rPr lang="es-A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Carlos</a:t>
            </a:r>
            <a:br>
              <a:rPr lang="es-A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Hospital  Nacional  Alejandro Posadas.</a:t>
            </a:r>
            <a:endParaRPr lang="es-A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9844" y="1391837"/>
            <a:ext cx="4951273" cy="1091931"/>
          </a:xfrm>
          <a:solidFill>
            <a:schemeClr val="accent4"/>
          </a:solidFill>
          <a:ln/>
          <a:effectLst>
            <a:outerShdw blurRad="40000" dist="20000" dir="5400000" rotWithShape="0">
              <a:srgbClr val="000000">
                <a:alpha val="69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s-AR" sz="1200" u="sng" dirty="0" smtClean="0">
                <a:solidFill>
                  <a:schemeClr val="bg1"/>
                </a:solidFill>
              </a:rPr>
              <a:t>INTRODUCCION</a:t>
            </a:r>
            <a:r>
              <a:rPr lang="es-AR" sz="1200" dirty="0" smtClean="0">
                <a:solidFill>
                  <a:schemeClr val="bg1"/>
                </a:solidFill>
              </a:rPr>
              <a:t>: </a:t>
            </a:r>
            <a:r>
              <a:rPr lang="es-AR" sz="1050" i="1" dirty="0">
                <a:solidFill>
                  <a:schemeClr val="bg1"/>
                </a:solidFill>
              </a:rPr>
              <a:t>C</a:t>
            </a:r>
            <a:r>
              <a:rPr lang="es-AR" sz="1050" i="1" dirty="0" smtClean="0">
                <a:solidFill>
                  <a:schemeClr val="bg1"/>
                </a:solidFill>
              </a:rPr>
              <a:t>aracterizado </a:t>
            </a:r>
            <a:r>
              <a:rPr lang="es-AR" sz="1050" i="1" dirty="0">
                <a:solidFill>
                  <a:schemeClr val="bg1"/>
                </a:solidFill>
              </a:rPr>
              <a:t>por </a:t>
            </a:r>
            <a:r>
              <a:rPr lang="es-AR" sz="1050" i="1" dirty="0" smtClean="0">
                <a:solidFill>
                  <a:schemeClr val="bg1"/>
                </a:solidFill>
              </a:rPr>
              <a:t>hipoxemia, secundario a vasodilataciones </a:t>
            </a:r>
            <a:r>
              <a:rPr lang="es-AR" sz="1050" i="1" dirty="0" err="1" smtClean="0">
                <a:solidFill>
                  <a:schemeClr val="bg1"/>
                </a:solidFill>
              </a:rPr>
              <a:t>intrapulmonares</a:t>
            </a:r>
            <a:r>
              <a:rPr lang="es-AR" sz="1050" i="1" dirty="0" smtClean="0">
                <a:solidFill>
                  <a:schemeClr val="bg1"/>
                </a:solidFill>
              </a:rPr>
              <a:t> , en contexto </a:t>
            </a:r>
            <a:r>
              <a:rPr lang="es-AR" sz="1050" i="1" dirty="0">
                <a:solidFill>
                  <a:schemeClr val="bg1"/>
                </a:solidFill>
              </a:rPr>
              <a:t>de enfermedad hepática. La prevalencia oscila entre el 4 a 32%; </a:t>
            </a:r>
            <a:r>
              <a:rPr lang="es-AR" sz="1050" i="1" dirty="0" smtClean="0">
                <a:solidFill>
                  <a:schemeClr val="bg1"/>
                </a:solidFill>
              </a:rPr>
              <a:t>El Síntoma </a:t>
            </a:r>
            <a:r>
              <a:rPr lang="es-AR" sz="1050" i="1" dirty="0" err="1" smtClean="0">
                <a:solidFill>
                  <a:schemeClr val="bg1"/>
                </a:solidFill>
              </a:rPr>
              <a:t>principal;disnea</a:t>
            </a:r>
            <a:r>
              <a:rPr lang="es-AR" sz="1050" i="1" dirty="0" smtClean="0">
                <a:solidFill>
                  <a:schemeClr val="bg1"/>
                </a:solidFill>
              </a:rPr>
              <a:t> progresiva, El </a:t>
            </a:r>
            <a:r>
              <a:rPr lang="es-AR" sz="1050" i="1" dirty="0">
                <a:solidFill>
                  <a:schemeClr val="bg1"/>
                </a:solidFill>
              </a:rPr>
              <a:t>diagnostico </a:t>
            </a:r>
            <a:r>
              <a:rPr lang="es-AR" sz="1050" i="1" dirty="0" smtClean="0">
                <a:solidFill>
                  <a:schemeClr val="bg1"/>
                </a:solidFill>
              </a:rPr>
              <a:t>incluye </a:t>
            </a:r>
            <a:r>
              <a:rPr lang="es-AR" sz="1050" i="1" dirty="0">
                <a:solidFill>
                  <a:schemeClr val="bg1"/>
                </a:solidFill>
              </a:rPr>
              <a:t>ecocardiografía de superficie con administración endovenosa de suero fisiológico </a:t>
            </a:r>
            <a:r>
              <a:rPr lang="es-AR" sz="1050" i="1" dirty="0" smtClean="0">
                <a:solidFill>
                  <a:schemeClr val="bg1"/>
                </a:solidFill>
              </a:rPr>
              <a:t>agitado entre otros. Actualmente </a:t>
            </a:r>
            <a:r>
              <a:rPr lang="es-AR" sz="1050" i="1" dirty="0">
                <a:solidFill>
                  <a:schemeClr val="bg1"/>
                </a:solidFill>
              </a:rPr>
              <a:t>el único tratamiento efectivo es el </a:t>
            </a:r>
            <a:r>
              <a:rPr lang="es-AR" sz="1050" i="1" dirty="0" smtClean="0">
                <a:solidFill>
                  <a:schemeClr val="bg1"/>
                </a:solidFill>
              </a:rPr>
              <a:t>trasplante </a:t>
            </a:r>
            <a:r>
              <a:rPr lang="es-AR" sz="1050" i="1" dirty="0">
                <a:solidFill>
                  <a:schemeClr val="bg1"/>
                </a:solidFill>
              </a:rPr>
              <a:t>hepático</a:t>
            </a:r>
            <a:r>
              <a:rPr lang="es-AR" sz="1200" i="1" dirty="0" smtClean="0">
                <a:solidFill>
                  <a:schemeClr val="bg1"/>
                </a:solidFill>
              </a:rPr>
              <a:t>.</a:t>
            </a:r>
            <a:endParaRPr lang="es-AR" sz="1200" i="1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4" y="2627784"/>
            <a:ext cx="4945541" cy="21929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050" b="1" u="sng" dirty="0"/>
              <a:t>CASO CLINICO </a:t>
            </a:r>
            <a:r>
              <a:rPr lang="es-AR" sz="1050" dirty="0" smtClean="0"/>
              <a:t>: Masculino  </a:t>
            </a:r>
            <a:r>
              <a:rPr lang="es-AR" sz="1050" dirty="0"/>
              <a:t>de 57 años ;</a:t>
            </a:r>
            <a:r>
              <a:rPr lang="es-AR" sz="1050" dirty="0" smtClean="0"/>
              <a:t> </a:t>
            </a:r>
            <a:r>
              <a:rPr lang="es-AR" sz="1050" dirty="0"/>
              <a:t>antecedentes de Cirrosis hepática por Hepatitis C, </a:t>
            </a:r>
            <a:r>
              <a:rPr lang="es-AR" sz="1050" dirty="0" smtClean="0"/>
              <a:t>(2018) </a:t>
            </a:r>
            <a:r>
              <a:rPr lang="es-AR" sz="1050" dirty="0"/>
              <a:t>tabaquista 20 paquetes/año, Disnea de 2 años de </a:t>
            </a:r>
            <a:r>
              <a:rPr lang="es-AR" sz="1050" dirty="0" smtClean="0"/>
              <a:t>evolución.</a:t>
            </a:r>
          </a:p>
          <a:p>
            <a:pPr algn="just"/>
            <a:r>
              <a:rPr lang="es-AR" sz="1050" dirty="0" smtClean="0"/>
              <a:t>Cursando </a:t>
            </a:r>
            <a:r>
              <a:rPr lang="es-AR" sz="1050" dirty="0"/>
              <a:t>internación por celulitis en miembro inferior izquierdo y lumbalgia crónica por espondilodiscitis a nivel de L5-S1. Al examen </a:t>
            </a:r>
            <a:r>
              <a:rPr lang="es-AR" sz="1050" dirty="0" smtClean="0"/>
              <a:t>físico; </a:t>
            </a:r>
            <a:r>
              <a:rPr lang="es-AR" sz="1050" dirty="0"/>
              <a:t>murmullo vesicular conservado, </a:t>
            </a:r>
            <a:r>
              <a:rPr lang="es-AR" sz="1050" dirty="0" err="1"/>
              <a:t>platipnea</a:t>
            </a:r>
            <a:r>
              <a:rPr lang="es-AR" sz="1050" dirty="0"/>
              <a:t>, </a:t>
            </a:r>
            <a:r>
              <a:rPr lang="es-AR" sz="1050" dirty="0" err="1"/>
              <a:t>acropaquia</a:t>
            </a:r>
            <a:r>
              <a:rPr lang="es-AR" sz="1050" dirty="0"/>
              <a:t>, circulación colateral; </a:t>
            </a:r>
            <a:r>
              <a:rPr lang="es-AR" sz="1050" dirty="0" err="1"/>
              <a:t>pulsioximetria</a:t>
            </a:r>
            <a:r>
              <a:rPr lang="es-AR" sz="1050" dirty="0"/>
              <a:t> 92 % (PaO2 7.44/32/56/21.4/-1.7/89%,fio 21%). </a:t>
            </a:r>
            <a:r>
              <a:rPr lang="es-AR" sz="1050" dirty="0" smtClean="0"/>
              <a:t>Evoluciona </a:t>
            </a:r>
            <a:r>
              <a:rPr lang="es-AR" sz="1050" dirty="0"/>
              <a:t>con mayor disnea y requerimiento 0xigeno a</a:t>
            </a:r>
            <a:r>
              <a:rPr lang="es-AR" sz="1050" dirty="0" smtClean="0"/>
              <a:t> </a:t>
            </a:r>
            <a:r>
              <a:rPr lang="es-AR" sz="1050" dirty="0"/>
              <a:t>bajo flujo, </a:t>
            </a:r>
            <a:r>
              <a:rPr lang="es-AR" sz="1050" dirty="0" smtClean="0"/>
              <a:t>se </a:t>
            </a:r>
            <a:r>
              <a:rPr lang="es-AR" sz="1050" dirty="0"/>
              <a:t>realiza Tomografía de </a:t>
            </a:r>
            <a:r>
              <a:rPr lang="es-AR" sz="1050" dirty="0" smtClean="0"/>
              <a:t>tórax y </a:t>
            </a:r>
            <a:r>
              <a:rPr lang="es-AR" sz="1050" dirty="0" err="1" smtClean="0"/>
              <a:t>angio</a:t>
            </a:r>
            <a:r>
              <a:rPr lang="es-AR" sz="1050" dirty="0" smtClean="0"/>
              <a:t> TC sin particular, </a:t>
            </a:r>
            <a:r>
              <a:rPr lang="es-AR" sz="1050" dirty="0" err="1"/>
              <a:t>espirometria</a:t>
            </a:r>
            <a:r>
              <a:rPr lang="es-AR" sz="1050" dirty="0"/>
              <a:t> normal, DLCO y KCO disminuido para </a:t>
            </a:r>
            <a:r>
              <a:rPr lang="es-AR" sz="1050" dirty="0" smtClean="0"/>
              <a:t>VA </a:t>
            </a:r>
            <a:r>
              <a:rPr lang="es-AR" sz="1050" dirty="0"/>
              <a:t>medido, Ecocardiograma </a:t>
            </a:r>
            <a:r>
              <a:rPr lang="es-AR" sz="1050" dirty="0" err="1"/>
              <a:t>transtoracica</a:t>
            </a:r>
            <a:r>
              <a:rPr lang="es-AR" sz="1050" dirty="0"/>
              <a:t> con  </a:t>
            </a:r>
            <a:r>
              <a:rPr lang="es-AR" sz="1050" dirty="0" err="1"/>
              <a:t>fey</a:t>
            </a:r>
            <a:r>
              <a:rPr lang="es-AR" sz="1050" dirty="0"/>
              <a:t> 60</a:t>
            </a:r>
            <a:r>
              <a:rPr lang="es-AR" sz="1050" dirty="0" smtClean="0"/>
              <a:t>%, </a:t>
            </a:r>
            <a:r>
              <a:rPr lang="es-AR" sz="1050" dirty="0"/>
              <a:t>gradiente </a:t>
            </a:r>
            <a:r>
              <a:rPr lang="es-AR" sz="1050" dirty="0" smtClean="0"/>
              <a:t>A-A </a:t>
            </a:r>
            <a:r>
              <a:rPr lang="es-AR" sz="1050" dirty="0"/>
              <a:t>de 49, </a:t>
            </a:r>
            <a:r>
              <a:rPr lang="es-AR" sz="1050" dirty="0" err="1"/>
              <a:t>ecodoppler</a:t>
            </a:r>
            <a:r>
              <a:rPr lang="es-AR" sz="1050" dirty="0"/>
              <a:t> de miembros inferiores sin Trombosis venosa </a:t>
            </a:r>
            <a:r>
              <a:rPr lang="es-AR" sz="1050" dirty="0" smtClean="0"/>
              <a:t>profunda,</a:t>
            </a:r>
          </a:p>
          <a:p>
            <a:pPr algn="just"/>
            <a:r>
              <a:rPr lang="es-AR" sz="1050" dirty="0" smtClean="0"/>
              <a:t>Prueba </a:t>
            </a:r>
            <a:r>
              <a:rPr lang="es-AR" sz="1050" dirty="0"/>
              <a:t>de  </a:t>
            </a:r>
            <a:r>
              <a:rPr lang="es-AR" sz="1050" dirty="0" err="1"/>
              <a:t>ortodeoxia</a:t>
            </a:r>
            <a:r>
              <a:rPr lang="es-AR" sz="1050" dirty="0"/>
              <a:t> positiva; ecocardiograma con burbuja negativo; sin posibilidad de realizar </a:t>
            </a:r>
            <a:r>
              <a:rPr lang="es-AR" sz="1050" dirty="0" err="1"/>
              <a:t>centellograma</a:t>
            </a:r>
            <a:r>
              <a:rPr lang="es-AR" sz="1050" dirty="0"/>
              <a:t> por falta de disponibilidad de equipo. Se interpreta cuadro como SHP</a:t>
            </a:r>
            <a:r>
              <a:rPr lang="es-AR" sz="1050" dirty="0" smtClean="0"/>
              <a:t>.</a:t>
            </a:r>
            <a:endParaRPr lang="es-AR" sz="1050" dirty="0"/>
          </a:p>
        </p:txBody>
      </p:sp>
      <p:sp>
        <p:nvSpPr>
          <p:cNvPr id="5" name="4 CuadroTexto"/>
          <p:cNvSpPr txBox="1"/>
          <p:nvPr/>
        </p:nvSpPr>
        <p:spPr>
          <a:xfrm>
            <a:off x="555526" y="7812360"/>
            <a:ext cx="30243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0516" y="4932040"/>
            <a:ext cx="2283718" cy="27084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400" u="sng" dirty="0" smtClean="0"/>
              <a:t>DISCUSION: </a:t>
            </a:r>
            <a:r>
              <a:rPr lang="es-AR" sz="1200" dirty="0" smtClean="0"/>
              <a:t>El SHP es un diagnostico difícil que implica descartar otras patologías, causantes de hipoxemia, Tanto el gradiente A-A , la DLCO y KCO disminuidas nos orientan a la sospecha clínica, junto a la </a:t>
            </a:r>
            <a:r>
              <a:rPr lang="es-AR" sz="1200" dirty="0" err="1" smtClean="0"/>
              <a:t>platipnea</a:t>
            </a:r>
            <a:r>
              <a:rPr lang="es-AR" sz="1200" dirty="0" smtClean="0"/>
              <a:t> y </a:t>
            </a:r>
            <a:r>
              <a:rPr lang="es-AR" sz="1200" dirty="0" err="1" smtClean="0"/>
              <a:t>ortodesoxia</a:t>
            </a:r>
            <a:r>
              <a:rPr lang="es-AR" sz="1200" dirty="0" smtClean="0"/>
              <a:t> que son características pero </a:t>
            </a:r>
            <a:r>
              <a:rPr lang="es-AR" sz="1200" smtClean="0"/>
              <a:t>no patognomónicas.</a:t>
            </a:r>
            <a:endParaRPr lang="es-AR" sz="1200" dirty="0" smtClean="0"/>
          </a:p>
          <a:p>
            <a:pPr algn="just"/>
            <a:r>
              <a:rPr lang="es-AR" sz="1200" dirty="0" smtClean="0"/>
              <a:t>Si bien </a:t>
            </a:r>
            <a:r>
              <a:rPr lang="es-AR" sz="1200" dirty="0"/>
              <a:t>la </a:t>
            </a:r>
            <a:r>
              <a:rPr lang="es-AR" sz="1200" dirty="0" smtClean="0"/>
              <a:t>eco burbuja, dio resultados negativo ,no </a:t>
            </a:r>
            <a:r>
              <a:rPr lang="es-AR" sz="1200" dirty="0"/>
              <a:t>excluye el </a:t>
            </a:r>
            <a:r>
              <a:rPr lang="es-AR" sz="1200" dirty="0" smtClean="0"/>
              <a:t>diagnostico,</a:t>
            </a:r>
            <a:r>
              <a:rPr lang="es-ES" sz="1200" dirty="0"/>
              <a:t> sensibilidad del 68-75% y especificidad de 93-100%)</a:t>
            </a:r>
            <a:endParaRPr lang="es-AR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89954" y="7812360"/>
            <a:ext cx="4971163" cy="1200329"/>
          </a:xfrm>
          <a:custGeom>
            <a:avLst/>
            <a:gdLst>
              <a:gd name="connsiteX0" fmla="*/ 0 w 5236046"/>
              <a:gd name="connsiteY0" fmla="*/ 0 h 1615827"/>
              <a:gd name="connsiteX1" fmla="*/ 5236046 w 5236046"/>
              <a:gd name="connsiteY1" fmla="*/ 0 h 1615827"/>
              <a:gd name="connsiteX2" fmla="*/ 5236046 w 5236046"/>
              <a:gd name="connsiteY2" fmla="*/ 1615827 h 1615827"/>
              <a:gd name="connsiteX3" fmla="*/ 0 w 5236046"/>
              <a:gd name="connsiteY3" fmla="*/ 1615827 h 1615827"/>
              <a:gd name="connsiteX4" fmla="*/ 0 w 5236046"/>
              <a:gd name="connsiteY4" fmla="*/ 0 h 1615827"/>
              <a:gd name="connsiteX0" fmla="*/ 0 w 5236046"/>
              <a:gd name="connsiteY0" fmla="*/ 0 h 1615827"/>
              <a:gd name="connsiteX1" fmla="*/ 5236046 w 5236046"/>
              <a:gd name="connsiteY1" fmla="*/ 0 h 1615827"/>
              <a:gd name="connsiteX2" fmla="*/ 5236046 w 5236046"/>
              <a:gd name="connsiteY2" fmla="*/ 1615827 h 1615827"/>
              <a:gd name="connsiteX3" fmla="*/ 0 w 5236046"/>
              <a:gd name="connsiteY3" fmla="*/ 1615827 h 1615827"/>
              <a:gd name="connsiteX4" fmla="*/ 0 w 5236046"/>
              <a:gd name="connsiteY4" fmla="*/ 0 h 1615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36046" h="1615827">
                <a:moveTo>
                  <a:pt x="0" y="0"/>
                </a:moveTo>
                <a:lnTo>
                  <a:pt x="5236046" y="0"/>
                </a:lnTo>
                <a:lnTo>
                  <a:pt x="5236046" y="1615827"/>
                </a:lnTo>
                <a:lnTo>
                  <a:pt x="0" y="1615827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100" u="sng" dirty="0" smtClean="0">
                <a:solidFill>
                  <a:schemeClr val="bg1"/>
                </a:solidFill>
              </a:rPr>
              <a:t>CONCLUSION</a:t>
            </a:r>
            <a:r>
              <a:rPr lang="es-AR" sz="1100" dirty="0" smtClean="0">
                <a:solidFill>
                  <a:schemeClr val="bg1"/>
                </a:solidFill>
              </a:rPr>
              <a:t>: </a:t>
            </a:r>
            <a:r>
              <a:rPr lang="es-AR" sz="1200" dirty="0" smtClean="0">
                <a:solidFill>
                  <a:schemeClr val="bg1"/>
                </a:solidFill>
              </a:rPr>
              <a:t>El </a:t>
            </a:r>
            <a:r>
              <a:rPr lang="es-AR" sz="1200" dirty="0">
                <a:solidFill>
                  <a:schemeClr val="bg1"/>
                </a:solidFill>
              </a:rPr>
              <a:t>SHP sigue siendo una complicación desafiante de la enfermedad hepática avanzada, con implicaciones significativas para la morbilidad y mortalidad de los pacientes afectados. La mejora en las técnicas diagnósticas y el manejo interdisciplinario han permitido un mejor entendimiento y tratamiento de esta condición, aunque la cura definitiva sigue siendo el trasplante </a:t>
            </a:r>
            <a:r>
              <a:rPr lang="es-AR" sz="1200" dirty="0" smtClean="0">
                <a:solidFill>
                  <a:schemeClr val="bg1"/>
                </a:solidFill>
              </a:rPr>
              <a:t>hepático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9" name="AutoShape 6" descr="Hospital Posa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0" name="AutoShape 8" descr="Hospital Posad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1" name="AutoShape 10" descr="Hospital Posada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2" name="AutoShape 16" descr="Hospital Posadas је додао/ла нову... - Hospital Posada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3" name="AutoShape 18" descr="Hospital Posadas је додао/ла нову... - Hospital Posadas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4" name="AutoShape 20" descr="Herrería antes que salud? Nueva licitación millonaria en el Hospital Posadas  genera polémic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8" name="7 CuadroTexto"/>
          <p:cNvSpPr txBox="1"/>
          <p:nvPr/>
        </p:nvSpPr>
        <p:spPr>
          <a:xfrm>
            <a:off x="4227934" y="7937"/>
            <a:ext cx="849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P-070</a:t>
            </a:r>
            <a:endParaRPr lang="es-AR" sz="2000" b="1" dirty="0"/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307" y="5148064"/>
            <a:ext cx="2571750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83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344</Words>
  <Application>Microsoft Office PowerPoint</Application>
  <PresentationFormat>Presentación en pantalla (16:9)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 SINDROME HEPATOPULMONAR:            A PROPOSITO DE UN CASO Autores: Camara V. Nancy,Lopez Ana,Iturri  Sergio, Gonzales Alejandra,Segovia Jaime, Tumino Carlos Hospital  Nacional  Alejandro Posadas.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SINDROME HEPATOPULMONAR: A PROPOSITO DE UN CASO</dc:title>
  <dc:creator>Usuario de Windows</dc:creator>
  <cp:lastModifiedBy>Usuario de Windows</cp:lastModifiedBy>
  <cp:revision>19</cp:revision>
  <dcterms:created xsi:type="dcterms:W3CDTF">2024-10-09T23:43:27Z</dcterms:created>
  <dcterms:modified xsi:type="dcterms:W3CDTF">2024-10-19T02:21:38Z</dcterms:modified>
</cp:coreProperties>
</file>