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3741" autoAdjust="0"/>
  </p:normalViewPr>
  <p:slideViewPr>
    <p:cSldViewPr snapToGrid="0" showGuides="1">
      <p:cViewPr>
        <p:scale>
          <a:sx n="166" d="100"/>
          <a:sy n="166" d="100"/>
        </p:scale>
        <p:origin x="732" y="-6402"/>
      </p:cViewPr>
      <p:guideLst>
        <p:guide orient="horz" pos="2880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F8A20-CD51-4877-8477-96C62CC76357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B5B8-5A51-4FB0-8774-8C35DCAEFB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103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Accuracy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        66.7%</a:t>
            </a:r>
          </a:p>
          <a:p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Sensitivity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     66.7%</a:t>
            </a:r>
          </a:p>
          <a:p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Specificity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     66.7%</a:t>
            </a:r>
          </a:p>
          <a:p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Cases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Missed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2</a:t>
            </a:r>
          </a:p>
          <a:p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Cases </a:t>
            </a:r>
            <a:r>
              <a:rPr lang="es-E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Missed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2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FB5B8-5A51-4FB0-8774-8C35DCAEFB6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51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636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35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59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537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90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643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437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641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921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909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03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897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0B9A92D3-BAD2-49DA-ADD5-72633E52634D}"/>
              </a:ext>
            </a:extLst>
          </p:cNvPr>
          <p:cNvSpPr/>
          <p:nvPr/>
        </p:nvSpPr>
        <p:spPr>
          <a:xfrm>
            <a:off x="-2042" y="-1003"/>
            <a:ext cx="5145088" cy="5997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B49268C-932A-4DB1-92AF-D44F1EDD186B}"/>
              </a:ext>
            </a:extLst>
          </p:cNvPr>
          <p:cNvSpPr txBox="1"/>
          <p:nvPr/>
        </p:nvSpPr>
        <p:spPr>
          <a:xfrm>
            <a:off x="4451668" y="-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P-076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B7018CF-0B2D-464A-AA78-CDC605CCB2A6}"/>
              </a:ext>
            </a:extLst>
          </p:cNvPr>
          <p:cNvSpPr txBox="1"/>
          <p:nvPr/>
        </p:nvSpPr>
        <p:spPr>
          <a:xfrm>
            <a:off x="193676" y="75564"/>
            <a:ext cx="454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</a:rPr>
              <a:t>NUEVO INDICADOR ESPIROMÉTRICO DE DAÑO </a:t>
            </a:r>
          </a:p>
          <a:p>
            <a:pPr algn="ctr"/>
            <a:r>
              <a:rPr lang="es-ES" sz="1400" b="1" dirty="0">
                <a:solidFill>
                  <a:schemeClr val="bg1"/>
                </a:solidFill>
              </a:rPr>
              <a:t>TEMPRANO EN FIBROSIS QUÍSTICA: EL ÁNGULO 50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97DEBA-5486-4FA1-9FE6-8AB070430C3D}"/>
              </a:ext>
            </a:extLst>
          </p:cNvPr>
          <p:cNvSpPr txBox="1"/>
          <p:nvPr/>
        </p:nvSpPr>
        <p:spPr>
          <a:xfrm>
            <a:off x="-74" y="579147"/>
            <a:ext cx="5104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/>
              <a:t>Gonzalo Santiago</a:t>
            </a:r>
            <a:r>
              <a:rPr lang="es-ES" sz="900" baseline="30000" dirty="0"/>
              <a:t>1</a:t>
            </a:r>
            <a:r>
              <a:rPr lang="es-ES" sz="900" dirty="0"/>
              <a:t>, </a:t>
            </a:r>
            <a:r>
              <a:rPr lang="es-ES" sz="900" dirty="0" err="1"/>
              <a:t>Natalín</a:t>
            </a:r>
            <a:r>
              <a:rPr lang="es-ES" sz="900" dirty="0"/>
              <a:t> Rumbo</a:t>
            </a:r>
            <a:r>
              <a:rPr lang="es-ES" sz="900" baseline="30000" dirty="0"/>
              <a:t>1</a:t>
            </a:r>
            <a:r>
              <a:rPr lang="es-ES" sz="900" dirty="0"/>
              <a:t>, Ramiro Mangione</a:t>
            </a:r>
            <a:r>
              <a:rPr lang="es-ES" sz="900" baseline="30000" dirty="0"/>
              <a:t>1</a:t>
            </a:r>
            <a:r>
              <a:rPr lang="es-ES" sz="900" dirty="0"/>
              <a:t>, Yasmín Riveros</a:t>
            </a:r>
            <a:r>
              <a:rPr lang="es-ES" sz="900" baseline="30000" dirty="0"/>
              <a:t>1</a:t>
            </a:r>
            <a:r>
              <a:rPr lang="es-ES" sz="900" dirty="0"/>
              <a:t>, Enrique Barimboim</a:t>
            </a:r>
            <a:r>
              <a:rPr lang="es-ES" sz="900" baseline="30000" dirty="0"/>
              <a:t>1</a:t>
            </a:r>
            <a:r>
              <a:rPr lang="es-ES" sz="900" dirty="0"/>
              <a:t> , </a:t>
            </a:r>
          </a:p>
          <a:p>
            <a:pPr algn="ctr"/>
            <a:r>
              <a:rPr lang="es-ES" sz="900" dirty="0"/>
              <a:t>Valeria Garcia</a:t>
            </a:r>
            <a:r>
              <a:rPr lang="es-ES" sz="900" baseline="30000" dirty="0"/>
              <a:t>2</a:t>
            </a:r>
            <a:r>
              <a:rPr lang="es-ES" sz="900" dirty="0"/>
              <a:t>, Noelia Bergas</a:t>
            </a:r>
            <a:r>
              <a:rPr lang="es-ES" sz="900" baseline="30000" dirty="0"/>
              <a:t>2</a:t>
            </a:r>
            <a:r>
              <a:rPr lang="es-ES" sz="900" dirty="0"/>
              <a:t>, Luis Parra</a:t>
            </a:r>
            <a:r>
              <a:rPr lang="es-ES" sz="900" baseline="30000" dirty="0"/>
              <a:t>3</a:t>
            </a:r>
            <a:r>
              <a:rPr lang="es-ES" sz="900" dirty="0"/>
              <a:t> </a:t>
            </a:r>
            <a:endParaRPr lang="es-ES" sz="900" baseline="300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4348DB2-D36B-46EF-AF6B-A46283E6D6DD}"/>
              </a:ext>
            </a:extLst>
          </p:cNvPr>
          <p:cNvSpPr txBox="1"/>
          <p:nvPr/>
        </p:nvSpPr>
        <p:spPr>
          <a:xfrm>
            <a:off x="143827" y="873459"/>
            <a:ext cx="4900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dirty="0"/>
              <a:t>1. H. Central de Mendoza, 2. H. Luis </a:t>
            </a:r>
            <a:r>
              <a:rPr lang="es-ES" sz="900" b="1" dirty="0" err="1"/>
              <a:t>Lagomaggiore</a:t>
            </a:r>
            <a:r>
              <a:rPr lang="es-ES" sz="900" b="1" dirty="0"/>
              <a:t>, 3. H. Humberto </a:t>
            </a:r>
            <a:r>
              <a:rPr lang="es-ES" sz="900" b="1" dirty="0" err="1"/>
              <a:t>Notti</a:t>
            </a:r>
            <a:r>
              <a:rPr lang="es-ES" sz="900" b="1" dirty="0"/>
              <a:t>.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A3B2CCA-4D78-4D2B-93BB-C90DC7FB532F}"/>
              </a:ext>
            </a:extLst>
          </p:cNvPr>
          <p:cNvSpPr txBox="1"/>
          <p:nvPr/>
        </p:nvSpPr>
        <p:spPr>
          <a:xfrm>
            <a:off x="2858087" y="3397196"/>
            <a:ext cx="2076219" cy="332398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s-AR" sz="1000" b="1" dirty="0"/>
              <a:t>RESULTADOS:</a:t>
            </a:r>
            <a:r>
              <a:rPr lang="es-ES" sz="1000" b="1" dirty="0"/>
              <a:t> </a:t>
            </a:r>
          </a:p>
          <a:p>
            <a:r>
              <a:rPr lang="es-AR" sz="1000" dirty="0"/>
              <a:t>Se incluyó 6 pacientes con FQ y 6 como control. La diferencia de ANG50 entre ambas poblaciones no fue significativa. Sensibilidad: 66,7%. Especificidad: 66,7%. La repetibilidad media (± desvío estándar) de ANG50 fue de 1,32 ± 1,17º. El análisis de curvas ROC para ANG50 arrojó un área bajo la curva de 0,708.  Se halló una correlación de ANG50 y FEV1 frente al puntaje de las diferentes dimensiones del SGRQ, respectivamente, de -0,269 y 0,199 para síntomas (Si), -0,971 y -0,177 para actividades(A), -0,696 y 0,232 para impacto (I), -0,726 y 0,161 en total(T). Todos los hallazgos carecen de significancia estadística.</a:t>
            </a:r>
            <a:endParaRPr lang="es-ES" sz="1000" dirty="0"/>
          </a:p>
          <a:p>
            <a:r>
              <a:rPr lang="es-AR" sz="1000" dirty="0"/>
              <a:t>   </a:t>
            </a:r>
            <a:endParaRPr lang="es-ES" sz="10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A4A37D-527D-434A-B689-8BA818F3A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71973"/>
              </p:ext>
            </p:extLst>
          </p:nvPr>
        </p:nvGraphicFramePr>
        <p:xfrm>
          <a:off x="275838" y="3390121"/>
          <a:ext cx="2555685" cy="3271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713">
                  <a:extLst>
                    <a:ext uri="{9D8B030D-6E8A-4147-A177-3AD203B41FA5}">
                      <a16:colId xmlns:a16="http://schemas.microsoft.com/office/drawing/2014/main" val="4219402015"/>
                    </a:ext>
                  </a:extLst>
                </a:gridCol>
                <a:gridCol w="618978">
                  <a:extLst>
                    <a:ext uri="{9D8B030D-6E8A-4147-A177-3AD203B41FA5}">
                      <a16:colId xmlns:a16="http://schemas.microsoft.com/office/drawing/2014/main" val="377670060"/>
                    </a:ext>
                  </a:extLst>
                </a:gridCol>
                <a:gridCol w="661182">
                  <a:extLst>
                    <a:ext uri="{9D8B030D-6E8A-4147-A177-3AD203B41FA5}">
                      <a16:colId xmlns:a16="http://schemas.microsoft.com/office/drawing/2014/main" val="3755323886"/>
                    </a:ext>
                  </a:extLst>
                </a:gridCol>
                <a:gridCol w="397812">
                  <a:extLst>
                    <a:ext uri="{9D8B030D-6E8A-4147-A177-3AD203B41FA5}">
                      <a16:colId xmlns:a16="http://schemas.microsoft.com/office/drawing/2014/main" val="661650442"/>
                    </a:ext>
                  </a:extLst>
                </a:gridCol>
              </a:tblGrid>
              <a:tr h="23082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TABLA 1: Resumen de principales variables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23012"/>
                  </a:ext>
                </a:extLst>
              </a:tr>
              <a:tr h="230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 GRUPO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FQ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CONTROL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P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3171425406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SEXO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M:2 / F:4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M: 2 / F:4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-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2641525633"/>
                  </a:ext>
                </a:extLst>
              </a:tr>
              <a:tr h="381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Edad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media (rango)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44,5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(19-63)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43,8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(22-64)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0,65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2158287761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Talla cm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media (rango)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1,69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(1,59-1,77)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1,67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(1,59-1,71)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0,26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3048373939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Peso (kg)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 (rango)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71,8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(65-83)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65,8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(57-90)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0,21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2329782441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VEF1 (L)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 (rango)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2,97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(2,25-3,56)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3,14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(2,25-3,97)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0,1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2435002108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ANG50 (º)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 (rango)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57,15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(47,9-66,6)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62,9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(50,7-72,9)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0,25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1812442923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SGRQ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(media)</a:t>
                      </a:r>
                    </a:p>
                  </a:txBody>
                  <a:tcPr marL="43501" marR="43501" marT="43501" marB="435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Si: 148,9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A: 256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I: 139,8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T: 544,8</a:t>
                      </a:r>
                    </a:p>
                  </a:txBody>
                  <a:tcPr marL="43501" marR="43501" marT="43501" marB="4350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3501" marR="43501" marT="43501" marB="43501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501" marR="43501" marT="43501" marB="43501" anchor="ctr"/>
                </a:tc>
                <a:extLst>
                  <a:ext uri="{0D108BD9-81ED-4DB2-BD59-A6C34878D82A}">
                    <a16:rowId xmlns:a16="http://schemas.microsoft.com/office/drawing/2014/main" val="2690958205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49C74459-C86C-4E40-9A59-EE59DD2668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7947" r="10711" b="34582"/>
          <a:stretch/>
        </p:blipFill>
        <p:spPr>
          <a:xfrm>
            <a:off x="3242138" y="1426459"/>
            <a:ext cx="1640261" cy="1363400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CAC2CC05-4C13-439A-849B-CD8E52C6BE06}"/>
              </a:ext>
            </a:extLst>
          </p:cNvPr>
          <p:cNvSpPr txBox="1"/>
          <p:nvPr/>
        </p:nvSpPr>
        <p:spPr>
          <a:xfrm>
            <a:off x="193677" y="1253257"/>
            <a:ext cx="3117474" cy="170816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AR" sz="1000" b="1" dirty="0"/>
              <a:t>INTRODUCCION: </a:t>
            </a:r>
            <a:r>
              <a:rPr lang="es-AR" sz="1000" dirty="0"/>
              <a:t>Los pacientes con FQ tienden a infraestimar sus síntomas.  La espirometría es el test objetivo más utilizado. Se reconoce la limitación del VEF1 en etapas iniciales de la enfermedad.</a:t>
            </a:r>
            <a:endParaRPr lang="es-ES" sz="1000" dirty="0"/>
          </a:p>
          <a:p>
            <a:r>
              <a:rPr lang="es-AR" sz="1000" b="1" dirty="0"/>
              <a:t>OBJETIVOS:</a:t>
            </a:r>
            <a:r>
              <a:rPr lang="es-AR" sz="1000" dirty="0"/>
              <a:t> Evaluar la S y E del ANG50 en pacientes con FQ que presenten VEF1 &gt;80% para detección de daño precoz de vía aérea; determinar la variabilidad del ángulo 50 y determinar la correlación de ANG50 con síntomas respiratorios según cuestionario SGRQ. </a:t>
            </a:r>
            <a:endParaRPr lang="es-ES" sz="1000" dirty="0"/>
          </a:p>
          <a:p>
            <a:r>
              <a:rPr lang="es-AR" sz="1000" dirty="0"/>
              <a:t> </a:t>
            </a:r>
            <a:endParaRPr lang="es-ES" sz="10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7AC3149-950D-488E-80C0-2D1171A7DFF8}"/>
              </a:ext>
            </a:extLst>
          </p:cNvPr>
          <p:cNvSpPr txBox="1"/>
          <p:nvPr/>
        </p:nvSpPr>
        <p:spPr>
          <a:xfrm>
            <a:off x="206173" y="2788102"/>
            <a:ext cx="4791854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s-AR" sz="1000" b="1" dirty="0"/>
              <a:t>MATERIAL Y METODOS: </a:t>
            </a:r>
            <a:r>
              <a:rPr lang="es-AR" sz="1000" dirty="0"/>
              <a:t>Pacientes con FQ estables, &gt;18 años y VEF1 &gt; 80%, atendidos en el centro regional de adultos. Realizaron una espirometría y el cuestionario de SGRQ.</a:t>
            </a:r>
            <a:r>
              <a:rPr lang="es-ES" sz="1000" dirty="0"/>
              <a:t>  </a:t>
            </a:r>
            <a:r>
              <a:rPr lang="es-AR" sz="1000" dirty="0"/>
              <a:t>Grupo control pareado: personas sin enfermedad respiratoria.</a:t>
            </a:r>
            <a:endParaRPr lang="es-ES" sz="1000" dirty="0"/>
          </a:p>
          <a:p>
            <a:endParaRPr lang="es-ES" sz="10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A45A2DF-2100-47D0-82B8-346AE8B4A04E}"/>
              </a:ext>
            </a:extLst>
          </p:cNvPr>
          <p:cNvSpPr txBox="1"/>
          <p:nvPr/>
        </p:nvSpPr>
        <p:spPr>
          <a:xfrm>
            <a:off x="193676" y="6724442"/>
            <a:ext cx="4541520" cy="178510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s-AR" sz="1000" b="1" dirty="0"/>
              <a:t>DISCUSIÓN Y CONCLUSIONES:</a:t>
            </a:r>
            <a:endParaRPr lang="es-ES" sz="1000" dirty="0"/>
          </a:p>
          <a:p>
            <a:r>
              <a:rPr lang="es-AR" sz="1000" dirty="0"/>
              <a:t>Pese a su “normalidad funcional”, estos pacientes también presentan repercusión en su vida diaria en diferente grado y riesgo de exacerbaciones. Hasta el momento no existe un parámetro espirométrico idóneo para su valoración. </a:t>
            </a:r>
            <a:endParaRPr lang="es-ES" sz="1000" dirty="0"/>
          </a:p>
          <a:p>
            <a:r>
              <a:rPr lang="es-AR" sz="1000" dirty="0"/>
              <a:t>El ANG50 logró una buena repetibilidad y aunque mostró una mayor correlación con los puntajes del SGRQ, superior al VEF1, no logró destacar una diferencia estadística relevante entre los pacientes que padecen FQ y el grupo control. </a:t>
            </a:r>
          </a:p>
          <a:p>
            <a:endParaRPr lang="es-AR" sz="1000" dirty="0"/>
          </a:p>
          <a:p>
            <a:r>
              <a:rPr lang="es-AR" sz="1000" dirty="0"/>
              <a:t>LIMITACIONES: el pequeño tamaño de la muestra, resta significancia estadística a los resultados actuales y se requiere un esfuerzo colaborativo para abordar el estudio de este u otros índices.  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71625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643</TotalTime>
  <Words>572</Words>
  <Application>Microsoft Office PowerPoint</Application>
  <PresentationFormat>Personalizado</PresentationFormat>
  <Paragraphs>75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Lucía Senorans</dc:creator>
  <cp:lastModifiedBy>usuario</cp:lastModifiedBy>
  <cp:revision>46</cp:revision>
  <dcterms:created xsi:type="dcterms:W3CDTF">2019-08-05T18:41:14Z</dcterms:created>
  <dcterms:modified xsi:type="dcterms:W3CDTF">2024-10-18T00:20:19Z</dcterms:modified>
</cp:coreProperties>
</file>