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42840275" cx="30240275"/>
  <p:notesSz cx="6858000" cy="9144000"/>
  <p:embeddedFontLst>
    <p:embeddedFont>
      <p:font typeface="Oswald"/>
      <p:regular r:id="rId6"/>
      <p:bold r:id="rId7"/>
    </p:embeddedFont>
    <p:embeddedFont>
      <p:font typeface="Asap"/>
      <p:bold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h6zzOn9zQ95dgdZAbJfZQTdxtR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font" Target="fonts/Asap-boldItalic.fntdata"/><Relationship Id="rId5" Type="http://schemas.openxmlformats.org/officeDocument/2006/relationships/slide" Target="slides/slide1.xml"/><Relationship Id="rId6" Type="http://schemas.openxmlformats.org/officeDocument/2006/relationships/font" Target="fonts/Oswald-regular.fntdata"/><Relationship Id="rId7" Type="http://schemas.openxmlformats.org/officeDocument/2006/relationships/font" Target="fonts/Oswald-bold.fntdata"/><Relationship Id="rId8" Type="http://schemas.openxmlformats.org/officeDocument/2006/relationships/font" Target="fonts/Asap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idx="10" type="dt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1529264" y="11953996"/>
            <a:ext cx="27181761" cy="26082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6748413" y="17173144"/>
            <a:ext cx="36305153" cy="6520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-6481714" y="10841583"/>
            <a:ext cx="36305153" cy="19183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2268022" y="7011132"/>
            <a:ext cx="25704245" cy="14914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43"/>
              <a:buFont typeface="Calibri"/>
              <a:buNone/>
              <a:defRPr sz="1984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3780036" y="22501064"/>
            <a:ext cx="22680216" cy="10343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sz="7937"/>
            </a:lvl1pPr>
            <a:lvl2pPr lvl="1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sz="6614"/>
            </a:lvl2pPr>
            <a:lvl3pPr lvl="2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None/>
              <a:defRPr sz="5953"/>
            </a:lvl3pPr>
            <a:lvl4pPr lvl="3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4pPr>
            <a:lvl5pPr lvl="4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5pPr>
            <a:lvl6pPr lvl="5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6pPr>
            <a:lvl7pPr lvl="6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7pPr>
            <a:lvl8pPr lvl="7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8pPr>
            <a:lvl9pPr lvl="8" algn="ctr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2079020" y="11404240"/>
            <a:ext cx="26082248" cy="27181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2063272" y="10680331"/>
            <a:ext cx="26082248" cy="178203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43"/>
              <a:buFont typeface="Calibri"/>
              <a:buNone/>
              <a:defRPr sz="1984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2063272" y="28669280"/>
            <a:ext cx="26082248" cy="9371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sz="7937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6614"/>
              <a:buNone/>
              <a:defRPr sz="6614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953"/>
              <a:buNone/>
              <a:defRPr sz="5953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rgbClr val="888888"/>
              </a:buClr>
              <a:buSzPts val="5291"/>
              <a:buNone/>
              <a:defRPr sz="5291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2079020" y="11404240"/>
            <a:ext cx="12852122" cy="27181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15309146" y="11404240"/>
            <a:ext cx="12852122" cy="27181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2082959" y="2280857"/>
            <a:ext cx="26082248" cy="82804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082962" y="10501820"/>
            <a:ext cx="12793057" cy="51467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b="1" sz="7937"/>
            </a:lvl1pPr>
            <a:lvl2pPr indent="-2286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b="1" sz="6614"/>
            </a:lvl2pPr>
            <a:lvl3pPr indent="-2286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None/>
              <a:defRPr b="1" sz="5953"/>
            </a:lvl3pPr>
            <a:lvl4pPr indent="-2286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4pPr>
            <a:lvl5pPr indent="-2286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5pPr>
            <a:lvl6pPr indent="-2286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6pPr>
            <a:lvl7pPr indent="-2286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7pPr>
            <a:lvl8pPr indent="-2286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8pPr>
            <a:lvl9pPr indent="-2286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2082962" y="15648601"/>
            <a:ext cx="12793057" cy="23016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15309148" y="10501820"/>
            <a:ext cx="12856061" cy="51467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7937"/>
              <a:buNone/>
              <a:defRPr b="1" sz="7937"/>
            </a:lvl1pPr>
            <a:lvl2pPr indent="-2286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None/>
              <a:defRPr b="1" sz="6614"/>
            </a:lvl2pPr>
            <a:lvl3pPr indent="-2286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None/>
              <a:defRPr b="1" sz="5953"/>
            </a:lvl3pPr>
            <a:lvl4pPr indent="-2286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4pPr>
            <a:lvl5pPr indent="-2286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5pPr>
            <a:lvl6pPr indent="-2286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6pPr>
            <a:lvl7pPr indent="-2286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7pPr>
            <a:lvl8pPr indent="-2286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8pPr>
            <a:lvl9pPr indent="-2286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b="1" sz="5291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15309148" y="15648601"/>
            <a:ext cx="12856061" cy="23016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2082959" y="2856018"/>
            <a:ext cx="9753280" cy="99960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83"/>
              <a:buFont typeface="Calibri"/>
              <a:buNone/>
              <a:defRPr sz="1058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12856061" y="6168216"/>
            <a:ext cx="15309146" cy="30444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0062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10583"/>
              <a:buChar char="•"/>
              <a:defRPr sz="10583"/>
            </a:lvl1pPr>
            <a:lvl2pPr indent="-81661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9260"/>
              <a:buChar char="•"/>
              <a:defRPr sz="9260"/>
            </a:lvl2pPr>
            <a:lvl3pPr indent="-732599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7937"/>
              <a:buChar char="•"/>
              <a:defRPr sz="7937"/>
            </a:lvl3pPr>
            <a:lvl4pPr indent="-648589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4pPr>
            <a:lvl5pPr indent="-648589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5pPr>
            <a:lvl6pPr indent="-648589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6pPr>
            <a:lvl7pPr indent="-648589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7pPr>
            <a:lvl8pPr indent="-648589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8pPr>
            <a:lvl9pPr indent="-648589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Char char="•"/>
              <a:defRPr sz="6614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2082959" y="12852082"/>
            <a:ext cx="9753280" cy="23810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1pPr>
            <a:lvl2pPr indent="-2286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4630"/>
              <a:buNone/>
              <a:defRPr sz="4630"/>
            </a:lvl2pPr>
            <a:lvl3pPr indent="-2286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969"/>
              <a:buNone/>
              <a:defRPr sz="3968"/>
            </a:lvl3pPr>
            <a:lvl4pPr indent="-2286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4pPr>
            <a:lvl5pPr indent="-2286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5pPr>
            <a:lvl6pPr indent="-2286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6pPr>
            <a:lvl7pPr indent="-2286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7pPr>
            <a:lvl8pPr indent="-2286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8pPr>
            <a:lvl9pPr indent="-2286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2082959" y="2856018"/>
            <a:ext cx="9753280" cy="99960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83"/>
              <a:buFont typeface="Calibri"/>
              <a:buNone/>
              <a:defRPr sz="1058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12856061" y="6168216"/>
            <a:ext cx="15309146" cy="3044436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2082959" y="12852082"/>
            <a:ext cx="9753280" cy="23810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5291"/>
              <a:buNone/>
              <a:defRPr sz="5291"/>
            </a:lvl1pPr>
            <a:lvl2pPr indent="-228600" lvl="1" marL="914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4630"/>
              <a:buNone/>
              <a:defRPr sz="4630"/>
            </a:lvl2pPr>
            <a:lvl3pPr indent="-228600" lvl="2" marL="1371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969"/>
              <a:buNone/>
              <a:defRPr sz="3968"/>
            </a:lvl3pPr>
            <a:lvl4pPr indent="-228600" lvl="3" marL="1828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4pPr>
            <a:lvl5pPr indent="-228600" lvl="4" marL="22860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5pPr>
            <a:lvl6pPr indent="-228600" lvl="5" marL="27432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6pPr>
            <a:lvl7pPr indent="-228600" lvl="6" marL="32004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7pPr>
            <a:lvl8pPr indent="-228600" lvl="7" marL="36576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8pPr>
            <a:lvl9pPr indent="-228600" lvl="8" marL="411480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3307"/>
              <a:buNone/>
              <a:defRPr sz="3307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51"/>
              <a:buFont typeface="Calibri"/>
              <a:buNone/>
              <a:defRPr b="0" i="0" sz="145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2079020" y="11404240"/>
            <a:ext cx="26082248" cy="27181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16610" lvl="0" marL="457200" marR="0" rtl="0" algn="l">
              <a:lnSpc>
                <a:spcPct val="90000"/>
              </a:lnSpc>
              <a:spcBef>
                <a:spcPts val="3307"/>
              </a:spcBef>
              <a:spcAft>
                <a:spcPts val="0"/>
              </a:spcAft>
              <a:buClr>
                <a:schemeClr val="dk1"/>
              </a:buClr>
              <a:buSzPts val="9260"/>
              <a:buFont typeface="Arial"/>
              <a:buChar char="•"/>
              <a:defRPr b="0" i="0" sz="92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32599" lvl="1" marL="914400" marR="0" rtl="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7937"/>
              <a:buFont typeface="Arial"/>
              <a:buChar char="•"/>
              <a:defRPr b="0" i="0" sz="79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48589" lvl="2" marL="1371600" marR="0" rtl="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6614"/>
              <a:buFont typeface="Arial"/>
              <a:buChar char="•"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06615" lvl="3" marL="1828800" marR="0" rtl="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b="0" i="0" sz="59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06615" lvl="4" marL="2286000" marR="0" rtl="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b="0" i="0" sz="59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06615" lvl="5" marL="2743200" marR="0" rtl="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b="0" i="0" sz="59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06615" lvl="6" marL="3200400" marR="0" rtl="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b="0" i="0" sz="59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06615" lvl="7" marL="3657600" marR="0" rtl="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b="0" i="0" sz="59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06615" lvl="8" marL="4114800" marR="0" rtl="0" algn="l">
              <a:lnSpc>
                <a:spcPct val="90000"/>
              </a:lnSpc>
              <a:spcBef>
                <a:spcPts val="1654"/>
              </a:spcBef>
              <a:spcAft>
                <a:spcPts val="0"/>
              </a:spcAft>
              <a:buClr>
                <a:schemeClr val="dk1"/>
              </a:buClr>
              <a:buSzPts val="5953"/>
              <a:buFont typeface="Arial"/>
              <a:buChar char="•"/>
              <a:defRPr b="0" i="0" sz="59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96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/>
          <p:nvPr/>
        </p:nvSpPr>
        <p:spPr>
          <a:xfrm>
            <a:off x="30638" y="38549625"/>
            <a:ext cx="30240300" cy="4129800"/>
          </a:xfrm>
          <a:prstGeom prst="rect">
            <a:avLst/>
          </a:prstGeom>
          <a:solidFill>
            <a:srgbClr val="A734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30650" y="-136375"/>
            <a:ext cx="30240300" cy="6756000"/>
          </a:xfrm>
          <a:prstGeom prst="rect">
            <a:avLst/>
          </a:prstGeom>
          <a:solidFill>
            <a:srgbClr val="A734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5984250" y="1780075"/>
            <a:ext cx="15941100" cy="23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r>
              <a:rPr b="1" lang="es-ES" sz="7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Trastorno Linfoproliferativo post Trasplante renal: reporte de caso.</a:t>
            </a:r>
            <a:endParaRPr b="1" sz="945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2362200" y="5082540"/>
            <a:ext cx="185319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7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Victoria Ruiz; Matias Castro.</a:t>
            </a:r>
            <a:endParaRPr/>
          </a:p>
        </p:txBody>
      </p:sp>
      <p:sp>
        <p:nvSpPr>
          <p:cNvPr id="88" name="Google Shape;88;p3"/>
          <p:cNvSpPr txBox="1"/>
          <p:nvPr/>
        </p:nvSpPr>
        <p:spPr>
          <a:xfrm>
            <a:off x="720250" y="7243138"/>
            <a:ext cx="6173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5250">
                <a:solidFill>
                  <a:srgbClr val="A73439"/>
                </a:solidFill>
                <a:latin typeface="Asap"/>
                <a:ea typeface="Asap"/>
                <a:cs typeface="Asap"/>
                <a:sym typeface="Asap"/>
              </a:rPr>
              <a:t>Introducción</a:t>
            </a:r>
            <a:endParaRPr b="1" sz="5250">
              <a:solidFill>
                <a:srgbClr val="A73439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839197" y="31348348"/>
            <a:ext cx="31698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5250">
                <a:solidFill>
                  <a:srgbClr val="A73439"/>
                </a:solidFill>
                <a:latin typeface="Asap"/>
                <a:ea typeface="Asap"/>
                <a:cs typeface="Asap"/>
                <a:sym typeface="Asap"/>
              </a:rPr>
              <a:t>Discusión</a:t>
            </a:r>
            <a:endParaRPr b="1" sz="5250">
              <a:solidFill>
                <a:srgbClr val="A73439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720250" y="13461325"/>
            <a:ext cx="6173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5250">
                <a:solidFill>
                  <a:srgbClr val="A73439"/>
                </a:solidFill>
                <a:latin typeface="Asap"/>
                <a:ea typeface="Asap"/>
                <a:cs typeface="Asap"/>
                <a:sym typeface="Asap"/>
              </a:rPr>
              <a:t>Caso Clínico</a:t>
            </a:r>
            <a:endParaRPr b="1" sz="5250">
              <a:solidFill>
                <a:srgbClr val="A73439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839200" y="22574038"/>
            <a:ext cx="31698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1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50">
                <a:solidFill>
                  <a:srgbClr val="A73439"/>
                </a:solidFill>
                <a:latin typeface="Asap"/>
                <a:ea typeface="Asap"/>
                <a:cs typeface="Asap"/>
                <a:sym typeface="Asap"/>
              </a:rPr>
              <a:t>Imágen 1</a:t>
            </a:r>
            <a:endParaRPr/>
          </a:p>
        </p:txBody>
      </p:sp>
      <p:sp>
        <p:nvSpPr>
          <p:cNvPr id="92" name="Google Shape;92;p3"/>
          <p:cNvSpPr txBox="1"/>
          <p:nvPr/>
        </p:nvSpPr>
        <p:spPr>
          <a:xfrm>
            <a:off x="14930708" y="22945015"/>
            <a:ext cx="31698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81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50">
                <a:solidFill>
                  <a:srgbClr val="A73439"/>
                </a:solidFill>
                <a:latin typeface="Asap"/>
                <a:ea typeface="Asap"/>
                <a:cs typeface="Asap"/>
                <a:sym typeface="Asap"/>
              </a:rPr>
              <a:t>Imágen 2</a:t>
            </a:r>
            <a:endParaRPr/>
          </a:p>
        </p:txBody>
      </p:sp>
      <p:sp>
        <p:nvSpPr>
          <p:cNvPr id="93" name="Google Shape;93;p3"/>
          <p:cNvSpPr txBox="1"/>
          <p:nvPr/>
        </p:nvSpPr>
        <p:spPr>
          <a:xfrm>
            <a:off x="2362200" y="39456360"/>
            <a:ext cx="6431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3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1003925" y="14515775"/>
            <a:ext cx="28232400" cy="79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500">
                <a:solidFill>
                  <a:schemeClr val="dk1"/>
                </a:solidFill>
              </a:rPr>
              <a:t>Mujer de 62 años con antecedentes de enfermedad renal crónica terminal secundaria a poliquistosis renal, trasplantada renal en 3 oportunidades (2006, 2014 y 2021) Hipersensibilzada con anticuerpos donante específicos por lo que requiere gammaglobulina en 2023. </a:t>
            </a:r>
            <a:br>
              <a:rPr lang="es-ES" sz="3500">
                <a:solidFill>
                  <a:schemeClr val="dk1"/>
                </a:solidFill>
              </a:rPr>
            </a:br>
            <a:r>
              <a:rPr lang="es-ES" sz="3500">
                <a:solidFill>
                  <a:schemeClr val="dk1"/>
                </a:solidFill>
              </a:rPr>
              <a:t>Cursó internación por sindrome febril prolongado con tomografía de tórax </a:t>
            </a:r>
            <a:r>
              <a:rPr b="1" lang="es-ES" sz="3500">
                <a:solidFill>
                  <a:schemeClr val="dk1"/>
                </a:solidFill>
              </a:rPr>
              <a:t>(Imágen 1) </a:t>
            </a:r>
            <a:r>
              <a:rPr lang="es-ES" sz="3500">
                <a:solidFill>
                  <a:schemeClr val="dk1"/>
                </a:solidFill>
              </a:rPr>
              <a:t>con masas y nódulos pulmonares de distribución peribroncovasculares. Por este motivo se realizó en primera instancia punción percutánea, arrojando resultado de neumonia en organización. </a:t>
            </a:r>
            <a:br>
              <a:rPr lang="es-ES" sz="3500">
                <a:solidFill>
                  <a:schemeClr val="dk1"/>
                </a:solidFill>
              </a:rPr>
            </a:br>
            <a:r>
              <a:rPr lang="es-ES" sz="3500">
                <a:solidFill>
                  <a:schemeClr val="dk1"/>
                </a:solidFill>
              </a:rPr>
              <a:t>Dada la falta de concordancia clínico-radiológica con el resultado anatomopatológico, se continuó con broncoscopia con biopsia transbronquial. </a:t>
            </a:r>
            <a:br>
              <a:rPr lang="es-ES" sz="3500">
                <a:solidFill>
                  <a:schemeClr val="dk1"/>
                </a:solidFill>
              </a:rPr>
            </a:br>
            <a:r>
              <a:rPr lang="es-ES" sz="3500">
                <a:solidFill>
                  <a:schemeClr val="dk1"/>
                </a:solidFill>
              </a:rPr>
              <a:t>Al realizar el procedimiento se observa a nivel del bronquio fuente derecho lesión sobreelevada que se extrae </a:t>
            </a:r>
            <a:r>
              <a:rPr b="1" lang="es-ES" sz="3500">
                <a:solidFill>
                  <a:schemeClr val="dk1"/>
                </a:solidFill>
              </a:rPr>
              <a:t>(Imagen 2)</a:t>
            </a:r>
            <a:r>
              <a:rPr lang="es-ES" sz="3500">
                <a:solidFill>
                  <a:schemeClr val="dk1"/>
                </a:solidFill>
              </a:rPr>
              <a:t> y se realizan 6 biopsias transbronquiales. </a:t>
            </a:r>
            <a:br>
              <a:rPr lang="es-ES" sz="3500">
                <a:solidFill>
                  <a:schemeClr val="dk1"/>
                </a:solidFill>
              </a:rPr>
            </a:br>
            <a:r>
              <a:rPr lang="es-ES" sz="3500">
                <a:solidFill>
                  <a:schemeClr val="dk1"/>
                </a:solidFill>
              </a:rPr>
              <a:t>Se obtuvo como resultado anatomopatológico </a:t>
            </a:r>
            <a:r>
              <a:rPr b="1" lang="es-ES" sz="3500">
                <a:solidFill>
                  <a:schemeClr val="dk1"/>
                </a:solidFill>
              </a:rPr>
              <a:t>DESORDEN LINFOPROLIFERATIVO POSTRASPLANTE, EBV+.</a:t>
            </a:r>
            <a:br>
              <a:rPr b="1" lang="es-ES" sz="3500">
                <a:solidFill>
                  <a:schemeClr val="dk1"/>
                </a:solidFill>
              </a:rPr>
            </a:br>
            <a:r>
              <a:rPr lang="es-ES" sz="3500">
                <a:solidFill>
                  <a:schemeClr val="dk1"/>
                </a:solidFill>
              </a:rPr>
              <a:t>La paciente inició tratamiento con rituximab hasta el día de la fecha</a:t>
            </a:r>
            <a:endParaRPr/>
          </a:p>
        </p:txBody>
      </p:sp>
      <p:sp>
        <p:nvSpPr>
          <p:cNvPr id="95" name="Google Shape;95;p3"/>
          <p:cNvSpPr txBox="1"/>
          <p:nvPr/>
        </p:nvSpPr>
        <p:spPr>
          <a:xfrm>
            <a:off x="940050" y="8335775"/>
            <a:ext cx="26029500" cy="49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 trastorno linfoproliferativo post trasplante es una complicación grave y potencialmente fatal tanto del trasplante de órganos sólidos como del de células hematopoyéticas. </a:t>
            </a:r>
            <a:br>
              <a:rPr lang="es-ES" sz="3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s-ES" sz="3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Ocurre en alrededor del 2% de todos los trasplantes. </a:t>
            </a:r>
            <a:br>
              <a:rPr lang="es-ES" sz="3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s-ES" sz="37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mayoría se asocian con infección por el virus de Epstein-Barr (VEB) con proliferación mayoritariamente de células B que ocurren en el contexto de la inmunidad disminuida secundaria al uso de drogas inmunosupresoras para prevenir el rechazo. </a:t>
            </a:r>
            <a:endParaRPr sz="1500"/>
          </a:p>
        </p:txBody>
      </p:sp>
      <p:pic>
        <p:nvPicPr>
          <p:cNvPr descr="Texto&#10;&#10;Descripción generada automáticamente"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78800" y="39961118"/>
            <a:ext cx="8113034" cy="13067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3"/>
          <p:cNvCxnSpPr/>
          <p:nvPr/>
        </p:nvCxnSpPr>
        <p:spPr>
          <a:xfrm>
            <a:off x="5279571" y="11202387"/>
            <a:ext cx="10087429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3"/>
          <p:cNvCxnSpPr/>
          <p:nvPr/>
        </p:nvCxnSpPr>
        <p:spPr>
          <a:xfrm flipH="1" rot="10800000">
            <a:off x="5279571" y="17610363"/>
            <a:ext cx="23320829" cy="26387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3"/>
          <p:cNvCxnSpPr/>
          <p:nvPr/>
        </p:nvCxnSpPr>
        <p:spPr>
          <a:xfrm>
            <a:off x="20199405" y="11202387"/>
            <a:ext cx="7617224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3"/>
          <p:cNvCxnSpPr/>
          <p:nvPr/>
        </p:nvCxnSpPr>
        <p:spPr>
          <a:xfrm>
            <a:off x="20002349" y="39504349"/>
            <a:ext cx="1" cy="2213937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 b="-17460" l="4010" r="-4009" t="17460"/>
          <a:stretch/>
        </p:blipFill>
        <p:spPr>
          <a:xfrm>
            <a:off x="839205" y="23765775"/>
            <a:ext cx="10384474" cy="81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93225" y="23854213"/>
            <a:ext cx="10384475" cy="675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958150" y="32572550"/>
            <a:ext cx="26858400" cy="52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900">
                <a:solidFill>
                  <a:schemeClr val="dk1"/>
                </a:solidFill>
              </a:rPr>
              <a:t>Dentro de los diagnósticos de masas o nódulos peribroncovasculares, se puede destacar la neumonía en organización criptogénica , vasculitis ANCA relacionada, linfomas, u otras infecciones oportunistas . El patrón de neumonía organización puede encontrarse asociado a enfermedades linfoproliferativas, tumores sólidos , infecciones o toxicidad farmacológica </a:t>
            </a:r>
            <a:br>
              <a:rPr lang="es-ES" sz="3900">
                <a:solidFill>
                  <a:schemeClr val="dk1"/>
                </a:solidFill>
              </a:rPr>
            </a:br>
            <a:r>
              <a:rPr lang="es-ES" sz="3900">
                <a:solidFill>
                  <a:schemeClr val="dk1"/>
                </a:solidFill>
              </a:rPr>
              <a:t>En pacientes trasplantados, es necesario tener en cuenta los diferentes diagnósticos diferenciales, debido a la necesidad de iniciar un tratamiento precoz para patologías como procesos linfoproliferativos. </a:t>
            </a:r>
            <a:endParaRPr sz="1900"/>
          </a:p>
        </p:txBody>
      </p:sp>
      <p:grpSp>
        <p:nvGrpSpPr>
          <p:cNvPr id="104" name="Google Shape;104;p3"/>
          <p:cNvGrpSpPr/>
          <p:nvPr/>
        </p:nvGrpSpPr>
        <p:grpSpPr>
          <a:xfrm>
            <a:off x="25290446" y="346318"/>
            <a:ext cx="4949831" cy="3531719"/>
            <a:chOff x="2650586" y="3300231"/>
            <a:chExt cx="13185485" cy="9547767"/>
          </a:xfrm>
        </p:grpSpPr>
        <p:pic>
          <p:nvPicPr>
            <p:cNvPr descr="Logotipo&#10;&#10;Descripción generada automáticamente" id="105" name="Google Shape;105;p3"/>
            <p:cNvPicPr preferRelativeResize="0"/>
            <p:nvPr/>
          </p:nvPicPr>
          <p:blipFill rotWithShape="1">
            <a:blip r:embed="rId6">
              <a:alphaModFix/>
            </a:blip>
            <a:srcRect b="16701" l="0" r="0" t="0"/>
            <a:stretch/>
          </p:blipFill>
          <p:spPr>
            <a:xfrm>
              <a:off x="2650586" y="3300231"/>
              <a:ext cx="13185485" cy="81329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3"/>
            <p:cNvSpPr txBox="1"/>
            <p:nvPr/>
          </p:nvSpPr>
          <p:spPr>
            <a:xfrm>
              <a:off x="5848408" y="11433198"/>
              <a:ext cx="6789900" cy="141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s-ES" sz="2800" u="none" cap="none" strike="noStrike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NEUMONOLOGÍA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7" name="Google Shape;10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3925" y="38549625"/>
            <a:ext cx="19159825" cy="41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/>
          <p:nvPr/>
        </p:nvSpPr>
        <p:spPr>
          <a:xfrm>
            <a:off x="0" y="-18375"/>
            <a:ext cx="4949700" cy="2384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>
                <a:latin typeface="Calibri"/>
                <a:ea typeface="Calibri"/>
                <a:cs typeface="Calibri"/>
                <a:sym typeface="Calibri"/>
              </a:rPr>
              <a:t>P-083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2022-10-05T14:32:07Z</dcterms:created>
  <dc:creator>Ana Lotero</dc:creator>
</cp:coreProperties>
</file>