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10"/>
    <p:restoredTop sz="94605"/>
  </p:normalViewPr>
  <p:slideViewPr>
    <p:cSldViewPr snapToGrid="0">
      <p:cViewPr varScale="1">
        <p:scale>
          <a:sx n="80" d="100"/>
          <a:sy n="80" d="100"/>
        </p:scale>
        <p:origin x="29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FC4D3-29AF-3F48-904B-30321076B6E2}" type="datetimeFigureOut">
              <a:rPr lang="es-EC" smtClean="0"/>
              <a:t>18/10/24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E4B06-6AFE-B042-8EFB-75592C72BC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7106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E4B06-6AFE-B042-8EFB-75592C72BCE1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0209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496484"/>
            <a:ext cx="4371975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802717"/>
            <a:ext cx="3857625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4ECF-760E-C249-8FC1-8BDD437D0664}" type="datetimeFigureOut">
              <a:rPr lang="es-EC" smtClean="0"/>
              <a:t>18/10/24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7D8A-76AB-D140-BFB2-AB5272DF48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3787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4ECF-760E-C249-8FC1-8BDD437D0664}" type="datetimeFigureOut">
              <a:rPr lang="es-EC" smtClean="0"/>
              <a:t>18/10/24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7D8A-76AB-D140-BFB2-AB5272DF48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399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0818" y="486834"/>
            <a:ext cx="1109067" cy="7749117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486834"/>
            <a:ext cx="3262908" cy="7749117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4ECF-760E-C249-8FC1-8BDD437D0664}" type="datetimeFigureOut">
              <a:rPr lang="es-EC" smtClean="0"/>
              <a:t>18/10/24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7D8A-76AB-D140-BFB2-AB5272DF48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992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4ECF-760E-C249-8FC1-8BDD437D0664}" type="datetimeFigureOut">
              <a:rPr lang="es-EC" smtClean="0"/>
              <a:t>18/10/24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7D8A-76AB-D140-BFB2-AB5272DF48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164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37" y="2279653"/>
            <a:ext cx="4436269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4436269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4ECF-760E-C249-8FC1-8BDD437D0664}" type="datetimeFigureOut">
              <a:rPr lang="es-EC" smtClean="0"/>
              <a:t>18/10/24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7D8A-76AB-D140-BFB2-AB5272DF48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444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5" y="2434167"/>
            <a:ext cx="2185988" cy="5801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897" y="2434167"/>
            <a:ext cx="2185988" cy="5801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4ECF-760E-C249-8FC1-8BDD437D0664}" type="datetimeFigureOut">
              <a:rPr lang="es-EC" smtClean="0"/>
              <a:t>18/10/24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7D8A-76AB-D140-BFB2-AB5272DF48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65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486836"/>
            <a:ext cx="4436269" cy="176741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86" y="2241551"/>
            <a:ext cx="2175941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286" y="3340100"/>
            <a:ext cx="2175941" cy="4912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3897" y="2241551"/>
            <a:ext cx="2186657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897" y="3340100"/>
            <a:ext cx="2186657" cy="4912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4ECF-760E-C249-8FC1-8BDD437D0664}" type="datetimeFigureOut">
              <a:rPr lang="es-EC" smtClean="0"/>
              <a:t>18/10/24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7D8A-76AB-D140-BFB2-AB5272DF48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627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4ECF-760E-C249-8FC1-8BDD437D0664}" type="datetimeFigureOut">
              <a:rPr lang="es-EC" smtClean="0"/>
              <a:t>18/10/24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7D8A-76AB-D140-BFB2-AB5272DF48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81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4ECF-760E-C249-8FC1-8BDD437D0664}" type="datetimeFigureOut">
              <a:rPr lang="es-EC" smtClean="0"/>
              <a:t>18/10/24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7D8A-76AB-D140-BFB2-AB5272DF48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811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57" y="1316569"/>
            <a:ext cx="2603897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4ECF-760E-C249-8FC1-8BDD437D0664}" type="datetimeFigureOut">
              <a:rPr lang="es-EC" smtClean="0"/>
              <a:t>18/10/24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7D8A-76AB-D140-BFB2-AB5272DF48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258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6657" y="1316569"/>
            <a:ext cx="2603897" cy="6498167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4ECF-760E-C249-8FC1-8BDD437D0664}" type="datetimeFigureOut">
              <a:rPr lang="es-EC" smtClean="0"/>
              <a:t>18/10/24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7D8A-76AB-D140-BFB2-AB5272DF48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550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94ECF-760E-C249-8FC1-8BDD437D0664}" type="datetimeFigureOut">
              <a:rPr lang="es-EC" smtClean="0"/>
              <a:t>18/10/24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27D8A-76AB-D140-BFB2-AB5272DF48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3593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49B04-A5BF-A598-62D0-1BBA8386E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462" y="732969"/>
            <a:ext cx="4371975" cy="532621"/>
          </a:xfrm>
        </p:spPr>
        <p:txBody>
          <a:bodyPr>
            <a:normAutofit/>
          </a:bodyPr>
          <a:lstStyle/>
          <a:p>
            <a:r>
              <a:rPr lang="es-EC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INFECCIÓN PULMONAR POR MYCOBACTERIUM CHIMAERA: </a:t>
            </a:r>
            <a:br>
              <a:rPr lang="es-EC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EC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propósito de un caso </a:t>
            </a:r>
            <a:endParaRPr lang="es-EC" sz="13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D3D5A8-D3B8-8F89-5C7C-11CBF276B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451" y="1265619"/>
            <a:ext cx="4020181" cy="501246"/>
          </a:xfrm>
        </p:spPr>
        <p:txBody>
          <a:bodyPr>
            <a:normAutofit fontScale="92500" lnSpcReduction="10000"/>
          </a:bodyPr>
          <a:lstStyle/>
          <a:p>
            <a:r>
              <a:rPr lang="es-EC" sz="1000" dirty="0"/>
              <a:t>Cedillo Anabel, Andini Agustin, Malamud Patricia, Grodnitzky Maria Laura, Morandi Valeria, Tabaj Gabriela, Bocca Xavier, Rios Jesica.</a:t>
            </a:r>
          </a:p>
          <a:p>
            <a:r>
              <a:rPr lang="es-EC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Servicio de Neumonologia Clinica. Hospital del Tórax Dr. Antonio A. Cetrángolo</a:t>
            </a:r>
          </a:p>
          <a:p>
            <a:endParaRPr lang="es-EC" sz="1000" dirty="0"/>
          </a:p>
          <a:p>
            <a:endParaRPr lang="es-EC" sz="10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5F1BCA-6267-F778-91C3-AB89D54966B9}"/>
              </a:ext>
            </a:extLst>
          </p:cNvPr>
          <p:cNvSpPr txBox="1"/>
          <p:nvPr/>
        </p:nvSpPr>
        <p:spPr>
          <a:xfrm>
            <a:off x="305254" y="1952004"/>
            <a:ext cx="4634557" cy="8617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1000" b="1" dirty="0"/>
              <a:t>Introducción: </a:t>
            </a:r>
          </a:p>
          <a:p>
            <a:pPr algn="just"/>
            <a:r>
              <a:rPr lang="es-EC" sz="1000" dirty="0"/>
              <a:t>Mycobacterium chimaera es una micobacteria no tuberculosa perteneciente al complejo Mycobacterium avium. Actúa como un patógeno oportunista, con infecciones generalmente respiratorias, que ocurren con mayor frecuencia en pacientes inmunocomprometidos o con enfermedades respiratorias subyacentes.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AA7ADE-35BD-1EF4-5C59-1A5A5ED7836C}"/>
              </a:ext>
            </a:extLst>
          </p:cNvPr>
          <p:cNvSpPr txBox="1"/>
          <p:nvPr/>
        </p:nvSpPr>
        <p:spPr>
          <a:xfrm>
            <a:off x="305254" y="3015693"/>
            <a:ext cx="45213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Caso </a:t>
            </a:r>
            <a:r>
              <a:rPr lang="es-EC" sz="1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clínico:</a:t>
            </a:r>
            <a:r>
              <a:rPr lang="es-EC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algn="just"/>
            <a:r>
              <a:rPr lang="es-EC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Mujer </a:t>
            </a:r>
            <a:r>
              <a:rPr lang="es-EC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78 años, </a:t>
            </a:r>
            <a:r>
              <a:rPr lang="es-EC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oriunda</a:t>
            </a:r>
            <a:r>
              <a:rPr lang="es-EC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Venezuela,</a:t>
            </a:r>
            <a:r>
              <a:rPr lang="es-EC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C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 </a:t>
            </a:r>
            <a:r>
              <a:rPr lang="es-EC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fumadora</a:t>
            </a:r>
            <a:r>
              <a:rPr lang="es-EC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24 p/y, múltiples internaciones por neumonías, </a:t>
            </a:r>
            <a:r>
              <a:rPr lang="es-EC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infección por SARS-Cov2 </a:t>
            </a:r>
            <a:r>
              <a:rPr lang="es-EC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(2020), antecedentes de TBC pulmonar (2022-</a:t>
            </a:r>
            <a:r>
              <a:rPr lang="es-EC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2023</a:t>
            </a:r>
            <a:r>
              <a:rPr lang="es-EC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).</a:t>
            </a:r>
            <a:r>
              <a:rPr lang="es-EC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Ingresa </a:t>
            </a:r>
            <a:r>
              <a:rPr lang="es-EC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s-EC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 cuadro de 2 años de </a:t>
            </a:r>
            <a:r>
              <a:rPr lang="es-EC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evolución,</a:t>
            </a:r>
            <a:r>
              <a:rPr lang="es-EC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caracterizado por p</a:t>
            </a:r>
            <a:r>
              <a:rPr lang="es-EC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 síndrome de impregnación</a:t>
            </a:r>
            <a:r>
              <a:rPr lang="es-EC" sz="1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C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asociado a </a:t>
            </a:r>
            <a:r>
              <a:rPr lang="es-EC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tos productiva no efectiva, sudoración nocturna y disnea mMRC IV.  </a:t>
            </a:r>
            <a:endParaRPr lang="es-EC" sz="1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B8AB0C-F52D-E16B-0546-4F06CDB36C8C}"/>
              </a:ext>
            </a:extLst>
          </p:cNvPr>
          <p:cNvSpPr txBox="1"/>
          <p:nvPr/>
        </p:nvSpPr>
        <p:spPr>
          <a:xfrm>
            <a:off x="284871" y="4069397"/>
            <a:ext cx="237795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Estudios complementarios</a:t>
            </a:r>
          </a:p>
          <a:p>
            <a:pPr algn="just"/>
            <a:r>
              <a:rPr lang="es-EC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Tomografia de torax: </a:t>
            </a:r>
            <a:r>
              <a:rPr lang="es-EC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bronquiectasias de tipo </a:t>
            </a:r>
            <a:r>
              <a:rPr lang="es-EC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quísticas</a:t>
            </a:r>
            <a:r>
              <a:rPr lang="es-EC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y cilíndricas, bilaterales, con tapones mucosos y extens</a:t>
            </a:r>
            <a:r>
              <a:rPr lang="es-EC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C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densidades en vidrio esmerilado con tendencia a consolidar </a:t>
            </a:r>
            <a:r>
              <a:rPr lang="es-EC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s-EC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LID. </a:t>
            </a:r>
          </a:p>
          <a:p>
            <a:pPr algn="just"/>
            <a:r>
              <a:rPr lang="es-EC" sz="1000" dirty="0">
                <a:solidFill>
                  <a:srgbClr val="000000"/>
                </a:solidFill>
                <a:latin typeface="Calibri" panose="020F0502020204030204" pitchFamily="34" charset="0"/>
              </a:rPr>
              <a:t>Se interpreta como probable micobacteria no tuberculosa y se ingresan esputos.</a:t>
            </a:r>
          </a:p>
          <a:p>
            <a:pPr algn="just"/>
            <a:endParaRPr lang="es-EC" sz="1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EC" sz="1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E62881A-6FCD-31D2-50F3-98B07FEE032E}"/>
              </a:ext>
            </a:extLst>
          </p:cNvPr>
          <p:cNvSpPr txBox="1"/>
          <p:nvPr/>
        </p:nvSpPr>
        <p:spPr>
          <a:xfrm>
            <a:off x="418462" y="6744067"/>
            <a:ext cx="4521349" cy="16568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1400"/>
              </a:spcAft>
            </a:pPr>
            <a:r>
              <a:rPr lang="es-EC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</a:t>
            </a:r>
            <a:r>
              <a:rPr lang="es-EC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nclusión</a:t>
            </a:r>
          </a:p>
          <a:p>
            <a:pPr algn="just">
              <a:spcAft>
                <a:spcPts val="1400"/>
              </a:spcAft>
            </a:pPr>
            <a:r>
              <a:rPr lang="es-EC" sz="1000" i="1" dirty="0"/>
              <a:t>Mycobacterium chimaera</a:t>
            </a:r>
            <a:r>
              <a:rPr lang="es-EC" sz="1000" dirty="0"/>
              <a:t> se encuentra en diversos medios ambientales, se ha aislado en fuentes de agua potable, sistemas de agua caliente y agua de grifo. En Venezuela, las micobacterias no tuberculosas (MNT) más frecuentes incluyen principalmente </a:t>
            </a:r>
            <a:r>
              <a:rPr lang="es-EC" sz="1000" i="1" dirty="0"/>
              <a:t>Mycobacterium avium</a:t>
            </a:r>
            <a:r>
              <a:rPr lang="es-EC" sz="1000" dirty="0"/>
              <a:t> y </a:t>
            </a:r>
            <a:r>
              <a:rPr lang="es-EC" sz="1000" i="1" dirty="0"/>
              <a:t>Mycobacterium abscessus</a:t>
            </a:r>
            <a:r>
              <a:rPr lang="es-EC" sz="1000" dirty="0"/>
              <a:t>. El tratamiento implica el uso de múltiples antibióticos durante un período prolongado y, la elección del tratamiento depende de la sensibilidad del microorganismo.</a:t>
            </a:r>
            <a:r>
              <a:rPr lang="es-EC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C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pesar de una terapia antimicrobiana eficaz, la mortalidad sigue siendo alta (50-60%) y un tratamiento prolongado se asocia con reacciones adversas y toxicidad acumulada. </a:t>
            </a:r>
            <a:endParaRPr lang="es-EC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6F0C920-B7B2-A041-50EA-77B6DC7D9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460" y="4389407"/>
            <a:ext cx="1187859" cy="86873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2DE7E06-600C-16F3-85FF-0DB0EA9E3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886" y="5258192"/>
            <a:ext cx="1154574" cy="91906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A4E10DB-9017-D4E8-EC7B-0510ED65A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2460" y="5258192"/>
            <a:ext cx="1187859" cy="91906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83D8A79-B490-A12B-F57A-391AD28E0F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28" y="4396204"/>
            <a:ext cx="1133863" cy="868730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CF888E25-FC8C-2560-BB2F-FE280E98B492}"/>
              </a:ext>
            </a:extLst>
          </p:cNvPr>
          <p:cNvSpPr/>
          <p:nvPr/>
        </p:nvSpPr>
        <p:spPr>
          <a:xfrm>
            <a:off x="4172897" y="54833"/>
            <a:ext cx="950979" cy="64597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chemeClr val="tx1"/>
                </a:solidFill>
              </a:rPr>
              <a:t>P98</a:t>
            </a:r>
          </a:p>
        </p:txBody>
      </p:sp>
      <p:pic>
        <p:nvPicPr>
          <p:cNvPr id="8" name="Google Shape;91;p1">
            <a:extLst>
              <a:ext uri="{FF2B5EF4-FFF2-40B4-BE49-F238E27FC236}">
                <a16:creationId xmlns:a16="http://schemas.microsoft.com/office/drawing/2014/main" id="{AE974B52-442A-888B-2A51-8C27AEA9DC1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15398" t="39963" r="18449" b="35423"/>
          <a:stretch/>
        </p:blipFill>
        <p:spPr>
          <a:xfrm>
            <a:off x="757642" y="242458"/>
            <a:ext cx="1668081" cy="353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2;p1">
            <a:extLst>
              <a:ext uri="{FF2B5EF4-FFF2-40B4-BE49-F238E27FC236}">
                <a16:creationId xmlns:a16="http://schemas.microsoft.com/office/drawing/2014/main" id="{387DA339-F2CF-F567-DA23-A96210E02D4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6556" b="72003"/>
          <a:stretch/>
        </p:blipFill>
        <p:spPr>
          <a:xfrm>
            <a:off x="2604449" y="247186"/>
            <a:ext cx="1568448" cy="3362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95;p1">
            <a:extLst>
              <a:ext uri="{FF2B5EF4-FFF2-40B4-BE49-F238E27FC236}">
                <a16:creationId xmlns:a16="http://schemas.microsoft.com/office/drawing/2014/main" id="{0C89DB65-B316-B9C1-4477-70A41E0549C5}"/>
              </a:ext>
            </a:extLst>
          </p:cNvPr>
          <p:cNvCxnSpPr/>
          <p:nvPr/>
        </p:nvCxnSpPr>
        <p:spPr>
          <a:xfrm>
            <a:off x="-33789" y="743069"/>
            <a:ext cx="5145000" cy="10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95;p1">
            <a:extLst>
              <a:ext uri="{FF2B5EF4-FFF2-40B4-BE49-F238E27FC236}">
                <a16:creationId xmlns:a16="http://schemas.microsoft.com/office/drawing/2014/main" id="{BC7E8418-DF28-75F0-F28C-EA5B12503B09}"/>
              </a:ext>
            </a:extLst>
          </p:cNvPr>
          <p:cNvCxnSpPr/>
          <p:nvPr/>
        </p:nvCxnSpPr>
        <p:spPr>
          <a:xfrm>
            <a:off x="-33789" y="1794106"/>
            <a:ext cx="5145000" cy="10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098FD59-22C9-80F1-3CDC-6D4915FCCFB9}"/>
              </a:ext>
            </a:extLst>
          </p:cNvPr>
          <p:cNvSpPr txBox="1"/>
          <p:nvPr/>
        </p:nvSpPr>
        <p:spPr>
          <a:xfrm>
            <a:off x="310041" y="5401008"/>
            <a:ext cx="2294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s-EC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 recibe tipificación: </a:t>
            </a:r>
            <a:r>
              <a:rPr lang="es-EC" sz="1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Mycobacterium intracellular-chimaera</a:t>
            </a:r>
            <a:r>
              <a:rPr lang="es-EC" sz="1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algn="just"/>
            <a:r>
              <a:rPr lang="es-EC" sz="1000" dirty="0">
                <a:latin typeface="Calibri" panose="020F0502020204030204" pitchFamily="34" charset="0"/>
                <a:ea typeface="Calibri" panose="020F0502020204030204" pitchFamily="34" charset="0"/>
              </a:rPr>
              <a:t>Se decide tratamiento con </a:t>
            </a:r>
            <a:r>
              <a:rPr lang="es-EC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C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zitromicina 250 mg, Rifampicina  300 mg, Levofloxacina 500 mg, Etambutol 400 mg</a:t>
            </a:r>
            <a:r>
              <a:rPr lang="es-EC" sz="10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s-EC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Amikacina 1 ampolla interdiaria.</a:t>
            </a:r>
          </a:p>
        </p:txBody>
      </p:sp>
    </p:spTree>
    <p:extLst>
      <p:ext uri="{BB962C8B-B14F-4D97-AF65-F5344CB8AC3E}">
        <p14:creationId xmlns:p14="http://schemas.microsoft.com/office/powerpoint/2010/main" val="39293425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211</TotalTime>
  <Words>336</Words>
  <Application>Microsoft Macintosh PowerPoint</Application>
  <PresentationFormat>Presentación en pantalla (16:9)</PresentationFormat>
  <Paragraphs>16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INFECCIÓN PULMONAR POR MYCOBACTERIUM CHIMAERA:  a propósito de un caso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INFECCIÓN PULMONAR POR MICOBACTERIUM CHIMAERA :  a propósito de un caso </dc:title>
  <dc:creator>Microsoft Office User</dc:creator>
  <cp:lastModifiedBy>Microsoft Office User</cp:lastModifiedBy>
  <cp:revision>11</cp:revision>
  <dcterms:created xsi:type="dcterms:W3CDTF">2024-10-09T11:39:21Z</dcterms:created>
  <dcterms:modified xsi:type="dcterms:W3CDTF">2024-10-18T16:26:03Z</dcterms:modified>
</cp:coreProperties>
</file>