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8"/>
    <p:restoredTop sz="94674"/>
  </p:normalViewPr>
  <p:slideViewPr>
    <p:cSldViewPr snapToGrid="0">
      <p:cViewPr varScale="1">
        <p:scale>
          <a:sx n="137" d="100"/>
          <a:sy n="137" d="100"/>
        </p:scale>
        <p:origin x="6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732C6-8A4E-734F-BA73-415F7BD3CA65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6D27D-1633-5D4D-93EF-5C12F93146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949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6D27D-1633-5D4D-93EF-5C12F931467A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205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461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56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55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052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959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398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96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42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185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96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923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1657-0500-5944-9125-FFEC6F98AB74}" type="datetimeFigureOut">
              <a:rPr lang="es-AR" smtClean="0"/>
              <a:t>16/10/24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833C-A50A-9644-AD4A-8D08468FCA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604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jp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9923" y="537569"/>
            <a:ext cx="5015280" cy="569211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solidFill>
                  <a:srgbClr val="003E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TUBERCULOSIS EXTRAPULMONAR: A PROPÓSITO DE 4 CASOS</a:t>
            </a:r>
            <a:endParaRPr lang="es-AR" sz="1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s-ES" sz="300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s-AR" sz="900" b="1" dirty="0">
                <a:latin typeface="Calibri" panose="020F0502020204030204" pitchFamily="34" charset="0"/>
                <a:ea typeface="Calibri" panose="020F0502020204030204" pitchFamily="34" charset="0"/>
              </a:rPr>
              <a:t>AUTORES:</a:t>
            </a:r>
            <a:r>
              <a:rPr lang="es-AR" sz="9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A. Di Giorgi, C.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Lasserre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F. Rearte, V.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Vazquez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G.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Ozon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P. Bodas </a:t>
            </a:r>
            <a:endParaRPr lang="es-ES" sz="9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s-AR" sz="900" dirty="0">
                <a:solidFill>
                  <a:srgbClr val="000000"/>
                </a:solidFill>
                <a:latin typeface="Calibri" panose="020F0502020204030204" pitchFamily="34" charset="0"/>
              </a:rPr>
              <a:t>Servicio de </a:t>
            </a:r>
            <a:r>
              <a:rPr lang="es-AR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Neumonología</a:t>
            </a:r>
            <a:r>
              <a:rPr lang="es-AR" sz="900" dirty="0">
                <a:solidFill>
                  <a:srgbClr val="000000"/>
                </a:solidFill>
                <a:latin typeface="Calibri" panose="020F0502020204030204" pitchFamily="34" charset="0"/>
              </a:rPr>
              <a:t> Infantil</a:t>
            </a:r>
            <a:r>
              <a:rPr lang="es-ES" sz="9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A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Hospital Materno Infantil de San Isidro, Buenos Aires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207" y="2221880"/>
            <a:ext cx="2409602" cy="2692214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CASO 1</a:t>
            </a:r>
            <a:r>
              <a:rPr lang="es-AR" sz="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Masc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., 2 años, artritis reactiva secundaria a celulitis de rodilla derecha, GB23900, PCR2,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atb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ceftriaxona/ clindamicina. Evolución tórpida.</a:t>
            </a:r>
          </a:p>
          <a:p>
            <a:r>
              <a:rPr lang="es-ES" sz="9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artrocentesis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 programada: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cultivo SAMR,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atb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clindamicina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ev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A. Patológica: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granulomas no necrotizantes e inflamación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linfoplasmocitario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Catastro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+, 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PPD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4/8</a:t>
            </a: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Tto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de primera línea por 12 meses</a:t>
            </a: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110" y="1166848"/>
            <a:ext cx="5015280" cy="1013041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Introducción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es-ES" sz="900" dirty="0">
                <a:solidFill>
                  <a:srgbClr val="3333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La TB es una enfermedad infectocontagiosa causada por el M.  Tuberculosis, que requiere una alta sospecha diagnóstica. La transmisión es fundamentalmente aérea, siendo la presentación más frecuente, la pulmonar.</a:t>
            </a:r>
            <a:r>
              <a:rPr lang="es-E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El </a:t>
            </a:r>
            <a:r>
              <a:rPr lang="es-E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diagnóstico en la infancia surge de la suma de elementos clínicos,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exámenes complementarios </a:t>
            </a:r>
            <a:r>
              <a:rPr lang="es-E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el antecedente de contacto. La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presentación </a:t>
            </a:r>
            <a:r>
              <a:rPr lang="es-E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extrapulmona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r representa un 10-20%, siendo</a:t>
            </a:r>
            <a:r>
              <a:rPr lang="es-E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más frecuente en nuestro país las formas pleural, ganglionar y abdominal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s-AR" sz="9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84819" y="2221387"/>
            <a:ext cx="2610665" cy="3417253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CASO 2</a:t>
            </a:r>
            <a:endParaRPr lang="es-AR" sz="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Masc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., 10 años, NMN derecha con derrame laminar,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atb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Ampicilina / Amoxicilina. Evolución tórpida.  Disminución del murmullo vesicular en hemitórax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der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., columna mate, febril, SIN hipoxemia. GB8000, PCR5. PPD (-), Esputo (-)</a:t>
            </a:r>
          </a:p>
          <a:p>
            <a:r>
              <a:rPr lang="es-ES" sz="9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Rx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s-ES" sz="9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radiopacidad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del campo medio / inferior derecho con derrame pleural. 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atb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: ceftriaxona / clindamicina.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 Toracocentesis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LP: serohemático, gluc88, LDH381,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prot52.  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VATS: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evidencia velo de novia y lesiones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 granulomatosas en pleura parietal.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  Cultivo LP: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g. comunes(-), 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(-), BAAR(-)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A. Patológica: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proceso inflamatorio granulomatoso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   de tipo tuberculoide. </a:t>
            </a:r>
            <a:r>
              <a:rPr lang="es-ES" sz="9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Bp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. Pleural: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+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Tto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de primera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linea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por 6 meses. Catastro (-)</a:t>
            </a: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ES" sz="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9923" y="7772795"/>
            <a:ext cx="5015279" cy="1309314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Conclusiones</a:t>
            </a:r>
            <a:endParaRPr lang="es-AR" sz="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En Argentina las tasas de notificación de TB infantil se encuentran en aumento en los últimos años, relacionadas a factores socioeconómicos, culturales y la alta vulnerabilidad de la población pediátrica y adolescente. Nos interesa destacar la importancia de  incluir la TB  en los diagnósticos diferenciales ante patologías de presentación frecuente y de evolución tórpida. Remarcamos el valioso aporte de la anatomía patológica de biopsias tisulares obtenidas por métodos  laparoscópicos y los exámenes de detección rápida (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). Un diagnóstico temprano y su tratamiento adecuado mejoran el pronóstico y reducen la morbimortalidad del paciente.   </a:t>
            </a:r>
            <a:endParaRPr lang="es-AR" sz="9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35B86B0-B214-995A-7F2B-2C40B1855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" y="-122342"/>
            <a:ext cx="69297" cy="13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4281" tIns="17141" rIns="34281" bIns="17141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675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1CB6C688-8F14-0A7A-8CFB-70608416AE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239032"/>
              </p:ext>
            </p:extLst>
          </p:nvPr>
        </p:nvGraphicFramePr>
        <p:xfrm>
          <a:off x="222573" y="97985"/>
          <a:ext cx="549551" cy="38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565650" imgH="3206750" progId="PBrush">
                  <p:embed/>
                </p:oleObj>
              </mc:Choice>
              <mc:Fallback>
                <p:oleObj r:id="rId3" imgW="4565650" imgH="3206750" progId="PBrush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1CB6C688-8F14-0A7A-8CFB-70608416A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73" y="97985"/>
                        <a:ext cx="549551" cy="38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>
            <a:extLst>
              <a:ext uri="{FF2B5EF4-FFF2-40B4-BE49-F238E27FC236}">
                <a16:creationId xmlns:a16="http://schemas.microsoft.com/office/drawing/2014/main" id="{D95D5202-BC4A-DCC4-1A3F-4F34063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955" y="166890"/>
            <a:ext cx="483137" cy="191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318" tIns="3658" rIns="7318" bIns="3658">
            <a:spAutoFit/>
          </a:bodyPr>
          <a:lstStyle>
            <a:lvl1pPr defTabSz="195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195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195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195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195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195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195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195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195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sz="1200" b="1" dirty="0">
                <a:latin typeface="Tahoma" panose="020B0604030504040204" pitchFamily="34" charset="0"/>
              </a:rPr>
              <a:t>P-102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FE40BD8-4472-5771-C9DF-2A9943774194}"/>
              </a:ext>
            </a:extLst>
          </p:cNvPr>
          <p:cNvSpPr txBox="1"/>
          <p:nvPr/>
        </p:nvSpPr>
        <p:spPr>
          <a:xfrm>
            <a:off x="56183" y="4937712"/>
            <a:ext cx="2403987" cy="2846055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CASO 3</a:t>
            </a:r>
            <a:endParaRPr lang="es-AR" sz="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Masc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., 14 años, comienza con GEA, fiebre y adelgazamiento, dolor abdominal. GB14000, PCR123. 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TAC abdomen: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absceso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subhepático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supravesical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drenaje percutáneo,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atb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ceftriaxona / metronidazol.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Evolucion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tórpida con íleo intestinal. 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Laparoscopia: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peritonitis plástica y siembra miliar.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LPT: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enterobacter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micológico (-),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A. Patológica: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Granulomas con centro necrótico con células gigantes multinucleadas. 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Esputo: 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(-), cultivo (-), catastro (-)</a:t>
            </a: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Tto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de segunda línea por 12 meses</a:t>
            </a:r>
          </a:p>
          <a:p>
            <a:endParaRPr lang="es-AR" sz="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sz="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3645856-ACF6-EB96-F40E-081BF9B50B7B}"/>
              </a:ext>
            </a:extLst>
          </p:cNvPr>
          <p:cNvSpPr txBox="1"/>
          <p:nvPr/>
        </p:nvSpPr>
        <p:spPr>
          <a:xfrm>
            <a:off x="2483925" y="5615648"/>
            <a:ext cx="2610666" cy="2169156"/>
          </a:xfrm>
          <a:prstGeom prst="rect">
            <a:avLst/>
          </a:prstGeom>
          <a:noFill/>
          <a:ln w="19050">
            <a:solidFill>
              <a:srgbClr val="003E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9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CASO 4</a:t>
            </a:r>
          </a:p>
          <a:p>
            <a:pPr algn="ctr"/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Fem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., 2 años, comienza con deterioro neurológico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progresivo, vómitos , sin fiebre y posterior Status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convulsivo. GB8800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TAC encéfalo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: lesiones hipóxico isquémicas, hidrocefalia. Se realiza drenaje ventricular.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LCR: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citoq.:GB133 (mononuclear), prot.1,8, gluc.32</a:t>
            </a:r>
          </a:p>
          <a:p>
            <a:r>
              <a:rPr lang="es-ES" sz="9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cultivoLCR</a:t>
            </a:r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BGN,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+, cultivo (-)</a:t>
            </a:r>
          </a:p>
          <a:p>
            <a:r>
              <a:rPr lang="es-ES" sz="900" u="sng" dirty="0">
                <a:latin typeface="Calibri" panose="020F0502020204030204" pitchFamily="34" charset="0"/>
                <a:ea typeface="Calibri" panose="020F0502020204030204" pitchFamily="34" charset="0"/>
              </a:rPr>
              <a:t>AT: 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genexpert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+, gérmenes comunes (-), cultivo(-)</a:t>
            </a: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Tto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ceftriaxona, aciclovir,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meropenen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dexametason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r>
              <a:rPr lang="es-ES" sz="900" dirty="0" err="1">
                <a:latin typeface="Calibri" panose="020F0502020204030204" pitchFamily="34" charset="0"/>
                <a:ea typeface="Calibri" panose="020F0502020204030204" pitchFamily="34" charset="0"/>
              </a:rPr>
              <a:t>Tto</a:t>
            </a: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 de primera línea 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con </a:t>
            </a:r>
            <a:r>
              <a:rPr lang="es-ES" sz="900">
                <a:latin typeface="Calibri" panose="020F0502020204030204" pitchFamily="34" charset="0"/>
                <a:ea typeface="Calibri" panose="020F0502020204030204" pitchFamily="34" charset="0"/>
              </a:rPr>
              <a:t>4 drogas. </a:t>
            </a:r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Catastro +</a:t>
            </a:r>
          </a:p>
          <a:p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</a:rPr>
              <a:t>muerte cerebral. </a:t>
            </a:r>
          </a:p>
          <a:p>
            <a:endParaRPr lang="es-ES" sz="9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8289677-A1EC-D374-5991-D331B9E02A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0935" b="2204"/>
          <a:stretch/>
        </p:blipFill>
        <p:spPr>
          <a:xfrm>
            <a:off x="1258176" y="3643472"/>
            <a:ext cx="1084065" cy="71183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B0762B4-307C-F713-C9E1-AD08F92B859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1156" b="56635"/>
          <a:stretch/>
        </p:blipFill>
        <p:spPr>
          <a:xfrm>
            <a:off x="3487850" y="4507639"/>
            <a:ext cx="618455" cy="54003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98FC007-B387-0BA6-33D8-7A85630F01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8857" y="4547985"/>
            <a:ext cx="926177" cy="999389"/>
          </a:xfrm>
          <a:prstGeom prst="rect">
            <a:avLst/>
          </a:prstGeom>
        </p:spPr>
      </p:pic>
      <p:sp>
        <p:nvSpPr>
          <p:cNvPr id="26" name="Elipse 25">
            <a:extLst>
              <a:ext uri="{FF2B5EF4-FFF2-40B4-BE49-F238E27FC236}">
                <a16:creationId xmlns:a16="http://schemas.microsoft.com/office/drawing/2014/main" id="{8B731E7D-5987-DC6E-AE35-1C1CCCD6C65B}"/>
              </a:ext>
            </a:extLst>
          </p:cNvPr>
          <p:cNvSpPr/>
          <p:nvPr/>
        </p:nvSpPr>
        <p:spPr>
          <a:xfrm rot="558831">
            <a:off x="2097929" y="4468409"/>
            <a:ext cx="507003" cy="513959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3EC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675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68BD444-D15D-FF0E-B1B3-34CD8CE6F151}"/>
              </a:ext>
            </a:extLst>
          </p:cNvPr>
          <p:cNvSpPr txBox="1"/>
          <p:nvPr/>
        </p:nvSpPr>
        <p:spPr>
          <a:xfrm>
            <a:off x="1964275" y="4524947"/>
            <a:ext cx="774311" cy="36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900" b="1" dirty="0">
                <a:solidFill>
                  <a:srgbClr val="0070C0"/>
                </a:solidFill>
              </a:rPr>
              <a:t>CASOS</a:t>
            </a:r>
          </a:p>
          <a:p>
            <a:pPr algn="ctr"/>
            <a:r>
              <a:rPr lang="es-AR" sz="900" b="1" dirty="0">
                <a:solidFill>
                  <a:srgbClr val="0070C0"/>
                </a:solidFill>
              </a:rPr>
              <a:t>CLINICOS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6D050BF2-E5E4-956B-C928-92673D8E2A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34" y="16068"/>
            <a:ext cx="3184944" cy="47818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3FF842E-BF91-61CF-A44E-41F6988765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03" t="1923" r="4063" b="51898"/>
          <a:stretch/>
        </p:blipFill>
        <p:spPr>
          <a:xfrm>
            <a:off x="69923" y="3644664"/>
            <a:ext cx="1084064" cy="69237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AD1AD41-C739-3A6C-A9E8-6468FC405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432" y="4329966"/>
            <a:ext cx="826775" cy="55623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6505530-C476-DD87-440F-D371664FED5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918" t="43952" r="7940"/>
          <a:stretch/>
        </p:blipFill>
        <p:spPr>
          <a:xfrm>
            <a:off x="1449783" y="6847058"/>
            <a:ext cx="990377" cy="798541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F14F23D-AA4E-1E51-E309-E559EB4D0F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856" y="6807957"/>
            <a:ext cx="657178" cy="83764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67D7201-6CEA-5938-342E-9EA9CDFA66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28964" y="4602818"/>
            <a:ext cx="932594" cy="80345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93AB8E1C-DE90-3C07-98C4-D7892AB0F1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854" y="6955573"/>
            <a:ext cx="729578" cy="59423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1973B17E-2316-E245-F9B2-06B7FE79378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26743" y="7095646"/>
            <a:ext cx="555791" cy="641352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9E77DDF0-5450-6662-8D4C-7573B6BEDD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18964" y="7095646"/>
            <a:ext cx="557625" cy="64135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901D055-A36B-AE8A-578E-2B2582B0DC9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1514" b="56635"/>
          <a:stretch/>
        </p:blipFill>
        <p:spPr>
          <a:xfrm>
            <a:off x="3487850" y="5047982"/>
            <a:ext cx="618455" cy="56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35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605</Words>
  <Application>Microsoft Macintosh PowerPoint</Application>
  <PresentationFormat>Presentación en pantalla (16:9)</PresentationFormat>
  <Paragraphs>69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de Office</vt:lpstr>
      <vt:lpstr>PBrush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Soledad</dc:creator>
  <cp:lastModifiedBy>Andrea Soledad</cp:lastModifiedBy>
  <cp:revision>10</cp:revision>
  <dcterms:created xsi:type="dcterms:W3CDTF">2024-10-08T01:36:16Z</dcterms:created>
  <dcterms:modified xsi:type="dcterms:W3CDTF">2024-10-16T03:48:25Z</dcterms:modified>
</cp:coreProperties>
</file>