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Lst>
  <p:sldSz cx="5143500" cy="9144000" type="screen16x9"/>
  <p:notesSz cx="7559675" cy="10691813"/>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p:restoredTop sz="94694"/>
  </p:normalViewPr>
  <p:slideViewPr>
    <p:cSldViewPr snapToGrid="0">
      <p:cViewPr varScale="1">
        <p:scale>
          <a:sx n="91" d="100"/>
          <a:sy n="91" d="100"/>
        </p:scale>
        <p:origin x="33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257220" y="364798"/>
            <a:ext cx="4629825" cy="1526834"/>
          </a:xfrm>
          <a:prstGeom prst="rect">
            <a:avLst/>
          </a:prstGeom>
        </p:spPr>
        <p:txBody>
          <a:bodyPr lIns="0" tIns="0" rIns="0" bIns="0" anchor="ctr"/>
          <a:lstStyle/>
          <a:p>
            <a:pPr algn="ctr"/>
            <a:endParaRPr lang="es-AR" sz="4400" b="0" strike="noStrike" spc="-1">
              <a:latin typeface="Arial" panose="020B0604020202020204"/>
            </a:endParaRPr>
          </a:p>
        </p:txBody>
      </p:sp>
      <p:sp>
        <p:nvSpPr>
          <p:cNvPr id="95" name="PlaceHolder 2"/>
          <p:cNvSpPr>
            <a:spLocks noGrp="1"/>
          </p:cNvSpPr>
          <p:nvPr>
            <p:ph type="body"/>
          </p:nvPr>
        </p:nvSpPr>
        <p:spPr>
          <a:xfrm>
            <a:off x="257220" y="2139647"/>
            <a:ext cx="4629825"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96" name="PlaceHolder 3"/>
          <p:cNvSpPr>
            <a:spLocks noGrp="1"/>
          </p:cNvSpPr>
          <p:nvPr>
            <p:ph type="body"/>
          </p:nvPr>
        </p:nvSpPr>
        <p:spPr>
          <a:xfrm>
            <a:off x="257220" y="4909794"/>
            <a:ext cx="4629825" cy="2529693"/>
          </a:xfrm>
          <a:prstGeom prst="rect">
            <a:avLst/>
          </a:prstGeom>
        </p:spPr>
        <p:txBody>
          <a:bodyPr lIns="0" tIns="0" rIns="0" bIns="0">
            <a:normAutofit/>
          </a:bodyPr>
          <a:lstStyle/>
          <a:p>
            <a:endParaRPr lang="es-AR" sz="3200" b="0" strike="noStrike" spc="-1">
              <a:latin typeface="Arial" panose="020B060402020202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257220" y="364798"/>
            <a:ext cx="4629825" cy="1526834"/>
          </a:xfrm>
          <a:prstGeom prst="rect">
            <a:avLst/>
          </a:prstGeom>
        </p:spPr>
        <p:txBody>
          <a:bodyPr lIns="0" tIns="0" rIns="0" bIns="0" anchor="ctr"/>
          <a:lstStyle/>
          <a:p>
            <a:pPr algn="ctr"/>
            <a:endParaRPr lang="es-AR" sz="4400" b="0" strike="noStrike" spc="-1">
              <a:latin typeface="Arial" panose="020B0604020202020204"/>
            </a:endParaRPr>
          </a:p>
        </p:txBody>
      </p:sp>
      <p:sp>
        <p:nvSpPr>
          <p:cNvPr id="98" name="PlaceHolder 2"/>
          <p:cNvSpPr>
            <a:spLocks noGrp="1"/>
          </p:cNvSpPr>
          <p:nvPr>
            <p:ph type="body"/>
          </p:nvPr>
        </p:nvSpPr>
        <p:spPr>
          <a:xfrm>
            <a:off x="257220" y="2139647"/>
            <a:ext cx="2259350"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99" name="PlaceHolder 3"/>
          <p:cNvSpPr>
            <a:spLocks noGrp="1"/>
          </p:cNvSpPr>
          <p:nvPr>
            <p:ph type="body"/>
          </p:nvPr>
        </p:nvSpPr>
        <p:spPr>
          <a:xfrm>
            <a:off x="2629720" y="2139647"/>
            <a:ext cx="2259350"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100" name="PlaceHolder 4"/>
          <p:cNvSpPr>
            <a:spLocks noGrp="1"/>
          </p:cNvSpPr>
          <p:nvPr>
            <p:ph type="body"/>
          </p:nvPr>
        </p:nvSpPr>
        <p:spPr>
          <a:xfrm>
            <a:off x="257220" y="4909794"/>
            <a:ext cx="2259350"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101" name="PlaceHolder 5"/>
          <p:cNvSpPr>
            <a:spLocks noGrp="1"/>
          </p:cNvSpPr>
          <p:nvPr>
            <p:ph type="body"/>
          </p:nvPr>
        </p:nvSpPr>
        <p:spPr>
          <a:xfrm>
            <a:off x="2629720" y="4909794"/>
            <a:ext cx="2259350" cy="2529693"/>
          </a:xfrm>
          <a:prstGeom prst="rect">
            <a:avLst/>
          </a:prstGeom>
        </p:spPr>
        <p:txBody>
          <a:bodyPr lIns="0" tIns="0" rIns="0" bIns="0">
            <a:normAutofit/>
          </a:bodyPr>
          <a:lstStyle/>
          <a:p>
            <a:endParaRPr lang="es-AR" sz="3200" b="0" strike="noStrike" spc="-1">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257220" y="364798"/>
            <a:ext cx="4629825" cy="1526834"/>
          </a:xfrm>
          <a:prstGeom prst="rect">
            <a:avLst/>
          </a:prstGeom>
        </p:spPr>
        <p:txBody>
          <a:bodyPr lIns="0" tIns="0" rIns="0" bIns="0" anchor="ctr"/>
          <a:lstStyle/>
          <a:p>
            <a:pPr algn="ctr"/>
            <a:endParaRPr lang="es-AR" sz="4400" b="0" strike="noStrike" spc="-1">
              <a:latin typeface="Arial" panose="020B0604020202020204"/>
            </a:endParaRPr>
          </a:p>
        </p:txBody>
      </p:sp>
      <p:sp>
        <p:nvSpPr>
          <p:cNvPr id="103" name="PlaceHolder 2"/>
          <p:cNvSpPr>
            <a:spLocks noGrp="1"/>
          </p:cNvSpPr>
          <p:nvPr>
            <p:ph type="body"/>
          </p:nvPr>
        </p:nvSpPr>
        <p:spPr>
          <a:xfrm>
            <a:off x="257220" y="2139647"/>
            <a:ext cx="1490661"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104" name="PlaceHolder 3"/>
          <p:cNvSpPr>
            <a:spLocks noGrp="1"/>
          </p:cNvSpPr>
          <p:nvPr>
            <p:ph type="body"/>
          </p:nvPr>
        </p:nvSpPr>
        <p:spPr>
          <a:xfrm>
            <a:off x="1822549" y="2139647"/>
            <a:ext cx="1490661"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105" name="PlaceHolder 4"/>
          <p:cNvSpPr>
            <a:spLocks noGrp="1"/>
          </p:cNvSpPr>
          <p:nvPr>
            <p:ph type="body"/>
          </p:nvPr>
        </p:nvSpPr>
        <p:spPr>
          <a:xfrm>
            <a:off x="3387878" y="2139647"/>
            <a:ext cx="1490661"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106" name="PlaceHolder 5"/>
          <p:cNvSpPr>
            <a:spLocks noGrp="1"/>
          </p:cNvSpPr>
          <p:nvPr>
            <p:ph type="body"/>
          </p:nvPr>
        </p:nvSpPr>
        <p:spPr>
          <a:xfrm>
            <a:off x="257220" y="4909794"/>
            <a:ext cx="1490661"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107" name="PlaceHolder 6"/>
          <p:cNvSpPr>
            <a:spLocks noGrp="1"/>
          </p:cNvSpPr>
          <p:nvPr>
            <p:ph type="body"/>
          </p:nvPr>
        </p:nvSpPr>
        <p:spPr>
          <a:xfrm>
            <a:off x="1822549" y="4909794"/>
            <a:ext cx="1490661"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108" name="PlaceHolder 7"/>
          <p:cNvSpPr>
            <a:spLocks noGrp="1"/>
          </p:cNvSpPr>
          <p:nvPr>
            <p:ph type="body"/>
          </p:nvPr>
        </p:nvSpPr>
        <p:spPr>
          <a:xfrm>
            <a:off x="3387878" y="4909794"/>
            <a:ext cx="1490661" cy="2529693"/>
          </a:xfrm>
          <a:prstGeom prst="rect">
            <a:avLst/>
          </a:prstGeom>
        </p:spPr>
        <p:txBody>
          <a:bodyPr lIns="0" tIns="0" rIns="0" bIns="0">
            <a:normAutofit/>
          </a:bodyPr>
          <a:lstStyle/>
          <a:p>
            <a:endParaRPr lang="es-AR" sz="3200" b="0" strike="noStrike" spc="-1">
              <a:latin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257220" y="364798"/>
            <a:ext cx="4629825" cy="1526834"/>
          </a:xfrm>
          <a:prstGeom prst="rect">
            <a:avLst/>
          </a:prstGeom>
        </p:spPr>
        <p:txBody>
          <a:bodyPr lIns="0" tIns="0" rIns="0" bIns="0" anchor="ctr"/>
          <a:lstStyle/>
          <a:p>
            <a:pPr algn="ctr"/>
            <a:endParaRPr lang="es-AR" sz="4400" b="0" strike="noStrike" spc="-1">
              <a:latin typeface="Arial" panose="020B0604020202020204"/>
            </a:endParaRPr>
          </a:p>
        </p:txBody>
      </p:sp>
      <p:sp>
        <p:nvSpPr>
          <p:cNvPr id="74" name="PlaceHolder 2"/>
          <p:cNvSpPr>
            <a:spLocks noGrp="1"/>
          </p:cNvSpPr>
          <p:nvPr>
            <p:ph type="subTitle"/>
          </p:nvPr>
        </p:nvSpPr>
        <p:spPr>
          <a:xfrm>
            <a:off x="257220" y="2139647"/>
            <a:ext cx="4629825" cy="5303349"/>
          </a:xfrm>
          <a:prstGeom prst="rect">
            <a:avLst/>
          </a:prstGeom>
        </p:spPr>
        <p:txBody>
          <a:bodyPr lIns="0" tIns="0" rIns="0" bIns="0" anchor="ctr"/>
          <a:lstStyle/>
          <a:p>
            <a:pPr algn="ctr"/>
            <a:endParaRPr lang="es-AR" sz="3200" b="0" strike="noStrike" spc="-1">
              <a:latin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257220" y="364798"/>
            <a:ext cx="4629825" cy="1526834"/>
          </a:xfrm>
          <a:prstGeom prst="rect">
            <a:avLst/>
          </a:prstGeom>
        </p:spPr>
        <p:txBody>
          <a:bodyPr lIns="0" tIns="0" rIns="0" bIns="0" anchor="ctr"/>
          <a:lstStyle/>
          <a:p>
            <a:pPr algn="ctr"/>
            <a:endParaRPr lang="es-AR" sz="4400" b="0" strike="noStrike" spc="-1">
              <a:latin typeface="Arial" panose="020B0604020202020204"/>
            </a:endParaRPr>
          </a:p>
        </p:txBody>
      </p:sp>
      <p:sp>
        <p:nvSpPr>
          <p:cNvPr id="76" name="PlaceHolder 2"/>
          <p:cNvSpPr>
            <a:spLocks noGrp="1"/>
          </p:cNvSpPr>
          <p:nvPr>
            <p:ph type="body"/>
          </p:nvPr>
        </p:nvSpPr>
        <p:spPr>
          <a:xfrm>
            <a:off x="257220" y="2139647"/>
            <a:ext cx="4629825" cy="5303349"/>
          </a:xfrm>
          <a:prstGeom prst="rect">
            <a:avLst/>
          </a:prstGeom>
        </p:spPr>
        <p:txBody>
          <a:bodyPr lIns="0" tIns="0" rIns="0" bIns="0">
            <a:normAutofit/>
          </a:bodyPr>
          <a:lstStyle/>
          <a:p>
            <a:endParaRPr lang="es-AR" sz="3200" b="0" strike="noStrike" spc="-1">
              <a:latin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257220" y="364798"/>
            <a:ext cx="4629825" cy="1526834"/>
          </a:xfrm>
          <a:prstGeom prst="rect">
            <a:avLst/>
          </a:prstGeom>
        </p:spPr>
        <p:txBody>
          <a:bodyPr lIns="0" tIns="0" rIns="0" bIns="0" anchor="ctr"/>
          <a:lstStyle/>
          <a:p>
            <a:pPr algn="ctr"/>
            <a:endParaRPr lang="es-AR" sz="4400" b="0" strike="noStrike" spc="-1">
              <a:latin typeface="Arial" panose="020B0604020202020204"/>
            </a:endParaRPr>
          </a:p>
        </p:txBody>
      </p:sp>
      <p:sp>
        <p:nvSpPr>
          <p:cNvPr id="78" name="PlaceHolder 2"/>
          <p:cNvSpPr>
            <a:spLocks noGrp="1"/>
          </p:cNvSpPr>
          <p:nvPr>
            <p:ph type="body"/>
          </p:nvPr>
        </p:nvSpPr>
        <p:spPr>
          <a:xfrm>
            <a:off x="257220" y="2139647"/>
            <a:ext cx="2259350" cy="5303349"/>
          </a:xfrm>
          <a:prstGeom prst="rect">
            <a:avLst/>
          </a:prstGeom>
        </p:spPr>
        <p:txBody>
          <a:bodyPr lIns="0" tIns="0" rIns="0" bIns="0">
            <a:normAutofit/>
          </a:bodyPr>
          <a:lstStyle/>
          <a:p>
            <a:endParaRPr lang="es-AR" sz="3200" b="0" strike="noStrike" spc="-1">
              <a:latin typeface="Arial" panose="020B0604020202020204"/>
            </a:endParaRPr>
          </a:p>
        </p:txBody>
      </p:sp>
      <p:sp>
        <p:nvSpPr>
          <p:cNvPr id="79" name="PlaceHolder 3"/>
          <p:cNvSpPr>
            <a:spLocks noGrp="1"/>
          </p:cNvSpPr>
          <p:nvPr>
            <p:ph type="body"/>
          </p:nvPr>
        </p:nvSpPr>
        <p:spPr>
          <a:xfrm>
            <a:off x="2629720" y="2139647"/>
            <a:ext cx="2259350" cy="5303349"/>
          </a:xfrm>
          <a:prstGeom prst="rect">
            <a:avLst/>
          </a:prstGeom>
        </p:spPr>
        <p:txBody>
          <a:bodyPr lIns="0" tIns="0" rIns="0" bIns="0">
            <a:normAutofit/>
          </a:bodyPr>
          <a:lstStyle/>
          <a:p>
            <a:endParaRPr lang="es-AR" sz="3200" b="0" strike="noStrike" spc="-1">
              <a:latin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257220" y="364798"/>
            <a:ext cx="4629825" cy="1526834"/>
          </a:xfrm>
          <a:prstGeom prst="rect">
            <a:avLst/>
          </a:prstGeom>
        </p:spPr>
        <p:txBody>
          <a:bodyPr lIns="0" tIns="0" rIns="0" bIns="0" anchor="ctr"/>
          <a:lstStyle/>
          <a:p>
            <a:pPr algn="ctr"/>
            <a:endParaRPr lang="es-AR" sz="4400" b="0" strike="noStrike" spc="-1">
              <a:latin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257220" y="364798"/>
            <a:ext cx="4629825" cy="7077928"/>
          </a:xfrm>
          <a:prstGeom prst="rect">
            <a:avLst/>
          </a:prstGeom>
        </p:spPr>
        <p:txBody>
          <a:bodyPr lIns="0" tIns="0" rIns="0" bIns="0" anchor="ctr"/>
          <a:lstStyle/>
          <a:p>
            <a:pPr algn="ctr"/>
            <a:endParaRPr lang="es-AR" sz="3200" b="0" strike="noStrike" spc="-1">
              <a:latin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257220" y="364798"/>
            <a:ext cx="4629825" cy="1526834"/>
          </a:xfrm>
          <a:prstGeom prst="rect">
            <a:avLst/>
          </a:prstGeom>
        </p:spPr>
        <p:txBody>
          <a:bodyPr lIns="0" tIns="0" rIns="0" bIns="0" anchor="ctr"/>
          <a:lstStyle/>
          <a:p>
            <a:pPr algn="ctr"/>
            <a:endParaRPr lang="es-AR" sz="4400" b="0" strike="noStrike" spc="-1">
              <a:latin typeface="Arial" panose="020B0604020202020204"/>
            </a:endParaRPr>
          </a:p>
        </p:txBody>
      </p:sp>
      <p:sp>
        <p:nvSpPr>
          <p:cNvPr id="83" name="PlaceHolder 2"/>
          <p:cNvSpPr>
            <a:spLocks noGrp="1"/>
          </p:cNvSpPr>
          <p:nvPr>
            <p:ph type="body"/>
          </p:nvPr>
        </p:nvSpPr>
        <p:spPr>
          <a:xfrm>
            <a:off x="257220" y="2139647"/>
            <a:ext cx="2259350"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84" name="PlaceHolder 3"/>
          <p:cNvSpPr>
            <a:spLocks noGrp="1"/>
          </p:cNvSpPr>
          <p:nvPr>
            <p:ph type="body"/>
          </p:nvPr>
        </p:nvSpPr>
        <p:spPr>
          <a:xfrm>
            <a:off x="2629720" y="2139647"/>
            <a:ext cx="2259350" cy="5303349"/>
          </a:xfrm>
          <a:prstGeom prst="rect">
            <a:avLst/>
          </a:prstGeom>
        </p:spPr>
        <p:txBody>
          <a:bodyPr lIns="0" tIns="0" rIns="0" bIns="0">
            <a:normAutofit/>
          </a:bodyPr>
          <a:lstStyle/>
          <a:p>
            <a:endParaRPr lang="es-AR" sz="3200" b="0" strike="noStrike" spc="-1">
              <a:latin typeface="Arial" panose="020B0604020202020204"/>
            </a:endParaRPr>
          </a:p>
        </p:txBody>
      </p:sp>
      <p:sp>
        <p:nvSpPr>
          <p:cNvPr id="85" name="PlaceHolder 4"/>
          <p:cNvSpPr>
            <a:spLocks noGrp="1"/>
          </p:cNvSpPr>
          <p:nvPr>
            <p:ph type="body"/>
          </p:nvPr>
        </p:nvSpPr>
        <p:spPr>
          <a:xfrm>
            <a:off x="257220" y="4909794"/>
            <a:ext cx="2259350" cy="2529693"/>
          </a:xfrm>
          <a:prstGeom prst="rect">
            <a:avLst/>
          </a:prstGeom>
        </p:spPr>
        <p:txBody>
          <a:bodyPr lIns="0" tIns="0" rIns="0" bIns="0">
            <a:normAutofit/>
          </a:bodyPr>
          <a:lstStyle/>
          <a:p>
            <a:endParaRPr lang="es-AR" sz="3200" b="0" strike="noStrike" spc="-1">
              <a:latin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257220" y="364798"/>
            <a:ext cx="4629825" cy="1526834"/>
          </a:xfrm>
          <a:prstGeom prst="rect">
            <a:avLst/>
          </a:prstGeom>
        </p:spPr>
        <p:txBody>
          <a:bodyPr lIns="0" tIns="0" rIns="0" bIns="0" anchor="ctr"/>
          <a:lstStyle/>
          <a:p>
            <a:pPr algn="ctr"/>
            <a:endParaRPr lang="es-AR" sz="4400" b="0" strike="noStrike" spc="-1">
              <a:latin typeface="Arial" panose="020B0604020202020204"/>
            </a:endParaRPr>
          </a:p>
        </p:txBody>
      </p:sp>
      <p:sp>
        <p:nvSpPr>
          <p:cNvPr id="87" name="PlaceHolder 2"/>
          <p:cNvSpPr>
            <a:spLocks noGrp="1"/>
          </p:cNvSpPr>
          <p:nvPr>
            <p:ph type="body"/>
          </p:nvPr>
        </p:nvSpPr>
        <p:spPr>
          <a:xfrm>
            <a:off x="257220" y="2139647"/>
            <a:ext cx="2259350" cy="5303349"/>
          </a:xfrm>
          <a:prstGeom prst="rect">
            <a:avLst/>
          </a:prstGeom>
        </p:spPr>
        <p:txBody>
          <a:bodyPr lIns="0" tIns="0" rIns="0" bIns="0">
            <a:normAutofit/>
          </a:bodyPr>
          <a:lstStyle/>
          <a:p>
            <a:endParaRPr lang="es-AR" sz="3200" b="0" strike="noStrike" spc="-1">
              <a:latin typeface="Arial" panose="020B0604020202020204"/>
            </a:endParaRPr>
          </a:p>
        </p:txBody>
      </p:sp>
      <p:sp>
        <p:nvSpPr>
          <p:cNvPr id="88" name="PlaceHolder 3"/>
          <p:cNvSpPr>
            <a:spLocks noGrp="1"/>
          </p:cNvSpPr>
          <p:nvPr>
            <p:ph type="body"/>
          </p:nvPr>
        </p:nvSpPr>
        <p:spPr>
          <a:xfrm>
            <a:off x="2629720" y="2139647"/>
            <a:ext cx="2259350"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89" name="PlaceHolder 4"/>
          <p:cNvSpPr>
            <a:spLocks noGrp="1"/>
          </p:cNvSpPr>
          <p:nvPr>
            <p:ph type="body"/>
          </p:nvPr>
        </p:nvSpPr>
        <p:spPr>
          <a:xfrm>
            <a:off x="2629720" y="4909794"/>
            <a:ext cx="2259350" cy="2529693"/>
          </a:xfrm>
          <a:prstGeom prst="rect">
            <a:avLst/>
          </a:prstGeom>
        </p:spPr>
        <p:txBody>
          <a:bodyPr lIns="0" tIns="0" rIns="0" bIns="0">
            <a:normAutofit/>
          </a:bodyPr>
          <a:lstStyle/>
          <a:p>
            <a:endParaRPr lang="es-AR" sz="3200" b="0" strike="noStrike" spc="-1">
              <a:latin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257220" y="364798"/>
            <a:ext cx="4629825" cy="1526834"/>
          </a:xfrm>
          <a:prstGeom prst="rect">
            <a:avLst/>
          </a:prstGeom>
        </p:spPr>
        <p:txBody>
          <a:bodyPr lIns="0" tIns="0" rIns="0" bIns="0" anchor="ctr"/>
          <a:lstStyle/>
          <a:p>
            <a:pPr algn="ctr"/>
            <a:endParaRPr lang="es-AR" sz="4400" b="0" strike="noStrike" spc="-1">
              <a:latin typeface="Arial" panose="020B0604020202020204"/>
            </a:endParaRPr>
          </a:p>
        </p:txBody>
      </p:sp>
      <p:sp>
        <p:nvSpPr>
          <p:cNvPr id="91" name="PlaceHolder 2"/>
          <p:cNvSpPr>
            <a:spLocks noGrp="1"/>
          </p:cNvSpPr>
          <p:nvPr>
            <p:ph type="body"/>
          </p:nvPr>
        </p:nvSpPr>
        <p:spPr>
          <a:xfrm>
            <a:off x="257220" y="2139647"/>
            <a:ext cx="2259350"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92" name="PlaceHolder 3"/>
          <p:cNvSpPr>
            <a:spLocks noGrp="1"/>
          </p:cNvSpPr>
          <p:nvPr>
            <p:ph type="body"/>
          </p:nvPr>
        </p:nvSpPr>
        <p:spPr>
          <a:xfrm>
            <a:off x="2629720" y="2139647"/>
            <a:ext cx="2259350" cy="2529693"/>
          </a:xfrm>
          <a:prstGeom prst="rect">
            <a:avLst/>
          </a:prstGeom>
        </p:spPr>
        <p:txBody>
          <a:bodyPr lIns="0" tIns="0" rIns="0" bIns="0">
            <a:normAutofit/>
          </a:bodyPr>
          <a:lstStyle/>
          <a:p>
            <a:endParaRPr lang="es-AR" sz="3200" b="0" strike="noStrike" spc="-1">
              <a:latin typeface="Arial" panose="020B0604020202020204"/>
            </a:endParaRPr>
          </a:p>
        </p:txBody>
      </p:sp>
      <p:sp>
        <p:nvSpPr>
          <p:cNvPr id="93" name="PlaceHolder 4"/>
          <p:cNvSpPr>
            <a:spLocks noGrp="1"/>
          </p:cNvSpPr>
          <p:nvPr>
            <p:ph type="body"/>
          </p:nvPr>
        </p:nvSpPr>
        <p:spPr>
          <a:xfrm>
            <a:off x="257220" y="4909794"/>
            <a:ext cx="4629825" cy="2529693"/>
          </a:xfrm>
          <a:prstGeom prst="rect">
            <a:avLst/>
          </a:prstGeom>
        </p:spPr>
        <p:txBody>
          <a:bodyPr lIns="0" tIns="0" rIns="0" bIns="0">
            <a:normAutofit/>
          </a:bodyPr>
          <a:lstStyle/>
          <a:p>
            <a:endParaRPr lang="es-AR" sz="3200" b="0" strike="noStrike" spc="-1">
              <a:latin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0" name="Group 1"/>
          <p:cNvGrpSpPr/>
          <p:nvPr/>
        </p:nvGrpSpPr>
        <p:grpSpPr>
          <a:xfrm>
            <a:off x="-4726" y="-11341"/>
            <a:ext cx="5159522" cy="9166541"/>
            <a:chOff x="-12600" y="-30240"/>
            <a:chExt cx="13756320" cy="24442200"/>
          </a:xfrm>
        </p:grpSpPr>
        <p:sp>
          <p:nvSpPr>
            <p:cNvPr id="61" name="CustomShape 2"/>
            <p:cNvSpPr/>
            <p:nvPr/>
          </p:nvSpPr>
          <p:spPr>
            <a:xfrm>
              <a:off x="-12600" y="14268240"/>
              <a:ext cx="685080" cy="10143720"/>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a:outerShdw blurRad="38100" dist="254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 name="Line 3"/>
            <p:cNvSpPr/>
            <p:nvPr/>
          </p:nvSpPr>
          <p:spPr>
            <a:xfrm flipV="1">
              <a:off x="7696080" y="14845320"/>
              <a:ext cx="6033600" cy="953676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63" name="Line 4"/>
            <p:cNvSpPr/>
            <p:nvPr/>
          </p:nvSpPr>
          <p:spPr>
            <a:xfrm>
              <a:off x="10563840" y="0"/>
              <a:ext cx="1828800" cy="2438208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64" name="CustomShape 5"/>
            <p:cNvSpPr/>
            <p:nvPr/>
          </p:nvSpPr>
          <p:spPr>
            <a:xfrm>
              <a:off x="10337760" y="0"/>
              <a:ext cx="3403440" cy="24411960"/>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a:outerShdw blurRad="38100" dist="254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5" name="CustomShape 6"/>
            <p:cNvSpPr/>
            <p:nvPr/>
          </p:nvSpPr>
          <p:spPr>
            <a:xfrm>
              <a:off x="10807560" y="-30240"/>
              <a:ext cx="2921400" cy="24411960"/>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a:outerShdw blurRad="38100" dist="254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6" name="CustomShape 7"/>
            <p:cNvSpPr/>
            <p:nvPr/>
          </p:nvSpPr>
          <p:spPr>
            <a:xfrm>
              <a:off x="9956880" y="13937040"/>
              <a:ext cx="3769560" cy="10444680"/>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a:outerShdw blurRad="38100" dist="254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 name="CustomShape 8"/>
            <p:cNvSpPr/>
            <p:nvPr/>
          </p:nvSpPr>
          <p:spPr>
            <a:xfrm>
              <a:off x="10515600" y="-30240"/>
              <a:ext cx="3213720" cy="24411960"/>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a:outerShdw blurRad="38100" dist="254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8" name="CustomShape 9"/>
            <p:cNvSpPr/>
            <p:nvPr/>
          </p:nvSpPr>
          <p:spPr>
            <a:xfrm>
              <a:off x="12443760" y="-30240"/>
              <a:ext cx="1285560" cy="24411960"/>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a:outerShdw blurRad="38100" dist="254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CustomShape 10"/>
            <p:cNvSpPr/>
            <p:nvPr/>
          </p:nvSpPr>
          <p:spPr>
            <a:xfrm>
              <a:off x="12141360" y="-30240"/>
              <a:ext cx="1599480" cy="24411960"/>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a:outerShdw blurRad="38100" dist="254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 name="CustomShape 11"/>
            <p:cNvSpPr/>
            <p:nvPr/>
          </p:nvSpPr>
          <p:spPr>
            <a:xfrm>
              <a:off x="12103200" y="17398800"/>
              <a:ext cx="1640520" cy="698292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a:outerShdw blurRad="38100" dist="2540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71" name="PlaceHolder 12"/>
          <p:cNvSpPr>
            <a:spLocks noGrp="1"/>
          </p:cNvSpPr>
          <p:nvPr>
            <p:ph type="title"/>
          </p:nvPr>
        </p:nvSpPr>
        <p:spPr>
          <a:xfrm>
            <a:off x="257220" y="364798"/>
            <a:ext cx="4629825" cy="1526834"/>
          </a:xfrm>
          <a:prstGeom prst="rect">
            <a:avLst/>
          </a:prstGeom>
        </p:spPr>
        <p:txBody>
          <a:bodyPr lIns="0" tIns="0" rIns="0" bIns="0" anchor="ctr"/>
          <a:lstStyle/>
          <a:p>
            <a:pPr algn="ctr"/>
            <a:r>
              <a:rPr lang="es-AR" sz="4400" b="0" strike="noStrike" spc="-1">
                <a:latin typeface="Arial" panose="020B0604020202020204"/>
              </a:rPr>
              <a:t>Pulse para editar el formato del texto de título</a:t>
            </a:r>
          </a:p>
        </p:txBody>
      </p:sp>
      <p:sp>
        <p:nvSpPr>
          <p:cNvPr id="72" name="PlaceHolder 13"/>
          <p:cNvSpPr>
            <a:spLocks noGrp="1"/>
          </p:cNvSpPr>
          <p:nvPr>
            <p:ph type="body"/>
          </p:nvPr>
        </p:nvSpPr>
        <p:spPr>
          <a:xfrm>
            <a:off x="257220" y="2139647"/>
            <a:ext cx="4629825" cy="5303349"/>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es-AR" sz="3200" b="0" strike="noStrike" spc="-1">
                <a:latin typeface="Arial" panose="020B0604020202020204"/>
              </a:rPr>
              <a:t>Pulse para editar el formato de esquema del texto</a:t>
            </a:r>
          </a:p>
          <a:p>
            <a:pPr marL="864235" lvl="1" indent="-323850">
              <a:spcBef>
                <a:spcPts val="1135"/>
              </a:spcBef>
              <a:buClr>
                <a:srgbClr val="000000"/>
              </a:buClr>
              <a:buSzPct val="75000"/>
              <a:buFont typeface="Symbol" panose="05050102010706020507" charset="2"/>
              <a:buChar char=""/>
            </a:pPr>
            <a:r>
              <a:rPr lang="es-AR" sz="2800" b="0" strike="noStrike" spc="-1">
                <a:latin typeface="Arial" panose="020B0604020202020204"/>
              </a:rPr>
              <a:t>Segundo nivel del esquema</a:t>
            </a:r>
          </a:p>
          <a:p>
            <a:pPr marL="1296035" lvl="2" indent="-288290">
              <a:spcBef>
                <a:spcPts val="850"/>
              </a:spcBef>
              <a:buClr>
                <a:srgbClr val="000000"/>
              </a:buClr>
              <a:buSzPct val="45000"/>
              <a:buFont typeface="Wingdings" panose="05000000000000000000" pitchFamily="2" charset="2"/>
              <a:buChar char=""/>
            </a:pPr>
            <a:r>
              <a:rPr lang="es-AR" sz="2400" b="0" strike="noStrike" spc="-1">
                <a:latin typeface="Arial" panose="020B0604020202020204"/>
              </a:rPr>
              <a:t>Tercer nivel del esquema</a:t>
            </a:r>
          </a:p>
          <a:p>
            <a:pPr marL="1727835" lvl="3" indent="-215900">
              <a:spcBef>
                <a:spcPts val="565"/>
              </a:spcBef>
              <a:buClr>
                <a:srgbClr val="000000"/>
              </a:buClr>
              <a:buSzPct val="75000"/>
              <a:buFont typeface="Symbol" panose="05050102010706020507" charset="2"/>
              <a:buChar char=""/>
            </a:pPr>
            <a:r>
              <a:rPr lang="es-AR" sz="2000" b="0" strike="noStrike" spc="-1">
                <a:latin typeface="Arial" panose="020B0604020202020204"/>
              </a:rPr>
              <a:t>Cuarto nivel del esquema</a:t>
            </a:r>
          </a:p>
          <a:p>
            <a:pPr marL="2160270" lvl="4" indent="-215900">
              <a:spcBef>
                <a:spcPts val="285"/>
              </a:spcBef>
              <a:buClr>
                <a:srgbClr val="000000"/>
              </a:buClr>
              <a:buSzPct val="45000"/>
              <a:buFont typeface="Wingdings" panose="05000000000000000000" pitchFamily="2" charset="2"/>
              <a:buChar char=""/>
            </a:pPr>
            <a:r>
              <a:rPr lang="es-AR" sz="2000" b="0" strike="noStrike" spc="-1">
                <a:latin typeface="Arial" panose="020B0604020202020204"/>
              </a:rPr>
              <a:t>Quinto nivel del esquema</a:t>
            </a:r>
          </a:p>
          <a:p>
            <a:pPr marL="2592070" lvl="5" indent="-215900">
              <a:spcBef>
                <a:spcPts val="285"/>
              </a:spcBef>
              <a:buClr>
                <a:srgbClr val="000000"/>
              </a:buClr>
              <a:buSzPct val="45000"/>
              <a:buFont typeface="Wingdings" panose="05000000000000000000" pitchFamily="2" charset="2"/>
              <a:buChar char=""/>
            </a:pPr>
            <a:r>
              <a:rPr lang="es-AR" sz="2000" b="0" strike="noStrike" spc="-1">
                <a:latin typeface="Arial" panose="020B0604020202020204"/>
              </a:rPr>
              <a:t>Sexto nivel del esquema</a:t>
            </a:r>
          </a:p>
          <a:p>
            <a:pPr marL="3023870" lvl="6" indent="-215900">
              <a:spcBef>
                <a:spcPts val="285"/>
              </a:spcBef>
              <a:buClr>
                <a:srgbClr val="000000"/>
              </a:buClr>
              <a:buSzPct val="45000"/>
              <a:buFont typeface="Wingdings" panose="05000000000000000000" pitchFamily="2" charset="2"/>
              <a:buChar char=""/>
            </a:pPr>
            <a:r>
              <a:rPr lang="es-AR" sz="2000" b="0" strike="noStrike" spc="-1">
                <a:latin typeface="Arial" panose="020B0604020202020204"/>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n 3"/>
          <p:cNvPicPr/>
          <p:nvPr/>
        </p:nvPicPr>
        <p:blipFill>
          <a:blip r:embed="rId2"/>
          <a:srcRect l="33835" b="86668"/>
          <a:stretch>
            <a:fillRect/>
          </a:stretch>
        </p:blipFill>
        <p:spPr>
          <a:xfrm>
            <a:off x="0" y="0"/>
            <a:ext cx="5168265" cy="739140"/>
          </a:xfrm>
          <a:prstGeom prst="rect">
            <a:avLst/>
          </a:prstGeom>
          <a:ln>
            <a:noFill/>
          </a:ln>
        </p:spPr>
      </p:pic>
      <p:pic>
        <p:nvPicPr>
          <p:cNvPr id="120" name="Imagen 17"/>
          <p:cNvPicPr/>
          <p:nvPr/>
        </p:nvPicPr>
        <p:blipFill>
          <a:blip r:embed="rId3"/>
          <a:srcRect l="8282" t="19437" r="11085" b="5090"/>
          <a:stretch>
            <a:fillRect/>
          </a:stretch>
        </p:blipFill>
        <p:spPr>
          <a:xfrm>
            <a:off x="3703320" y="-635"/>
            <a:ext cx="1390650" cy="689610"/>
          </a:xfrm>
          <a:prstGeom prst="rect">
            <a:avLst/>
          </a:prstGeom>
          <a:ln>
            <a:noFill/>
          </a:ln>
        </p:spPr>
      </p:pic>
      <p:pic>
        <p:nvPicPr>
          <p:cNvPr id="121" name="Imagen 19"/>
          <p:cNvPicPr/>
          <p:nvPr/>
        </p:nvPicPr>
        <p:blipFill>
          <a:blip r:embed="rId4"/>
          <a:stretch>
            <a:fillRect/>
          </a:stretch>
        </p:blipFill>
        <p:spPr>
          <a:xfrm>
            <a:off x="731520" y="28835"/>
            <a:ext cx="2112010" cy="690880"/>
          </a:xfrm>
          <a:prstGeom prst="rect">
            <a:avLst/>
          </a:prstGeom>
          <a:ln>
            <a:noFill/>
          </a:ln>
        </p:spPr>
      </p:pic>
      <p:pic>
        <p:nvPicPr>
          <p:cNvPr id="2" name="Imagen 1"/>
          <p:cNvPicPr/>
          <p:nvPr/>
        </p:nvPicPr>
        <p:blipFill>
          <a:blip r:embed="rId5"/>
          <a:stretch>
            <a:fillRect/>
          </a:stretch>
        </p:blipFill>
        <p:spPr>
          <a:xfrm>
            <a:off x="2860040" y="-27940"/>
            <a:ext cx="835660" cy="717550"/>
          </a:xfrm>
          <a:prstGeom prst="rect">
            <a:avLst/>
          </a:prstGeom>
        </p:spPr>
      </p:pic>
      <p:sp>
        <p:nvSpPr>
          <p:cNvPr id="109" name="CustomShape 1"/>
          <p:cNvSpPr/>
          <p:nvPr/>
        </p:nvSpPr>
        <p:spPr>
          <a:xfrm>
            <a:off x="33020" y="686435"/>
            <a:ext cx="5085080" cy="349250"/>
          </a:xfrm>
          <a:prstGeom prst="rect">
            <a:avLst/>
          </a:prstGeom>
          <a:noFill/>
          <a:ln>
            <a:solidFill>
              <a:schemeClr val="tx1"/>
            </a:solidFill>
          </a:ln>
        </p:spPr>
        <p:style>
          <a:lnRef idx="0">
            <a:srgbClr val="FFFFFF"/>
          </a:lnRef>
          <a:fillRef idx="0">
            <a:srgbClr val="FFFFFF"/>
          </a:fillRef>
          <a:effectRef idx="0">
            <a:srgbClr val="FFFFFF"/>
          </a:effectRef>
          <a:fontRef idx="minor"/>
        </p:style>
        <p:txBody>
          <a:bodyPr lIns="33752" tIns="16876" rIns="33752" bIns="16876"/>
          <a:lstStyle/>
          <a:p>
            <a:pPr algn="ctr">
              <a:lnSpc>
                <a:spcPct val="100000"/>
              </a:lnSpc>
            </a:pPr>
            <a:r>
              <a:rPr lang="es-AR" sz="1200" b="1" strike="noStrike" spc="-1">
                <a:solidFill>
                  <a:srgbClr val="000000"/>
                </a:solidFill>
                <a:latin typeface="Trebuchet MS" panose="020B0603020202020204"/>
                <a:ea typeface="DejaVu Sans"/>
              </a:rPr>
              <a:t>LIPOMA TRAQUEAL,CASO CLINICO POCO HABITUAL.</a:t>
            </a:r>
            <a:br>
              <a:rPr lang="es-AR" sz="1200" b="1" strike="noStrike" spc="-1">
                <a:solidFill>
                  <a:srgbClr val="000000"/>
                </a:solidFill>
                <a:latin typeface="Trebuchet MS" panose="020B0603020202020204"/>
                <a:ea typeface="DejaVu Sans"/>
              </a:rPr>
            </a:br>
            <a:r>
              <a:rPr lang="es-AR" sz="675" b="1" strike="noStrike" spc="-1">
                <a:solidFill>
                  <a:srgbClr val="000000"/>
                </a:solidFill>
                <a:latin typeface="Trebuchet MS" panose="020B0603020202020204"/>
                <a:ea typeface="DejaVu Sans"/>
              </a:rPr>
              <a:t>Autores:</a:t>
            </a:r>
            <a:r>
              <a:rPr lang="es-AR" sz="675" b="0" strike="noStrike" spc="-1">
                <a:solidFill>
                  <a:srgbClr val="000000"/>
                </a:solidFill>
                <a:latin typeface="Trebuchet MS" panose="020B0603020202020204"/>
                <a:ea typeface="DejaVu Sans"/>
              </a:rPr>
              <a:t> Desideria Quecaño Umiri, Alejandra Briozzo, María Angélica Saab, Adriana Branda ,Alvaro Ortiz Naretto, Roberto Duré</a:t>
            </a:r>
            <a:endParaRPr lang="es-AR" sz="675" b="0" strike="noStrike" spc="-1">
              <a:latin typeface="Arial" panose="020B0604020202020204"/>
            </a:endParaRPr>
          </a:p>
        </p:txBody>
      </p:sp>
      <p:sp>
        <p:nvSpPr>
          <p:cNvPr id="111" name="CustomShape 3"/>
          <p:cNvSpPr/>
          <p:nvPr/>
        </p:nvSpPr>
        <p:spPr>
          <a:xfrm>
            <a:off x="57149" y="1034415"/>
            <a:ext cx="5036821" cy="466534"/>
          </a:xfrm>
          <a:prstGeom prst="rect">
            <a:avLst/>
          </a:prstGeom>
          <a:ln>
            <a:solidFill>
              <a:srgbClr val="3DCE9F"/>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33752" tIns="16876" rIns="33752" bIns="16876"/>
          <a:lstStyle/>
          <a:p>
            <a:pPr algn="just">
              <a:lnSpc>
                <a:spcPct val="100000"/>
              </a:lnSpc>
            </a:pPr>
            <a:r>
              <a:rPr lang="es-AR" sz="900" b="1" dirty="0">
                <a:effectLst/>
                <a:latin typeface="Trebuchet MS" panose="020B0703020202090204" pitchFamily="34" charset="0"/>
                <a:ea typeface="SimSun" panose="02010600030101010101" pitchFamily="2" charset="-122"/>
                <a:cs typeface="Lucida Sans" panose="020B0602030504020204" pitchFamily="34" charset="77"/>
              </a:rPr>
              <a:t>Introducción: </a:t>
            </a:r>
            <a:r>
              <a:rPr lang="es-AR" sz="900" dirty="0">
                <a:effectLst/>
                <a:latin typeface="Trebuchet MS" panose="020B0703020202090204" pitchFamily="34" charset="0"/>
                <a:ea typeface="SimSun" panose="02010600030101010101" pitchFamily="2" charset="-122"/>
                <a:cs typeface="Lucida Sans" panose="020B0602030504020204" pitchFamily="34" charset="77"/>
              </a:rPr>
              <a:t>El lipoma traqueal (LT) es un tumor benigno, extremadamente raro con una incidencia muy baja, con pocos casos reportados en la literatura. Presentamos el caso clínico de un paciente con lipoma traqueal de hallazgo incidental.</a:t>
            </a:r>
            <a:r>
              <a:rPr lang="es-AR" sz="900" dirty="0">
                <a:effectLst/>
              </a:rPr>
              <a:t> </a:t>
            </a:r>
            <a:endParaRPr lang="es-AR" sz="900" b="0" strike="noStrike" spc="-1" dirty="0">
              <a:solidFill>
                <a:srgbClr val="000000"/>
              </a:solidFill>
              <a:latin typeface="Trebuchet MS" panose="020B0603020202020204"/>
              <a:ea typeface="DejaVu Sans"/>
            </a:endParaRPr>
          </a:p>
        </p:txBody>
      </p:sp>
      <p:sp>
        <p:nvSpPr>
          <p:cNvPr id="110" name="CustomShape 2"/>
          <p:cNvSpPr/>
          <p:nvPr/>
        </p:nvSpPr>
        <p:spPr>
          <a:xfrm>
            <a:off x="57149" y="1468239"/>
            <a:ext cx="5037455" cy="1462249"/>
          </a:xfrm>
          <a:prstGeom prst="rect">
            <a:avLst/>
          </a:prstGeom>
          <a:ln>
            <a:solidFill>
              <a:srgbClr val="2881C2"/>
            </a:solidFill>
            <a:rou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33752" tIns="16876" rIns="33752" bIns="16876"/>
          <a:lstStyle/>
          <a:p>
            <a:pPr algn="just">
              <a:lnSpc>
                <a:spcPct val="100000"/>
              </a:lnSpc>
            </a:pPr>
            <a:r>
              <a:rPr lang="es-AR" sz="950" b="1" dirty="0">
                <a:latin typeface="Trebuchet MS" panose="020B0703020202090204" pitchFamily="34" charset="0"/>
                <a:ea typeface="SimSun" panose="02010600030101010101" pitchFamily="2" charset="-122"/>
                <a:cs typeface="Lucida Sans" panose="020B0602030504020204" pitchFamily="34" charset="77"/>
              </a:rPr>
              <a:t>Caso Clínico: </a:t>
            </a:r>
            <a:r>
              <a:rPr lang="es-AR" sz="950" dirty="0">
                <a:latin typeface="Trebuchet MS" panose="020B0703020202090204" pitchFamily="34" charset="0"/>
                <a:ea typeface="SimSun" panose="02010600030101010101" pitchFamily="2" charset="-122"/>
                <a:cs typeface="Lucida Sans" panose="020B0602030504020204" pitchFamily="34" charset="77"/>
              </a:rPr>
              <a:t>P</a:t>
            </a:r>
            <a:r>
              <a:rPr lang="es-AR" sz="950" dirty="0">
                <a:effectLst/>
                <a:latin typeface="Trebuchet MS" panose="020B0703020202090204" pitchFamily="34" charset="0"/>
                <a:ea typeface="SimSun" panose="02010600030101010101" pitchFamily="2" charset="-122"/>
                <a:cs typeface="Lucida Sans" panose="020B0602030504020204" pitchFamily="34" charset="77"/>
              </a:rPr>
              <a:t>aciente de 65 años, con antecedente de HTA, </a:t>
            </a:r>
            <a:r>
              <a:rPr lang="es-AR" sz="950" dirty="0" err="1">
                <a:effectLst/>
                <a:latin typeface="Trebuchet MS" panose="020B0703020202090204" pitchFamily="34" charset="0"/>
                <a:ea typeface="SimSun" panose="02010600030101010101" pitchFamily="2" charset="-122"/>
                <a:cs typeface="Lucida Sans" panose="020B0602030504020204" pitchFamily="34" charset="77"/>
              </a:rPr>
              <a:t>ExTBQ</a:t>
            </a:r>
            <a:r>
              <a:rPr lang="es-AR" sz="950" dirty="0">
                <a:effectLst/>
                <a:latin typeface="Trebuchet MS" panose="020B0703020202090204" pitchFamily="34" charset="0"/>
                <a:ea typeface="SimSun" panose="02010600030101010101" pitchFamily="2" charset="-122"/>
                <a:cs typeface="Lucida Sans" panose="020B0602030504020204" pitchFamily="34" charset="77"/>
              </a:rPr>
              <a:t>, sobrepeso, EPOC, insuficiencia cardíaca. Ultima internación por EPOC reagudizado en septiembre 2023. Concurre a control clínico en  noviembre 2023, TC de tórax: Evidencia de lesión endotraqueal ovalada de bordes netos en pared anterior de tráquea a nivel de tercio distal 10 x12mm </a:t>
            </a:r>
            <a:r>
              <a:rPr lang="es-AR" sz="950" b="1" dirty="0">
                <a:effectLst/>
                <a:latin typeface="Trebuchet MS" panose="020B0703020202090204" pitchFamily="34" charset="0"/>
                <a:ea typeface="SimSun" panose="02010600030101010101" pitchFamily="2" charset="-122"/>
                <a:cs typeface="Lucida Sans" panose="020B0602030504020204" pitchFamily="34" charset="77"/>
              </a:rPr>
              <a:t>(</a:t>
            </a:r>
            <a:r>
              <a:rPr lang="es-AR" sz="950" b="1" dirty="0" err="1">
                <a:effectLst/>
                <a:latin typeface="Trebuchet MS" panose="020B0703020202090204" pitchFamily="34" charset="0"/>
                <a:ea typeface="SimSun" panose="02010600030101010101" pitchFamily="2" charset="-122"/>
                <a:cs typeface="Lucida Sans" panose="020B0602030504020204" pitchFamily="34" charset="77"/>
              </a:rPr>
              <a:t>Fig.A</a:t>
            </a:r>
            <a:r>
              <a:rPr lang="es-AR" sz="950" b="1" dirty="0">
                <a:effectLst/>
                <a:latin typeface="Trebuchet MS" panose="020B0703020202090204" pitchFamily="34" charset="0"/>
                <a:ea typeface="SimSun" panose="02010600030101010101" pitchFamily="2" charset="-122"/>
                <a:cs typeface="Lucida Sans" panose="020B0602030504020204" pitchFamily="34" charset="77"/>
              </a:rPr>
              <a:t> y B)</a:t>
            </a:r>
            <a:r>
              <a:rPr lang="es-AR" sz="950" dirty="0">
                <a:effectLst/>
                <a:latin typeface="Trebuchet MS" panose="020B0703020202090204" pitchFamily="34" charset="0"/>
                <a:ea typeface="SimSun" panose="02010600030101010101" pitchFamily="2" charset="-122"/>
                <a:cs typeface="Lucida Sans" panose="020B0602030504020204" pitchFamily="34" charset="77"/>
              </a:rPr>
              <a:t>. Se realiza broncoscopía rígida en enero de 2024, observándose tumor exofítico endotraqueal en pared anterior, de paredes lisas con vasos visibles, lográndose </a:t>
            </a:r>
            <a:r>
              <a:rPr lang="es-AR" sz="950" dirty="0" err="1">
                <a:effectLst/>
                <a:latin typeface="Trebuchet MS" panose="020B0703020202090204" pitchFamily="34" charset="0"/>
                <a:ea typeface="SimSun" panose="02010600030101010101" pitchFamily="2" charset="-122"/>
                <a:cs typeface="Lucida Sans" panose="020B0602030504020204" pitchFamily="34" charset="77"/>
              </a:rPr>
              <a:t>exceresis</a:t>
            </a:r>
            <a:r>
              <a:rPr lang="es-AR" sz="950" dirty="0">
                <a:effectLst/>
                <a:latin typeface="Trebuchet MS" panose="020B0703020202090204" pitchFamily="34" charset="0"/>
                <a:ea typeface="SimSun" panose="02010600030101010101" pitchFamily="2" charset="-122"/>
                <a:cs typeface="Lucida Sans" panose="020B0602030504020204" pitchFamily="34" charset="77"/>
              </a:rPr>
              <a:t> </a:t>
            </a:r>
            <a:r>
              <a:rPr lang="es-AR" sz="900" dirty="0">
                <a:effectLst/>
                <a:latin typeface="Trebuchet MS" panose="020B0703020202090204" pitchFamily="34" charset="0"/>
                <a:ea typeface="SimSun" panose="02010600030101010101" pitchFamily="2" charset="-122"/>
                <a:cs typeface="Lucida Sans" panose="020B0602030504020204" pitchFamily="34" charset="77"/>
              </a:rPr>
              <a:t>completa</a:t>
            </a:r>
            <a:r>
              <a:rPr lang="es-AR" sz="950" dirty="0">
                <a:effectLst/>
                <a:latin typeface="Trebuchet MS" panose="020B0703020202090204" pitchFamily="34" charset="0"/>
                <a:ea typeface="SimSun" panose="02010600030101010101" pitchFamily="2" charset="-122"/>
                <a:cs typeface="Lucida Sans" panose="020B0602030504020204" pitchFamily="34" charset="77"/>
              </a:rPr>
              <a:t> del mismo </a:t>
            </a:r>
            <a:r>
              <a:rPr lang="es-AR" sz="950" b="1" dirty="0">
                <a:effectLst/>
                <a:latin typeface="Trebuchet MS" panose="020B0703020202090204" pitchFamily="34" charset="0"/>
                <a:ea typeface="SimSun" panose="02010600030101010101" pitchFamily="2" charset="-122"/>
                <a:cs typeface="Lucida Sans" panose="020B0602030504020204" pitchFamily="34" charset="77"/>
              </a:rPr>
              <a:t>(Fig.C,D,E)</a:t>
            </a:r>
            <a:r>
              <a:rPr lang="es-AR" sz="950" dirty="0">
                <a:effectLst/>
                <a:latin typeface="Trebuchet MS" panose="020B0703020202090204" pitchFamily="34" charset="0"/>
                <a:ea typeface="SimSun" panose="02010600030101010101" pitchFamily="2" charset="-122"/>
                <a:cs typeface="Lucida Sans" panose="020B0602030504020204" pitchFamily="34" charset="77"/>
              </a:rPr>
              <a:t>. Informe de anatomía patológica: Nódulo constituido por adipocitos maduros sin atipia, revestido por epitelio respiratorio preservado. Evoluciona de manera favorable  </a:t>
            </a:r>
            <a:r>
              <a:rPr lang="es-AR" sz="950" dirty="0">
                <a:solidFill>
                  <a:srgbClr val="161E21"/>
                </a:solidFill>
                <a:effectLst/>
                <a:latin typeface="Trebuchet MS" panose="020B0703020202090204" pitchFamily="34" charset="0"/>
                <a:ea typeface="SimSun" panose="02010600030101010101" pitchFamily="2" charset="-122"/>
                <a:cs typeface="Lucida Sans" panose="020B0602030504020204" pitchFamily="34" charset="77"/>
              </a:rPr>
              <a:t>posterior a extracción de lipoma sin recidiva hasta la fecha</a:t>
            </a:r>
            <a:r>
              <a:rPr lang="es-AR" sz="950" dirty="0">
                <a:effectLst/>
              </a:rPr>
              <a:t> </a:t>
            </a:r>
            <a:endParaRPr lang="es-AR" sz="950" b="1" strike="noStrike" spc="-1" dirty="0">
              <a:solidFill>
                <a:srgbClr val="161E21"/>
              </a:solidFill>
              <a:latin typeface="Trebuchet MS" panose="020B0603020202020204"/>
              <a:ea typeface="DejaVu Sans"/>
            </a:endParaRPr>
          </a:p>
        </p:txBody>
      </p:sp>
      <p:sp>
        <p:nvSpPr>
          <p:cNvPr id="112" name="CustomShape 4"/>
          <p:cNvSpPr/>
          <p:nvPr/>
        </p:nvSpPr>
        <p:spPr>
          <a:xfrm>
            <a:off x="28576" y="5558130"/>
            <a:ext cx="2933746" cy="3233031"/>
          </a:xfrm>
          <a:prstGeom prst="rect">
            <a:avLst/>
          </a:prstGeom>
          <a:ln>
            <a:solidFill>
              <a:srgbClr val="2881C2"/>
            </a:solidFill>
            <a:rou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33752" tIns="16876" rIns="33752" bIns="16876"/>
          <a:lstStyle/>
          <a:p>
            <a:pPr algn="just">
              <a:lnSpc>
                <a:spcPct val="100000"/>
              </a:lnSpc>
            </a:pPr>
            <a:r>
              <a:rPr lang="es-AR" sz="900" b="1" dirty="0">
                <a:effectLst/>
                <a:latin typeface="Trebuchet MS" panose="020B0703020202090204" pitchFamily="34" charset="0"/>
                <a:ea typeface="SimSun" panose="02010600030101010101" pitchFamily="2" charset="-122"/>
                <a:cs typeface="Lucida Sans" panose="020B0602030504020204" pitchFamily="34" charset="77"/>
              </a:rPr>
              <a:t>Discusión: </a:t>
            </a:r>
            <a:r>
              <a:rPr lang="es-AR" sz="900" dirty="0">
                <a:effectLst/>
                <a:latin typeface="Trebuchet MS" panose="020B0703020202090204" pitchFamily="34" charset="0"/>
                <a:ea typeface="SimSun" panose="02010600030101010101" pitchFamily="2" charset="-122"/>
                <a:cs typeface="Lucida Sans" panose="020B0602030504020204" pitchFamily="34" charset="77"/>
              </a:rPr>
              <a:t>Los tumores traqueales benignos primarios son muy raros con una frecuencia del 10%-20%; siendo los más comunes el leiomioma, papiloma, fibroma, hemangioma, condroma y tumores mixtos  de la glándula salival y lipoma. Los lipomas  son tumores mesenquimales  benignos de aspecto homogéneo compuesto por grasa madura. Con una incidencia que oscila entre 0,1 y 0,5%. Puede ser único o múltiple, superficial o profunda. Se localizan habitualmente  en áreas endobronquiales, siendo extremadamente raro encontrar en tráquea, la zona de mayor reporte fue en extremo distal de tráquea. El LT es más común en hombres de edad media.  Los síntomas y signos son inespecíficos como tos seca, sibilancias y dificultad respiratoria dependiendo del grado de obstrucción de la vía aérea. Su aparición clínica suele imitar  a patologías como  asma, EPOC o bronquitis. Por lo que el diagnóstico y tratamiento  suele retardarse. La TC de tórax y la resonancia magnética  son necesarios para la evaluación diagnostica del LT, proporcionan información sobre la ubicación ,extensión e invasión  de la lesión endotraqueal a otros tejidos paratraqueales. </a:t>
            </a:r>
            <a:endParaRPr lang="es-AR" sz="900" b="0" strike="noStrike" spc="-1" dirty="0">
              <a:latin typeface="Arial" panose="020B0604020202020204"/>
            </a:endParaRPr>
          </a:p>
        </p:txBody>
      </p:sp>
      <p:pic>
        <p:nvPicPr>
          <p:cNvPr id="117" name="Imagen 15"/>
          <p:cNvPicPr/>
          <p:nvPr/>
        </p:nvPicPr>
        <p:blipFill>
          <a:blip r:embed="rId6"/>
          <a:srcRect l="12751" r="13252"/>
          <a:stretch>
            <a:fillRect/>
          </a:stretch>
        </p:blipFill>
        <p:spPr>
          <a:xfrm rot="5400000">
            <a:off x="1785063" y="2848455"/>
            <a:ext cx="1462249" cy="1627505"/>
          </a:xfrm>
          <a:prstGeom prst="rect">
            <a:avLst/>
          </a:prstGeom>
          <a:ln>
            <a:noFill/>
          </a:ln>
        </p:spPr>
      </p:pic>
      <p:pic>
        <p:nvPicPr>
          <p:cNvPr id="118" name="Imagen 16"/>
          <p:cNvPicPr/>
          <p:nvPr/>
        </p:nvPicPr>
        <p:blipFill>
          <a:blip r:embed="rId7"/>
          <a:stretch>
            <a:fillRect/>
          </a:stretch>
        </p:blipFill>
        <p:spPr>
          <a:xfrm>
            <a:off x="3329940" y="2931362"/>
            <a:ext cx="1750060" cy="1496060"/>
          </a:xfrm>
          <a:prstGeom prst="rect">
            <a:avLst/>
          </a:prstGeom>
          <a:ln>
            <a:noFill/>
          </a:ln>
        </p:spPr>
      </p:pic>
      <p:pic>
        <p:nvPicPr>
          <p:cNvPr id="122" name="Imagen 121"/>
          <p:cNvPicPr/>
          <p:nvPr/>
        </p:nvPicPr>
        <p:blipFill>
          <a:blip r:embed="rId8"/>
          <a:srcRect t="12669" b="16879"/>
          <a:stretch>
            <a:fillRect/>
          </a:stretch>
        </p:blipFill>
        <p:spPr>
          <a:xfrm rot="16200000">
            <a:off x="3642703" y="4082871"/>
            <a:ext cx="1123634" cy="1805575"/>
          </a:xfrm>
          <a:prstGeom prst="rect">
            <a:avLst/>
          </a:prstGeom>
          <a:ln>
            <a:noFill/>
          </a:ln>
        </p:spPr>
      </p:pic>
      <p:pic>
        <p:nvPicPr>
          <p:cNvPr id="115" name="Imagen 13"/>
          <p:cNvPicPr/>
          <p:nvPr/>
        </p:nvPicPr>
        <p:blipFill>
          <a:blip r:embed="rId9"/>
          <a:srcRect l="35425" t="32238" r="32508" b="25739"/>
          <a:stretch>
            <a:fillRect/>
          </a:stretch>
        </p:blipFill>
        <p:spPr>
          <a:xfrm>
            <a:off x="67310" y="2944399"/>
            <a:ext cx="1666240" cy="1364299"/>
          </a:xfrm>
          <a:prstGeom prst="rect">
            <a:avLst/>
          </a:prstGeom>
          <a:ln>
            <a:noFill/>
          </a:ln>
        </p:spPr>
      </p:pic>
      <p:pic>
        <p:nvPicPr>
          <p:cNvPr id="116" name="Imagen 14"/>
          <p:cNvPicPr/>
          <p:nvPr/>
        </p:nvPicPr>
        <p:blipFill>
          <a:blip r:embed="rId10"/>
          <a:srcRect l="32925" t="19087" r="28132" b="26852"/>
          <a:stretch>
            <a:fillRect/>
          </a:stretch>
        </p:blipFill>
        <p:spPr>
          <a:xfrm>
            <a:off x="80790" y="4306136"/>
            <a:ext cx="1666875" cy="1259205"/>
          </a:xfrm>
          <a:prstGeom prst="rect">
            <a:avLst/>
          </a:prstGeom>
          <a:ln>
            <a:noFill/>
          </a:ln>
        </p:spPr>
      </p:pic>
      <p:sp>
        <p:nvSpPr>
          <p:cNvPr id="113" name="CustomShape 5"/>
          <p:cNvSpPr/>
          <p:nvPr/>
        </p:nvSpPr>
        <p:spPr>
          <a:xfrm>
            <a:off x="17148" y="8741151"/>
            <a:ext cx="5090160" cy="349251"/>
          </a:xfrm>
          <a:prstGeom prst="rect">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txBody>
          <a:bodyPr lIns="33752" tIns="16876" rIns="33752" bIns="16876"/>
          <a:lstStyle/>
          <a:p>
            <a:r>
              <a:rPr lang="es-AR" sz="900" b="1" kern="150" dirty="0">
                <a:solidFill>
                  <a:srgbClr val="000000"/>
                </a:solidFill>
                <a:effectLst/>
                <a:latin typeface="Trebuchet MS" panose="020B0703020202090204" pitchFamily="34" charset="0"/>
                <a:ea typeface="Tahoma" panose="020B0604030504040204" pitchFamily="34" charset="0"/>
                <a:cs typeface="Liberation Sans"/>
              </a:rPr>
              <a:t>Conclusión: </a:t>
            </a:r>
            <a:r>
              <a:rPr lang="es-AR" sz="900" kern="150" dirty="0">
                <a:solidFill>
                  <a:srgbClr val="000000"/>
                </a:solidFill>
                <a:effectLst/>
                <a:latin typeface="Trebuchet MS" panose="020B0703020202090204" pitchFamily="34" charset="0"/>
                <a:ea typeface="Tahoma" panose="020B0604030504040204" pitchFamily="34" charset="0"/>
                <a:cs typeface="Liberation Sans"/>
              </a:rPr>
              <a:t>El LT es una entidad</a:t>
            </a:r>
            <a:r>
              <a:rPr lang="es-AR" sz="900" b="1" kern="150" dirty="0">
                <a:solidFill>
                  <a:srgbClr val="000000"/>
                </a:solidFill>
                <a:effectLst/>
                <a:latin typeface="Trebuchet MS" panose="020B0703020202090204" pitchFamily="34" charset="0"/>
                <a:ea typeface="Tahoma" panose="020B0604030504040204" pitchFamily="34" charset="0"/>
                <a:cs typeface="Liberation Sans"/>
              </a:rPr>
              <a:t> </a:t>
            </a:r>
            <a:r>
              <a:rPr lang="es-AR" sz="900" kern="150" dirty="0">
                <a:solidFill>
                  <a:srgbClr val="000000"/>
                </a:solidFill>
                <a:effectLst/>
                <a:latin typeface="Trebuchet MS" panose="020B0703020202090204" pitchFamily="34" charset="0"/>
                <a:ea typeface="Tahoma" panose="020B0604030504040204" pitchFamily="34" charset="0"/>
                <a:cs typeface="Liberation Sans"/>
              </a:rPr>
              <a:t>extremadamente rara. Siendo la tomografía y BF primordiales para el diagnóstico temprano asociado a la clínica. De pronóstico favorable posterior a exéresis.</a:t>
            </a:r>
            <a:endParaRPr lang="es-AR" sz="900" kern="150" dirty="0">
              <a:solidFill>
                <a:srgbClr val="000000"/>
              </a:solidFill>
              <a:effectLst/>
              <a:latin typeface="Lucida Sans" panose="020B0602030504020204" pitchFamily="34" charset="77"/>
              <a:ea typeface="Tahoma" panose="020B0604030504040204" pitchFamily="34" charset="0"/>
              <a:cs typeface="Liberation Sans"/>
            </a:endParaRPr>
          </a:p>
        </p:txBody>
      </p:sp>
      <p:sp>
        <p:nvSpPr>
          <p:cNvPr id="3" name="Cuadro de texto 2"/>
          <p:cNvSpPr txBox="1"/>
          <p:nvPr/>
        </p:nvSpPr>
        <p:spPr>
          <a:xfrm>
            <a:off x="0" y="204376"/>
            <a:ext cx="731520" cy="307777"/>
          </a:xfrm>
          <a:prstGeom prst="rect">
            <a:avLst/>
          </a:prstGeom>
          <a:gradFill>
            <a:gsLst>
              <a:gs pos="0">
                <a:srgbClr val="FE4444"/>
              </a:gs>
              <a:gs pos="100000">
                <a:srgbClr val="832B2B"/>
              </a:gs>
            </a:gsLst>
            <a:lin ang="5400000" scaled="0"/>
          </a:gradFill>
          <a:ln w="28575">
            <a:gradFill>
              <a:gsLst>
                <a:gs pos="0">
                  <a:srgbClr val="FE4444"/>
                </a:gs>
                <a:gs pos="100000">
                  <a:srgbClr val="832B2B"/>
                </a:gs>
              </a:gsLst>
            </a:gradFill>
          </a:ln>
        </p:spPr>
        <p:txBody>
          <a:bodyPr vert="horz" wrap="square" rtlCol="0">
            <a:spAutoFit/>
          </a:bodyPr>
          <a:lstStyle/>
          <a:p>
            <a:r>
              <a:rPr lang="es-AR" altLang="es-MX" sz="1400" b="1" dirty="0">
                <a:solidFill>
                  <a:schemeClr val="bg1"/>
                </a:solidFill>
              </a:rPr>
              <a:t>P-113</a:t>
            </a:r>
          </a:p>
        </p:txBody>
      </p:sp>
      <p:pic>
        <p:nvPicPr>
          <p:cNvPr id="4" name="Imagen 3" descr="WhatsApp Image 2024-10-17 at 17.43.46"/>
          <p:cNvPicPr>
            <a:picLocks noChangeAspect="1"/>
          </p:cNvPicPr>
          <p:nvPr/>
        </p:nvPicPr>
        <p:blipFill>
          <a:blip r:embed="rId11"/>
          <a:stretch>
            <a:fillRect/>
          </a:stretch>
        </p:blipFill>
        <p:spPr>
          <a:xfrm>
            <a:off x="1761099" y="4319274"/>
            <a:ext cx="1556336" cy="1230147"/>
          </a:xfrm>
          <a:prstGeom prst="rect">
            <a:avLst/>
          </a:prstGeom>
        </p:spPr>
      </p:pic>
      <p:sp>
        <p:nvSpPr>
          <p:cNvPr id="5" name="Forma5">
            <a:extLst>
              <a:ext uri="{FF2B5EF4-FFF2-40B4-BE49-F238E27FC236}">
                <a16:creationId xmlns:a16="http://schemas.microsoft.com/office/drawing/2014/main" id="{930FB15E-5FC3-ADFA-7FA0-CEE4B095A525}"/>
              </a:ext>
            </a:extLst>
          </p:cNvPr>
          <p:cNvSpPr txBox="1"/>
          <p:nvPr/>
        </p:nvSpPr>
        <p:spPr>
          <a:xfrm flipH="1">
            <a:off x="115033" y="4329623"/>
            <a:ext cx="264795" cy="182166"/>
          </a:xfrm>
          <a:prstGeom prst="rect">
            <a:avLst/>
          </a:prstGeom>
          <a:noFill/>
          <a:ln>
            <a:noFill/>
            <a:prstDash/>
          </a:ln>
        </p:spPr>
        <p:txBody>
          <a:bodyPr vert="horz" wrap="none" lIns="0" tIns="0" rIns="0" bIns="0" anchor="t" anchorCtr="0" compatLnSpc="0">
            <a:noAutofit/>
          </a:bodyPr>
          <a:lstStyle/>
          <a:p>
            <a:r>
              <a:rPr lang="es-AR" sz="1400" b="1" kern="150" dirty="0">
                <a:effectLst/>
                <a:latin typeface="Arial" panose="020B0604020202020204" pitchFamily="34" charset="0"/>
                <a:ea typeface="SimSun" panose="02010600030101010101" pitchFamily="2" charset="-122"/>
                <a:cs typeface="Lucida Sans" panose="020B0602030504020204" pitchFamily="34" charset="77"/>
              </a:rPr>
              <a:t>B</a:t>
            </a:r>
            <a:endParaRPr lang="es-AR" sz="1400" kern="150" dirty="0">
              <a:effectLst/>
              <a:latin typeface="Liberation Serif"/>
              <a:ea typeface="SimSun" panose="02010600030101010101" pitchFamily="2" charset="-122"/>
              <a:cs typeface="Lucida Sans" panose="020B0602030504020204" pitchFamily="34" charset="77"/>
            </a:endParaRPr>
          </a:p>
        </p:txBody>
      </p:sp>
      <p:sp>
        <p:nvSpPr>
          <p:cNvPr id="6" name="Forma4">
            <a:extLst>
              <a:ext uri="{FF2B5EF4-FFF2-40B4-BE49-F238E27FC236}">
                <a16:creationId xmlns:a16="http://schemas.microsoft.com/office/drawing/2014/main" id="{F6B1B0AD-ACFE-5C51-1EED-B46162BD8B00}"/>
              </a:ext>
            </a:extLst>
          </p:cNvPr>
          <p:cNvSpPr txBox="1"/>
          <p:nvPr/>
        </p:nvSpPr>
        <p:spPr>
          <a:xfrm>
            <a:off x="209991" y="2984825"/>
            <a:ext cx="155769" cy="239061"/>
          </a:xfrm>
          <a:prstGeom prst="rect">
            <a:avLst/>
          </a:prstGeom>
          <a:noFill/>
          <a:ln>
            <a:noFill/>
            <a:prstDash/>
          </a:ln>
        </p:spPr>
        <p:txBody>
          <a:bodyPr vert="horz" wrap="none" lIns="0" tIns="0" rIns="0" bIns="0" anchor="t" anchorCtr="0" compatLnSpc="0">
            <a:noAutofit/>
          </a:bodyPr>
          <a:lstStyle/>
          <a:p>
            <a:r>
              <a:rPr lang="es-AR" sz="1600" b="1" kern="150" dirty="0">
                <a:solidFill>
                  <a:schemeClr val="bg1"/>
                </a:solidFill>
                <a:effectLst/>
                <a:latin typeface="Liberation Serif"/>
                <a:ea typeface="SimSun" panose="02010600030101010101" pitchFamily="2" charset="-122"/>
                <a:cs typeface="Lucida Sans" panose="020B0602030504020204" pitchFamily="34" charset="77"/>
              </a:rPr>
              <a:t>A</a:t>
            </a:r>
            <a:endParaRPr lang="es-AR" sz="1600" kern="150" dirty="0">
              <a:solidFill>
                <a:schemeClr val="bg1"/>
              </a:solidFill>
              <a:effectLst/>
              <a:latin typeface="Liberation Serif"/>
              <a:ea typeface="SimSun" panose="02010600030101010101" pitchFamily="2" charset="-122"/>
              <a:cs typeface="Lucida Sans" panose="020B0602030504020204" pitchFamily="34" charset="77"/>
            </a:endParaRPr>
          </a:p>
        </p:txBody>
      </p:sp>
      <p:sp>
        <p:nvSpPr>
          <p:cNvPr id="7" name="Forma1">
            <a:extLst>
              <a:ext uri="{FF2B5EF4-FFF2-40B4-BE49-F238E27FC236}">
                <a16:creationId xmlns:a16="http://schemas.microsoft.com/office/drawing/2014/main" id="{2CA43EB6-7C94-1196-FC8B-764A4EA87076}"/>
              </a:ext>
            </a:extLst>
          </p:cNvPr>
          <p:cNvSpPr txBox="1"/>
          <p:nvPr/>
        </p:nvSpPr>
        <p:spPr>
          <a:xfrm>
            <a:off x="1842185" y="2982083"/>
            <a:ext cx="214971" cy="236579"/>
          </a:xfrm>
          <a:prstGeom prst="rect">
            <a:avLst/>
          </a:prstGeom>
          <a:noFill/>
          <a:ln>
            <a:noFill/>
            <a:prstDash/>
          </a:ln>
        </p:spPr>
        <p:txBody>
          <a:bodyPr vert="horz" wrap="none" lIns="0" tIns="0" rIns="0" bIns="0" anchor="t" anchorCtr="0" compatLnSpc="0">
            <a:noAutofit/>
          </a:bodyPr>
          <a:lstStyle/>
          <a:p>
            <a:r>
              <a:rPr lang="es-AR" sz="1400" b="1" kern="150" dirty="0">
                <a:solidFill>
                  <a:schemeClr val="bg1"/>
                </a:solidFill>
                <a:effectLst/>
                <a:latin typeface="Arial" panose="020B0604020202020204" pitchFamily="34" charset="0"/>
                <a:ea typeface="SimSun" panose="02010600030101010101" pitchFamily="2" charset="-122"/>
                <a:cs typeface="Lucida Sans" panose="020B0602030504020204" pitchFamily="34" charset="77"/>
              </a:rPr>
              <a:t>C</a:t>
            </a:r>
            <a:endParaRPr lang="es-AR" sz="1400" kern="150" dirty="0">
              <a:solidFill>
                <a:schemeClr val="bg1"/>
              </a:solidFill>
              <a:effectLst/>
              <a:latin typeface="Liberation Serif"/>
              <a:ea typeface="SimSun" panose="02010600030101010101" pitchFamily="2" charset="-122"/>
              <a:cs typeface="Lucida Sans" panose="020B0602030504020204" pitchFamily="34" charset="77"/>
            </a:endParaRPr>
          </a:p>
        </p:txBody>
      </p:sp>
      <p:sp>
        <p:nvSpPr>
          <p:cNvPr id="8" name="Forma2">
            <a:extLst>
              <a:ext uri="{FF2B5EF4-FFF2-40B4-BE49-F238E27FC236}">
                <a16:creationId xmlns:a16="http://schemas.microsoft.com/office/drawing/2014/main" id="{A1B0318E-23C5-4F0B-E89A-59032510EBB5}"/>
              </a:ext>
            </a:extLst>
          </p:cNvPr>
          <p:cNvSpPr txBox="1"/>
          <p:nvPr/>
        </p:nvSpPr>
        <p:spPr>
          <a:xfrm>
            <a:off x="3497827" y="3085469"/>
            <a:ext cx="205494" cy="366632"/>
          </a:xfrm>
          <a:prstGeom prst="rect">
            <a:avLst/>
          </a:prstGeom>
          <a:noFill/>
          <a:ln>
            <a:noFill/>
            <a:prstDash/>
          </a:ln>
        </p:spPr>
        <p:txBody>
          <a:bodyPr vert="horz" wrap="none" lIns="0" tIns="0" rIns="0" bIns="0" anchor="t" anchorCtr="0" compatLnSpc="0">
            <a:noAutofit/>
          </a:bodyPr>
          <a:lstStyle/>
          <a:p>
            <a:r>
              <a:rPr lang="es-AR" sz="1400" b="1" kern="150" dirty="0">
                <a:solidFill>
                  <a:schemeClr val="bg1"/>
                </a:solidFill>
                <a:effectLst/>
                <a:latin typeface="Arial" panose="020B0604020202020204" pitchFamily="34" charset="0"/>
                <a:ea typeface="SimSun" panose="02010600030101010101" pitchFamily="2" charset="-122"/>
                <a:cs typeface="Lucida Sans" panose="020B0602030504020204" pitchFamily="34" charset="77"/>
              </a:rPr>
              <a:t>D</a:t>
            </a:r>
            <a:endParaRPr lang="es-AR" kern="150" dirty="0">
              <a:solidFill>
                <a:schemeClr val="bg1"/>
              </a:solidFill>
              <a:effectLst/>
              <a:latin typeface="Liberation Serif"/>
              <a:ea typeface="SimSun" panose="02010600030101010101" pitchFamily="2" charset="-122"/>
              <a:cs typeface="Lucida Sans" panose="020B0602030504020204" pitchFamily="34" charset="77"/>
            </a:endParaRPr>
          </a:p>
        </p:txBody>
      </p:sp>
      <p:sp>
        <p:nvSpPr>
          <p:cNvPr id="9" name="Forma3">
            <a:extLst>
              <a:ext uri="{FF2B5EF4-FFF2-40B4-BE49-F238E27FC236}">
                <a16:creationId xmlns:a16="http://schemas.microsoft.com/office/drawing/2014/main" id="{D5E7AD4E-718B-B23D-B6C2-6C1270BDDE17}"/>
              </a:ext>
            </a:extLst>
          </p:cNvPr>
          <p:cNvSpPr txBox="1"/>
          <p:nvPr/>
        </p:nvSpPr>
        <p:spPr>
          <a:xfrm>
            <a:off x="3459090" y="4469085"/>
            <a:ext cx="237807" cy="377110"/>
          </a:xfrm>
          <a:prstGeom prst="rect">
            <a:avLst/>
          </a:prstGeom>
          <a:noFill/>
          <a:ln>
            <a:noFill/>
            <a:prstDash/>
          </a:ln>
        </p:spPr>
        <p:txBody>
          <a:bodyPr vert="horz" wrap="none" lIns="0" tIns="0" rIns="0" bIns="0" anchor="t" anchorCtr="0" compatLnSpc="0">
            <a:noAutofit/>
          </a:bodyPr>
          <a:lstStyle/>
          <a:p>
            <a:r>
              <a:rPr lang="es-AR" b="1" kern="150" dirty="0">
                <a:effectLst/>
                <a:latin typeface="Liberation Serif"/>
                <a:ea typeface="SimSun" panose="02010600030101010101" pitchFamily="2" charset="-122"/>
                <a:cs typeface="Lucida Sans" panose="020B0602030504020204" pitchFamily="34" charset="77"/>
              </a:rPr>
              <a:t>E</a:t>
            </a:r>
            <a:endParaRPr lang="es-AR" kern="150" dirty="0">
              <a:effectLst/>
              <a:latin typeface="Liberation Serif"/>
              <a:ea typeface="SimSun" panose="02010600030101010101" pitchFamily="2" charset="-122"/>
              <a:cs typeface="Lucida Sans" panose="020B0602030504020204" pitchFamily="34" charset="77"/>
            </a:endParaRPr>
          </a:p>
        </p:txBody>
      </p:sp>
      <p:sp>
        <p:nvSpPr>
          <p:cNvPr id="10" name="CuadroTexto 9">
            <a:extLst>
              <a:ext uri="{FF2B5EF4-FFF2-40B4-BE49-F238E27FC236}">
                <a16:creationId xmlns:a16="http://schemas.microsoft.com/office/drawing/2014/main" id="{DFBC04FC-1F72-1A13-6133-D62716402ABA}"/>
              </a:ext>
            </a:extLst>
          </p:cNvPr>
          <p:cNvSpPr txBox="1"/>
          <p:nvPr/>
        </p:nvSpPr>
        <p:spPr>
          <a:xfrm>
            <a:off x="2962322" y="5517759"/>
            <a:ext cx="2117187" cy="3277820"/>
          </a:xfrm>
          <a:prstGeom prst="rect">
            <a:avLst/>
          </a:prstGeom>
          <a:noFill/>
        </p:spPr>
        <p:txBody>
          <a:bodyPr wrap="square" rtlCol="0">
            <a:spAutoFit/>
          </a:bodyPr>
          <a:lstStyle/>
          <a:p>
            <a:r>
              <a:rPr lang="es-AR" sz="900" dirty="0">
                <a:effectLst/>
                <a:latin typeface="Trebuchet MS" panose="020B0703020202090204" pitchFamily="34" charset="0"/>
                <a:ea typeface="SimSun" panose="02010600030101010101" pitchFamily="2" charset="-122"/>
                <a:cs typeface="Lucida Sans" panose="020B0602030504020204" pitchFamily="34" charset="77"/>
              </a:rPr>
              <a:t>El método de diagnóstico  para LT es la broncoscopía flexible (BF) que permite observar de manera directa la lesión. La biopsia  preoperatoria con BF es controvertida  debido al riesgo de sangrado, obstrucción de luz o aspiración  por lo que la resección mediante broncoscopía rígida  es recomendada por algunos autores  dependiendo del tamaño y ubicación del lipoma. Otros autores recomiendan asociar el tratamiento de  BF con láser, crioterapia o coagulación con plasma de argón. La técnica se debe elegir de acuerdo a la experiencia y preferencia del operador. El tratamiento del lipoma es la escisión de la lesión. Habitualmente tienen buen pronóstico posterior a exéresis del lipoma. Con sólo un 5% de recurrencia posterior a tratamiento adecuado</a:t>
            </a:r>
            <a:r>
              <a:rPr lang="es-AR" sz="900" dirty="0">
                <a:latin typeface="Trebuchet MS" panose="020B0703020202090204" pitchFamily="34" charset="0"/>
                <a:ea typeface="SimSun" panose="02010600030101010101" pitchFamily="2" charset="-122"/>
                <a:cs typeface="Lucida Sans" panose="020B0602030504020204" pitchFamily="34" charset="77"/>
              </a:rPr>
              <a:t>.</a:t>
            </a:r>
            <a:endParaRPr lang="es-AR"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577</Words>
  <Application>Microsoft Macintosh PowerPoint</Application>
  <PresentationFormat>Presentación en pantalla (16:9)</PresentationFormat>
  <Paragraphs>12</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vt:lpstr>
      <vt:lpstr>Liberation Serif</vt:lpstr>
      <vt:lpstr>Lucida Sans</vt:lpstr>
      <vt:lpstr>Symbol</vt:lpstr>
      <vt:lpstr>Trebuchet MS</vt:lpstr>
      <vt:lpstr>Wingdings</vt:lpstr>
      <vt:lpstr>Office Theme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Endoscopia</dc:creator>
  <cp:lastModifiedBy>Darsly Torres  Doria</cp:lastModifiedBy>
  <cp:revision>13</cp:revision>
  <dcterms:created xsi:type="dcterms:W3CDTF">2024-10-17T19:00:00Z</dcterms:created>
  <dcterms:modified xsi:type="dcterms:W3CDTF">2024-10-18T02:48:47Z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2</vt:i4>
  </property>
  <property fmtid="{D5CDD505-2E9C-101B-9397-08002B2CF9AE}" pid="12" name="ICV">
    <vt:lpwstr>739BFD0C7CCF4A24928BC8E253944669_12</vt:lpwstr>
  </property>
  <property fmtid="{D5CDD505-2E9C-101B-9397-08002B2CF9AE}" pid="13" name="KSOProductBuildVer">
    <vt:lpwstr>2058-12.2.0.18283</vt:lpwstr>
  </property>
</Properties>
</file>