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5143500" cy="9144000" type="screen16x9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464" y="-32"/>
      </p:cViewPr>
      <p:guideLst>
        <p:guide orient="horz" pos="2880"/>
        <p:guide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644CE3-CE0A-491E-B11C-7180140C8EEB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3CD6A3-7AB2-4CBD-A39D-3D829CE6DB30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4973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3CD6A3-7AB2-4CBD-A39D-3D829CE6DB30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8345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85763" y="2840568"/>
            <a:ext cx="4371975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771525" y="5181600"/>
            <a:ext cx="360045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30872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237660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097584" y="488951"/>
            <a:ext cx="650974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44661" y="488951"/>
            <a:ext cx="1867198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9948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4547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6301" y="5875867"/>
            <a:ext cx="4371975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06301" y="3875618"/>
            <a:ext cx="4371975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57158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4661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489472" y="2844800"/>
            <a:ext cx="1259086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719748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046817"/>
            <a:ext cx="2272606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57175" y="2899833"/>
            <a:ext cx="2272606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2612827" y="2046817"/>
            <a:ext cx="2273498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612827" y="2899833"/>
            <a:ext cx="2273498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15575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61598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399339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175" y="364067"/>
            <a:ext cx="1692176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10966" y="364067"/>
            <a:ext cx="2875359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7175" y="1913467"/>
            <a:ext cx="1692176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7512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08162" y="6400800"/>
            <a:ext cx="30861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08162" y="817033"/>
            <a:ext cx="30861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008162" y="7156451"/>
            <a:ext cx="30861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353514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57175" y="366184"/>
            <a:ext cx="462915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175" y="2133601"/>
            <a:ext cx="462915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257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2C253-60CE-48B0-B9E8-814BF73E48BF}" type="datetimeFigureOut">
              <a:rPr lang="es-AR" smtClean="0"/>
              <a:t>17/10/2024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757363" y="8475134"/>
            <a:ext cx="16287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3686175" y="8475134"/>
            <a:ext cx="12001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8A08D-A829-4D36-ACC0-A7C470D62A56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54966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23478" y="-268353"/>
            <a:ext cx="4824536" cy="1960033"/>
          </a:xfrm>
        </p:spPr>
        <p:txBody>
          <a:bodyPr>
            <a:normAutofit/>
          </a:bodyPr>
          <a:lstStyle/>
          <a:p>
            <a:r>
              <a:rPr lang="es-MX" sz="1400" b="1" dirty="0" smtClean="0"/>
              <a:t>EXPERIENCIA DE UNA UNIDAD DE HIPERTENSIÓN PULMONAR EN UN CENTRO DE GESTIÓN PRIVADA DE ARGENTINA</a:t>
            </a:r>
            <a:endParaRPr lang="es-AR" sz="1400" b="1" dirty="0"/>
          </a:p>
        </p:txBody>
      </p:sp>
      <p:sp>
        <p:nvSpPr>
          <p:cNvPr id="4" name="3 Rectángulo"/>
          <p:cNvSpPr/>
          <p:nvPr/>
        </p:nvSpPr>
        <p:spPr>
          <a:xfrm>
            <a:off x="51470" y="971600"/>
            <a:ext cx="4824536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1000" dirty="0" smtClean="0"/>
              <a:t>A.G. </a:t>
            </a:r>
            <a:r>
              <a:rPr lang="es-MX" sz="1000" dirty="0" err="1" smtClean="0"/>
              <a:t>Tomaszuk</a:t>
            </a:r>
            <a:r>
              <a:rPr lang="es-MX" sz="1000" dirty="0"/>
              <a:t>, </a:t>
            </a:r>
            <a:r>
              <a:rPr lang="es-MX" sz="1000" dirty="0" err="1"/>
              <a:t>M.Marek</a:t>
            </a:r>
            <a:r>
              <a:rPr lang="es-MX" sz="1000" dirty="0"/>
              <a:t>, M. </a:t>
            </a:r>
            <a:r>
              <a:rPr lang="es-MX" sz="1000" dirty="0" err="1"/>
              <a:t>Perandones</a:t>
            </a:r>
            <a:r>
              <a:rPr lang="es-MX" sz="1000" dirty="0"/>
              <a:t>, C. </a:t>
            </a:r>
            <a:r>
              <a:rPr lang="es-MX" sz="1000" dirty="0" err="1"/>
              <a:t>Perandones</a:t>
            </a:r>
            <a:r>
              <a:rPr lang="es-MX" sz="1000" dirty="0"/>
              <a:t>,  </a:t>
            </a:r>
            <a:r>
              <a:rPr lang="es-MX" sz="1000" dirty="0" err="1"/>
              <a:t>L.Pezatti</a:t>
            </a:r>
            <a:r>
              <a:rPr lang="es-MX" sz="1000" dirty="0"/>
              <a:t>, E. </a:t>
            </a:r>
            <a:r>
              <a:rPr lang="es-MX" sz="1000" dirty="0" err="1"/>
              <a:t>Garcia</a:t>
            </a:r>
            <a:r>
              <a:rPr lang="es-MX" sz="1000" dirty="0"/>
              <a:t> Orozco, L.F. Portillo </a:t>
            </a:r>
            <a:r>
              <a:rPr lang="es-MX" sz="1000" dirty="0" err="1"/>
              <a:t>Lesmo</a:t>
            </a:r>
            <a:r>
              <a:rPr lang="es-MX" sz="1000" dirty="0"/>
              <a:t>.  N. </a:t>
            </a:r>
            <a:r>
              <a:rPr lang="es-MX" sz="1000" dirty="0" err="1"/>
              <a:t>Lalor</a:t>
            </a:r>
            <a:r>
              <a:rPr lang="es-MX" sz="1000" dirty="0" smtClean="0"/>
              <a:t>.</a:t>
            </a:r>
          </a:p>
          <a:p>
            <a:r>
              <a:rPr lang="es-AR" sz="900" dirty="0"/>
              <a:t>Centro médico </a:t>
            </a:r>
            <a:r>
              <a:rPr lang="es-AR" sz="900" dirty="0" err="1"/>
              <a:t>Accord</a:t>
            </a:r>
            <a:r>
              <a:rPr lang="es-AR" sz="900" dirty="0"/>
              <a:t> Salud, Sanatorio Anchorena Recoleta, Sanatorio Anchorena San </a:t>
            </a:r>
            <a:r>
              <a:rPr lang="es-AR" sz="900" dirty="0" smtClean="0"/>
              <a:t>Martin</a:t>
            </a:r>
            <a:endParaRPr lang="es-AR" sz="900" dirty="0"/>
          </a:p>
        </p:txBody>
      </p:sp>
      <p:sp>
        <p:nvSpPr>
          <p:cNvPr id="5" name="4 Rectángulo"/>
          <p:cNvSpPr/>
          <p:nvPr/>
        </p:nvSpPr>
        <p:spPr>
          <a:xfrm>
            <a:off x="51470" y="1500624"/>
            <a:ext cx="496855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 smtClean="0"/>
              <a:t>Introducción:</a:t>
            </a:r>
            <a:r>
              <a:rPr lang="es-ES" sz="1000" dirty="0" smtClean="0"/>
              <a:t> La hipertensión pulmonar (HP), es poco prevalente y con una mortalidad elevada. Requiere manejo con un elevado grado de especialización para el diagnóstico precoz, seguimiento y tratamiento, por lo que es necesario concentrar los casos a tratar en unidades de referencia. Se describe </a:t>
            </a:r>
            <a:r>
              <a:rPr lang="es-ES" sz="1000" dirty="0" smtClean="0"/>
              <a:t>una</a:t>
            </a:r>
            <a:r>
              <a:rPr lang="es-ES" sz="1000" dirty="0" smtClean="0"/>
              <a:t> </a:t>
            </a:r>
            <a:r>
              <a:rPr lang="es-ES" sz="1000" dirty="0" smtClean="0"/>
              <a:t>unidad destinada a pacientes con HP de un centro de Argentina. </a:t>
            </a:r>
          </a:p>
          <a:p>
            <a:endParaRPr lang="es-AR" sz="1000" b="1" dirty="0" smtClean="0"/>
          </a:p>
          <a:p>
            <a:r>
              <a:rPr lang="es-AR" sz="1000" b="1" dirty="0" smtClean="0"/>
              <a:t>Materiales </a:t>
            </a:r>
            <a:r>
              <a:rPr lang="es-AR" sz="1000" b="1" dirty="0"/>
              <a:t>y métodos:</a:t>
            </a:r>
            <a:r>
              <a:rPr lang="es-AR" sz="1000" dirty="0"/>
              <a:t> Se analizaron de manera retrospectiva los pacientes evaluados en la unidad de HP (UHP) de UP/ACCORD </a:t>
            </a:r>
            <a:r>
              <a:rPr lang="es-AR" sz="1000" dirty="0" smtClean="0"/>
              <a:t>de 11/2022 </a:t>
            </a:r>
            <a:r>
              <a:rPr lang="es-AR" sz="1000" dirty="0"/>
              <a:t>a 06/2024</a:t>
            </a:r>
            <a:r>
              <a:rPr lang="es-AR" sz="1000" dirty="0" smtClean="0"/>
              <a:t>.</a:t>
            </a:r>
          </a:p>
          <a:p>
            <a:endParaRPr lang="es-AR" sz="1000" dirty="0"/>
          </a:p>
          <a:p>
            <a:r>
              <a:rPr lang="es-AR" sz="1000" b="1" dirty="0"/>
              <a:t>Resultados</a:t>
            </a:r>
            <a:r>
              <a:rPr lang="es-AR" sz="1000" b="1" dirty="0" smtClean="0"/>
              <a:t>:</a:t>
            </a:r>
            <a:endParaRPr lang="es-AR" sz="1000" b="1" dirty="0"/>
          </a:p>
        </p:txBody>
      </p:sp>
      <p:sp>
        <p:nvSpPr>
          <p:cNvPr id="13" name="12 Rectángulo"/>
          <p:cNvSpPr/>
          <p:nvPr/>
        </p:nvSpPr>
        <p:spPr>
          <a:xfrm>
            <a:off x="771549" y="2875746"/>
            <a:ext cx="420538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es-ES" sz="1000" dirty="0" smtClean="0"/>
              <a:t>Equipo multidisciplinario: Cardiología, </a:t>
            </a:r>
            <a:r>
              <a:rPr lang="es-ES" sz="1000" dirty="0" err="1" smtClean="0"/>
              <a:t>Neumonología</a:t>
            </a:r>
            <a:r>
              <a:rPr lang="es-ES" sz="1000" dirty="0" smtClean="0"/>
              <a:t>, Reumatología, Enfermería especializada y personal administrativo. 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3219822" y="4164920"/>
            <a:ext cx="18002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000" b="1" dirty="0" smtClean="0"/>
              <a:t>Edad:</a:t>
            </a:r>
            <a:r>
              <a:rPr lang="es-ES" sz="1000" dirty="0" smtClean="0"/>
              <a:t> 17 (23.6%) entre 75–89 años, 23 (31,9%) entre 60–74 años, 17 (23,6%) entre 45–59 años y 15 (20,8%) menor de 44. </a:t>
            </a:r>
          </a:p>
          <a:p>
            <a:r>
              <a:rPr lang="es-ES" sz="1000" b="1" dirty="0" smtClean="0"/>
              <a:t>Localidad: </a:t>
            </a:r>
            <a:r>
              <a:rPr lang="es-ES" sz="1000" dirty="0" smtClean="0"/>
              <a:t>40  (55,6%) CABA, 27 (37,5%) en provincia de Bs As y 5 (6,9%) en el interior. </a:t>
            </a:r>
          </a:p>
          <a:p>
            <a:r>
              <a:rPr lang="es-ES" sz="1000" b="1" dirty="0" smtClean="0"/>
              <a:t>Cobertura:</a:t>
            </a:r>
            <a:r>
              <a:rPr lang="es-ES" sz="1000" dirty="0" smtClean="0"/>
              <a:t> 68 (94,5%) UP/ACCORD, 4 (5,5%) otras. </a:t>
            </a:r>
            <a:endParaRPr lang="es-ES" sz="10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846" y="3275856"/>
            <a:ext cx="1469081" cy="822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23478" y="3347864"/>
            <a:ext cx="3168352" cy="26161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AR" sz="1050" b="1" dirty="0" smtClean="0"/>
              <a:t>121 pacientes evaluados              72 en seguimiento</a:t>
            </a:r>
            <a:endParaRPr lang="es-AR" sz="1050" b="1" dirty="0"/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1635646" y="3491880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7 Imagen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42"/>
          <a:stretch/>
        </p:blipFill>
        <p:spPr>
          <a:xfrm>
            <a:off x="-91510" y="3707904"/>
            <a:ext cx="3311332" cy="2006127"/>
          </a:xfrm>
          <a:prstGeom prst="rect">
            <a:avLst/>
          </a:prstGeom>
        </p:spPr>
      </p:pic>
      <p:pic>
        <p:nvPicPr>
          <p:cNvPr id="9" name="8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54" y="5868144"/>
            <a:ext cx="2533596" cy="2287364"/>
          </a:xfrm>
          <a:prstGeom prst="rect">
            <a:avLst/>
          </a:prstGeom>
        </p:spPr>
      </p:pic>
      <p:pic>
        <p:nvPicPr>
          <p:cNvPr id="10" name="9 Imagen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41"/>
          <a:stretch/>
        </p:blipFill>
        <p:spPr>
          <a:xfrm>
            <a:off x="1995686" y="5934523"/>
            <a:ext cx="3144285" cy="1445789"/>
          </a:xfrm>
          <a:prstGeom prst="rect">
            <a:avLst/>
          </a:prstGeom>
        </p:spPr>
      </p:pic>
      <p:pic>
        <p:nvPicPr>
          <p:cNvPr id="11" name="10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8166" y="7526607"/>
            <a:ext cx="3135912" cy="1725913"/>
          </a:xfrm>
          <a:prstGeom prst="rect">
            <a:avLst/>
          </a:prstGeom>
        </p:spPr>
      </p:pic>
      <p:sp>
        <p:nvSpPr>
          <p:cNvPr id="12" name="11 CuadroTexto"/>
          <p:cNvSpPr txBox="1"/>
          <p:nvPr/>
        </p:nvSpPr>
        <p:spPr>
          <a:xfrm>
            <a:off x="699542" y="5686236"/>
            <a:ext cx="151216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50" b="1" dirty="0" smtClean="0"/>
              <a:t>Estratificación de riesgo</a:t>
            </a:r>
            <a:endParaRPr lang="es-AR" sz="1050" b="1" dirty="0"/>
          </a:p>
        </p:txBody>
      </p:sp>
      <p:sp>
        <p:nvSpPr>
          <p:cNvPr id="15" name="14 CuadroTexto"/>
          <p:cNvSpPr txBox="1"/>
          <p:nvPr/>
        </p:nvSpPr>
        <p:spPr>
          <a:xfrm>
            <a:off x="1851670" y="3742020"/>
            <a:ext cx="115212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50" b="1" dirty="0" smtClean="0"/>
              <a:t>Etiología</a:t>
            </a:r>
            <a:endParaRPr lang="es-AR" sz="1050" b="1" dirty="0"/>
          </a:p>
        </p:txBody>
      </p:sp>
      <p:sp>
        <p:nvSpPr>
          <p:cNvPr id="16" name="15 CuadroTexto"/>
          <p:cNvSpPr txBox="1"/>
          <p:nvPr/>
        </p:nvSpPr>
        <p:spPr>
          <a:xfrm>
            <a:off x="4011910" y="5830252"/>
            <a:ext cx="136815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50" b="1" dirty="0" smtClean="0"/>
              <a:t>Tratamiento</a:t>
            </a:r>
            <a:endParaRPr lang="es-AR" sz="1050" b="1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363838" y="7342420"/>
            <a:ext cx="187220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50" b="1" dirty="0" smtClean="0"/>
              <a:t>Resultados del ultimo año</a:t>
            </a:r>
            <a:endParaRPr lang="es-AR" sz="1050" b="1" dirty="0"/>
          </a:p>
        </p:txBody>
      </p:sp>
      <p:sp>
        <p:nvSpPr>
          <p:cNvPr id="18" name="17 CuadroTexto"/>
          <p:cNvSpPr txBox="1"/>
          <p:nvPr/>
        </p:nvSpPr>
        <p:spPr>
          <a:xfrm>
            <a:off x="123478" y="8028384"/>
            <a:ext cx="309634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000" b="1" dirty="0" smtClean="0"/>
              <a:t>Conclusión:</a:t>
            </a:r>
            <a:r>
              <a:rPr lang="es-AR" sz="1000" dirty="0" smtClean="0"/>
              <a:t> </a:t>
            </a:r>
            <a:r>
              <a:rPr lang="es-AR" sz="1000" dirty="0"/>
              <a:t>La atención </a:t>
            </a:r>
            <a:r>
              <a:rPr lang="es-AR" sz="1000" dirty="0" smtClean="0"/>
              <a:t>de </a:t>
            </a:r>
            <a:r>
              <a:rPr lang="es-AR" sz="1000" dirty="0"/>
              <a:t>los pacientes con HP es compleja y requiere un elevado grado de especialización. Para alcanzar esta especialización es esencial disponer de experiencia, que </a:t>
            </a:r>
            <a:r>
              <a:rPr lang="es-AR" sz="1000" dirty="0" smtClean="0"/>
              <a:t>se </a:t>
            </a:r>
            <a:r>
              <a:rPr lang="es-AR" sz="1000" dirty="0"/>
              <a:t>adquiere y mantiene </a:t>
            </a:r>
            <a:r>
              <a:rPr lang="es-AR" sz="1000" dirty="0" smtClean="0"/>
              <a:t>concentrando los casos </a:t>
            </a:r>
            <a:r>
              <a:rPr lang="es-AR" sz="1000" dirty="0"/>
              <a:t>en unidades de </a:t>
            </a:r>
            <a:r>
              <a:rPr lang="es-AR" sz="1000" dirty="0" smtClean="0"/>
              <a:t>referencia. </a:t>
            </a:r>
            <a:endParaRPr lang="es-AR" sz="1000" dirty="0"/>
          </a:p>
          <a:p>
            <a:endParaRPr lang="es-AR" sz="1000" dirty="0"/>
          </a:p>
        </p:txBody>
      </p:sp>
      <p:sp>
        <p:nvSpPr>
          <p:cNvPr id="6" name="5 CuadroTexto"/>
          <p:cNvSpPr txBox="1"/>
          <p:nvPr/>
        </p:nvSpPr>
        <p:spPr>
          <a:xfrm>
            <a:off x="4515966" y="35496"/>
            <a:ext cx="792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600" b="1" dirty="0" smtClean="0"/>
              <a:t>P-131</a:t>
            </a:r>
            <a:endParaRPr lang="es-AR" sz="1600" b="1" dirty="0"/>
          </a:p>
        </p:txBody>
      </p:sp>
      <p:pic>
        <p:nvPicPr>
          <p:cNvPr id="19" name="18 Imagen"/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57" b="78320"/>
          <a:stretch/>
        </p:blipFill>
        <p:spPr>
          <a:xfrm>
            <a:off x="-20538" y="2"/>
            <a:ext cx="1851504" cy="343271"/>
          </a:xfrm>
          <a:prstGeom prst="rect">
            <a:avLst/>
          </a:prstGeom>
        </p:spPr>
      </p:pic>
      <p:pic>
        <p:nvPicPr>
          <p:cNvPr id="20" name="19 Imagen"/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00" t="82788" r="25847" b="7100"/>
          <a:stretch/>
        </p:blipFill>
        <p:spPr>
          <a:xfrm>
            <a:off x="1851670" y="35496"/>
            <a:ext cx="2610477" cy="292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114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439</TotalTime>
  <Words>299</Words>
  <Application>Microsoft Office PowerPoint</Application>
  <PresentationFormat>Presentación en pantalla (16:9)</PresentationFormat>
  <Paragraphs>20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EXPERIENCIA DE UNA UNIDAD DE HIPERTENSIÓN PULMONAR EN UN CENTRO DE GESTIÓN PRIVADA DE ARGENTINA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Experiencia de una unidad de hipertensión pulmonar en un centro de gestión privada de Argentina</dc:title>
  <dc:creator>Usuario</dc:creator>
  <cp:lastModifiedBy>Usuario</cp:lastModifiedBy>
  <cp:revision>23</cp:revision>
  <dcterms:created xsi:type="dcterms:W3CDTF">2024-10-16T21:31:48Z</dcterms:created>
  <dcterms:modified xsi:type="dcterms:W3CDTF">2024-10-18T01:02:14Z</dcterms:modified>
</cp:coreProperties>
</file>