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464" y="-3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4CE3-CE0A-491E-B11C-7180140C8EEB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D6A3-7AB2-4CBD-A39D-3D829CE6D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973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D6A3-7AB2-4CBD-A39D-3D829CE6DB30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834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087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76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948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54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715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19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557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159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933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512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53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C253-60CE-48B0-B9E8-814BF73E48B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A08D-A829-4D36-ACC0-A7C470D62A5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49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3478" y="-268353"/>
            <a:ext cx="4824536" cy="1960033"/>
          </a:xfrm>
        </p:spPr>
        <p:txBody>
          <a:bodyPr>
            <a:normAutofit/>
          </a:bodyPr>
          <a:lstStyle/>
          <a:p>
            <a:r>
              <a:rPr lang="es-MX" sz="1400" b="1" dirty="0" smtClean="0"/>
              <a:t>EXPERIENCIA DE UNA UNIDAD DE HIPERTENSIÓN PULMONAR EN UN CENTRO DE GESTIÓN PRIVADA DE ARGENTINA</a:t>
            </a:r>
            <a:endParaRPr lang="es-AR" sz="1400" b="1" dirty="0"/>
          </a:p>
        </p:txBody>
      </p:sp>
      <p:sp>
        <p:nvSpPr>
          <p:cNvPr id="4" name="3 Rectángulo"/>
          <p:cNvSpPr/>
          <p:nvPr/>
        </p:nvSpPr>
        <p:spPr>
          <a:xfrm>
            <a:off x="51470" y="971600"/>
            <a:ext cx="482453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 smtClean="0"/>
              <a:t>A.G. </a:t>
            </a:r>
            <a:r>
              <a:rPr lang="es-MX" sz="1000" dirty="0" err="1" smtClean="0"/>
              <a:t>Tomaszuk</a:t>
            </a:r>
            <a:r>
              <a:rPr lang="es-MX" sz="1000" dirty="0"/>
              <a:t>, </a:t>
            </a:r>
            <a:r>
              <a:rPr lang="es-MX" sz="1000" dirty="0" err="1"/>
              <a:t>M.Marek</a:t>
            </a:r>
            <a:r>
              <a:rPr lang="es-MX" sz="1000" dirty="0"/>
              <a:t>, M. </a:t>
            </a:r>
            <a:r>
              <a:rPr lang="es-MX" sz="1000" dirty="0" err="1"/>
              <a:t>Perandones</a:t>
            </a:r>
            <a:r>
              <a:rPr lang="es-MX" sz="1000" dirty="0"/>
              <a:t>, C. </a:t>
            </a:r>
            <a:r>
              <a:rPr lang="es-MX" sz="1000" dirty="0" err="1"/>
              <a:t>Perandones</a:t>
            </a:r>
            <a:r>
              <a:rPr lang="es-MX" sz="1000" dirty="0"/>
              <a:t>,  </a:t>
            </a:r>
            <a:r>
              <a:rPr lang="es-MX" sz="1000" dirty="0" err="1"/>
              <a:t>L.Pezatti</a:t>
            </a:r>
            <a:r>
              <a:rPr lang="es-MX" sz="1000" dirty="0"/>
              <a:t>, E. </a:t>
            </a:r>
            <a:r>
              <a:rPr lang="es-MX" sz="1000" dirty="0" err="1"/>
              <a:t>Garcia</a:t>
            </a:r>
            <a:r>
              <a:rPr lang="es-MX" sz="1000" dirty="0"/>
              <a:t> Orozco, L.F. Portillo </a:t>
            </a:r>
            <a:r>
              <a:rPr lang="es-MX" sz="1000" dirty="0" err="1"/>
              <a:t>Lesmo</a:t>
            </a:r>
            <a:r>
              <a:rPr lang="es-MX" sz="1000" dirty="0"/>
              <a:t>.  N. </a:t>
            </a:r>
            <a:r>
              <a:rPr lang="es-MX" sz="1000" dirty="0" err="1"/>
              <a:t>Lalor</a:t>
            </a:r>
            <a:r>
              <a:rPr lang="es-MX" sz="1000" dirty="0" smtClean="0"/>
              <a:t>.</a:t>
            </a:r>
          </a:p>
          <a:p>
            <a:r>
              <a:rPr lang="es-AR" sz="900" dirty="0"/>
              <a:t>Centro médico </a:t>
            </a:r>
            <a:r>
              <a:rPr lang="es-AR" sz="900" dirty="0" err="1"/>
              <a:t>Accord</a:t>
            </a:r>
            <a:r>
              <a:rPr lang="es-AR" sz="900" dirty="0"/>
              <a:t> Salud, Sanatorio Anchorena Recoleta, Sanatorio Anchorena San </a:t>
            </a:r>
            <a:r>
              <a:rPr lang="es-AR" sz="900" dirty="0" smtClean="0"/>
              <a:t>Martin</a:t>
            </a:r>
            <a:endParaRPr lang="es-AR" sz="900" dirty="0"/>
          </a:p>
        </p:txBody>
      </p:sp>
      <p:sp>
        <p:nvSpPr>
          <p:cNvPr id="5" name="4 Rectángulo"/>
          <p:cNvSpPr/>
          <p:nvPr/>
        </p:nvSpPr>
        <p:spPr>
          <a:xfrm>
            <a:off x="51470" y="1500624"/>
            <a:ext cx="49685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 smtClean="0"/>
              <a:t>Introducción:</a:t>
            </a:r>
            <a:r>
              <a:rPr lang="es-ES" sz="1000" dirty="0" smtClean="0"/>
              <a:t> La hipertensión pulmonar (HP), es poco prevalente y con una mortalidad elevada. Requiere manejo con un elevado grado de especialización para el diagnóstico precoz, seguimiento y tratamiento, por lo que es necesario concentrar los casos a tratar en unidades de referencia. Se describe </a:t>
            </a:r>
            <a:r>
              <a:rPr lang="es-ES" sz="1000" dirty="0" smtClean="0"/>
              <a:t>una</a:t>
            </a:r>
            <a:r>
              <a:rPr lang="es-ES" sz="1000" dirty="0" smtClean="0"/>
              <a:t> </a:t>
            </a:r>
            <a:r>
              <a:rPr lang="es-ES" sz="1000" dirty="0" smtClean="0"/>
              <a:t>unidad destinada a pacientes con HP de un centro de Argentina. </a:t>
            </a:r>
          </a:p>
          <a:p>
            <a:endParaRPr lang="es-AR" sz="1000" b="1" dirty="0" smtClean="0"/>
          </a:p>
          <a:p>
            <a:r>
              <a:rPr lang="es-AR" sz="1000" b="1" dirty="0" smtClean="0"/>
              <a:t>Materiales </a:t>
            </a:r>
            <a:r>
              <a:rPr lang="es-AR" sz="1000" b="1" dirty="0"/>
              <a:t>y métodos:</a:t>
            </a:r>
            <a:r>
              <a:rPr lang="es-AR" sz="1000" dirty="0"/>
              <a:t> Se analizaron de manera retrospectiva los pacientes evaluados en la unidad de HP (UHP) de UP/ACCORD </a:t>
            </a:r>
            <a:r>
              <a:rPr lang="es-AR" sz="1000" dirty="0" smtClean="0"/>
              <a:t>de 11/2022 </a:t>
            </a:r>
            <a:r>
              <a:rPr lang="es-AR" sz="1000" dirty="0"/>
              <a:t>a 06/2024</a:t>
            </a:r>
            <a:r>
              <a:rPr lang="es-AR" sz="1000" dirty="0" smtClean="0"/>
              <a:t>.</a:t>
            </a:r>
          </a:p>
          <a:p>
            <a:endParaRPr lang="es-AR" sz="1000" dirty="0"/>
          </a:p>
          <a:p>
            <a:r>
              <a:rPr lang="es-AR" sz="1000" b="1" dirty="0"/>
              <a:t>Resultados</a:t>
            </a:r>
            <a:r>
              <a:rPr lang="es-AR" sz="1000" b="1" dirty="0" smtClean="0"/>
              <a:t>:</a:t>
            </a:r>
            <a:endParaRPr lang="es-AR" sz="1000" b="1" dirty="0"/>
          </a:p>
        </p:txBody>
      </p:sp>
      <p:sp>
        <p:nvSpPr>
          <p:cNvPr id="13" name="12 Rectángulo"/>
          <p:cNvSpPr/>
          <p:nvPr/>
        </p:nvSpPr>
        <p:spPr>
          <a:xfrm>
            <a:off x="771549" y="2875746"/>
            <a:ext cx="4205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es-ES" sz="1000" dirty="0" smtClean="0"/>
              <a:t>Equipo multidisciplinario: Cardiología, </a:t>
            </a:r>
            <a:r>
              <a:rPr lang="es-ES" sz="1000" dirty="0" err="1" smtClean="0"/>
              <a:t>Neumonología</a:t>
            </a:r>
            <a:r>
              <a:rPr lang="es-ES" sz="1000" dirty="0" smtClean="0"/>
              <a:t>, Reumatología, Enfermería especializada y personal administrativo.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219822" y="4164920"/>
            <a:ext cx="1800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 smtClean="0"/>
              <a:t>Edad:</a:t>
            </a:r>
            <a:r>
              <a:rPr lang="es-ES" sz="1000" dirty="0" smtClean="0"/>
              <a:t> 17 (23.6%) entre 75–89 años, 23 (31,9%) entre 60–74 años, 17 (23,6%) entre 45–59 años y 15 (20,8%) menor de 44. </a:t>
            </a:r>
          </a:p>
          <a:p>
            <a:r>
              <a:rPr lang="es-ES" sz="1000" b="1" dirty="0" smtClean="0"/>
              <a:t>Localidad: </a:t>
            </a:r>
            <a:r>
              <a:rPr lang="es-ES" sz="1000" dirty="0" smtClean="0"/>
              <a:t>40  (55,6%) CABA, 27 (37,5%) en provincia de Bs As y 5 (6,9%) en el interior. </a:t>
            </a:r>
          </a:p>
          <a:p>
            <a:r>
              <a:rPr lang="es-ES" sz="1000" b="1" dirty="0" smtClean="0"/>
              <a:t>Cobertura:</a:t>
            </a:r>
            <a:r>
              <a:rPr lang="es-ES" sz="1000" dirty="0" smtClean="0"/>
              <a:t> 68 (94,5%) UP/ACCORD, 4 (5,5%) otras. </a:t>
            </a:r>
            <a:endParaRPr lang="es-ES" sz="1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846" y="3275856"/>
            <a:ext cx="1469081" cy="82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23478" y="3347864"/>
            <a:ext cx="3168352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1050" b="1" dirty="0" smtClean="0"/>
              <a:t>121 pacientes evaluados              72 en seguimiento</a:t>
            </a:r>
            <a:endParaRPr lang="es-AR" sz="1050" b="1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635646" y="34918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2"/>
          <a:stretch/>
        </p:blipFill>
        <p:spPr>
          <a:xfrm>
            <a:off x="-91510" y="3707904"/>
            <a:ext cx="3311332" cy="200612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" y="5868144"/>
            <a:ext cx="2533596" cy="2287364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1"/>
          <a:stretch/>
        </p:blipFill>
        <p:spPr>
          <a:xfrm>
            <a:off x="1995686" y="5934523"/>
            <a:ext cx="3144285" cy="1445789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66" y="7526607"/>
            <a:ext cx="3135912" cy="1725913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699542" y="5686236"/>
            <a:ext cx="1512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b="1" dirty="0" smtClean="0"/>
              <a:t>Estratificación de riesgo</a:t>
            </a:r>
            <a:endParaRPr lang="es-AR" sz="105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851670" y="3742020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b="1" dirty="0" smtClean="0"/>
              <a:t>Etiología</a:t>
            </a:r>
            <a:endParaRPr lang="es-AR" sz="105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011910" y="5830252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b="1" dirty="0" smtClean="0"/>
              <a:t>Tratamiento</a:t>
            </a:r>
            <a:endParaRPr lang="es-AR" sz="105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363838" y="7342420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50" b="1" dirty="0" smtClean="0"/>
              <a:t>Resultados del ultimo año</a:t>
            </a:r>
            <a:endParaRPr lang="es-AR" sz="105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3478" y="8028384"/>
            <a:ext cx="3096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Conclusión:</a:t>
            </a:r>
            <a:r>
              <a:rPr lang="es-AR" sz="1000" dirty="0" smtClean="0"/>
              <a:t> </a:t>
            </a:r>
            <a:r>
              <a:rPr lang="es-AR" sz="1000" dirty="0"/>
              <a:t>La atención </a:t>
            </a:r>
            <a:r>
              <a:rPr lang="es-AR" sz="1000" dirty="0" smtClean="0"/>
              <a:t>de </a:t>
            </a:r>
            <a:r>
              <a:rPr lang="es-AR" sz="1000" dirty="0"/>
              <a:t>los pacientes con HP es compleja y requiere un elevado grado de especialización. Para alcanzar esta especialización es esencial disponer de experiencia, que </a:t>
            </a:r>
            <a:r>
              <a:rPr lang="es-AR" sz="1000" dirty="0" smtClean="0"/>
              <a:t>se </a:t>
            </a:r>
            <a:r>
              <a:rPr lang="es-AR" sz="1000" dirty="0"/>
              <a:t>adquiere y mantiene </a:t>
            </a:r>
            <a:r>
              <a:rPr lang="es-AR" sz="1000" dirty="0" smtClean="0"/>
              <a:t>concentrando los casos </a:t>
            </a:r>
            <a:r>
              <a:rPr lang="es-AR" sz="1000" dirty="0"/>
              <a:t>en unidades de </a:t>
            </a:r>
            <a:r>
              <a:rPr lang="es-AR" sz="1000" dirty="0" smtClean="0"/>
              <a:t>referencia. </a:t>
            </a:r>
            <a:endParaRPr lang="es-AR" sz="1000" dirty="0"/>
          </a:p>
          <a:p>
            <a:endParaRPr lang="es-AR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515966" y="3549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P-131</a:t>
            </a:r>
            <a:endParaRPr lang="es-AR" sz="1600" b="1" dirty="0"/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7" b="78320"/>
          <a:stretch/>
        </p:blipFill>
        <p:spPr>
          <a:xfrm>
            <a:off x="-20538" y="2"/>
            <a:ext cx="1851504" cy="343271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0" t="82788" r="25847" b="7100"/>
          <a:stretch/>
        </p:blipFill>
        <p:spPr>
          <a:xfrm>
            <a:off x="1851670" y="35496"/>
            <a:ext cx="2610477" cy="29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299</Words>
  <Application>Microsoft Office PowerPoint</Application>
  <PresentationFormat>Presentación en pantalla (16:9)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EXPERIENCIA DE UNA UNIDAD DE HIPERTENSIÓN PULMONAR EN UN CENTRO DE GESTIÓN PRIVADA DE ARGENTINA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de una unidad de hipertensión pulmonar en un centro de gestión privada de Argentina</dc:title>
  <dc:creator>Usuario</dc:creator>
  <cp:lastModifiedBy>Usuario</cp:lastModifiedBy>
  <cp:revision>23</cp:revision>
  <dcterms:created xsi:type="dcterms:W3CDTF">2024-10-16T21:31:48Z</dcterms:created>
  <dcterms:modified xsi:type="dcterms:W3CDTF">2024-10-18T01:02:14Z</dcterms:modified>
</cp:coreProperties>
</file>