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0272"/>
    <a:srgbClr val="CBB5DD"/>
    <a:srgbClr val="E8DEF0"/>
    <a:srgbClr val="C995FD"/>
    <a:srgbClr val="74048A"/>
    <a:srgbClr val="CC3E64"/>
    <a:srgbClr val="BD4354"/>
    <a:srgbClr val="D27D8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990" y="-55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633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96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205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322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62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215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635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880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899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173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591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B9846-23CB-4C94-9711-08C76402E0F2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83027-26B7-4C1E-8167-637001C455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43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8A73E68-741E-4B8F-902A-E175FA1B3F82}"/>
              </a:ext>
            </a:extLst>
          </p:cNvPr>
          <p:cNvSpPr/>
          <p:nvPr/>
        </p:nvSpPr>
        <p:spPr>
          <a:xfrm>
            <a:off x="169606" y="3539613"/>
            <a:ext cx="4853741" cy="1765562"/>
          </a:xfrm>
          <a:prstGeom prst="rect">
            <a:avLst/>
          </a:prstGeom>
          <a:solidFill>
            <a:srgbClr val="CBB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68D6A40-F294-4AC4-96A2-0A32A003A03F}"/>
              </a:ext>
            </a:extLst>
          </p:cNvPr>
          <p:cNvSpPr txBox="1"/>
          <p:nvPr/>
        </p:nvSpPr>
        <p:spPr>
          <a:xfrm>
            <a:off x="2880360" y="2799738"/>
            <a:ext cx="1847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endParaRPr lang="es-AR" sz="900" dirty="0"/>
          </a:p>
        </p:txBody>
      </p:sp>
      <p:sp>
        <p:nvSpPr>
          <p:cNvPr id="20" name="2 Marcador de texto">
            <a:extLst>
              <a:ext uri="{FF2B5EF4-FFF2-40B4-BE49-F238E27FC236}">
                <a16:creationId xmlns:a16="http://schemas.microsoft.com/office/drawing/2014/main" id="{C6F4145B-26AD-408B-AF3D-B6E0CDC0A8FB}"/>
              </a:ext>
            </a:extLst>
          </p:cNvPr>
          <p:cNvSpPr txBox="1">
            <a:spLocks/>
          </p:cNvSpPr>
          <p:nvPr/>
        </p:nvSpPr>
        <p:spPr>
          <a:xfrm>
            <a:off x="1" y="6542018"/>
            <a:ext cx="5143499" cy="16798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900" dirty="0"/>
              <a:t>Se enviaron 559 encuestas. Obteniéndose 152 respuestas. </a:t>
            </a:r>
            <a:r>
              <a:rPr lang="es-AR" sz="900" dirty="0"/>
              <a:t>Predominan los pacientes mayores a 50 años. La mayoría tienen un nivel educativo de formación profesional, seguido por educación secundaria. En cuanto a la ocupación, los grupos más representados son empleados (28,9%) y jubilados (24,3%). </a:t>
            </a:r>
            <a:r>
              <a:rPr lang="es-AR" sz="900" dirty="0">
                <a:ea typeface="Times New Roman" panose="02020603050405020304" pitchFamily="18" charset="0"/>
                <a:cs typeface="Calibri" panose="020F0502020204030204" pitchFamily="34" charset="0"/>
              </a:rPr>
              <a:t>La mayoría de los pacientes (36,8%) lleva entre 1 y 3 años de seguimiento. </a:t>
            </a:r>
            <a:r>
              <a:rPr lang="es-AR" sz="900" dirty="0"/>
              <a:t>La frecuencia de visitas es, trimestral (25,7%), seguida de semestral (21,1%) y anual (15,1%). Las condiciones respiratorias más frecuentes fueron asma (18,4%) y EPOC (16,4%). Un 13,8% de los pacientes desconocía su diagnóstico. </a:t>
            </a:r>
            <a:r>
              <a:rPr lang="es-AR" sz="900" b="1" dirty="0"/>
              <a:t>El 100% de los encuestados prefieren esta vía de comunicación</a:t>
            </a:r>
            <a:r>
              <a:rPr lang="es-AR" sz="900" dirty="0"/>
              <a:t>, en combinación con visitas presenciales (96%). </a:t>
            </a:r>
            <a:r>
              <a:rPr lang="es-AR" sz="900" dirty="0">
                <a:ea typeface="Times New Roman" panose="02020603050405020304" pitchFamily="18" charset="0"/>
                <a:cs typeface="Calibri" panose="020F0502020204030204" pitchFamily="34" charset="0"/>
              </a:rPr>
              <a:t>Entre los tipos de información solicitada o recibida a través de esta vía, destacan las citas o turnos (64,47%), la consejería médica (31,6%) y la solicitud de resultados de pruebas o estudios (28,9%). Finalmente, </a:t>
            </a:r>
            <a:r>
              <a:rPr lang="es-AR" sz="900" b="1" dirty="0">
                <a:ea typeface="Times New Roman" panose="02020603050405020304" pitchFamily="18" charset="0"/>
                <a:cs typeface="Calibri" panose="020F0502020204030204" pitchFamily="34" charset="0"/>
              </a:rPr>
              <a:t>el 92,8% de los encuestados manifestó que su experiencia general con el servicio de </a:t>
            </a:r>
            <a:r>
              <a:rPr lang="es-AR" sz="900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Neumonología</a:t>
            </a:r>
            <a:r>
              <a:rPr lang="es-AR" sz="900" b="1" dirty="0">
                <a:ea typeface="Times New Roman" panose="02020603050405020304" pitchFamily="18" charset="0"/>
                <a:cs typeface="Calibri" panose="020F0502020204030204" pitchFamily="34" charset="0"/>
              </a:rPr>
              <a:t> ha mejorado gracias al uso de WhatsApp, </a:t>
            </a:r>
            <a:r>
              <a:rPr lang="es-AR" sz="900" dirty="0">
                <a:ea typeface="Times New Roman" panose="02020603050405020304" pitchFamily="18" charset="0"/>
                <a:cs typeface="Calibri" panose="020F0502020204030204" pitchFamily="34" charset="0"/>
              </a:rPr>
              <a:t>y el 71,7% recomendaría definitivamente esta herramienta a otros pacientes.</a:t>
            </a:r>
            <a:endParaRPr lang="es-MX" sz="900" dirty="0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FA7CFF6F-4554-4568-95D8-9BADA2596AD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6" r="7875" b="9024"/>
          <a:stretch/>
        </p:blipFill>
        <p:spPr bwMode="auto">
          <a:xfrm>
            <a:off x="94418" y="3413082"/>
            <a:ext cx="2115835" cy="915052"/>
          </a:xfrm>
          <a:prstGeom prst="rect">
            <a:avLst/>
          </a:prstGeom>
          <a:ln w="9525" cap="sq">
            <a:solidFill>
              <a:srgbClr val="95027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E8B4C300-B46D-4232-BA94-7071312B8D71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99" r="14559" b="8029"/>
          <a:stretch/>
        </p:blipFill>
        <p:spPr bwMode="auto">
          <a:xfrm>
            <a:off x="173915" y="4429032"/>
            <a:ext cx="2210382" cy="995847"/>
          </a:xfrm>
          <a:prstGeom prst="rect">
            <a:avLst/>
          </a:prstGeom>
          <a:ln w="9525" cap="sq">
            <a:solidFill>
              <a:srgbClr val="95027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7192A717-9F10-4F52-AE3E-5F0551B663E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415" r="2183" b="10898"/>
          <a:stretch/>
        </p:blipFill>
        <p:spPr bwMode="auto">
          <a:xfrm>
            <a:off x="2479210" y="3405268"/>
            <a:ext cx="2318533" cy="952048"/>
          </a:xfrm>
          <a:prstGeom prst="rect">
            <a:avLst/>
          </a:prstGeom>
          <a:ln w="9525" cap="sq">
            <a:solidFill>
              <a:srgbClr val="95027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7B5C105F-6691-4527-B1E9-5F087FEAFD63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" t="4654" r="1774" b="9668"/>
          <a:stretch/>
        </p:blipFill>
        <p:spPr bwMode="auto">
          <a:xfrm>
            <a:off x="2607364" y="4475456"/>
            <a:ext cx="2415983" cy="974707"/>
          </a:xfrm>
          <a:prstGeom prst="rect">
            <a:avLst/>
          </a:prstGeom>
          <a:ln w="9525" cap="sq">
            <a:solidFill>
              <a:srgbClr val="95027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D6C9DCE8-7418-4CDC-B93B-0D3256FDF3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5143500" cy="909204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EBA11866-687A-49D9-B39E-BAB2627D3B2E}"/>
              </a:ext>
            </a:extLst>
          </p:cNvPr>
          <p:cNvSpPr txBox="1"/>
          <p:nvPr/>
        </p:nvSpPr>
        <p:spPr>
          <a:xfrm>
            <a:off x="0" y="1200843"/>
            <a:ext cx="514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Dra. Alejandra Benavides, Dra. Daniela Cabral, Dra. Yesica Amarilla,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Héctor Varas, Dr. Ángel Sánchez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91B34D9-99B7-461C-9668-CA504B3A9A55}"/>
              </a:ext>
            </a:extLst>
          </p:cNvPr>
          <p:cNvSpPr txBox="1"/>
          <p:nvPr/>
        </p:nvSpPr>
        <p:spPr>
          <a:xfrm>
            <a:off x="341591" y="868140"/>
            <a:ext cx="4456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USO DE MENSAJERÍAS WHATSAPP PARA LA GESTIÓN DE PACIENTES AMBULATORIOS DEL  SERVICIO DE NEUMONOLOGÍA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A50FA72-95EA-47EC-96F9-AC1A6A9E00F3}"/>
              </a:ext>
            </a:extLst>
          </p:cNvPr>
          <p:cNvSpPr txBox="1"/>
          <p:nvPr/>
        </p:nvSpPr>
        <p:spPr>
          <a:xfrm>
            <a:off x="0" y="1569329"/>
            <a:ext cx="10647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solidFill>
                  <a:srgbClr val="CC3E64"/>
                </a:solidFill>
              </a:rPr>
              <a:t>INTRODUCCIÓN:</a:t>
            </a:r>
            <a:endParaRPr lang="es-AR" sz="1000" b="1" dirty="0">
              <a:solidFill>
                <a:srgbClr val="CC3E64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7526E76-14F0-48C6-A1FB-E715566C8F54}"/>
              </a:ext>
            </a:extLst>
          </p:cNvPr>
          <p:cNvSpPr txBox="1"/>
          <p:nvPr/>
        </p:nvSpPr>
        <p:spPr>
          <a:xfrm>
            <a:off x="2386138" y="1569329"/>
            <a:ext cx="15744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solidFill>
                  <a:srgbClr val="CC3E64"/>
                </a:solidFill>
              </a:rPr>
              <a:t>MATERIALES Y MÉTODOS:</a:t>
            </a:r>
            <a:endParaRPr lang="es-AR" sz="1000" b="1" dirty="0">
              <a:solidFill>
                <a:srgbClr val="CC3E64"/>
              </a:solidFill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A49336A-71D9-4426-8BA3-76F270371358}"/>
              </a:ext>
            </a:extLst>
          </p:cNvPr>
          <p:cNvSpPr txBox="1"/>
          <p:nvPr/>
        </p:nvSpPr>
        <p:spPr>
          <a:xfrm>
            <a:off x="0" y="5437061"/>
            <a:ext cx="8034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solidFill>
                  <a:srgbClr val="CC3E64"/>
                </a:solidFill>
              </a:rPr>
              <a:t>OBJETIVOS:</a:t>
            </a:r>
            <a:endParaRPr lang="es-AR" sz="1000" b="1" dirty="0">
              <a:solidFill>
                <a:srgbClr val="CC3E64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CC79A71-FCE2-405E-9F59-A89F1E47993F}"/>
              </a:ext>
            </a:extLst>
          </p:cNvPr>
          <p:cNvSpPr txBox="1"/>
          <p:nvPr/>
        </p:nvSpPr>
        <p:spPr>
          <a:xfrm>
            <a:off x="0" y="6441029"/>
            <a:ext cx="9268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solidFill>
                  <a:srgbClr val="CC3E64"/>
                </a:solidFill>
              </a:rPr>
              <a:t>DESARROLLO:</a:t>
            </a:r>
            <a:endParaRPr lang="es-AR" sz="1000" b="1" dirty="0">
              <a:solidFill>
                <a:srgbClr val="CC3E64"/>
              </a:solidFill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5C08CA0A-DC88-47ED-A1D7-ABEA52996BE1}"/>
              </a:ext>
            </a:extLst>
          </p:cNvPr>
          <p:cNvSpPr txBox="1"/>
          <p:nvPr/>
        </p:nvSpPr>
        <p:spPr>
          <a:xfrm>
            <a:off x="0" y="8155667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solidFill>
                  <a:srgbClr val="CC3E64"/>
                </a:solidFill>
              </a:rPr>
              <a:t>CONCLUSIÓN:</a:t>
            </a:r>
            <a:endParaRPr lang="es-AR" sz="1000" b="1" dirty="0">
              <a:solidFill>
                <a:srgbClr val="CC3E64"/>
              </a:solidFill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5407A462-C3EB-44DA-871F-86C6CCCF0294}"/>
              </a:ext>
            </a:extLst>
          </p:cNvPr>
          <p:cNvSpPr txBox="1">
            <a:spLocks/>
          </p:cNvSpPr>
          <p:nvPr/>
        </p:nvSpPr>
        <p:spPr>
          <a:xfrm>
            <a:off x="94419" y="8326101"/>
            <a:ext cx="4954664" cy="790857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14400"/>
            <a:r>
              <a:rPr lang="es-AR" sz="900" kern="0" dirty="0"/>
              <a:t>El uso de WhatsApp en el </a:t>
            </a:r>
            <a:r>
              <a:rPr lang="es-AR" sz="900" b="1" kern="0" dirty="0"/>
              <a:t>servicio de </a:t>
            </a:r>
            <a:r>
              <a:rPr lang="es-AR" sz="900" b="1" kern="0" dirty="0" err="1"/>
              <a:t>Neumonología</a:t>
            </a:r>
            <a:r>
              <a:rPr lang="es-AR" sz="900" b="1" kern="0" dirty="0"/>
              <a:t> del HAC</a:t>
            </a:r>
            <a:r>
              <a:rPr lang="es-AR" sz="900" kern="0" dirty="0"/>
              <a:t> ha sido bien recibido por los pacientes, con </a:t>
            </a:r>
            <a:r>
              <a:rPr lang="es-AR" sz="900" b="1" kern="0" dirty="0"/>
              <a:t>alta satisfacción y recomendaciones</a:t>
            </a:r>
            <a:r>
              <a:rPr lang="es-AR" sz="900" kern="0" dirty="0"/>
              <a:t>. WhatsApp se ha consolidado como una </a:t>
            </a:r>
            <a:r>
              <a:rPr lang="es-AR" sz="900" b="1" kern="0" dirty="0"/>
              <a:t>herramienta efectiva </a:t>
            </a:r>
            <a:r>
              <a:rPr lang="es-AR" sz="900" kern="0" dirty="0"/>
              <a:t>para la gestión de la salud respiratoria. Sin embargo, se identifican áreas de mejora, como la velocidad de respuesta, la claridad en los horarios de atención y la implementación de videoconferencias y otros servicios digitales. Abordar estas mejoras podría aumentar la eficiencia del servicio y fortalecer la relación médico-paciente.</a:t>
            </a:r>
          </a:p>
        </p:txBody>
      </p:sp>
      <p:sp>
        <p:nvSpPr>
          <p:cNvPr id="38" name="object 8">
            <a:extLst>
              <a:ext uri="{FF2B5EF4-FFF2-40B4-BE49-F238E27FC236}">
                <a16:creationId xmlns:a16="http://schemas.microsoft.com/office/drawing/2014/main" id="{79AE094E-D881-4308-ADD1-7A1635F610AA}"/>
              </a:ext>
            </a:extLst>
          </p:cNvPr>
          <p:cNvSpPr txBox="1">
            <a:spLocks/>
          </p:cNvSpPr>
          <p:nvPr/>
        </p:nvSpPr>
        <p:spPr>
          <a:xfrm>
            <a:off x="94418" y="1743674"/>
            <a:ext cx="2291720" cy="1663403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s-MX" sz="900" dirty="0">
                <a:cs typeface="Arial" panose="020B0604020202020204" pitchFamily="34" charset="0"/>
              </a:rPr>
              <a:t>En la última década, la comunicación digital ha revolucionado la forma en que los profesionales de la salud interactúan con sus pacientes.</a:t>
            </a:r>
          </a:p>
          <a:p>
            <a:pPr algn="just">
              <a:spcBef>
                <a:spcPts val="0"/>
              </a:spcBef>
            </a:pPr>
            <a:r>
              <a:rPr lang="es-MX" sz="900" dirty="0">
                <a:cs typeface="Arial" panose="020B0604020202020204" pitchFamily="34" charset="0"/>
              </a:rPr>
              <a:t>WhatsApp, una aplicación de mensajería instantánea ampliamente utilizada, se ha convertido en una herramienta potencial para mejorar la gestión de pacientes ambulatorios en diversas especialidades médicas.</a:t>
            </a:r>
          </a:p>
          <a:p>
            <a:pPr algn="just">
              <a:spcBef>
                <a:spcPts val="0"/>
              </a:spcBef>
            </a:pPr>
            <a:r>
              <a:rPr lang="es-MX" sz="900" dirty="0">
                <a:cs typeface="Arial" panose="020B0604020202020204" pitchFamily="34" charset="0"/>
              </a:rPr>
              <a:t>Este estudio se centra en evaluar la efectividad del uso de WhatsApp en el manejo de pacientes ambulatorios del servicio de </a:t>
            </a:r>
            <a:r>
              <a:rPr lang="es-MX" sz="900" dirty="0" err="1">
                <a:cs typeface="Arial" panose="020B0604020202020204" pitchFamily="34" charset="0"/>
              </a:rPr>
              <a:t>neumonología</a:t>
            </a:r>
            <a:r>
              <a:rPr lang="es-MX" sz="900" dirty="0">
                <a:cs typeface="Arial" panose="020B0604020202020204" pitchFamily="34" charset="0"/>
              </a:rPr>
              <a:t>, explorando su impacto en la comunicación, seguimiento y satisfacción del paciente.</a:t>
            </a:r>
            <a:endParaRPr lang="es-AR" sz="900" dirty="0">
              <a:cs typeface="Arial" panose="020B0604020202020204" pitchFamily="34" charset="0"/>
            </a:endParaRPr>
          </a:p>
        </p:txBody>
      </p:sp>
      <p:sp>
        <p:nvSpPr>
          <p:cNvPr id="39" name="object 8">
            <a:extLst>
              <a:ext uri="{FF2B5EF4-FFF2-40B4-BE49-F238E27FC236}">
                <a16:creationId xmlns:a16="http://schemas.microsoft.com/office/drawing/2014/main" id="{8077A80C-6692-4E03-A976-2806A22260F6}"/>
              </a:ext>
            </a:extLst>
          </p:cNvPr>
          <p:cNvSpPr txBox="1">
            <a:spLocks/>
          </p:cNvSpPr>
          <p:nvPr/>
        </p:nvSpPr>
        <p:spPr>
          <a:xfrm>
            <a:off x="2479210" y="1735980"/>
            <a:ext cx="2569872" cy="1663403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s-MX" sz="900" dirty="0"/>
              <a:t>Estudio descriptivo transversal basado en encuestas sobre pacientes ambulatorios del servicio de </a:t>
            </a:r>
            <a:r>
              <a:rPr lang="es-MX" sz="900" dirty="0" err="1"/>
              <a:t>neumonología</a:t>
            </a:r>
            <a:r>
              <a:rPr lang="es-MX" sz="900" dirty="0"/>
              <a:t>. </a:t>
            </a:r>
          </a:p>
          <a:p>
            <a:pPr algn="just">
              <a:spcBef>
                <a:spcPts val="0"/>
              </a:spcBef>
            </a:pPr>
            <a:r>
              <a:rPr lang="es-MX" sz="900" dirty="0"/>
              <a:t>Nos basamos en encuestas estructuradas distribuidas a través de mensajes de WhatsApp y cuestionarios de satisfacción del paciente, entrevistas </a:t>
            </a:r>
            <a:r>
              <a:rPr lang="es-MX" sz="900" dirty="0" err="1"/>
              <a:t>semi-estructuradas</a:t>
            </a:r>
            <a:r>
              <a:rPr lang="es-MX" sz="900" dirty="0"/>
              <a:t> confeccionadas por profesionales de la salud.</a:t>
            </a:r>
          </a:p>
          <a:p>
            <a:pPr algn="just">
              <a:spcBef>
                <a:spcPts val="0"/>
              </a:spcBef>
            </a:pPr>
            <a:r>
              <a:rPr lang="es-MX" sz="900" dirty="0"/>
              <a:t>Se desarrollaron encuestas y cuestionarios mediante difusión de las mismas a los pacientes ambulatorios a través de mensajes de WhatsApp.</a:t>
            </a:r>
          </a:p>
          <a:p>
            <a:pPr algn="just">
              <a:spcBef>
                <a:spcPts val="0"/>
              </a:spcBef>
            </a:pPr>
            <a:r>
              <a:rPr lang="es-MX" sz="900" dirty="0"/>
              <a:t>Para la recolección y análisis de los datos se utilizaron herramientas estadísticas.</a:t>
            </a:r>
          </a:p>
        </p:txBody>
      </p:sp>
      <p:sp>
        <p:nvSpPr>
          <p:cNvPr id="34" name="2 Marcador de texto">
            <a:extLst>
              <a:ext uri="{FF2B5EF4-FFF2-40B4-BE49-F238E27FC236}">
                <a16:creationId xmlns:a16="http://schemas.microsoft.com/office/drawing/2014/main" id="{F85BE229-CDA8-40D6-8EB8-A8EE9871C718}"/>
              </a:ext>
            </a:extLst>
          </p:cNvPr>
          <p:cNvSpPr txBox="1">
            <a:spLocks/>
          </p:cNvSpPr>
          <p:nvPr/>
        </p:nvSpPr>
        <p:spPr>
          <a:xfrm>
            <a:off x="0" y="5576922"/>
            <a:ext cx="5078717" cy="957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s-AR" sz="900" b="1" dirty="0"/>
              <a:t>Primario: </a:t>
            </a:r>
            <a:r>
              <a:rPr lang="es-AR" sz="900" dirty="0"/>
              <a:t>Evaluar la efectividad del uso de WhatsApp en la gestión de pacientes ambulatorios en el servicio de </a:t>
            </a:r>
            <a:r>
              <a:rPr lang="es-AR" sz="900" dirty="0" err="1"/>
              <a:t>neumonología</a:t>
            </a:r>
            <a:r>
              <a:rPr lang="es-AR" sz="900" dirty="0"/>
              <a:t>.</a:t>
            </a:r>
          </a:p>
          <a:p>
            <a:pPr algn="just">
              <a:spcBef>
                <a:spcPts val="0"/>
              </a:spcBef>
            </a:pPr>
            <a:r>
              <a:rPr lang="es-AR" sz="900" b="1" dirty="0"/>
              <a:t>Secundarios: </a:t>
            </a:r>
            <a:r>
              <a:rPr lang="es-AR" sz="900" dirty="0"/>
              <a:t>Analizar el nivel de satisfacción de los pacientes respecto a la comunicación a través de WhatsApp. Evaluar la eficiencia en el seguimiento de pacientes ambulatorios utilizando WhatsApp.</a:t>
            </a:r>
          </a:p>
          <a:p>
            <a:pPr algn="just">
              <a:spcBef>
                <a:spcPts val="0"/>
              </a:spcBef>
            </a:pPr>
            <a:endParaRPr lang="es-AR" sz="900" dirty="0"/>
          </a:p>
          <a:p>
            <a:pPr algn="just">
              <a:spcBef>
                <a:spcPts val="0"/>
              </a:spcBef>
            </a:pPr>
            <a:r>
              <a:rPr lang="es-AR" sz="900" dirty="0"/>
              <a:t>Identificar las principales ventajas y desventajas del uso de WhatsApp en la gestión de pacientes ambulatorios.</a:t>
            </a:r>
          </a:p>
          <a:p>
            <a:pPr algn="just"/>
            <a:endParaRPr lang="es-AR" sz="900" dirty="0"/>
          </a:p>
        </p:txBody>
      </p:sp>
      <p:pic>
        <p:nvPicPr>
          <p:cNvPr id="40" name="Imagen 39">
            <a:extLst>
              <a:ext uri="{FF2B5EF4-FFF2-40B4-BE49-F238E27FC236}">
                <a16:creationId xmlns:a16="http://schemas.microsoft.com/office/drawing/2014/main" id="{F9355BA0-7EE7-482C-B17C-38EAB6D0B2F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383" b="85843"/>
          <a:stretch/>
        </p:blipFill>
        <p:spPr>
          <a:xfrm>
            <a:off x="2617380" y="9021096"/>
            <a:ext cx="2526120" cy="11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9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585</Words>
  <Application>Microsoft Office PowerPoint</Application>
  <PresentationFormat>Presentación en pantalla (16:9)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Alejandra Benavides</dc:creator>
  <cp:lastModifiedBy>Ale Benavides</cp:lastModifiedBy>
  <cp:revision>27</cp:revision>
  <dcterms:created xsi:type="dcterms:W3CDTF">2024-10-10T11:50:41Z</dcterms:created>
  <dcterms:modified xsi:type="dcterms:W3CDTF">2024-10-18T17:41:34Z</dcterms:modified>
</cp:coreProperties>
</file>