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51450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751"/>
  </p:normalViewPr>
  <p:slideViewPr>
    <p:cSldViewPr snapToGrid="0">
      <p:cViewPr>
        <p:scale>
          <a:sx n="96" d="100"/>
          <a:sy n="96" d="100"/>
        </p:scale>
        <p:origin x="184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5882" y="1496484"/>
            <a:ext cx="4373325" cy="3183467"/>
          </a:xfrm>
        </p:spPr>
        <p:txBody>
          <a:bodyPr anchor="b"/>
          <a:lstStyle>
            <a:lvl1pPr algn="ctr">
              <a:defRPr sz="3376"/>
            </a:lvl1pPr>
          </a:lstStyle>
          <a:p>
            <a:r>
              <a:rPr lang="en-US"/>
              <a:t>Click to edit Master title style</a:t>
            </a:r>
            <a:endParaRPr lang="en-US" dirty="0"/>
          </a:p>
        </p:txBody>
      </p:sp>
      <p:sp>
        <p:nvSpPr>
          <p:cNvPr id="3" name="Subtitle 2"/>
          <p:cNvSpPr>
            <a:spLocks noGrp="1"/>
          </p:cNvSpPr>
          <p:nvPr>
            <p:ph type="subTitle" idx="1"/>
          </p:nvPr>
        </p:nvSpPr>
        <p:spPr>
          <a:xfrm>
            <a:off x="643136" y="4802717"/>
            <a:ext cx="3858816" cy="2207683"/>
          </a:xfrm>
        </p:spPr>
        <p:txBody>
          <a:bodyPr/>
          <a:lstStyle>
            <a:lvl1pPr marL="0" indent="0" algn="ctr">
              <a:buNone/>
              <a:defRPr sz="1350"/>
            </a:lvl1pPr>
            <a:lvl2pPr marL="257266" indent="0" algn="ctr">
              <a:buNone/>
              <a:defRPr sz="1125"/>
            </a:lvl2pPr>
            <a:lvl3pPr marL="514533" indent="0" algn="ctr">
              <a:buNone/>
              <a:defRPr sz="1013"/>
            </a:lvl3pPr>
            <a:lvl4pPr marL="771799" indent="0" algn="ctr">
              <a:buNone/>
              <a:defRPr sz="900"/>
            </a:lvl4pPr>
            <a:lvl5pPr marL="1029066" indent="0" algn="ctr">
              <a:buNone/>
              <a:defRPr sz="900"/>
            </a:lvl5pPr>
            <a:lvl6pPr marL="1286332" indent="0" algn="ctr">
              <a:buNone/>
              <a:defRPr sz="900"/>
            </a:lvl6pPr>
            <a:lvl7pPr marL="1543599" indent="0" algn="ctr">
              <a:buNone/>
              <a:defRPr sz="900"/>
            </a:lvl7pPr>
            <a:lvl8pPr marL="1800865" indent="0" algn="ctr">
              <a:buNone/>
              <a:defRPr sz="900"/>
            </a:lvl8pPr>
            <a:lvl9pPr marL="2058132"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263744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222452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1954" y="486833"/>
            <a:ext cx="110941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3725" y="486833"/>
            <a:ext cx="326391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292205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103538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1046" y="2279653"/>
            <a:ext cx="4437638" cy="3803649"/>
          </a:xfrm>
        </p:spPr>
        <p:txBody>
          <a:bodyPr anchor="b"/>
          <a:lstStyle>
            <a:lvl1pPr>
              <a:defRPr sz="3376"/>
            </a:lvl1pPr>
          </a:lstStyle>
          <a:p>
            <a:r>
              <a:rPr lang="en-US"/>
              <a:t>Click to edit Master title style</a:t>
            </a:r>
            <a:endParaRPr lang="en-US" dirty="0"/>
          </a:p>
        </p:txBody>
      </p:sp>
      <p:sp>
        <p:nvSpPr>
          <p:cNvPr id="3" name="Text Placeholder 2"/>
          <p:cNvSpPr>
            <a:spLocks noGrp="1"/>
          </p:cNvSpPr>
          <p:nvPr>
            <p:ph type="body" idx="1"/>
          </p:nvPr>
        </p:nvSpPr>
        <p:spPr>
          <a:xfrm>
            <a:off x="351046" y="6119286"/>
            <a:ext cx="4437638" cy="2000249"/>
          </a:xfrm>
        </p:spPr>
        <p:txBody>
          <a:bodyPr/>
          <a:lstStyle>
            <a:lvl1pPr marL="0" indent="0">
              <a:buNone/>
              <a:defRPr sz="1350">
                <a:solidFill>
                  <a:schemeClr val="tx1">
                    <a:tint val="82000"/>
                  </a:schemeClr>
                </a:solidFill>
              </a:defRPr>
            </a:lvl1pPr>
            <a:lvl2pPr marL="257266" indent="0">
              <a:buNone/>
              <a:defRPr sz="1125">
                <a:solidFill>
                  <a:schemeClr val="tx1">
                    <a:tint val="82000"/>
                  </a:schemeClr>
                </a:solidFill>
              </a:defRPr>
            </a:lvl2pPr>
            <a:lvl3pPr marL="514533" indent="0">
              <a:buNone/>
              <a:defRPr sz="1013">
                <a:solidFill>
                  <a:schemeClr val="tx1">
                    <a:tint val="82000"/>
                  </a:schemeClr>
                </a:solidFill>
              </a:defRPr>
            </a:lvl3pPr>
            <a:lvl4pPr marL="771799" indent="0">
              <a:buNone/>
              <a:defRPr sz="900">
                <a:solidFill>
                  <a:schemeClr val="tx1">
                    <a:tint val="82000"/>
                  </a:schemeClr>
                </a:solidFill>
              </a:defRPr>
            </a:lvl4pPr>
            <a:lvl5pPr marL="1029066" indent="0">
              <a:buNone/>
              <a:defRPr sz="900">
                <a:solidFill>
                  <a:schemeClr val="tx1">
                    <a:tint val="82000"/>
                  </a:schemeClr>
                </a:solidFill>
              </a:defRPr>
            </a:lvl5pPr>
            <a:lvl6pPr marL="1286332" indent="0">
              <a:buNone/>
              <a:defRPr sz="900">
                <a:solidFill>
                  <a:schemeClr val="tx1">
                    <a:tint val="82000"/>
                  </a:schemeClr>
                </a:solidFill>
              </a:defRPr>
            </a:lvl6pPr>
            <a:lvl7pPr marL="1543599" indent="0">
              <a:buNone/>
              <a:defRPr sz="900">
                <a:solidFill>
                  <a:schemeClr val="tx1">
                    <a:tint val="82000"/>
                  </a:schemeClr>
                </a:solidFill>
              </a:defRPr>
            </a:lvl7pPr>
            <a:lvl8pPr marL="1800865" indent="0">
              <a:buNone/>
              <a:defRPr sz="900">
                <a:solidFill>
                  <a:schemeClr val="tx1">
                    <a:tint val="82000"/>
                  </a:schemeClr>
                </a:solidFill>
              </a:defRPr>
            </a:lvl8pPr>
            <a:lvl9pPr marL="2058132" indent="0">
              <a:buNone/>
              <a:defRPr sz="9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19978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3725" y="2434167"/>
            <a:ext cx="2186662"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04701" y="2434167"/>
            <a:ext cx="2186662"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67188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4395" y="486835"/>
            <a:ext cx="4437638"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4396" y="2241551"/>
            <a:ext cx="217661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n-US"/>
              <a:t>Click to edit Master text styles</a:t>
            </a:r>
          </a:p>
        </p:txBody>
      </p:sp>
      <p:sp>
        <p:nvSpPr>
          <p:cNvPr id="4" name="Content Placeholder 3"/>
          <p:cNvSpPr>
            <a:spLocks noGrp="1"/>
          </p:cNvSpPr>
          <p:nvPr>
            <p:ph sz="half" idx="2"/>
          </p:nvPr>
        </p:nvSpPr>
        <p:spPr>
          <a:xfrm>
            <a:off x="354396" y="3340100"/>
            <a:ext cx="21766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604701" y="2241551"/>
            <a:ext cx="218733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n-US"/>
              <a:t>Click to edit Master text styles</a:t>
            </a:r>
          </a:p>
        </p:txBody>
      </p:sp>
      <p:sp>
        <p:nvSpPr>
          <p:cNvPr id="6" name="Content Placeholder 5"/>
          <p:cNvSpPr>
            <a:spLocks noGrp="1"/>
          </p:cNvSpPr>
          <p:nvPr>
            <p:ph sz="quarter" idx="4"/>
          </p:nvPr>
        </p:nvSpPr>
        <p:spPr>
          <a:xfrm>
            <a:off x="2604701" y="3340100"/>
            <a:ext cx="218733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404869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319213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144503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n-US"/>
              <a:t>Click to edit Master title style</a:t>
            </a:r>
            <a:endParaRPr lang="en-US" dirty="0"/>
          </a:p>
        </p:txBody>
      </p:sp>
      <p:sp>
        <p:nvSpPr>
          <p:cNvPr id="3" name="Content Placeholder 2"/>
          <p:cNvSpPr>
            <a:spLocks noGrp="1"/>
          </p:cNvSpPr>
          <p:nvPr>
            <p:ph idx="1"/>
          </p:nvPr>
        </p:nvSpPr>
        <p:spPr>
          <a:xfrm>
            <a:off x="2187332" y="1316568"/>
            <a:ext cx="2604701" cy="6498167"/>
          </a:xfrm>
        </p:spPr>
        <p:txBody>
          <a:bodyPr/>
          <a:lstStyle>
            <a:lvl1pPr>
              <a:defRPr sz="1801"/>
            </a:lvl1pPr>
            <a:lvl2pPr>
              <a:defRPr sz="1576"/>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41860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87332" y="1316568"/>
            <a:ext cx="2604701" cy="6498167"/>
          </a:xfrm>
        </p:spPr>
        <p:txBody>
          <a:bodyPr anchor="t"/>
          <a:lstStyle>
            <a:lvl1pPr marL="0" indent="0">
              <a:buNone/>
              <a:defRPr sz="1801"/>
            </a:lvl1pPr>
            <a:lvl2pPr marL="257266" indent="0">
              <a:buNone/>
              <a:defRPr sz="1576"/>
            </a:lvl2pPr>
            <a:lvl3pPr marL="514533" indent="0">
              <a:buNone/>
              <a:defRPr sz="1350"/>
            </a:lvl3pPr>
            <a:lvl4pPr marL="771799" indent="0">
              <a:buNone/>
              <a:defRPr sz="1125"/>
            </a:lvl4pPr>
            <a:lvl5pPr marL="1029066" indent="0">
              <a:buNone/>
              <a:defRPr sz="1125"/>
            </a:lvl5pPr>
            <a:lvl6pPr marL="1286332" indent="0">
              <a:buNone/>
              <a:defRPr sz="1125"/>
            </a:lvl6pPr>
            <a:lvl7pPr marL="1543599" indent="0">
              <a:buNone/>
              <a:defRPr sz="1125"/>
            </a:lvl7pPr>
            <a:lvl8pPr marL="1800865" indent="0">
              <a:buNone/>
              <a:defRPr sz="1125"/>
            </a:lvl8pPr>
            <a:lvl9pPr marL="2058132"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5F2B021-C9D0-E64E-98B4-CBB3487EE444}" type="datetimeFigureOut">
              <a:rPr lang="es-ES_tradnl" smtClean="0"/>
              <a:t>16/10/24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201875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25" y="486835"/>
            <a:ext cx="4437638"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3725" y="2434167"/>
            <a:ext cx="4437638"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3725" y="8475136"/>
            <a:ext cx="1157645" cy="486833"/>
          </a:xfrm>
          <a:prstGeom prst="rect">
            <a:avLst/>
          </a:prstGeom>
        </p:spPr>
        <p:txBody>
          <a:bodyPr vert="horz" lIns="91440" tIns="45720" rIns="91440" bIns="45720" rtlCol="0" anchor="ctr"/>
          <a:lstStyle>
            <a:lvl1pPr algn="l">
              <a:defRPr sz="675">
                <a:solidFill>
                  <a:schemeClr val="tx1">
                    <a:tint val="82000"/>
                  </a:schemeClr>
                </a:solidFill>
              </a:defRPr>
            </a:lvl1pPr>
          </a:lstStyle>
          <a:p>
            <a:fld id="{15F2B021-C9D0-E64E-98B4-CBB3487EE444}" type="datetimeFigureOut">
              <a:rPr lang="es-ES_tradnl" smtClean="0"/>
              <a:t>16/10/24</a:t>
            </a:fld>
            <a:endParaRPr lang="es-ES_tradnl"/>
          </a:p>
        </p:txBody>
      </p:sp>
      <p:sp>
        <p:nvSpPr>
          <p:cNvPr id="5" name="Footer Placeholder 4"/>
          <p:cNvSpPr>
            <a:spLocks noGrp="1"/>
          </p:cNvSpPr>
          <p:nvPr>
            <p:ph type="ftr" sz="quarter" idx="3"/>
          </p:nvPr>
        </p:nvSpPr>
        <p:spPr>
          <a:xfrm>
            <a:off x="1704311" y="8475136"/>
            <a:ext cx="1736467" cy="48683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s-ES_tradnl"/>
          </a:p>
        </p:txBody>
      </p:sp>
      <p:sp>
        <p:nvSpPr>
          <p:cNvPr id="6" name="Slide Number Placeholder 5"/>
          <p:cNvSpPr>
            <a:spLocks noGrp="1"/>
          </p:cNvSpPr>
          <p:nvPr>
            <p:ph type="sldNum" sz="quarter" idx="4"/>
          </p:nvPr>
        </p:nvSpPr>
        <p:spPr>
          <a:xfrm>
            <a:off x="3633718" y="8475136"/>
            <a:ext cx="1157645" cy="486833"/>
          </a:xfrm>
          <a:prstGeom prst="rect">
            <a:avLst/>
          </a:prstGeom>
        </p:spPr>
        <p:txBody>
          <a:bodyPr vert="horz" lIns="91440" tIns="45720" rIns="91440" bIns="45720" rtlCol="0" anchor="ctr"/>
          <a:lstStyle>
            <a:lvl1pPr algn="r">
              <a:defRPr sz="675">
                <a:solidFill>
                  <a:schemeClr val="tx1">
                    <a:tint val="82000"/>
                  </a:schemeClr>
                </a:solidFill>
              </a:defRPr>
            </a:lvl1pPr>
          </a:lstStyle>
          <a:p>
            <a:fld id="{90886C67-12CA-5446-8067-0E0ADDB5A93D}" type="slidenum">
              <a:rPr lang="es-ES_tradnl" smtClean="0"/>
              <a:t>‹#›</a:t>
            </a:fld>
            <a:endParaRPr lang="es-ES_tradnl"/>
          </a:p>
        </p:txBody>
      </p:sp>
    </p:spTree>
    <p:extLst>
      <p:ext uri="{BB962C8B-B14F-4D97-AF65-F5344CB8AC3E}">
        <p14:creationId xmlns:p14="http://schemas.microsoft.com/office/powerpoint/2010/main" val="2265486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533" rtl="0" eaLnBrk="1" latinLnBrk="0" hangingPunct="1">
        <a:lnSpc>
          <a:spcPct val="90000"/>
        </a:lnSpc>
        <a:spcBef>
          <a:spcPct val="0"/>
        </a:spcBef>
        <a:buNone/>
        <a:defRPr sz="2476" kern="1200">
          <a:solidFill>
            <a:schemeClr val="tx1"/>
          </a:solidFill>
          <a:latin typeface="+mj-lt"/>
          <a:ea typeface="+mj-ea"/>
          <a:cs typeface="+mj-cs"/>
        </a:defRPr>
      </a:lvl1pPr>
    </p:titleStyle>
    <p:bodyStyle>
      <a:lvl1pPr marL="128633" indent="-128633" algn="l" defTabSz="514533"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900" indent="-128633" algn="l" defTabSz="514533"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166" indent="-128633" algn="l" defTabSz="514533"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433"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699"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9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2232"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498"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7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533" rtl="0" eaLnBrk="1" latinLnBrk="0" hangingPunct="1">
        <a:defRPr sz="1013" kern="1200">
          <a:solidFill>
            <a:schemeClr val="tx1"/>
          </a:solidFill>
          <a:latin typeface="+mn-lt"/>
          <a:ea typeface="+mn-ea"/>
          <a:cs typeface="+mn-cs"/>
        </a:defRPr>
      </a:lvl1pPr>
      <a:lvl2pPr marL="257266" algn="l" defTabSz="514533" rtl="0" eaLnBrk="1" latinLnBrk="0" hangingPunct="1">
        <a:defRPr sz="1013" kern="1200">
          <a:solidFill>
            <a:schemeClr val="tx1"/>
          </a:solidFill>
          <a:latin typeface="+mn-lt"/>
          <a:ea typeface="+mn-ea"/>
          <a:cs typeface="+mn-cs"/>
        </a:defRPr>
      </a:lvl2pPr>
      <a:lvl3pPr marL="514533" algn="l" defTabSz="514533" rtl="0" eaLnBrk="1" latinLnBrk="0" hangingPunct="1">
        <a:defRPr sz="1013" kern="1200">
          <a:solidFill>
            <a:schemeClr val="tx1"/>
          </a:solidFill>
          <a:latin typeface="+mn-lt"/>
          <a:ea typeface="+mn-ea"/>
          <a:cs typeface="+mn-cs"/>
        </a:defRPr>
      </a:lvl3pPr>
      <a:lvl4pPr marL="771799" algn="l" defTabSz="514533" rtl="0" eaLnBrk="1" latinLnBrk="0" hangingPunct="1">
        <a:defRPr sz="1013" kern="1200">
          <a:solidFill>
            <a:schemeClr val="tx1"/>
          </a:solidFill>
          <a:latin typeface="+mn-lt"/>
          <a:ea typeface="+mn-ea"/>
          <a:cs typeface="+mn-cs"/>
        </a:defRPr>
      </a:lvl4pPr>
      <a:lvl5pPr marL="1029066" algn="l" defTabSz="514533" rtl="0" eaLnBrk="1" latinLnBrk="0" hangingPunct="1">
        <a:defRPr sz="1013" kern="1200">
          <a:solidFill>
            <a:schemeClr val="tx1"/>
          </a:solidFill>
          <a:latin typeface="+mn-lt"/>
          <a:ea typeface="+mn-ea"/>
          <a:cs typeface="+mn-cs"/>
        </a:defRPr>
      </a:lvl5pPr>
      <a:lvl6pPr marL="1286332" algn="l" defTabSz="514533" rtl="0" eaLnBrk="1" latinLnBrk="0" hangingPunct="1">
        <a:defRPr sz="1013" kern="1200">
          <a:solidFill>
            <a:schemeClr val="tx1"/>
          </a:solidFill>
          <a:latin typeface="+mn-lt"/>
          <a:ea typeface="+mn-ea"/>
          <a:cs typeface="+mn-cs"/>
        </a:defRPr>
      </a:lvl6pPr>
      <a:lvl7pPr marL="1543599" algn="l" defTabSz="514533" rtl="0" eaLnBrk="1" latinLnBrk="0" hangingPunct="1">
        <a:defRPr sz="1013" kern="1200">
          <a:solidFill>
            <a:schemeClr val="tx1"/>
          </a:solidFill>
          <a:latin typeface="+mn-lt"/>
          <a:ea typeface="+mn-ea"/>
          <a:cs typeface="+mn-cs"/>
        </a:defRPr>
      </a:lvl7pPr>
      <a:lvl8pPr marL="1800865" algn="l" defTabSz="514533" rtl="0" eaLnBrk="1" latinLnBrk="0" hangingPunct="1">
        <a:defRPr sz="1013" kern="1200">
          <a:solidFill>
            <a:schemeClr val="tx1"/>
          </a:solidFill>
          <a:latin typeface="+mn-lt"/>
          <a:ea typeface="+mn-ea"/>
          <a:cs typeface="+mn-cs"/>
        </a:defRPr>
      </a:lvl8pPr>
      <a:lvl9pPr marL="2058132" algn="l" defTabSz="51453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jp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blue and white background with lines and dots&#10;&#10;Description automatically generated">
            <a:extLst>
              <a:ext uri="{FF2B5EF4-FFF2-40B4-BE49-F238E27FC236}">
                <a16:creationId xmlns:a16="http://schemas.microsoft.com/office/drawing/2014/main" id="{9C5C8A6E-7756-4CDE-2E21-F0D9EF2D25E8}"/>
              </a:ext>
            </a:extLst>
          </p:cNvPr>
          <p:cNvPicPr>
            <a:picLocks noChangeAspect="1"/>
          </p:cNvPicPr>
          <p:nvPr/>
        </p:nvPicPr>
        <p:blipFill>
          <a:blip r:embed="rId2">
            <a:alphaModFix/>
          </a:blip>
          <a:srcRect l="35968" r="19594"/>
          <a:stretch/>
        </p:blipFill>
        <p:spPr>
          <a:xfrm rot="5400000">
            <a:off x="1901596" y="-1923365"/>
            <a:ext cx="1341896" cy="5145088"/>
          </a:xfrm>
          <a:prstGeom prst="rect">
            <a:avLst/>
          </a:prstGeom>
          <a:ln w="12700">
            <a:noFill/>
          </a:ln>
        </p:spPr>
      </p:pic>
      <p:sp>
        <p:nvSpPr>
          <p:cNvPr id="4" name="TextBox 3">
            <a:extLst>
              <a:ext uri="{FF2B5EF4-FFF2-40B4-BE49-F238E27FC236}">
                <a16:creationId xmlns:a16="http://schemas.microsoft.com/office/drawing/2014/main" id="{08CF1559-D1C9-5D23-C131-3EF5F0EC62B2}"/>
              </a:ext>
            </a:extLst>
          </p:cNvPr>
          <p:cNvSpPr txBox="1"/>
          <p:nvPr/>
        </p:nvSpPr>
        <p:spPr>
          <a:xfrm>
            <a:off x="889470" y="218924"/>
            <a:ext cx="3397522" cy="646331"/>
          </a:xfrm>
          <a:prstGeom prst="rect">
            <a:avLst/>
          </a:prstGeom>
          <a:solidFill>
            <a:schemeClr val="tx1">
              <a:alpha val="33298"/>
            </a:schemeClr>
          </a:solidFill>
        </p:spPr>
        <p:txBody>
          <a:bodyPr wrap="square" rtlCol="0">
            <a:spAutoFit/>
          </a:bodyPr>
          <a:lstStyle/>
          <a:p>
            <a:pPr algn="ctr"/>
            <a:r>
              <a:rPr lang="en-US" b="1" dirty="0">
                <a:solidFill>
                  <a:srgbClr val="00FFFA"/>
                </a:solidFill>
                <a:effectLst/>
                <a:latin typeface="Calibri" panose="020F0502020204030204" pitchFamily="34" charset="0"/>
                <a:cs typeface="Calibri" panose="020F0502020204030204" pitchFamily="34" charset="0"/>
              </a:rPr>
              <a:t>MARCACIÓN DE NÓDULOS PULMONARES CON MICROCOILS </a:t>
            </a:r>
            <a:endParaRPr lang="en-US" dirty="0">
              <a:solidFill>
                <a:srgbClr val="00FFFA"/>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BBC381A-28CA-FD4D-E05F-7A22019CEC28}"/>
              </a:ext>
            </a:extLst>
          </p:cNvPr>
          <p:cNvSpPr txBox="1"/>
          <p:nvPr/>
        </p:nvSpPr>
        <p:spPr>
          <a:xfrm>
            <a:off x="4420210" y="0"/>
            <a:ext cx="724878"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P-153</a:t>
            </a:r>
            <a:endParaRPr lang="es-ES_tradnl" b="1" dirty="0">
              <a:solidFill>
                <a:schemeClr val="bg1"/>
              </a:solidFill>
              <a:latin typeface="Calibri" panose="020F0502020204030204" pitchFamily="34" charset="0"/>
              <a:cs typeface="Calibri" panose="020F0502020204030204" pitchFamily="34" charset="0"/>
            </a:endParaRPr>
          </a:p>
        </p:txBody>
      </p:sp>
      <p:pic>
        <p:nvPicPr>
          <p:cNvPr id="1026" name="Picture 2" descr="page1image21311472">
            <a:extLst>
              <a:ext uri="{FF2B5EF4-FFF2-40B4-BE49-F238E27FC236}">
                <a16:creationId xmlns:a16="http://schemas.microsoft.com/office/drawing/2014/main" id="{A3CE770B-0F90-3073-EE0B-1FC2AEAE2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61" y="8632603"/>
            <a:ext cx="1833374" cy="4289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4B25F8-1D7D-9726-B70C-C9694EE5209C}"/>
              </a:ext>
            </a:extLst>
          </p:cNvPr>
          <p:cNvSpPr txBox="1"/>
          <p:nvPr/>
        </p:nvSpPr>
        <p:spPr>
          <a:xfrm>
            <a:off x="110498" y="889866"/>
            <a:ext cx="4909449" cy="398764"/>
          </a:xfrm>
          <a:prstGeom prst="rect">
            <a:avLst/>
          </a:prstGeom>
          <a:noFill/>
        </p:spPr>
        <p:txBody>
          <a:bodyPr wrap="square" rtlCol="0">
            <a:spAutoFit/>
          </a:bodyPr>
          <a:lstStyle/>
          <a:p>
            <a:pPr algn="ctr">
              <a:lnSpc>
                <a:spcPct val="150000"/>
              </a:lnSpc>
            </a:pPr>
            <a:r>
              <a:rPr lang="en-AR" sz="700" b="1" dirty="0">
                <a:solidFill>
                  <a:schemeClr val="bg1"/>
                </a:solidFill>
                <a:latin typeface="Calibri" panose="020F0502020204030204" pitchFamily="34" charset="0"/>
                <a:cs typeface="Calibri" panose="020F0502020204030204" pitchFamily="34" charset="0"/>
              </a:rPr>
              <a:t>Soledad Olivera López, Agustín Buero, Constanza Pereyra, Domingo J. Chimondeguy,  Leonardo G. Pankl, Gustavo A. Lyons </a:t>
            </a:r>
          </a:p>
          <a:p>
            <a:pPr algn="ctr">
              <a:lnSpc>
                <a:spcPct val="150000"/>
              </a:lnSpc>
            </a:pPr>
            <a:r>
              <a:rPr lang="es-ES_tradnl" sz="700" b="1" dirty="0">
                <a:solidFill>
                  <a:schemeClr val="bg1"/>
                </a:solidFill>
                <a:latin typeface="Calibri" panose="020F0502020204030204" pitchFamily="34" charset="0"/>
                <a:cs typeface="Calibri" panose="020F0502020204030204" pitchFamily="34" charset="0"/>
              </a:rPr>
              <a:t>Servicio de Cirugía Torácica, Hospital Británico de Buenos Aires, CABA, Argentina. </a:t>
            </a:r>
          </a:p>
        </p:txBody>
      </p:sp>
      <p:pic>
        <p:nvPicPr>
          <p:cNvPr id="7" name="Picture 2" descr="Hospital Británico | Buenos Aires">
            <a:extLst>
              <a:ext uri="{FF2B5EF4-FFF2-40B4-BE49-F238E27FC236}">
                <a16:creationId xmlns:a16="http://schemas.microsoft.com/office/drawing/2014/main" id="{7B07B0C4-7797-3B2B-3EE7-6D464295104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9437" t="30254" r="8007" b="34668"/>
          <a:stretch/>
        </p:blipFill>
        <p:spPr bwMode="auto">
          <a:xfrm>
            <a:off x="872537" y="8608890"/>
            <a:ext cx="1131944" cy="45266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CECCBD4-2B08-0394-387E-519DCE64675D}"/>
              </a:ext>
            </a:extLst>
          </p:cNvPr>
          <p:cNvGrpSpPr/>
          <p:nvPr/>
        </p:nvGrpSpPr>
        <p:grpSpPr>
          <a:xfrm>
            <a:off x="119477" y="152746"/>
            <a:ext cx="650517" cy="646330"/>
            <a:chOff x="280655" y="3712326"/>
            <a:chExt cx="4533900" cy="4704678"/>
          </a:xfrm>
        </p:grpSpPr>
        <p:pic>
          <p:nvPicPr>
            <p:cNvPr id="9" name="Picture 8" descr="A logo with a graphic design on it&#10;&#10;Description automatically generated with medium confidence">
              <a:extLst>
                <a:ext uri="{FF2B5EF4-FFF2-40B4-BE49-F238E27FC236}">
                  <a16:creationId xmlns:a16="http://schemas.microsoft.com/office/drawing/2014/main" id="{7BEE366F-7767-7E2E-8787-4039FB5DFC0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199" b="92339" l="4902" r="92717">
                          <a14:foregroundMark x1="14006" y1="22446" x2="34734" y2="14785"/>
                          <a14:foregroundMark x1="34734" y1="14785" x2="49160" y2="13441"/>
                          <a14:foregroundMark x1="49160" y1="13441" x2="64846" y2="16935"/>
                          <a14:foregroundMark x1="64846" y1="16935" x2="82353" y2="32930"/>
                          <a14:foregroundMark x1="82353" y1="32930" x2="84874" y2="50806"/>
                          <a14:foregroundMark x1="84874" y1="50806" x2="79692" y2="61962"/>
                          <a14:foregroundMark x1="79692" y1="61962" x2="71709" y2="70430"/>
                          <a14:foregroundMark x1="71709" y1="70430" x2="57703" y2="76075"/>
                          <a14:foregroundMark x1="57703" y1="76075" x2="38375" y2="78495"/>
                          <a14:foregroundMark x1="38375" y1="78495" x2="18908" y2="74866"/>
                          <a14:foregroundMark x1="18908" y1="74866" x2="5182" y2="64113"/>
                          <a14:foregroundMark x1="5182" y1="64113" x2="5042" y2="50941"/>
                          <a14:foregroundMark x1="5042" y1="50941" x2="21569" y2="23118"/>
                          <a14:foregroundMark x1="90896" y1="44220" x2="90336" y2="57392"/>
                          <a14:foregroundMark x1="90336" y1="57392" x2="86134" y2="70027"/>
                          <a14:foregroundMark x1="86134" y1="70027" x2="67507" y2="88844"/>
                          <a14:foregroundMark x1="67507" y1="88844" x2="44538" y2="92339"/>
                          <a14:foregroundMark x1="44538" y1="92339" x2="46078" y2="80242"/>
                          <a14:foregroundMark x1="46078" y1="80242" x2="89076" y2="47312"/>
                          <a14:foregroundMark x1="9384" y1="53091" x2="15126" y2="66129"/>
                          <a14:foregroundMark x1="15126" y1="66129" x2="33333" y2="79704"/>
                          <a14:foregroundMark x1="33333" y1="79704" x2="47059" y2="83468"/>
                          <a14:foregroundMark x1="47059" y1="83468" x2="59244" y2="81586"/>
                          <a14:foregroundMark x1="59244" y1="81586" x2="71148" y2="75672"/>
                          <a14:foregroundMark x1="71148" y1="75672" x2="80252" y2="67204"/>
                          <a14:foregroundMark x1="80252" y1="67204" x2="69608" y2="56855"/>
                          <a14:foregroundMark x1="69608" y1="56855" x2="8683" y2="54570"/>
                          <a14:foregroundMark x1="21289" y1="61425" x2="21289" y2="61425"/>
                          <a14:foregroundMark x1="15266" y1="60618" x2="26050" y2="60887"/>
                          <a14:foregroundMark x1="26050" y1="60887" x2="39356" y2="60618"/>
                          <a14:foregroundMark x1="39356" y1="60618" x2="38235" y2="74328"/>
                          <a14:foregroundMark x1="38235" y1="74328" x2="25210" y2="70161"/>
                          <a14:foregroundMark x1="25210" y1="70161" x2="16527" y2="64113"/>
                          <a14:foregroundMark x1="16527" y1="64113" x2="15966" y2="63978"/>
                          <a14:foregroundMark x1="23529" y1="63038" x2="33473" y2="66935"/>
                          <a14:foregroundMark x1="33473" y1="66935" x2="35854" y2="64247"/>
                          <a14:foregroundMark x1="49720" y1="60349" x2="49720" y2="60349"/>
                          <a14:foregroundMark x1="50980" y1="59946" x2="50980" y2="59946"/>
                          <a14:foregroundMark x1="41457" y1="58199" x2="50560" y2="65860"/>
                          <a14:foregroundMark x1="50560" y1="65860" x2="67647" y2="68817"/>
                          <a14:foregroundMark x1="44258" y1="67608" x2="58964" y2="73118"/>
                          <a14:foregroundMark x1="58964" y1="73118" x2="51541" y2="72043"/>
                          <a14:foregroundMark x1="45238" y1="81452" x2="45658" y2="70430"/>
                          <a14:foregroundMark x1="45658" y1="70430" x2="44678" y2="75672"/>
                          <a14:foregroundMark x1="64146" y1="72984" x2="53221" y2="77823"/>
                          <a14:foregroundMark x1="53221" y1="77823" x2="71709" y2="63038"/>
                          <a14:foregroundMark x1="71709" y1="63038" x2="71148" y2="74731"/>
                          <a14:foregroundMark x1="71148" y1="74731" x2="76471" y2="65323"/>
                          <a14:foregroundMark x1="76471" y1="65323" x2="81793" y2="70833"/>
                          <a14:foregroundMark x1="46359" y1="56586" x2="45238" y2="57661"/>
                          <a14:foregroundMark x1="47199" y1="57796" x2="49160" y2="61694"/>
                          <a14:foregroundMark x1="55882" y1="61290" x2="58543" y2="56855"/>
                          <a14:foregroundMark x1="63866" y1="58468" x2="63866" y2="60081"/>
                          <a14:foregroundMark x1="66527" y1="60753" x2="69608" y2="62231"/>
                          <a14:foregroundMark x1="75630" y1="59812" x2="74090" y2="62097"/>
                          <a14:foregroundMark x1="82073" y1="65860" x2="80112" y2="66129"/>
                          <a14:foregroundMark x1="61625" y1="63575" x2="63025" y2="65054"/>
                          <a14:foregroundMark x1="75770" y1="76344" x2="78151" y2="75941"/>
                          <a14:foregroundMark x1="46078" y1="75672" x2="47199" y2="76478"/>
                          <a14:foregroundMark x1="29272" y1="60215" x2="29272" y2="60215"/>
                          <a14:foregroundMark x1="92857" y1="59812" x2="92437" y2="44892"/>
                          <a14:foregroundMark x1="36695" y1="9946" x2="46919" y2="7527"/>
                          <a14:foregroundMark x1="46919" y1="7527" x2="58263" y2="8199"/>
                          <a14:foregroundMark x1="58263" y1="8199" x2="60224" y2="9005"/>
                        </a14:backgroundRemoval>
                      </a14:imgEffect>
                    </a14:imgLayer>
                  </a14:imgProps>
                </a:ext>
              </a:extLst>
            </a:blip>
            <a:stretch>
              <a:fillRect/>
            </a:stretch>
          </p:blipFill>
          <p:spPr>
            <a:xfrm>
              <a:off x="280655" y="3712326"/>
              <a:ext cx="4533900" cy="4704678"/>
            </a:xfrm>
            <a:prstGeom prst="rect">
              <a:avLst/>
            </a:prstGeom>
          </p:spPr>
        </p:pic>
        <p:sp>
          <p:nvSpPr>
            <p:cNvPr id="10" name="Oval 9">
              <a:extLst>
                <a:ext uri="{FF2B5EF4-FFF2-40B4-BE49-F238E27FC236}">
                  <a16:creationId xmlns:a16="http://schemas.microsoft.com/office/drawing/2014/main" id="{A643F451-1120-3DAC-6760-A435B4062484}"/>
                </a:ext>
              </a:extLst>
            </p:cNvPr>
            <p:cNvSpPr/>
            <p:nvPr/>
          </p:nvSpPr>
          <p:spPr>
            <a:xfrm>
              <a:off x="423950" y="4064924"/>
              <a:ext cx="4131426" cy="4121813"/>
            </a:xfrm>
            <a:prstGeom prst="ellipse">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7" name="TextBox 16">
            <a:extLst>
              <a:ext uri="{FF2B5EF4-FFF2-40B4-BE49-F238E27FC236}">
                <a16:creationId xmlns:a16="http://schemas.microsoft.com/office/drawing/2014/main" id="{A9FB63D4-A801-7A7B-878F-1A8DA6393B1A}"/>
              </a:ext>
            </a:extLst>
          </p:cNvPr>
          <p:cNvSpPr txBox="1"/>
          <p:nvPr/>
        </p:nvSpPr>
        <p:spPr>
          <a:xfrm>
            <a:off x="36839" y="1367137"/>
            <a:ext cx="5061165" cy="584775"/>
          </a:xfrm>
          <a:prstGeom prst="rect">
            <a:avLst/>
          </a:prstGeom>
          <a:noFill/>
          <a:ln w="3175">
            <a:solidFill>
              <a:schemeClr val="tx1"/>
            </a:solidFill>
          </a:ln>
        </p:spPr>
        <p:txBody>
          <a:bodyPr wrap="square" rtlCol="0">
            <a:spAutoFit/>
          </a:bodyPr>
          <a:lstStyle/>
          <a:p>
            <a:pPr algn="just"/>
            <a:r>
              <a:rPr lang="es-ES_tradnl" sz="800" b="1" i="0" u="sng" strike="noStrike" dirty="0">
                <a:effectLst/>
                <a:latin typeface="Calibri" panose="020F0502020204030204" pitchFamily="34" charset="0"/>
                <a:cs typeface="Calibri" panose="020F0502020204030204" pitchFamily="34" charset="0"/>
              </a:rPr>
              <a:t>Introducción</a:t>
            </a:r>
            <a:r>
              <a:rPr lang="es-ES_tradnl" sz="800" b="1" i="0" u="none" strike="noStrike" dirty="0">
                <a:effectLst/>
                <a:latin typeface="Calibri" panose="020F0502020204030204" pitchFamily="34" charset="0"/>
                <a:cs typeface="Calibri" panose="020F0502020204030204" pitchFamily="34" charset="0"/>
              </a:rPr>
              <a:t>:</a:t>
            </a:r>
            <a:r>
              <a:rPr lang="es-ES_tradnl" sz="800" b="0" i="0" u="none" strike="noStrike" dirty="0">
                <a:effectLst/>
                <a:latin typeface="Calibri" panose="020F0502020204030204" pitchFamily="34" charset="0"/>
                <a:cs typeface="Calibri" panose="020F0502020204030204" pitchFamily="34" charset="0"/>
              </a:rPr>
              <a:t> </a:t>
            </a:r>
            <a:r>
              <a:rPr lang="es-ES_tradnl" sz="800" b="0" i="0" u="none" strike="noStrike" dirty="0">
                <a:solidFill>
                  <a:srgbClr val="000000"/>
                </a:solidFill>
                <a:effectLst/>
                <a:latin typeface="-webkit-standard"/>
              </a:rPr>
              <a:t> El aumento en la detección de nódulos pulmonares pequeños y subsólidos ha impulsado la necesidad de nuevas técnicas de localización debido a que, por su densidad o </a:t>
            </a:r>
            <a:r>
              <a:rPr lang="es-ES_tradnl" sz="800" dirty="0">
                <a:solidFill>
                  <a:srgbClr val="000000"/>
                </a:solidFill>
                <a:latin typeface="-webkit-standard"/>
              </a:rPr>
              <a:t>tamaño</a:t>
            </a:r>
            <a:r>
              <a:rPr lang="es-ES_tradnl" sz="800" b="0" i="0" u="none" strike="noStrike" dirty="0">
                <a:solidFill>
                  <a:srgbClr val="000000"/>
                </a:solidFill>
                <a:effectLst/>
                <a:latin typeface="-webkit-standard"/>
              </a:rPr>
              <a:t>, pueden ser difíciles de encontrar durante la cirugía. </a:t>
            </a:r>
            <a:r>
              <a:rPr lang="es-ES_tradnl" sz="800" dirty="0">
                <a:solidFill>
                  <a:srgbClr val="000000"/>
                </a:solidFill>
                <a:latin typeface="-webkit-standard"/>
              </a:rPr>
              <a:t>E</a:t>
            </a:r>
            <a:r>
              <a:rPr lang="es-ES_tradnl" sz="800" b="0" i="0" u="none" strike="noStrike" dirty="0">
                <a:solidFill>
                  <a:srgbClr val="000000"/>
                </a:solidFill>
                <a:effectLst/>
                <a:latin typeface="-webkit-standard"/>
              </a:rPr>
              <a:t>studios recientes sugieren que la segmentectomía puede ser igualmente efectiva para lesiones periféricas menores de 2 cm, especialmente</a:t>
            </a:r>
            <a:r>
              <a:rPr lang="es-ES_tradnl" sz="800" dirty="0">
                <a:solidFill>
                  <a:srgbClr val="000000"/>
                </a:solidFill>
                <a:latin typeface="-webkit-standard"/>
              </a:rPr>
              <a:t> </a:t>
            </a:r>
            <a:r>
              <a:rPr lang="es-ES_tradnl" sz="800" b="0" i="0" u="none" strike="noStrike" dirty="0">
                <a:solidFill>
                  <a:srgbClr val="000000"/>
                </a:solidFill>
                <a:effectLst/>
                <a:latin typeface="-webkit-standard"/>
              </a:rPr>
              <a:t>en</a:t>
            </a:r>
            <a:r>
              <a:rPr lang="es-ES_tradnl" sz="800" dirty="0">
                <a:solidFill>
                  <a:srgbClr val="000000"/>
                </a:solidFill>
                <a:latin typeface="-webkit-standard"/>
              </a:rPr>
              <a:t> </a:t>
            </a:r>
            <a:r>
              <a:rPr lang="es-ES_tradnl" sz="800" b="0" i="0" u="none" strike="noStrike" dirty="0">
                <a:solidFill>
                  <a:srgbClr val="000000"/>
                </a:solidFill>
                <a:effectLst/>
                <a:latin typeface="-webkit-standard"/>
              </a:rPr>
              <a:t>aquellas</a:t>
            </a:r>
            <a:r>
              <a:rPr lang="es-ES_tradnl" sz="800" dirty="0">
                <a:solidFill>
                  <a:srgbClr val="000000"/>
                </a:solidFill>
                <a:latin typeface="-webkit-standard"/>
              </a:rPr>
              <a:t> </a:t>
            </a:r>
            <a:r>
              <a:rPr lang="es-ES_tradnl" sz="800" b="0" i="0" u="none" strike="noStrike" dirty="0">
                <a:solidFill>
                  <a:srgbClr val="000000"/>
                </a:solidFill>
                <a:effectLst/>
                <a:latin typeface="-webkit-standard"/>
              </a:rPr>
              <a:t>predominantemente en vidrio esmerilado (CTR&lt; 0.5).</a:t>
            </a:r>
          </a:p>
        </p:txBody>
      </p:sp>
      <p:sp>
        <p:nvSpPr>
          <p:cNvPr id="19" name="TextBox 18">
            <a:extLst>
              <a:ext uri="{FF2B5EF4-FFF2-40B4-BE49-F238E27FC236}">
                <a16:creationId xmlns:a16="http://schemas.microsoft.com/office/drawing/2014/main" id="{1AB70522-880D-67B9-B83A-940B242214FD}"/>
              </a:ext>
            </a:extLst>
          </p:cNvPr>
          <p:cNvSpPr txBox="1"/>
          <p:nvPr/>
        </p:nvSpPr>
        <p:spPr>
          <a:xfrm>
            <a:off x="21771" y="7942542"/>
            <a:ext cx="5091381" cy="584775"/>
          </a:xfrm>
          <a:prstGeom prst="rect">
            <a:avLst/>
          </a:prstGeom>
          <a:noFill/>
          <a:ln w="3175">
            <a:solidFill>
              <a:schemeClr val="tx1"/>
            </a:solidFill>
          </a:ln>
        </p:spPr>
        <p:txBody>
          <a:bodyPr wrap="square">
            <a:spAutoFit/>
          </a:bodyPr>
          <a:lstStyle/>
          <a:p>
            <a:pPr algn="just"/>
            <a:r>
              <a:rPr lang="es-ES_tradnl" sz="800" b="1" i="0" u="sng" strike="noStrike" dirty="0">
                <a:solidFill>
                  <a:srgbClr val="000000"/>
                </a:solidFill>
                <a:effectLst/>
                <a:latin typeface="Calibri" panose="020F0502020204030204" pitchFamily="34" charset="0"/>
                <a:cs typeface="Calibri" panose="020F0502020204030204" pitchFamily="34" charset="0"/>
              </a:rPr>
              <a:t>Conclusión</a:t>
            </a:r>
            <a:r>
              <a:rPr lang="es-ES_tradnl" sz="800" b="1" i="0" u="none" strike="noStrike" dirty="0">
                <a:solidFill>
                  <a:srgbClr val="000000"/>
                </a:solidFill>
                <a:effectLst/>
                <a:latin typeface="Calibri" panose="020F0502020204030204" pitchFamily="34" charset="0"/>
                <a:cs typeface="Calibri" panose="020F0502020204030204" pitchFamily="34" charset="0"/>
              </a:rPr>
              <a:t>:</a:t>
            </a:r>
            <a:r>
              <a:rPr lang="es-ES_tradnl" sz="800" b="0" i="0" u="none" strike="noStrike" dirty="0">
                <a:solidFill>
                  <a:srgbClr val="000000"/>
                </a:solidFill>
                <a:effectLst/>
                <a:latin typeface="Calibri" panose="020F0502020204030204" pitchFamily="34" charset="0"/>
                <a:cs typeface="Calibri" panose="020F0502020204030204" pitchFamily="34" charset="0"/>
              </a:rPr>
              <a:t> La marcación de nódulos pulmonares con microcoils es una técnica segura que, en nuestra serie, demostró ser altamente efectiva, con una elevada tasa de éxito en la localización de nódulos no palpables debido a su tamaño o densidad (subsólidos). Consideramos que ofrece ventajas sobre las técnicas tradicionales, al asegurar márgenes quirúrgicos adecuados y minimizar las complicaciones.</a:t>
            </a:r>
            <a:endParaRPr lang="es-ES_tradnl" sz="8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DEDEF26-561B-53BC-E2C8-23CB6B4FA640}"/>
              </a:ext>
            </a:extLst>
          </p:cNvPr>
          <p:cNvSpPr txBox="1"/>
          <p:nvPr/>
        </p:nvSpPr>
        <p:spPr>
          <a:xfrm>
            <a:off x="36839" y="2386397"/>
            <a:ext cx="2527757" cy="1815882"/>
          </a:xfrm>
          <a:prstGeom prst="rect">
            <a:avLst/>
          </a:prstGeom>
          <a:noFill/>
          <a:ln w="3175">
            <a:solidFill>
              <a:schemeClr val="tx1"/>
            </a:solidFill>
          </a:ln>
        </p:spPr>
        <p:txBody>
          <a:bodyPr wrap="square" rtlCol="0">
            <a:spAutoFit/>
          </a:bodyPr>
          <a:lstStyle/>
          <a:p>
            <a:pPr algn="just"/>
            <a:r>
              <a:rPr lang="es-ES_tradnl" sz="800" b="1" i="0" u="sng" strike="noStrike" dirty="0">
                <a:effectLst/>
                <a:latin typeface="Calibri" panose="020F0502020204030204" pitchFamily="34" charset="0"/>
                <a:cs typeface="Calibri" panose="020F0502020204030204" pitchFamily="34" charset="0"/>
              </a:rPr>
              <a:t>Materiales</a:t>
            </a:r>
            <a:r>
              <a:rPr lang="es-ES_tradnl" sz="800" b="1" u="sng" dirty="0">
                <a:latin typeface="Calibri" panose="020F0502020204030204" pitchFamily="34" charset="0"/>
                <a:cs typeface="Calibri" panose="020F0502020204030204" pitchFamily="34" charset="0"/>
              </a:rPr>
              <a:t> y métodos</a:t>
            </a:r>
            <a:r>
              <a:rPr lang="es-ES_tradnl" sz="800" b="1" i="0" u="none" strike="noStrike" dirty="0">
                <a:effectLst/>
                <a:latin typeface="Calibri" panose="020F0502020204030204" pitchFamily="34" charset="0"/>
                <a:cs typeface="Calibri" panose="020F0502020204030204" pitchFamily="34" charset="0"/>
              </a:rPr>
              <a:t>:</a:t>
            </a:r>
            <a:r>
              <a:rPr lang="es-ES_tradnl" sz="800" b="0" i="0" u="none" strike="noStrike" dirty="0">
                <a:effectLst/>
                <a:latin typeface="Calibri" panose="020F0502020204030204" pitchFamily="34" charset="0"/>
                <a:cs typeface="Calibri" panose="020F0502020204030204" pitchFamily="34" charset="0"/>
              </a:rPr>
              <a:t> </a:t>
            </a:r>
            <a:r>
              <a:rPr lang="es-ES_tradnl" sz="800" b="0" i="0" u="none" strike="noStrike" dirty="0">
                <a:solidFill>
                  <a:srgbClr val="000000"/>
                </a:solidFill>
                <a:effectLst/>
                <a:latin typeface="Calibri" panose="020F0502020204030204" pitchFamily="34" charset="0"/>
                <a:cs typeface="Calibri" panose="020F0502020204030204" pitchFamily="34" charset="0"/>
              </a:rPr>
              <a:t> Se incluyeron pacientes con nódulos pulmonares periféricos menores de 2 cm, que se encontraban bajo seguimiento tomográfico tras su hallazgo inicial. Ante la persistencia de los nódulos, la aparición de una porción sólida o el aumento de su tamaño, se propuso la resección quirúrgica debido al riesgo moderado</a:t>
            </a:r>
            <a:r>
              <a:rPr lang="es-ES_tradnl" sz="800" dirty="0">
                <a:solidFill>
                  <a:srgbClr val="000000"/>
                </a:solidFill>
                <a:latin typeface="Calibri" panose="020F0502020204030204" pitchFamily="34" charset="0"/>
                <a:cs typeface="Calibri" panose="020F0502020204030204" pitchFamily="34" charset="0"/>
              </a:rPr>
              <a:t>/</a:t>
            </a:r>
            <a:r>
              <a:rPr lang="es-ES_tradnl" sz="800" b="0" i="0" u="none" strike="noStrike" dirty="0">
                <a:solidFill>
                  <a:srgbClr val="000000"/>
                </a:solidFill>
                <a:effectLst/>
                <a:latin typeface="Calibri" panose="020F0502020204030204" pitchFamily="34" charset="0"/>
                <a:cs typeface="Calibri" panose="020F0502020204030204" pitchFamily="34" charset="0"/>
              </a:rPr>
              <a:t>alto de malignidad</a:t>
            </a:r>
            <a:r>
              <a:rPr lang="es-ES_tradnl" sz="800" dirty="0">
                <a:solidFill>
                  <a:srgbClr val="000000"/>
                </a:solidFill>
                <a:latin typeface="Calibri" panose="020F0502020204030204" pitchFamily="34" charset="0"/>
                <a:cs typeface="Calibri" panose="020F0502020204030204" pitchFamily="34" charset="0"/>
              </a:rPr>
              <a:t>. </a:t>
            </a:r>
            <a:r>
              <a:rPr lang="es-ES_tradnl" sz="800" b="0" i="0" u="none" strike="noStrike" dirty="0">
                <a:solidFill>
                  <a:srgbClr val="000000"/>
                </a:solidFill>
                <a:effectLst/>
                <a:latin typeface="Calibri" panose="020F0502020204030204" pitchFamily="34" charset="0"/>
                <a:cs typeface="Calibri" panose="020F0502020204030204" pitchFamily="34" charset="0"/>
              </a:rPr>
              <a:t>El método de marcación utilizado consistió en la colocación de un microcoil mediante una punción guiada </a:t>
            </a:r>
            <a:r>
              <a:rPr lang="es-ES_tradnl" sz="800" dirty="0">
                <a:solidFill>
                  <a:srgbClr val="000000"/>
                </a:solidFill>
                <a:latin typeface="Calibri" panose="020F0502020204030204" pitchFamily="34" charset="0"/>
                <a:cs typeface="Calibri" panose="020F0502020204030204" pitchFamily="34" charset="0"/>
              </a:rPr>
              <a:t>por tomografía colocándolo en la porción más distal del nódulo para asegurar el margen quirúrgico. </a:t>
            </a:r>
            <a:r>
              <a:rPr lang="es-ES_tradnl" sz="800" b="0" i="0" u="none" strike="noStrike" dirty="0">
                <a:solidFill>
                  <a:srgbClr val="000000"/>
                </a:solidFill>
                <a:effectLst/>
                <a:latin typeface="Calibri" panose="020F0502020204030204" pitchFamily="34" charset="0"/>
                <a:cs typeface="Calibri" panose="020F0502020204030204" pitchFamily="34" charset="0"/>
              </a:rPr>
              <a:t>El mismo día de la punción, los pacientes fueron llevados a cirugía para realizar la resección mediante videotoracoscopia, guiada por radioscopia intraoperatoria.</a:t>
            </a:r>
            <a:endParaRPr lang="es-ES_tradnl" sz="8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18B8B47-9582-B2BF-7088-8F45CBC64432}"/>
              </a:ext>
            </a:extLst>
          </p:cNvPr>
          <p:cNvSpPr txBox="1"/>
          <p:nvPr/>
        </p:nvSpPr>
        <p:spPr>
          <a:xfrm>
            <a:off x="36839" y="2051742"/>
            <a:ext cx="5061165" cy="215444"/>
          </a:xfrm>
          <a:prstGeom prst="rect">
            <a:avLst/>
          </a:prstGeom>
          <a:solidFill>
            <a:schemeClr val="tx1">
              <a:alpha val="4959"/>
            </a:schemeClr>
          </a:solidFill>
          <a:ln w="3175">
            <a:solidFill>
              <a:schemeClr val="tx1"/>
            </a:solidFill>
          </a:ln>
        </p:spPr>
        <p:txBody>
          <a:bodyPr wrap="square">
            <a:spAutoFit/>
          </a:bodyPr>
          <a:lstStyle/>
          <a:p>
            <a:pPr algn="ctr"/>
            <a:r>
              <a:rPr lang="es-ES_tradnl" sz="800" b="1" i="0" u="sng" strike="noStrike" dirty="0">
                <a:effectLst/>
                <a:latin typeface="Calibri" panose="020F0502020204030204" pitchFamily="34" charset="0"/>
                <a:cs typeface="Calibri" panose="020F0502020204030204" pitchFamily="34" charset="0"/>
              </a:rPr>
              <a:t>Objetivo</a:t>
            </a:r>
            <a:r>
              <a:rPr lang="es-ES_tradnl" sz="800" b="1" i="0" u="none" strike="noStrike" dirty="0">
                <a:effectLst/>
                <a:latin typeface="Calibri" panose="020F0502020204030204" pitchFamily="34" charset="0"/>
                <a:cs typeface="Calibri" panose="020F0502020204030204" pitchFamily="34" charset="0"/>
              </a:rPr>
              <a:t>: Evaluar la efectividad y seguridad de la marcación de nódulos pulmonares con microcoils</a:t>
            </a:r>
            <a:endParaRPr lang="es-ES_tradnl" sz="800" b="1" dirty="0">
              <a:latin typeface="Calibri" panose="020F0502020204030204" pitchFamily="34" charset="0"/>
              <a:cs typeface="Calibri" panose="020F0502020204030204" pitchFamily="34" charset="0"/>
            </a:endParaRPr>
          </a:p>
        </p:txBody>
      </p:sp>
      <p:pic>
        <p:nvPicPr>
          <p:cNvPr id="15" name="Picture 14" descr="A close-up of a wound&#10;&#10;Description automatically generated">
            <a:extLst>
              <a:ext uri="{FF2B5EF4-FFF2-40B4-BE49-F238E27FC236}">
                <a16:creationId xmlns:a16="http://schemas.microsoft.com/office/drawing/2014/main" id="{DEB29047-B054-5EB9-C814-836D5B9ECC5F}"/>
              </a:ext>
            </a:extLst>
          </p:cNvPr>
          <p:cNvPicPr>
            <a:picLocks noChangeAspect="1"/>
          </p:cNvPicPr>
          <p:nvPr/>
        </p:nvPicPr>
        <p:blipFill>
          <a:blip r:embed="rId8"/>
          <a:srcRect l="17606" t="20565" r="17583" b="13288"/>
          <a:stretch/>
        </p:blipFill>
        <p:spPr>
          <a:xfrm>
            <a:off x="3934404" y="6250480"/>
            <a:ext cx="1178749" cy="1206071"/>
          </a:xfrm>
          <a:prstGeom prst="rect">
            <a:avLst/>
          </a:prstGeom>
          <a:ln w="3175">
            <a:solidFill>
              <a:schemeClr val="accent1">
                <a:shade val="15000"/>
              </a:schemeClr>
            </a:solidFill>
          </a:ln>
        </p:spPr>
      </p:pic>
      <p:pic>
        <p:nvPicPr>
          <p:cNvPr id="16" name="Picture 15" descr="A close up of a blue circle&#10;&#10;Description automatically generated">
            <a:extLst>
              <a:ext uri="{FF2B5EF4-FFF2-40B4-BE49-F238E27FC236}">
                <a16:creationId xmlns:a16="http://schemas.microsoft.com/office/drawing/2014/main" id="{E7E37E25-BFB5-CDB8-5FD9-6D6CD9DE8009}"/>
              </a:ext>
            </a:extLst>
          </p:cNvPr>
          <p:cNvPicPr>
            <a:picLocks noChangeAspect="1"/>
          </p:cNvPicPr>
          <p:nvPr/>
        </p:nvPicPr>
        <p:blipFill>
          <a:blip r:embed="rId9"/>
          <a:srcRect l="28854" t="20565" r="13254" b="13288"/>
          <a:stretch/>
        </p:blipFill>
        <p:spPr>
          <a:xfrm>
            <a:off x="2767123" y="6249481"/>
            <a:ext cx="1178750" cy="1206072"/>
          </a:xfrm>
          <a:prstGeom prst="rect">
            <a:avLst/>
          </a:prstGeom>
          <a:ln w="3175">
            <a:solidFill>
              <a:schemeClr val="accent1">
                <a:shade val="15000"/>
              </a:schemeClr>
            </a:solidFill>
          </a:ln>
        </p:spPr>
      </p:pic>
      <p:pic>
        <p:nvPicPr>
          <p:cNvPr id="33" name="Picture 32" descr="A close up of a human body&#10;&#10;Description automatically generated">
            <a:extLst>
              <a:ext uri="{FF2B5EF4-FFF2-40B4-BE49-F238E27FC236}">
                <a16:creationId xmlns:a16="http://schemas.microsoft.com/office/drawing/2014/main" id="{349ECB9D-6929-16AA-5736-5DAD3B65A19C}"/>
              </a:ext>
            </a:extLst>
          </p:cNvPr>
          <p:cNvPicPr>
            <a:picLocks noChangeAspect="1"/>
          </p:cNvPicPr>
          <p:nvPr/>
        </p:nvPicPr>
        <p:blipFill>
          <a:blip r:embed="rId10"/>
          <a:srcRect l="14374" r="1291"/>
          <a:stretch/>
        </p:blipFill>
        <p:spPr>
          <a:xfrm>
            <a:off x="1435332" y="6249481"/>
            <a:ext cx="1296745" cy="1202204"/>
          </a:xfrm>
          <a:prstGeom prst="rect">
            <a:avLst/>
          </a:prstGeom>
          <a:ln w="3175">
            <a:solidFill>
              <a:schemeClr val="accent1">
                <a:shade val="15000"/>
              </a:schemeClr>
            </a:solidFill>
          </a:ln>
        </p:spPr>
      </p:pic>
      <p:grpSp>
        <p:nvGrpSpPr>
          <p:cNvPr id="35" name="Group 34">
            <a:extLst>
              <a:ext uri="{FF2B5EF4-FFF2-40B4-BE49-F238E27FC236}">
                <a16:creationId xmlns:a16="http://schemas.microsoft.com/office/drawing/2014/main" id="{C947E5D0-9B86-B27E-8A68-8109266DF8B2}"/>
              </a:ext>
            </a:extLst>
          </p:cNvPr>
          <p:cNvGrpSpPr/>
          <p:nvPr/>
        </p:nvGrpSpPr>
        <p:grpSpPr>
          <a:xfrm>
            <a:off x="22577" y="6250477"/>
            <a:ext cx="1412756" cy="1201208"/>
            <a:chOff x="-274974" y="2791999"/>
            <a:chExt cx="3881061" cy="4352368"/>
          </a:xfrm>
        </p:grpSpPr>
        <p:pic>
          <p:nvPicPr>
            <p:cNvPr id="31" name="Picture 30" descr="A close up of a microscope&#10;&#10;Description automatically generated">
              <a:extLst>
                <a:ext uri="{FF2B5EF4-FFF2-40B4-BE49-F238E27FC236}">
                  <a16:creationId xmlns:a16="http://schemas.microsoft.com/office/drawing/2014/main" id="{4D981826-F5DD-7612-AE40-B9A6B480FA5C}"/>
                </a:ext>
              </a:extLst>
            </p:cNvPr>
            <p:cNvPicPr>
              <a:picLocks noChangeAspect="1"/>
            </p:cNvPicPr>
            <p:nvPr/>
          </p:nvPicPr>
          <p:blipFill>
            <a:blip r:embed="rId11"/>
            <a:srcRect l="2285" t="7438" r="26905"/>
            <a:stretch/>
          </p:blipFill>
          <p:spPr>
            <a:xfrm>
              <a:off x="-274974" y="2791999"/>
              <a:ext cx="3881061" cy="4352368"/>
            </a:xfrm>
            <a:prstGeom prst="rect">
              <a:avLst/>
            </a:prstGeom>
            <a:ln w="3175">
              <a:solidFill>
                <a:schemeClr val="accent1">
                  <a:shade val="15000"/>
                </a:schemeClr>
              </a:solidFill>
            </a:ln>
          </p:spPr>
        </p:pic>
        <p:sp>
          <p:nvSpPr>
            <p:cNvPr id="34" name="Freeform 33">
              <a:extLst>
                <a:ext uri="{FF2B5EF4-FFF2-40B4-BE49-F238E27FC236}">
                  <a16:creationId xmlns:a16="http://schemas.microsoft.com/office/drawing/2014/main" id="{EC0478BA-1650-A497-76E1-EDA775C48B5A}"/>
                </a:ext>
              </a:extLst>
            </p:cNvPr>
            <p:cNvSpPr/>
            <p:nvPr/>
          </p:nvSpPr>
          <p:spPr>
            <a:xfrm>
              <a:off x="44186" y="3735659"/>
              <a:ext cx="2665560" cy="2163336"/>
            </a:xfrm>
            <a:custGeom>
              <a:avLst/>
              <a:gdLst>
                <a:gd name="connsiteX0" fmla="*/ 89629 w 2665560"/>
                <a:gd name="connsiteY0" fmla="*/ 301082 h 2163336"/>
                <a:gd name="connsiteX1" fmla="*/ 78477 w 2665560"/>
                <a:gd name="connsiteY1" fmla="*/ 825190 h 2163336"/>
                <a:gd name="connsiteX2" fmla="*/ 56175 w 2665560"/>
                <a:gd name="connsiteY2" fmla="*/ 981307 h 2163336"/>
                <a:gd name="connsiteX3" fmla="*/ 45024 w 2665560"/>
                <a:gd name="connsiteY3" fmla="*/ 1717287 h 2163336"/>
                <a:gd name="connsiteX4" fmla="*/ 33873 w 2665560"/>
                <a:gd name="connsiteY4" fmla="*/ 1761892 h 2163336"/>
                <a:gd name="connsiteX5" fmla="*/ 22721 w 2665560"/>
                <a:gd name="connsiteY5" fmla="*/ 1817648 h 2163336"/>
                <a:gd name="connsiteX6" fmla="*/ 419 w 2665560"/>
                <a:gd name="connsiteY6" fmla="*/ 1895707 h 2163336"/>
                <a:gd name="connsiteX7" fmla="*/ 11570 w 2665560"/>
                <a:gd name="connsiteY7" fmla="*/ 2074126 h 2163336"/>
                <a:gd name="connsiteX8" fmla="*/ 123082 w 2665560"/>
                <a:gd name="connsiteY8" fmla="*/ 2141034 h 2163336"/>
                <a:gd name="connsiteX9" fmla="*/ 189990 w 2665560"/>
                <a:gd name="connsiteY9" fmla="*/ 2163336 h 2163336"/>
                <a:gd name="connsiteX10" fmla="*/ 658341 w 2665560"/>
                <a:gd name="connsiteY10" fmla="*/ 2152185 h 2163336"/>
                <a:gd name="connsiteX11" fmla="*/ 792155 w 2665560"/>
                <a:gd name="connsiteY11" fmla="*/ 2129882 h 2163336"/>
                <a:gd name="connsiteX12" fmla="*/ 937121 w 2665560"/>
                <a:gd name="connsiteY12" fmla="*/ 2107580 h 2163336"/>
                <a:gd name="connsiteX13" fmla="*/ 1026331 w 2665560"/>
                <a:gd name="connsiteY13" fmla="*/ 2085278 h 2163336"/>
                <a:gd name="connsiteX14" fmla="*/ 1115541 w 2665560"/>
                <a:gd name="connsiteY14" fmla="*/ 2074126 h 2163336"/>
                <a:gd name="connsiteX15" fmla="*/ 1227053 w 2665560"/>
                <a:gd name="connsiteY15" fmla="*/ 2051824 h 2163336"/>
                <a:gd name="connsiteX16" fmla="*/ 1360868 w 2665560"/>
                <a:gd name="connsiteY16" fmla="*/ 2029521 h 2163336"/>
                <a:gd name="connsiteX17" fmla="*/ 1505834 w 2665560"/>
                <a:gd name="connsiteY17" fmla="*/ 2007219 h 2163336"/>
                <a:gd name="connsiteX18" fmla="*/ 1751160 w 2665560"/>
                <a:gd name="connsiteY18" fmla="*/ 1996068 h 2163336"/>
                <a:gd name="connsiteX19" fmla="*/ 2141453 w 2665560"/>
                <a:gd name="connsiteY19" fmla="*/ 1973765 h 2163336"/>
                <a:gd name="connsiteX20" fmla="*/ 2208360 w 2665560"/>
                <a:gd name="connsiteY20" fmla="*/ 1951463 h 2163336"/>
                <a:gd name="connsiteX21" fmla="*/ 2241814 w 2665560"/>
                <a:gd name="connsiteY21" fmla="*/ 1940312 h 2163336"/>
                <a:gd name="connsiteX22" fmla="*/ 2275268 w 2665560"/>
                <a:gd name="connsiteY22" fmla="*/ 1929161 h 2163336"/>
                <a:gd name="connsiteX23" fmla="*/ 2319873 w 2665560"/>
                <a:gd name="connsiteY23" fmla="*/ 1918009 h 2163336"/>
                <a:gd name="connsiteX24" fmla="*/ 2542897 w 2665560"/>
                <a:gd name="connsiteY24" fmla="*/ 1906858 h 2163336"/>
                <a:gd name="connsiteX25" fmla="*/ 2598653 w 2665560"/>
                <a:gd name="connsiteY25" fmla="*/ 1873404 h 2163336"/>
                <a:gd name="connsiteX26" fmla="*/ 2665560 w 2665560"/>
                <a:gd name="connsiteY26" fmla="*/ 1828800 h 2163336"/>
                <a:gd name="connsiteX27" fmla="*/ 2654409 w 2665560"/>
                <a:gd name="connsiteY27" fmla="*/ 1739590 h 2163336"/>
                <a:gd name="connsiteX28" fmla="*/ 2576351 w 2665560"/>
                <a:gd name="connsiteY28" fmla="*/ 1672682 h 2163336"/>
                <a:gd name="connsiteX29" fmla="*/ 2554048 w 2665560"/>
                <a:gd name="connsiteY29" fmla="*/ 1650380 h 2163336"/>
                <a:gd name="connsiteX30" fmla="*/ 2520594 w 2665560"/>
                <a:gd name="connsiteY30" fmla="*/ 1639229 h 2163336"/>
                <a:gd name="connsiteX31" fmla="*/ 2409082 w 2665560"/>
                <a:gd name="connsiteY31" fmla="*/ 1527717 h 2163336"/>
                <a:gd name="connsiteX32" fmla="*/ 2364477 w 2665560"/>
                <a:gd name="connsiteY32" fmla="*/ 1483112 h 2163336"/>
                <a:gd name="connsiteX33" fmla="*/ 2342175 w 2665560"/>
                <a:gd name="connsiteY33" fmla="*/ 1460809 h 2163336"/>
                <a:gd name="connsiteX34" fmla="*/ 2308721 w 2665560"/>
                <a:gd name="connsiteY34" fmla="*/ 1438507 h 2163336"/>
                <a:gd name="connsiteX35" fmla="*/ 2286419 w 2665560"/>
                <a:gd name="connsiteY35" fmla="*/ 1416204 h 2163336"/>
                <a:gd name="connsiteX36" fmla="*/ 2208360 w 2665560"/>
                <a:gd name="connsiteY36" fmla="*/ 1371600 h 2163336"/>
                <a:gd name="connsiteX37" fmla="*/ 2163755 w 2665560"/>
                <a:gd name="connsiteY37" fmla="*/ 1326995 h 2163336"/>
                <a:gd name="connsiteX38" fmla="*/ 2085697 w 2665560"/>
                <a:gd name="connsiteY38" fmla="*/ 1260087 h 2163336"/>
                <a:gd name="connsiteX39" fmla="*/ 2063394 w 2665560"/>
                <a:gd name="connsiteY39" fmla="*/ 1237785 h 2163336"/>
                <a:gd name="connsiteX40" fmla="*/ 2041092 w 2665560"/>
                <a:gd name="connsiteY40" fmla="*/ 1215482 h 2163336"/>
                <a:gd name="connsiteX41" fmla="*/ 1974185 w 2665560"/>
                <a:gd name="connsiteY41" fmla="*/ 1170878 h 2163336"/>
                <a:gd name="connsiteX42" fmla="*/ 1918429 w 2665560"/>
                <a:gd name="connsiteY42" fmla="*/ 1115121 h 2163336"/>
                <a:gd name="connsiteX43" fmla="*/ 1862673 w 2665560"/>
                <a:gd name="connsiteY43" fmla="*/ 1059365 h 2163336"/>
                <a:gd name="connsiteX44" fmla="*/ 1829219 w 2665560"/>
                <a:gd name="connsiteY44" fmla="*/ 1037063 h 2163336"/>
                <a:gd name="connsiteX45" fmla="*/ 1806916 w 2665560"/>
                <a:gd name="connsiteY45" fmla="*/ 1014761 h 2163336"/>
                <a:gd name="connsiteX46" fmla="*/ 1773463 w 2665560"/>
                <a:gd name="connsiteY46" fmla="*/ 1003609 h 2163336"/>
                <a:gd name="connsiteX47" fmla="*/ 1706555 w 2665560"/>
                <a:gd name="connsiteY47" fmla="*/ 970156 h 2163336"/>
                <a:gd name="connsiteX48" fmla="*/ 1684253 w 2665560"/>
                <a:gd name="connsiteY48" fmla="*/ 947853 h 2163336"/>
                <a:gd name="connsiteX49" fmla="*/ 1617346 w 2665560"/>
                <a:gd name="connsiteY49" fmla="*/ 925551 h 2163336"/>
                <a:gd name="connsiteX50" fmla="*/ 1561590 w 2665560"/>
                <a:gd name="connsiteY50" fmla="*/ 892097 h 2163336"/>
                <a:gd name="connsiteX51" fmla="*/ 1461229 w 2665560"/>
                <a:gd name="connsiteY51" fmla="*/ 836341 h 2163336"/>
                <a:gd name="connsiteX52" fmla="*/ 1416624 w 2665560"/>
                <a:gd name="connsiteY52" fmla="*/ 791736 h 2163336"/>
                <a:gd name="connsiteX53" fmla="*/ 1394321 w 2665560"/>
                <a:gd name="connsiteY53" fmla="*/ 769434 h 2163336"/>
                <a:gd name="connsiteX54" fmla="*/ 1360868 w 2665560"/>
                <a:gd name="connsiteY54" fmla="*/ 747131 h 2163336"/>
                <a:gd name="connsiteX55" fmla="*/ 1305112 w 2665560"/>
                <a:gd name="connsiteY55" fmla="*/ 713678 h 2163336"/>
                <a:gd name="connsiteX56" fmla="*/ 1249355 w 2665560"/>
                <a:gd name="connsiteY56" fmla="*/ 669073 h 2163336"/>
                <a:gd name="connsiteX57" fmla="*/ 1227053 w 2665560"/>
                <a:gd name="connsiteY57" fmla="*/ 646770 h 2163336"/>
                <a:gd name="connsiteX58" fmla="*/ 1193599 w 2665560"/>
                <a:gd name="connsiteY58" fmla="*/ 624468 h 2163336"/>
                <a:gd name="connsiteX59" fmla="*/ 1148994 w 2665560"/>
                <a:gd name="connsiteY59" fmla="*/ 579863 h 2163336"/>
                <a:gd name="connsiteX60" fmla="*/ 1126692 w 2665560"/>
                <a:gd name="connsiteY60" fmla="*/ 546409 h 2163336"/>
                <a:gd name="connsiteX61" fmla="*/ 1059785 w 2665560"/>
                <a:gd name="connsiteY61" fmla="*/ 501804 h 2163336"/>
                <a:gd name="connsiteX62" fmla="*/ 1004029 w 2665560"/>
                <a:gd name="connsiteY62" fmla="*/ 457200 h 2163336"/>
                <a:gd name="connsiteX63" fmla="*/ 981726 w 2665560"/>
                <a:gd name="connsiteY63" fmla="*/ 434897 h 2163336"/>
                <a:gd name="connsiteX64" fmla="*/ 948273 w 2665560"/>
                <a:gd name="connsiteY64" fmla="*/ 423746 h 2163336"/>
                <a:gd name="connsiteX65" fmla="*/ 892516 w 2665560"/>
                <a:gd name="connsiteY65" fmla="*/ 379141 h 2163336"/>
                <a:gd name="connsiteX66" fmla="*/ 803307 w 2665560"/>
                <a:gd name="connsiteY66" fmla="*/ 312234 h 2163336"/>
                <a:gd name="connsiteX67" fmla="*/ 747551 w 2665560"/>
                <a:gd name="connsiteY67" fmla="*/ 267629 h 2163336"/>
                <a:gd name="connsiteX68" fmla="*/ 714097 w 2665560"/>
                <a:gd name="connsiteY68" fmla="*/ 256478 h 2163336"/>
                <a:gd name="connsiteX69" fmla="*/ 647190 w 2665560"/>
                <a:gd name="connsiteY69" fmla="*/ 223024 h 2163336"/>
                <a:gd name="connsiteX70" fmla="*/ 580282 w 2665560"/>
                <a:gd name="connsiteY70" fmla="*/ 189570 h 2163336"/>
                <a:gd name="connsiteX71" fmla="*/ 524526 w 2665560"/>
                <a:gd name="connsiteY71" fmla="*/ 144965 h 2163336"/>
                <a:gd name="connsiteX72" fmla="*/ 491073 w 2665560"/>
                <a:gd name="connsiteY72" fmla="*/ 122663 h 2163336"/>
                <a:gd name="connsiteX73" fmla="*/ 446468 w 2665560"/>
                <a:gd name="connsiteY73" fmla="*/ 78058 h 2163336"/>
                <a:gd name="connsiteX74" fmla="*/ 413014 w 2665560"/>
                <a:gd name="connsiteY74" fmla="*/ 55756 h 2163336"/>
                <a:gd name="connsiteX75" fmla="*/ 390712 w 2665560"/>
                <a:gd name="connsiteY75" fmla="*/ 33453 h 2163336"/>
                <a:gd name="connsiteX76" fmla="*/ 323804 w 2665560"/>
                <a:gd name="connsiteY76" fmla="*/ 11151 h 2163336"/>
                <a:gd name="connsiteX77" fmla="*/ 290351 w 2665560"/>
                <a:gd name="connsiteY77" fmla="*/ 0 h 2163336"/>
                <a:gd name="connsiteX78" fmla="*/ 111931 w 2665560"/>
                <a:gd name="connsiteY78" fmla="*/ 11151 h 2163336"/>
                <a:gd name="connsiteX79" fmla="*/ 89629 w 2665560"/>
                <a:gd name="connsiteY79" fmla="*/ 44604 h 2163336"/>
                <a:gd name="connsiteX80" fmla="*/ 89629 w 2665560"/>
                <a:gd name="connsiteY80" fmla="*/ 301082 h 216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665560" h="2163336">
                  <a:moveTo>
                    <a:pt x="89629" y="301082"/>
                  </a:moveTo>
                  <a:cubicBezTo>
                    <a:pt x="87770" y="431180"/>
                    <a:pt x="84827" y="650563"/>
                    <a:pt x="78477" y="825190"/>
                  </a:cubicBezTo>
                  <a:cubicBezTo>
                    <a:pt x="77179" y="860892"/>
                    <a:pt x="62703" y="942137"/>
                    <a:pt x="56175" y="981307"/>
                  </a:cubicBezTo>
                  <a:cubicBezTo>
                    <a:pt x="52458" y="1226634"/>
                    <a:pt x="52031" y="1472032"/>
                    <a:pt x="45024" y="1717287"/>
                  </a:cubicBezTo>
                  <a:cubicBezTo>
                    <a:pt x="44586" y="1732607"/>
                    <a:pt x="37198" y="1746931"/>
                    <a:pt x="33873" y="1761892"/>
                  </a:cubicBezTo>
                  <a:cubicBezTo>
                    <a:pt x="29761" y="1780394"/>
                    <a:pt x="26833" y="1799146"/>
                    <a:pt x="22721" y="1817648"/>
                  </a:cubicBezTo>
                  <a:cubicBezTo>
                    <a:pt x="13385" y="1859658"/>
                    <a:pt x="12838" y="1858450"/>
                    <a:pt x="419" y="1895707"/>
                  </a:cubicBezTo>
                  <a:cubicBezTo>
                    <a:pt x="4136" y="1955180"/>
                    <a:pt x="-8115" y="2017882"/>
                    <a:pt x="11570" y="2074126"/>
                  </a:cubicBezTo>
                  <a:cubicBezTo>
                    <a:pt x="15832" y="2086302"/>
                    <a:pt x="101932" y="2132574"/>
                    <a:pt x="123082" y="2141034"/>
                  </a:cubicBezTo>
                  <a:cubicBezTo>
                    <a:pt x="144910" y="2149765"/>
                    <a:pt x="189990" y="2163336"/>
                    <a:pt x="189990" y="2163336"/>
                  </a:cubicBezTo>
                  <a:cubicBezTo>
                    <a:pt x="346107" y="2159619"/>
                    <a:pt x="502420" y="2160847"/>
                    <a:pt x="658341" y="2152185"/>
                  </a:cubicBezTo>
                  <a:cubicBezTo>
                    <a:pt x="703491" y="2149677"/>
                    <a:pt x="747389" y="2136277"/>
                    <a:pt x="792155" y="2129882"/>
                  </a:cubicBezTo>
                  <a:cubicBezTo>
                    <a:pt x="817056" y="2126325"/>
                    <a:pt x="909269" y="2113769"/>
                    <a:pt x="937121" y="2107580"/>
                  </a:cubicBezTo>
                  <a:cubicBezTo>
                    <a:pt x="1043978" y="2083834"/>
                    <a:pt x="869683" y="2109378"/>
                    <a:pt x="1026331" y="2085278"/>
                  </a:cubicBezTo>
                  <a:cubicBezTo>
                    <a:pt x="1055951" y="2080721"/>
                    <a:pt x="1085981" y="2079053"/>
                    <a:pt x="1115541" y="2074126"/>
                  </a:cubicBezTo>
                  <a:cubicBezTo>
                    <a:pt x="1152932" y="2067894"/>
                    <a:pt x="1189662" y="2058056"/>
                    <a:pt x="1227053" y="2051824"/>
                  </a:cubicBezTo>
                  <a:lnTo>
                    <a:pt x="1360868" y="2029521"/>
                  </a:lnTo>
                  <a:cubicBezTo>
                    <a:pt x="1388355" y="2024940"/>
                    <a:pt x="1481356" y="2008907"/>
                    <a:pt x="1505834" y="2007219"/>
                  </a:cubicBezTo>
                  <a:cubicBezTo>
                    <a:pt x="1587500" y="2001587"/>
                    <a:pt x="1669385" y="1999785"/>
                    <a:pt x="1751160" y="1996068"/>
                  </a:cubicBezTo>
                  <a:cubicBezTo>
                    <a:pt x="1921483" y="1953488"/>
                    <a:pt x="1676104" y="2011496"/>
                    <a:pt x="2141453" y="1973765"/>
                  </a:cubicBezTo>
                  <a:cubicBezTo>
                    <a:pt x="2164885" y="1971865"/>
                    <a:pt x="2186058" y="1958897"/>
                    <a:pt x="2208360" y="1951463"/>
                  </a:cubicBezTo>
                  <a:lnTo>
                    <a:pt x="2241814" y="1940312"/>
                  </a:lnTo>
                  <a:cubicBezTo>
                    <a:pt x="2252965" y="1936595"/>
                    <a:pt x="2263865" y="1932012"/>
                    <a:pt x="2275268" y="1929161"/>
                  </a:cubicBezTo>
                  <a:cubicBezTo>
                    <a:pt x="2290136" y="1925444"/>
                    <a:pt x="2304600" y="1919282"/>
                    <a:pt x="2319873" y="1918009"/>
                  </a:cubicBezTo>
                  <a:cubicBezTo>
                    <a:pt x="2394050" y="1911827"/>
                    <a:pt x="2468556" y="1910575"/>
                    <a:pt x="2542897" y="1906858"/>
                  </a:cubicBezTo>
                  <a:cubicBezTo>
                    <a:pt x="2606864" y="1885536"/>
                    <a:pt x="2549669" y="1910142"/>
                    <a:pt x="2598653" y="1873404"/>
                  </a:cubicBezTo>
                  <a:cubicBezTo>
                    <a:pt x="2620096" y="1857322"/>
                    <a:pt x="2665560" y="1828800"/>
                    <a:pt x="2665560" y="1828800"/>
                  </a:cubicBezTo>
                  <a:cubicBezTo>
                    <a:pt x="2661843" y="1799063"/>
                    <a:pt x="2665935" y="1767253"/>
                    <a:pt x="2654409" y="1739590"/>
                  </a:cubicBezTo>
                  <a:cubicBezTo>
                    <a:pt x="2640989" y="1707382"/>
                    <a:pt x="2601383" y="1692707"/>
                    <a:pt x="2576351" y="1672682"/>
                  </a:cubicBezTo>
                  <a:cubicBezTo>
                    <a:pt x="2568141" y="1666114"/>
                    <a:pt x="2563063" y="1655789"/>
                    <a:pt x="2554048" y="1650380"/>
                  </a:cubicBezTo>
                  <a:cubicBezTo>
                    <a:pt x="2543969" y="1644333"/>
                    <a:pt x="2531745" y="1642946"/>
                    <a:pt x="2520594" y="1639229"/>
                  </a:cubicBezTo>
                  <a:lnTo>
                    <a:pt x="2409082" y="1527717"/>
                  </a:lnTo>
                  <a:lnTo>
                    <a:pt x="2364477" y="1483112"/>
                  </a:lnTo>
                  <a:cubicBezTo>
                    <a:pt x="2357043" y="1475678"/>
                    <a:pt x="2350923" y="1466641"/>
                    <a:pt x="2342175" y="1460809"/>
                  </a:cubicBezTo>
                  <a:cubicBezTo>
                    <a:pt x="2331024" y="1453375"/>
                    <a:pt x="2319186" y="1446879"/>
                    <a:pt x="2308721" y="1438507"/>
                  </a:cubicBezTo>
                  <a:cubicBezTo>
                    <a:pt x="2300511" y="1431939"/>
                    <a:pt x="2295167" y="1422036"/>
                    <a:pt x="2286419" y="1416204"/>
                  </a:cubicBezTo>
                  <a:cubicBezTo>
                    <a:pt x="2238958" y="1384563"/>
                    <a:pt x="2248284" y="1405820"/>
                    <a:pt x="2208360" y="1371600"/>
                  </a:cubicBezTo>
                  <a:cubicBezTo>
                    <a:pt x="2192395" y="1357916"/>
                    <a:pt x="2181250" y="1338659"/>
                    <a:pt x="2163755" y="1326995"/>
                  </a:cubicBezTo>
                  <a:cubicBezTo>
                    <a:pt x="2112805" y="1293027"/>
                    <a:pt x="2139781" y="1314170"/>
                    <a:pt x="2085697" y="1260087"/>
                  </a:cubicBezTo>
                  <a:lnTo>
                    <a:pt x="2063394" y="1237785"/>
                  </a:lnTo>
                  <a:cubicBezTo>
                    <a:pt x="2055960" y="1230351"/>
                    <a:pt x="2049840" y="1221314"/>
                    <a:pt x="2041092" y="1215482"/>
                  </a:cubicBezTo>
                  <a:lnTo>
                    <a:pt x="1974185" y="1170878"/>
                  </a:lnTo>
                  <a:cubicBezTo>
                    <a:pt x="1929580" y="1103971"/>
                    <a:pt x="1977901" y="1167160"/>
                    <a:pt x="1918429" y="1115121"/>
                  </a:cubicBezTo>
                  <a:cubicBezTo>
                    <a:pt x="1898649" y="1097813"/>
                    <a:pt x="1884543" y="1073944"/>
                    <a:pt x="1862673" y="1059365"/>
                  </a:cubicBezTo>
                  <a:cubicBezTo>
                    <a:pt x="1851522" y="1051931"/>
                    <a:pt x="1839684" y="1045435"/>
                    <a:pt x="1829219" y="1037063"/>
                  </a:cubicBezTo>
                  <a:cubicBezTo>
                    <a:pt x="1821009" y="1030495"/>
                    <a:pt x="1815931" y="1020170"/>
                    <a:pt x="1806916" y="1014761"/>
                  </a:cubicBezTo>
                  <a:cubicBezTo>
                    <a:pt x="1796837" y="1008713"/>
                    <a:pt x="1783976" y="1008866"/>
                    <a:pt x="1773463" y="1003609"/>
                  </a:cubicBezTo>
                  <a:cubicBezTo>
                    <a:pt x="1687006" y="960380"/>
                    <a:pt x="1790633" y="998181"/>
                    <a:pt x="1706555" y="970156"/>
                  </a:cubicBezTo>
                  <a:cubicBezTo>
                    <a:pt x="1699121" y="962722"/>
                    <a:pt x="1693657" y="952555"/>
                    <a:pt x="1684253" y="947853"/>
                  </a:cubicBezTo>
                  <a:cubicBezTo>
                    <a:pt x="1663226" y="937340"/>
                    <a:pt x="1617346" y="925551"/>
                    <a:pt x="1617346" y="925551"/>
                  </a:cubicBezTo>
                  <a:cubicBezTo>
                    <a:pt x="1567310" y="875515"/>
                    <a:pt x="1626731" y="928286"/>
                    <a:pt x="1561590" y="892097"/>
                  </a:cubicBezTo>
                  <a:cubicBezTo>
                    <a:pt x="1446559" y="828191"/>
                    <a:pt x="1536925" y="861573"/>
                    <a:pt x="1461229" y="836341"/>
                  </a:cubicBezTo>
                  <a:lnTo>
                    <a:pt x="1416624" y="791736"/>
                  </a:lnTo>
                  <a:cubicBezTo>
                    <a:pt x="1409190" y="784302"/>
                    <a:pt x="1403069" y="775266"/>
                    <a:pt x="1394321" y="769434"/>
                  </a:cubicBezTo>
                  <a:cubicBezTo>
                    <a:pt x="1383170" y="762000"/>
                    <a:pt x="1371333" y="755503"/>
                    <a:pt x="1360868" y="747131"/>
                  </a:cubicBezTo>
                  <a:cubicBezTo>
                    <a:pt x="1317136" y="712145"/>
                    <a:pt x="1363204" y="733042"/>
                    <a:pt x="1305112" y="713678"/>
                  </a:cubicBezTo>
                  <a:cubicBezTo>
                    <a:pt x="1251257" y="659823"/>
                    <a:pt x="1319697" y="725347"/>
                    <a:pt x="1249355" y="669073"/>
                  </a:cubicBezTo>
                  <a:cubicBezTo>
                    <a:pt x="1241145" y="662505"/>
                    <a:pt x="1235263" y="653338"/>
                    <a:pt x="1227053" y="646770"/>
                  </a:cubicBezTo>
                  <a:cubicBezTo>
                    <a:pt x="1216588" y="638398"/>
                    <a:pt x="1203775" y="633190"/>
                    <a:pt x="1193599" y="624468"/>
                  </a:cubicBezTo>
                  <a:cubicBezTo>
                    <a:pt x="1177634" y="610784"/>
                    <a:pt x="1160657" y="597359"/>
                    <a:pt x="1148994" y="579863"/>
                  </a:cubicBezTo>
                  <a:cubicBezTo>
                    <a:pt x="1141560" y="568712"/>
                    <a:pt x="1136778" y="555234"/>
                    <a:pt x="1126692" y="546409"/>
                  </a:cubicBezTo>
                  <a:cubicBezTo>
                    <a:pt x="1106520" y="528758"/>
                    <a:pt x="1078739" y="520757"/>
                    <a:pt x="1059785" y="501804"/>
                  </a:cubicBezTo>
                  <a:cubicBezTo>
                    <a:pt x="1005929" y="447950"/>
                    <a:pt x="1074371" y="513474"/>
                    <a:pt x="1004029" y="457200"/>
                  </a:cubicBezTo>
                  <a:cubicBezTo>
                    <a:pt x="995819" y="450632"/>
                    <a:pt x="990741" y="440306"/>
                    <a:pt x="981726" y="434897"/>
                  </a:cubicBezTo>
                  <a:cubicBezTo>
                    <a:pt x="971647" y="428849"/>
                    <a:pt x="959424" y="427463"/>
                    <a:pt x="948273" y="423746"/>
                  </a:cubicBezTo>
                  <a:cubicBezTo>
                    <a:pt x="861316" y="336789"/>
                    <a:pt x="1005054" y="477611"/>
                    <a:pt x="892516" y="379141"/>
                  </a:cubicBezTo>
                  <a:cubicBezTo>
                    <a:pt x="813663" y="310145"/>
                    <a:pt x="868307" y="333901"/>
                    <a:pt x="803307" y="312234"/>
                  </a:cubicBezTo>
                  <a:cubicBezTo>
                    <a:pt x="782563" y="291490"/>
                    <a:pt x="775685" y="281696"/>
                    <a:pt x="747551" y="267629"/>
                  </a:cubicBezTo>
                  <a:cubicBezTo>
                    <a:pt x="737037" y="262372"/>
                    <a:pt x="725248" y="260195"/>
                    <a:pt x="714097" y="256478"/>
                  </a:cubicBezTo>
                  <a:cubicBezTo>
                    <a:pt x="618220" y="192559"/>
                    <a:pt x="739526" y="269193"/>
                    <a:pt x="647190" y="223024"/>
                  </a:cubicBezTo>
                  <a:cubicBezTo>
                    <a:pt x="560725" y="179791"/>
                    <a:pt x="664366" y="217597"/>
                    <a:pt x="580282" y="189570"/>
                  </a:cubicBezTo>
                  <a:cubicBezTo>
                    <a:pt x="477320" y="120929"/>
                    <a:pt x="603973" y="208523"/>
                    <a:pt x="524526" y="144965"/>
                  </a:cubicBezTo>
                  <a:cubicBezTo>
                    <a:pt x="514061" y="136593"/>
                    <a:pt x="501248" y="131385"/>
                    <a:pt x="491073" y="122663"/>
                  </a:cubicBezTo>
                  <a:cubicBezTo>
                    <a:pt x="475108" y="108979"/>
                    <a:pt x="463964" y="89721"/>
                    <a:pt x="446468" y="78058"/>
                  </a:cubicBezTo>
                  <a:cubicBezTo>
                    <a:pt x="435317" y="70624"/>
                    <a:pt x="423479" y="64128"/>
                    <a:pt x="413014" y="55756"/>
                  </a:cubicBezTo>
                  <a:cubicBezTo>
                    <a:pt x="404804" y="49188"/>
                    <a:pt x="400116" y="38155"/>
                    <a:pt x="390712" y="33453"/>
                  </a:cubicBezTo>
                  <a:cubicBezTo>
                    <a:pt x="369685" y="22939"/>
                    <a:pt x="346107" y="18585"/>
                    <a:pt x="323804" y="11151"/>
                  </a:cubicBezTo>
                  <a:lnTo>
                    <a:pt x="290351" y="0"/>
                  </a:lnTo>
                  <a:cubicBezTo>
                    <a:pt x="230878" y="3717"/>
                    <a:pt x="170101" y="-1776"/>
                    <a:pt x="111931" y="11151"/>
                  </a:cubicBezTo>
                  <a:cubicBezTo>
                    <a:pt x="98848" y="14058"/>
                    <a:pt x="92099" y="31432"/>
                    <a:pt x="89629" y="44604"/>
                  </a:cubicBezTo>
                  <a:cubicBezTo>
                    <a:pt x="75626" y="119286"/>
                    <a:pt x="91488" y="170984"/>
                    <a:pt x="89629" y="301082"/>
                  </a:cubicBezTo>
                  <a:close/>
                </a:path>
              </a:pathLst>
            </a:custGeom>
            <a:noFill/>
            <a:ln w="19050">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4" name="Group 43">
            <a:extLst>
              <a:ext uri="{FF2B5EF4-FFF2-40B4-BE49-F238E27FC236}">
                <a16:creationId xmlns:a16="http://schemas.microsoft.com/office/drawing/2014/main" id="{152F32CE-9867-E16C-7325-EB4752A32072}"/>
              </a:ext>
            </a:extLst>
          </p:cNvPr>
          <p:cNvGrpSpPr/>
          <p:nvPr/>
        </p:nvGrpSpPr>
        <p:grpSpPr>
          <a:xfrm>
            <a:off x="36839" y="4314389"/>
            <a:ext cx="2527757" cy="1505939"/>
            <a:chOff x="2691199" y="3027283"/>
            <a:chExt cx="2407721" cy="1437628"/>
          </a:xfrm>
        </p:grpSpPr>
        <p:grpSp>
          <p:nvGrpSpPr>
            <p:cNvPr id="29" name="Group 28">
              <a:extLst>
                <a:ext uri="{FF2B5EF4-FFF2-40B4-BE49-F238E27FC236}">
                  <a16:creationId xmlns:a16="http://schemas.microsoft.com/office/drawing/2014/main" id="{B9A3960B-E29D-FF12-1A3E-01AB0514284E}"/>
                </a:ext>
              </a:extLst>
            </p:cNvPr>
            <p:cNvGrpSpPr/>
            <p:nvPr/>
          </p:nvGrpSpPr>
          <p:grpSpPr>
            <a:xfrm>
              <a:off x="2691199" y="3027283"/>
              <a:ext cx="2407721" cy="1437628"/>
              <a:chOff x="2713501" y="3060736"/>
              <a:chExt cx="2407721" cy="1437628"/>
            </a:xfrm>
          </p:grpSpPr>
          <p:pic>
            <p:nvPicPr>
              <p:cNvPr id="14" name="Picture 13" descr="A close-up of a chest x-ray&#10;&#10;Description automatically generated">
                <a:extLst>
                  <a:ext uri="{FF2B5EF4-FFF2-40B4-BE49-F238E27FC236}">
                    <a16:creationId xmlns:a16="http://schemas.microsoft.com/office/drawing/2014/main" id="{DD016922-2D02-F616-E889-39A28E58F6F7}"/>
                  </a:ext>
                </a:extLst>
              </p:cNvPr>
              <p:cNvPicPr>
                <a:picLocks noChangeAspect="1"/>
              </p:cNvPicPr>
              <p:nvPr/>
            </p:nvPicPr>
            <p:blipFill>
              <a:blip r:embed="rId12"/>
              <a:srcRect t="3532" r="20001" b="4391"/>
              <a:stretch/>
            </p:blipFill>
            <p:spPr>
              <a:xfrm>
                <a:off x="4154699" y="3060736"/>
                <a:ext cx="966523" cy="1436890"/>
              </a:xfrm>
              <a:prstGeom prst="rect">
                <a:avLst/>
              </a:prstGeom>
            </p:spPr>
          </p:pic>
          <p:pic>
            <p:nvPicPr>
              <p:cNvPr id="12" name="Picture 11" descr="A close-up of a chest x-ray&#10;&#10;Description automatically generated">
                <a:extLst>
                  <a:ext uri="{FF2B5EF4-FFF2-40B4-BE49-F238E27FC236}">
                    <a16:creationId xmlns:a16="http://schemas.microsoft.com/office/drawing/2014/main" id="{2502BDE7-484B-B3FD-DB26-7A21B1F7FBB9}"/>
                  </a:ext>
                </a:extLst>
              </p:cNvPr>
              <p:cNvPicPr>
                <a:picLocks noChangeAspect="1"/>
              </p:cNvPicPr>
              <p:nvPr/>
            </p:nvPicPr>
            <p:blipFill rotWithShape="1">
              <a:blip r:embed="rId13"/>
              <a:srcRect l="4993" t="3532" r="19216" b="4391"/>
              <a:stretch/>
            </p:blipFill>
            <p:spPr>
              <a:xfrm>
                <a:off x="2713501" y="3060737"/>
                <a:ext cx="966523" cy="1437627"/>
              </a:xfrm>
              <a:prstGeom prst="rect">
                <a:avLst/>
              </a:prstGeom>
            </p:spPr>
          </p:pic>
          <p:pic>
            <p:nvPicPr>
              <p:cNvPr id="13" name="Picture 12" descr="A close-up of a ct scan&#10;&#10;Description automatically generated">
                <a:extLst>
                  <a:ext uri="{FF2B5EF4-FFF2-40B4-BE49-F238E27FC236}">
                    <a16:creationId xmlns:a16="http://schemas.microsoft.com/office/drawing/2014/main" id="{95620614-73DD-DC88-E189-D9BC832CB20E}"/>
                  </a:ext>
                </a:extLst>
              </p:cNvPr>
              <p:cNvPicPr>
                <a:picLocks noChangeAspect="1"/>
              </p:cNvPicPr>
              <p:nvPr/>
            </p:nvPicPr>
            <p:blipFill rotWithShape="1">
              <a:blip r:embed="rId14"/>
              <a:srcRect t="3532" r="20226" b="4391"/>
              <a:stretch/>
            </p:blipFill>
            <p:spPr>
              <a:xfrm>
                <a:off x="3460027" y="3060736"/>
                <a:ext cx="966524" cy="1437627"/>
              </a:xfrm>
              <a:prstGeom prst="rect">
                <a:avLst/>
              </a:prstGeom>
            </p:spPr>
          </p:pic>
          <p:sp>
            <p:nvSpPr>
              <p:cNvPr id="28" name="Oval 27">
                <a:extLst>
                  <a:ext uri="{FF2B5EF4-FFF2-40B4-BE49-F238E27FC236}">
                    <a16:creationId xmlns:a16="http://schemas.microsoft.com/office/drawing/2014/main" id="{969CEB42-18E6-DA3E-254F-57274E8DDD5C}"/>
                  </a:ext>
                </a:extLst>
              </p:cNvPr>
              <p:cNvSpPr/>
              <p:nvPr/>
            </p:nvSpPr>
            <p:spPr>
              <a:xfrm>
                <a:off x="3174862" y="3211946"/>
                <a:ext cx="232158" cy="219018"/>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cxnSp>
          <p:nvCxnSpPr>
            <p:cNvPr id="41" name="Straight Arrow Connector 40">
              <a:extLst>
                <a:ext uri="{FF2B5EF4-FFF2-40B4-BE49-F238E27FC236}">
                  <a16:creationId xmlns:a16="http://schemas.microsoft.com/office/drawing/2014/main" id="{9C4630BB-19DF-444A-4DE2-A5B32917B8A1}"/>
                </a:ext>
              </a:extLst>
            </p:cNvPr>
            <p:cNvCxnSpPr/>
            <p:nvPr/>
          </p:nvCxnSpPr>
          <p:spPr>
            <a:xfrm flipV="1">
              <a:off x="4582198" y="3402660"/>
              <a:ext cx="74783" cy="12917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43" name="Table 42">
            <a:extLst>
              <a:ext uri="{FF2B5EF4-FFF2-40B4-BE49-F238E27FC236}">
                <a16:creationId xmlns:a16="http://schemas.microsoft.com/office/drawing/2014/main" id="{CB289517-8B1E-D00F-D717-D2F90BB88454}"/>
              </a:ext>
            </a:extLst>
          </p:cNvPr>
          <p:cNvGraphicFramePr>
            <a:graphicFrameLocks noGrp="1"/>
          </p:cNvGraphicFramePr>
          <p:nvPr>
            <p:extLst>
              <p:ext uri="{D42A27DB-BD31-4B8C-83A1-F6EECF244321}">
                <p14:modId xmlns:p14="http://schemas.microsoft.com/office/powerpoint/2010/main" val="1725453575"/>
              </p:ext>
            </p:extLst>
          </p:nvPr>
        </p:nvGraphicFramePr>
        <p:xfrm>
          <a:off x="2632078" y="2379866"/>
          <a:ext cx="2481075" cy="3551824"/>
        </p:xfrm>
        <a:graphic>
          <a:graphicData uri="http://schemas.openxmlformats.org/drawingml/2006/table">
            <a:tbl>
              <a:tblPr firstRow="1" bandRow="1">
                <a:tableStyleId>{5C22544A-7EE6-4342-B048-85BDC9FD1C3A}</a:tableStyleId>
              </a:tblPr>
              <a:tblGrid>
                <a:gridCol w="931789">
                  <a:extLst>
                    <a:ext uri="{9D8B030D-6E8A-4147-A177-3AD203B41FA5}">
                      <a16:colId xmlns:a16="http://schemas.microsoft.com/office/drawing/2014/main" val="3945019899"/>
                    </a:ext>
                  </a:extLst>
                </a:gridCol>
                <a:gridCol w="208280">
                  <a:extLst>
                    <a:ext uri="{9D8B030D-6E8A-4147-A177-3AD203B41FA5}">
                      <a16:colId xmlns:a16="http://schemas.microsoft.com/office/drawing/2014/main" val="492321082"/>
                    </a:ext>
                  </a:extLst>
                </a:gridCol>
                <a:gridCol w="1341006">
                  <a:extLst>
                    <a:ext uri="{9D8B030D-6E8A-4147-A177-3AD203B41FA5}">
                      <a16:colId xmlns:a16="http://schemas.microsoft.com/office/drawing/2014/main" val="2968529613"/>
                    </a:ext>
                  </a:extLst>
                </a:gridCol>
              </a:tblGrid>
              <a:tr h="197979">
                <a:tc gridSpan="2">
                  <a:txBody>
                    <a:bodyPr/>
                    <a:lstStyle/>
                    <a:p>
                      <a:pPr algn="ctr"/>
                      <a:r>
                        <a:rPr lang="es-ES_tradnl" sz="800" dirty="0">
                          <a:latin typeface="Calibri" panose="020F0502020204030204" pitchFamily="34" charset="0"/>
                          <a:cs typeface="Calibri" panose="020F0502020204030204" pitchFamily="34" charset="0"/>
                        </a:rPr>
                        <a:t>Resultados</a:t>
                      </a:r>
                    </a:p>
                  </a:txBody>
                  <a:tcPr anchor="ctr">
                    <a:solidFill>
                      <a:schemeClr val="tx2">
                        <a:lumMod val="75000"/>
                        <a:lumOff val="25000"/>
                      </a:schemeClr>
                    </a:solidFill>
                  </a:tcPr>
                </a:tc>
                <a:tc hMerge="1">
                  <a:txBody>
                    <a:bodyPr/>
                    <a:lstStyle/>
                    <a:p>
                      <a:endParaRPr lang="es-ES_tradnl" sz="800" dirty="0">
                        <a:latin typeface="Calibri" panose="020F0502020204030204" pitchFamily="34" charset="0"/>
                        <a:cs typeface="Calibri" panose="020F0502020204030204" pitchFamily="34" charset="0"/>
                      </a:endParaRPr>
                    </a:p>
                  </a:txBody>
                  <a:tcPr>
                    <a:solidFill>
                      <a:schemeClr val="tx2">
                        <a:lumMod val="75000"/>
                        <a:lumOff val="25000"/>
                      </a:schemeClr>
                    </a:solidFill>
                  </a:tcPr>
                </a:tc>
                <a:tc>
                  <a:txBody>
                    <a:bodyPr/>
                    <a:lstStyle/>
                    <a:p>
                      <a:pPr algn="ctr"/>
                      <a:r>
                        <a:rPr lang="es-ES_tradnl" sz="800" dirty="0">
                          <a:latin typeface="Calibri" panose="020F0502020204030204" pitchFamily="34" charset="0"/>
                          <a:cs typeface="Calibri" panose="020F0502020204030204" pitchFamily="34" charset="0"/>
                        </a:rPr>
                        <a:t>n (%), media (DE) ó mediana (RIQ)</a:t>
                      </a:r>
                    </a:p>
                  </a:txBody>
                  <a:tcPr anchor="ctr">
                    <a:solidFill>
                      <a:schemeClr val="tx2">
                        <a:lumMod val="75000"/>
                        <a:lumOff val="25000"/>
                      </a:schemeClr>
                    </a:solidFill>
                  </a:tcPr>
                </a:tc>
                <a:extLst>
                  <a:ext uri="{0D108BD9-81ED-4DB2-BD59-A6C34878D82A}">
                    <a16:rowId xmlns:a16="http://schemas.microsoft.com/office/drawing/2014/main" val="1950559253"/>
                  </a:ext>
                </a:extLst>
              </a:tr>
              <a:tr h="197979">
                <a:tc>
                  <a:txBody>
                    <a:bodyPr/>
                    <a:lstStyle/>
                    <a:p>
                      <a:r>
                        <a:rPr lang="es-ES_tradnl" sz="800" b="1" dirty="0">
                          <a:latin typeface="Calibri" panose="020F0502020204030204" pitchFamily="34" charset="0"/>
                          <a:cs typeface="Calibri" panose="020F0502020204030204" pitchFamily="34" charset="0"/>
                        </a:rPr>
                        <a:t>Edad</a:t>
                      </a:r>
                    </a:p>
                  </a:txBody>
                  <a:tcPr>
                    <a:solidFill>
                      <a:schemeClr val="bg1"/>
                    </a:solidFill>
                  </a:tcPr>
                </a:tc>
                <a:tc>
                  <a:txBody>
                    <a:bodyPr/>
                    <a:lstStyle/>
                    <a:p>
                      <a:endParaRPr lang="es-ES_tradnl" sz="800"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67 </a:t>
                      </a:r>
                      <a:r>
                        <a:rPr lang="es-ES" sz="800" dirty="0">
                          <a:solidFill>
                            <a:srgbClr val="0D0D0D"/>
                          </a:solidFill>
                          <a:effectLst/>
                          <a:latin typeface="+mn-lt"/>
                          <a:ea typeface="Arial" panose="020B0604020202020204" pitchFamily="34" charset="0"/>
                        </a:rPr>
                        <a:t>± </a:t>
                      </a:r>
                      <a:r>
                        <a:rPr lang="es-ES_tradnl" sz="800" dirty="0">
                          <a:latin typeface="Calibri" panose="020F0502020204030204" pitchFamily="34" charset="0"/>
                          <a:cs typeface="Calibri" panose="020F0502020204030204" pitchFamily="34" charset="0"/>
                        </a:rPr>
                        <a:t>6</a:t>
                      </a:r>
                    </a:p>
                  </a:txBody>
                  <a:tcPr>
                    <a:solidFill>
                      <a:schemeClr val="bg1"/>
                    </a:solidFill>
                  </a:tcPr>
                </a:tc>
                <a:extLst>
                  <a:ext uri="{0D108BD9-81ED-4DB2-BD59-A6C34878D82A}">
                    <a16:rowId xmlns:a16="http://schemas.microsoft.com/office/drawing/2014/main" val="3440817411"/>
                  </a:ext>
                </a:extLst>
              </a:tr>
              <a:tr h="197979">
                <a:tc gridSpan="2">
                  <a:txBody>
                    <a:bodyPr/>
                    <a:lstStyle/>
                    <a:p>
                      <a:r>
                        <a:rPr lang="es-ES_tradnl" sz="800" b="1" dirty="0">
                          <a:latin typeface="Calibri" panose="020F0502020204030204" pitchFamily="34" charset="0"/>
                          <a:cs typeface="Calibri" panose="020F0502020204030204" pitchFamily="34" charset="0"/>
                        </a:rPr>
                        <a:t>Nódulo </a:t>
                      </a:r>
                      <a:r>
                        <a:rPr lang="es-ES_tradnl" sz="800" b="1" i="1" dirty="0">
                          <a:latin typeface="Calibri" panose="020F0502020204030204" pitchFamily="34" charset="0"/>
                          <a:cs typeface="Calibri" panose="020F0502020204030204" pitchFamily="34" charset="0"/>
                        </a:rPr>
                        <a:t>(densidad)</a:t>
                      </a:r>
                    </a:p>
                  </a:txBody>
                  <a:tcPr>
                    <a:solidFill>
                      <a:schemeClr val="bg1">
                        <a:lumMod val="95000"/>
                      </a:schemeClr>
                    </a:solidFill>
                  </a:tcPr>
                </a:tc>
                <a:tc hMerge="1">
                  <a:txBody>
                    <a:bodyPr/>
                    <a:lstStyle/>
                    <a:p>
                      <a:endParaRPr lang="es-ES_tradnl" sz="800"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endParaRPr lang="es-ES_tradnl" sz="800" dirty="0">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63721299"/>
                  </a:ext>
                </a:extLst>
              </a:tr>
              <a:tr h="197979">
                <a:tc gridSpan="2">
                  <a:txBody>
                    <a:bodyPr/>
                    <a:lstStyle/>
                    <a:p>
                      <a:pPr marL="0" indent="0" algn="l">
                        <a:buFont typeface="Arial" panose="020B0604020202020204" pitchFamily="34" charset="0"/>
                        <a:buNone/>
                      </a:pPr>
                      <a:r>
                        <a:rPr lang="es-ES_tradnl" sz="800" i="1" dirty="0">
                          <a:latin typeface="Calibri" panose="020F0502020204030204" pitchFamily="34" charset="0"/>
                          <a:cs typeface="Calibri" panose="020F0502020204030204" pitchFamily="34" charset="0"/>
                        </a:rPr>
                        <a:t>                    Subsólido</a:t>
                      </a:r>
                    </a:p>
                  </a:txBody>
                  <a:tcPr>
                    <a:solidFill>
                      <a:schemeClr val="bg1"/>
                    </a:solidFill>
                  </a:tcPr>
                </a:tc>
                <a:tc hMerge="1">
                  <a:txBody>
                    <a:bodyPr/>
                    <a:lstStyle/>
                    <a:p>
                      <a:endParaRPr dirty="0"/>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9 (81.8%)</a:t>
                      </a:r>
                    </a:p>
                  </a:txBody>
                  <a:tcPr>
                    <a:solidFill>
                      <a:schemeClr val="bg1"/>
                    </a:solidFill>
                  </a:tcPr>
                </a:tc>
                <a:extLst>
                  <a:ext uri="{0D108BD9-81ED-4DB2-BD59-A6C34878D82A}">
                    <a16:rowId xmlns:a16="http://schemas.microsoft.com/office/drawing/2014/main" val="638452508"/>
                  </a:ext>
                </a:extLst>
              </a:tr>
              <a:tr h="197979">
                <a:tc gridSpan="2">
                  <a:txBody>
                    <a:bodyPr/>
                    <a:lstStyle/>
                    <a:p>
                      <a:pPr marL="0" indent="0" algn="l">
                        <a:buFont typeface="Arial" panose="020B0604020202020204" pitchFamily="34" charset="0"/>
                        <a:buNone/>
                      </a:pPr>
                      <a:r>
                        <a:rPr lang="es-ES_tradnl" sz="800" i="1" dirty="0">
                          <a:latin typeface="Calibri" panose="020F0502020204030204" pitchFamily="34" charset="0"/>
                          <a:cs typeface="Calibri" panose="020F0502020204030204" pitchFamily="34" charset="0"/>
                        </a:rPr>
                        <a:t>                    Sólido</a:t>
                      </a:r>
                    </a:p>
                  </a:txBody>
                  <a:tcPr>
                    <a:solidFill>
                      <a:schemeClr val="bg1"/>
                    </a:solidFill>
                  </a:tcPr>
                </a:tc>
                <a:tc hMerge="1">
                  <a:txBody>
                    <a:bodyPr/>
                    <a:lstStyle/>
                    <a:p>
                      <a:endParaRPr dirty="0"/>
                    </a:p>
                  </a:txBody>
                  <a:tcPr>
                    <a:solidFill>
                      <a:schemeClr val="bg1">
                        <a:lumMod val="95000"/>
                      </a:schemeClr>
                    </a:solidFill>
                  </a:tcPr>
                </a:tc>
                <a:tc>
                  <a:txBody>
                    <a:bodyPr/>
                    <a:lstStyle/>
                    <a:p>
                      <a:pPr algn="ctr"/>
                      <a:r>
                        <a:rPr lang="es-ES_tradnl" sz="800" dirty="0">
                          <a:latin typeface="Calibri" panose="020F0502020204030204" pitchFamily="34" charset="0"/>
                          <a:cs typeface="Calibri" panose="020F0502020204030204" pitchFamily="34" charset="0"/>
                        </a:rPr>
                        <a:t>2 (18.2%)</a:t>
                      </a:r>
                    </a:p>
                  </a:txBody>
                  <a:tcPr>
                    <a:solidFill>
                      <a:schemeClr val="bg1"/>
                    </a:solidFill>
                  </a:tcPr>
                </a:tc>
                <a:extLst>
                  <a:ext uri="{0D108BD9-81ED-4DB2-BD59-A6C34878D82A}">
                    <a16:rowId xmlns:a16="http://schemas.microsoft.com/office/drawing/2014/main" val="1620325147"/>
                  </a:ext>
                </a:extLst>
              </a:tr>
              <a:tr h="197979">
                <a:tc gridSpan="2">
                  <a:txBody>
                    <a:bodyPr/>
                    <a:lstStyle/>
                    <a:p>
                      <a:r>
                        <a:rPr lang="es-ES_tradnl" sz="800" b="1" dirty="0">
                          <a:latin typeface="Calibri" panose="020F0502020204030204" pitchFamily="34" charset="0"/>
                          <a:cs typeface="Calibri" panose="020F0502020204030204" pitchFamily="34" charset="0"/>
                        </a:rPr>
                        <a:t>cT (mm)</a:t>
                      </a:r>
                    </a:p>
                  </a:txBody>
                  <a:tcPr>
                    <a:solidFill>
                      <a:schemeClr val="bg1">
                        <a:lumMod val="95000"/>
                      </a:schemeClr>
                    </a:solidFill>
                  </a:tcPr>
                </a:tc>
                <a:tc hMerge="1">
                  <a:txBody>
                    <a:bodyPr/>
                    <a:lstStyle/>
                    <a:p>
                      <a:endParaRPr lang="es-ES_tradnl" sz="800"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s-ES_tradnl" sz="800" dirty="0">
                          <a:latin typeface="Calibri" panose="020F0502020204030204" pitchFamily="34" charset="0"/>
                          <a:cs typeface="Calibri" panose="020F0502020204030204" pitchFamily="34" charset="0"/>
                        </a:rPr>
                        <a:t>13 (8-14)</a:t>
                      </a:r>
                    </a:p>
                  </a:txBody>
                  <a:tcPr>
                    <a:solidFill>
                      <a:schemeClr val="bg1">
                        <a:lumMod val="95000"/>
                      </a:schemeClr>
                    </a:solidFill>
                  </a:tcPr>
                </a:tc>
                <a:extLst>
                  <a:ext uri="{0D108BD9-81ED-4DB2-BD59-A6C34878D82A}">
                    <a16:rowId xmlns:a16="http://schemas.microsoft.com/office/drawing/2014/main" val="1477223735"/>
                  </a:ext>
                </a:extLst>
              </a:tr>
              <a:tr h="221432">
                <a:tc>
                  <a:txBody>
                    <a:bodyPr/>
                    <a:lstStyle/>
                    <a:p>
                      <a:r>
                        <a:rPr lang="es-ES_tradnl" sz="800" b="1" dirty="0">
                          <a:latin typeface="Calibri" panose="020F0502020204030204" pitchFamily="34" charset="0"/>
                          <a:cs typeface="Calibri" panose="020F0502020204030204" pitchFamily="34" charset="0"/>
                        </a:rPr>
                        <a:t>Cuña</a:t>
                      </a:r>
                    </a:p>
                  </a:txBody>
                  <a:tcPr>
                    <a:solidFill>
                      <a:schemeClr val="bg1"/>
                    </a:solidFill>
                  </a:tcPr>
                </a:tc>
                <a:tc>
                  <a:txBody>
                    <a:bodyPr/>
                    <a:lstStyle/>
                    <a:p>
                      <a:endParaRPr lang="es-ES_tradnl" sz="800"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11 (100%)</a:t>
                      </a:r>
                    </a:p>
                  </a:txBody>
                  <a:tcPr>
                    <a:solidFill>
                      <a:schemeClr val="bg1"/>
                    </a:solidFill>
                  </a:tcPr>
                </a:tc>
                <a:extLst>
                  <a:ext uri="{0D108BD9-81ED-4DB2-BD59-A6C34878D82A}">
                    <a16:rowId xmlns:a16="http://schemas.microsoft.com/office/drawing/2014/main" val="3637541588"/>
                  </a:ext>
                </a:extLst>
              </a:tr>
              <a:tr h="221432">
                <a:tc gridSpan="2">
                  <a:txBody>
                    <a:bodyPr/>
                    <a:lstStyle/>
                    <a:p>
                      <a:r>
                        <a:rPr lang="es-ES_tradnl" sz="800" b="1" dirty="0">
                          <a:latin typeface="Calibri" panose="020F0502020204030204" pitchFamily="34" charset="0"/>
                          <a:cs typeface="Calibri" panose="020F0502020204030204" pitchFamily="34" charset="0"/>
                        </a:rPr>
                        <a:t>MGS</a:t>
                      </a:r>
                    </a:p>
                  </a:txBody>
                  <a:tcPr>
                    <a:solidFill>
                      <a:schemeClr val="bg1">
                        <a:lumMod val="95000"/>
                      </a:schemeClr>
                    </a:solidFill>
                  </a:tcPr>
                </a:tc>
                <a:tc hMerge="1">
                  <a:txBody>
                    <a:bodyPr/>
                    <a:lstStyle/>
                    <a:p>
                      <a:endParaRPr lang="es-ES_tradnl" sz="800"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s-ES_tradnl" sz="800" dirty="0">
                          <a:latin typeface="Calibri" panose="020F0502020204030204" pitchFamily="34" charset="0"/>
                          <a:cs typeface="Calibri" panose="020F0502020204030204" pitchFamily="34" charset="0"/>
                        </a:rPr>
                        <a:t>11 (100%)</a:t>
                      </a:r>
                    </a:p>
                  </a:txBody>
                  <a:tcPr>
                    <a:solidFill>
                      <a:schemeClr val="bg1">
                        <a:lumMod val="95000"/>
                      </a:schemeClr>
                    </a:solidFill>
                  </a:tcPr>
                </a:tc>
                <a:extLst>
                  <a:ext uri="{0D108BD9-81ED-4DB2-BD59-A6C34878D82A}">
                    <a16:rowId xmlns:a16="http://schemas.microsoft.com/office/drawing/2014/main" val="3243271871"/>
                  </a:ext>
                </a:extLst>
              </a:tr>
              <a:tr h="197979">
                <a:tc>
                  <a:txBody>
                    <a:bodyPr/>
                    <a:lstStyle/>
                    <a:p>
                      <a:r>
                        <a:rPr lang="es-ES_tradnl" sz="800" b="1" dirty="0">
                          <a:latin typeface="Calibri" panose="020F0502020204030204" pitchFamily="34" charset="0"/>
                          <a:cs typeface="Calibri" panose="020F0502020204030204" pitchFamily="34" charset="0"/>
                        </a:rPr>
                        <a:t>Adenocarcinoma</a:t>
                      </a:r>
                    </a:p>
                  </a:txBody>
                  <a:tcPr>
                    <a:solidFill>
                      <a:schemeClr val="bg1"/>
                    </a:solidFill>
                  </a:tcPr>
                </a:tc>
                <a:tc>
                  <a:txBody>
                    <a:bodyPr/>
                    <a:lstStyle/>
                    <a:p>
                      <a:endParaRPr lang="es-ES_tradnl" sz="800"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11 (100%)</a:t>
                      </a:r>
                    </a:p>
                  </a:txBody>
                  <a:tcPr>
                    <a:solidFill>
                      <a:schemeClr val="bg1"/>
                    </a:solidFill>
                  </a:tcPr>
                </a:tc>
                <a:extLst>
                  <a:ext uri="{0D108BD9-81ED-4DB2-BD59-A6C34878D82A}">
                    <a16:rowId xmlns:a16="http://schemas.microsoft.com/office/drawing/2014/main" val="334041469"/>
                  </a:ext>
                </a:extLst>
              </a:tr>
              <a:tr h="197979">
                <a:tc gridSpan="2">
                  <a:txBody>
                    <a:bodyPr/>
                    <a:lstStyle/>
                    <a:p>
                      <a:pPr marL="0" indent="0">
                        <a:buFont typeface="Arial" panose="020B0604020202020204" pitchFamily="34" charset="0"/>
                        <a:buNone/>
                      </a:pPr>
                      <a:r>
                        <a:rPr lang="es-ES_tradnl" sz="800" b="0" i="1" dirty="0">
                          <a:latin typeface="Calibri" panose="020F0502020204030204" pitchFamily="34" charset="0"/>
                          <a:cs typeface="Calibri" panose="020F0502020204030204" pitchFamily="34" charset="0"/>
                        </a:rPr>
                        <a:t>                      In situ</a:t>
                      </a:r>
                    </a:p>
                  </a:txBody>
                  <a:tcPr>
                    <a:solidFill>
                      <a:schemeClr val="bg1"/>
                    </a:solidFill>
                  </a:tcPr>
                </a:tc>
                <a:tc hMerge="1">
                  <a:txBody>
                    <a:bodyPr/>
                    <a:lstStyle/>
                    <a:p>
                      <a:endParaRPr lang="en-AR" dirty="0"/>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2 (18.2%)</a:t>
                      </a:r>
                    </a:p>
                  </a:txBody>
                  <a:tcPr>
                    <a:solidFill>
                      <a:schemeClr val="bg1"/>
                    </a:solidFill>
                  </a:tcPr>
                </a:tc>
                <a:extLst>
                  <a:ext uri="{0D108BD9-81ED-4DB2-BD59-A6C34878D82A}">
                    <a16:rowId xmlns:a16="http://schemas.microsoft.com/office/drawing/2014/main" val="1632104550"/>
                  </a:ext>
                </a:extLst>
              </a:tr>
              <a:tr h="197979">
                <a:tc gridSpan="2">
                  <a:txBody>
                    <a:bodyPr/>
                    <a:lstStyle/>
                    <a:p>
                      <a:pPr marL="0" indent="0">
                        <a:buFont typeface="Arial" panose="020B0604020202020204" pitchFamily="34" charset="0"/>
                        <a:buNone/>
                      </a:pPr>
                      <a:r>
                        <a:rPr lang="es-ES_tradnl" sz="800" b="0" i="1" dirty="0">
                          <a:latin typeface="Calibri" panose="020F0502020204030204" pitchFamily="34" charset="0"/>
                          <a:cs typeface="Calibri" panose="020F0502020204030204" pitchFamily="34" charset="0"/>
                        </a:rPr>
                        <a:t>                      MI</a:t>
                      </a:r>
                    </a:p>
                  </a:txBody>
                  <a:tcPr>
                    <a:solidFill>
                      <a:schemeClr val="bg1"/>
                    </a:solidFill>
                  </a:tcPr>
                </a:tc>
                <a:tc hMerge="1">
                  <a:txBody>
                    <a:bodyPr/>
                    <a:lstStyle/>
                    <a:p>
                      <a:endParaRPr lang="en-AR" dirty="0"/>
                    </a:p>
                  </a:txBody>
                  <a:tcPr>
                    <a:solidFill>
                      <a:schemeClr val="bg1">
                        <a:lumMod val="95000"/>
                      </a:schemeClr>
                    </a:solidFill>
                  </a:tcPr>
                </a:tc>
                <a:tc>
                  <a:txBody>
                    <a:bodyPr/>
                    <a:lstStyle/>
                    <a:p>
                      <a:pPr algn="ctr"/>
                      <a:r>
                        <a:rPr lang="es-ES_tradnl" sz="800" dirty="0">
                          <a:latin typeface="Calibri" panose="020F0502020204030204" pitchFamily="34" charset="0"/>
                          <a:cs typeface="Calibri" panose="020F0502020204030204" pitchFamily="34" charset="0"/>
                        </a:rPr>
                        <a:t>1 (9%)</a:t>
                      </a:r>
                    </a:p>
                  </a:txBody>
                  <a:tcPr>
                    <a:solidFill>
                      <a:schemeClr val="bg1"/>
                    </a:solidFill>
                  </a:tcPr>
                </a:tc>
                <a:extLst>
                  <a:ext uri="{0D108BD9-81ED-4DB2-BD59-A6C34878D82A}">
                    <a16:rowId xmlns:a16="http://schemas.microsoft.com/office/drawing/2014/main" val="1892421601"/>
                  </a:ext>
                </a:extLst>
              </a:tr>
              <a:tr h="197979">
                <a:tc gridSpan="2">
                  <a:txBody>
                    <a:bodyPr/>
                    <a:lstStyle/>
                    <a:p>
                      <a:pPr marL="0" indent="0">
                        <a:buFont typeface="Arial" panose="020B0604020202020204" pitchFamily="34" charset="0"/>
                        <a:buNone/>
                      </a:pPr>
                      <a:r>
                        <a:rPr lang="es-ES_tradnl" sz="800" b="0" i="1" dirty="0">
                          <a:latin typeface="Calibri" panose="020F0502020204030204" pitchFamily="34" charset="0"/>
                          <a:cs typeface="Calibri" panose="020F0502020204030204" pitchFamily="34" charset="0"/>
                        </a:rPr>
                        <a:t>                      Invasor</a:t>
                      </a:r>
                    </a:p>
                  </a:txBody>
                  <a:tcPr>
                    <a:solidFill>
                      <a:schemeClr val="bg1"/>
                    </a:solidFill>
                  </a:tcPr>
                </a:tc>
                <a:tc hMerge="1">
                  <a:txBody>
                    <a:bodyPr/>
                    <a:lstStyle/>
                    <a:p>
                      <a:endParaRPr lang="en-AR" dirty="0"/>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7 (63.8)</a:t>
                      </a:r>
                    </a:p>
                  </a:txBody>
                  <a:tcPr>
                    <a:solidFill>
                      <a:schemeClr val="bg1"/>
                    </a:solidFill>
                  </a:tcPr>
                </a:tc>
                <a:extLst>
                  <a:ext uri="{0D108BD9-81ED-4DB2-BD59-A6C34878D82A}">
                    <a16:rowId xmlns:a16="http://schemas.microsoft.com/office/drawing/2014/main" val="3243058525"/>
                  </a:ext>
                </a:extLst>
              </a:tr>
              <a:tr h="197979">
                <a:tc gridSpan="2">
                  <a:txBody>
                    <a:bodyPr/>
                    <a:lstStyle/>
                    <a:p>
                      <a:r>
                        <a:rPr lang="es-ES_tradnl" sz="800" b="1" dirty="0">
                          <a:latin typeface="Calibri" panose="020F0502020204030204" pitchFamily="34" charset="0"/>
                          <a:cs typeface="Calibri" panose="020F0502020204030204" pitchFamily="34" charset="0"/>
                        </a:rPr>
                        <a:t>pT (mm)</a:t>
                      </a:r>
                    </a:p>
                  </a:txBody>
                  <a:tcPr>
                    <a:solidFill>
                      <a:schemeClr val="bg1">
                        <a:lumMod val="95000"/>
                      </a:schemeClr>
                    </a:solidFill>
                  </a:tcPr>
                </a:tc>
                <a:tc hMerge="1">
                  <a:txBody>
                    <a:bodyPr/>
                    <a:lstStyle/>
                    <a:p>
                      <a:endParaRPr lang="es-ES_tradnl" sz="800"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s-ES_tradnl" sz="800" dirty="0">
                          <a:latin typeface="Calibri" panose="020F0502020204030204" pitchFamily="34" charset="0"/>
                          <a:cs typeface="Calibri" panose="020F0502020204030204" pitchFamily="34" charset="0"/>
                        </a:rPr>
                        <a:t>11 (10-12)</a:t>
                      </a:r>
                    </a:p>
                  </a:txBody>
                  <a:tcPr>
                    <a:solidFill>
                      <a:schemeClr val="bg1">
                        <a:lumMod val="95000"/>
                      </a:schemeClr>
                    </a:solidFill>
                  </a:tcPr>
                </a:tc>
                <a:extLst>
                  <a:ext uri="{0D108BD9-81ED-4DB2-BD59-A6C34878D82A}">
                    <a16:rowId xmlns:a16="http://schemas.microsoft.com/office/drawing/2014/main" val="3420821096"/>
                  </a:ext>
                </a:extLst>
              </a:tr>
              <a:tr h="197979">
                <a:tc>
                  <a:txBody>
                    <a:bodyPr/>
                    <a:lstStyle/>
                    <a:p>
                      <a:r>
                        <a:rPr lang="es-ES_tradnl" sz="800" b="1" dirty="0">
                          <a:latin typeface="Calibri" panose="020F0502020204030204" pitchFamily="34" charset="0"/>
                          <a:cs typeface="Calibri" panose="020F0502020204030204" pitchFamily="34" charset="0"/>
                        </a:rPr>
                        <a:t>pN0</a:t>
                      </a:r>
                    </a:p>
                  </a:txBody>
                  <a:tcPr>
                    <a:solidFill>
                      <a:schemeClr val="bg1"/>
                    </a:solidFill>
                  </a:tcPr>
                </a:tc>
                <a:tc>
                  <a:txBody>
                    <a:bodyPr/>
                    <a:lstStyle/>
                    <a:p>
                      <a:endParaRPr lang="es-ES_tradnl" sz="800"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11 (100%)</a:t>
                      </a:r>
                    </a:p>
                  </a:txBody>
                  <a:tcPr>
                    <a:solidFill>
                      <a:schemeClr val="bg1"/>
                    </a:solidFill>
                  </a:tcPr>
                </a:tc>
                <a:extLst>
                  <a:ext uri="{0D108BD9-81ED-4DB2-BD59-A6C34878D82A}">
                    <a16:rowId xmlns:a16="http://schemas.microsoft.com/office/drawing/2014/main" val="2345818740"/>
                  </a:ext>
                </a:extLst>
              </a:tr>
              <a:tr h="197979">
                <a:tc gridSpan="2">
                  <a:txBody>
                    <a:bodyPr/>
                    <a:lstStyle/>
                    <a:p>
                      <a:r>
                        <a:rPr lang="es-ES_tradnl" sz="800" b="1" dirty="0">
                          <a:latin typeface="Calibri" panose="020F0502020204030204" pitchFamily="34" charset="0"/>
                          <a:cs typeface="Calibri" panose="020F0502020204030204" pitchFamily="34" charset="0"/>
                        </a:rPr>
                        <a:t>Margen 1:1</a:t>
                      </a:r>
                    </a:p>
                  </a:txBody>
                  <a:tcPr>
                    <a:solidFill>
                      <a:schemeClr val="bg1">
                        <a:lumMod val="95000"/>
                      </a:schemeClr>
                    </a:solidFill>
                  </a:tcPr>
                </a:tc>
                <a:tc hMerge="1">
                  <a:txBody>
                    <a:bodyPr/>
                    <a:lstStyle/>
                    <a:p>
                      <a:endParaRPr lang="es-ES_tradnl" sz="800"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s-ES_tradnl" sz="800" dirty="0">
                          <a:latin typeface="Calibri" panose="020F0502020204030204" pitchFamily="34" charset="0"/>
                          <a:cs typeface="Calibri" panose="020F0502020204030204" pitchFamily="34" charset="0"/>
                        </a:rPr>
                        <a:t>10 (90.9%)</a:t>
                      </a:r>
                    </a:p>
                  </a:txBody>
                  <a:tcPr>
                    <a:solidFill>
                      <a:schemeClr val="bg1">
                        <a:lumMod val="95000"/>
                      </a:schemeClr>
                    </a:solidFill>
                  </a:tcPr>
                </a:tc>
                <a:extLst>
                  <a:ext uri="{0D108BD9-81ED-4DB2-BD59-A6C34878D82A}">
                    <a16:rowId xmlns:a16="http://schemas.microsoft.com/office/drawing/2014/main" val="3524311394"/>
                  </a:ext>
                </a:extLst>
              </a:tr>
              <a:tr h="197979">
                <a:tc>
                  <a:txBody>
                    <a:bodyPr/>
                    <a:lstStyle/>
                    <a:p>
                      <a:r>
                        <a:rPr lang="es-ES_tradnl" sz="800" b="1" dirty="0">
                          <a:latin typeface="Calibri" panose="020F0502020204030204" pitchFamily="34" charset="0"/>
                          <a:cs typeface="Calibri" panose="020F0502020204030204" pitchFamily="34" charset="0"/>
                        </a:rPr>
                        <a:t>STAS</a:t>
                      </a:r>
                    </a:p>
                  </a:txBody>
                  <a:tcPr>
                    <a:solidFill>
                      <a:schemeClr val="bg1"/>
                    </a:solidFill>
                  </a:tcPr>
                </a:tc>
                <a:tc>
                  <a:txBody>
                    <a:bodyPr/>
                    <a:lstStyle/>
                    <a:p>
                      <a:endParaRPr lang="es-ES_tradnl" sz="800"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s-ES_tradnl" sz="800" dirty="0">
                          <a:latin typeface="Calibri" panose="020F0502020204030204" pitchFamily="34" charset="0"/>
                          <a:cs typeface="Calibri" panose="020F0502020204030204" pitchFamily="34" charset="0"/>
                        </a:rPr>
                        <a:t>1 (9%)</a:t>
                      </a:r>
                    </a:p>
                  </a:txBody>
                  <a:tcPr>
                    <a:solidFill>
                      <a:schemeClr val="bg1"/>
                    </a:solidFill>
                  </a:tcPr>
                </a:tc>
                <a:extLst>
                  <a:ext uri="{0D108BD9-81ED-4DB2-BD59-A6C34878D82A}">
                    <a16:rowId xmlns:a16="http://schemas.microsoft.com/office/drawing/2014/main" val="2649779413"/>
                  </a:ext>
                </a:extLst>
              </a:tr>
            </a:tbl>
          </a:graphicData>
        </a:graphic>
      </p:graphicFrame>
      <p:sp>
        <p:nvSpPr>
          <p:cNvPr id="46" name="TextBox 45">
            <a:extLst>
              <a:ext uri="{FF2B5EF4-FFF2-40B4-BE49-F238E27FC236}">
                <a16:creationId xmlns:a16="http://schemas.microsoft.com/office/drawing/2014/main" id="{9E73E962-2B53-90CE-521B-34886FF92AFF}"/>
              </a:ext>
            </a:extLst>
          </p:cNvPr>
          <p:cNvSpPr txBox="1"/>
          <p:nvPr/>
        </p:nvSpPr>
        <p:spPr>
          <a:xfrm>
            <a:off x="2767123" y="7482139"/>
            <a:ext cx="2330881" cy="415498"/>
          </a:xfrm>
          <a:prstGeom prst="rect">
            <a:avLst/>
          </a:prstGeom>
          <a:noFill/>
        </p:spPr>
        <p:txBody>
          <a:bodyPr wrap="square" rtlCol="0">
            <a:spAutoFit/>
          </a:bodyPr>
          <a:lstStyle/>
          <a:p>
            <a:pPr algn="just"/>
            <a:r>
              <a:rPr lang="es-ES_tradnl" sz="700" dirty="0">
                <a:latin typeface="Calibri" panose="020F0502020204030204" pitchFamily="34" charset="0"/>
                <a:cs typeface="Calibri" panose="020F0502020204030204" pitchFamily="34" charset="0"/>
              </a:rPr>
              <a:t>Control radioscópico post resección pulmonar. Se observa </a:t>
            </a:r>
            <a:r>
              <a:rPr lang="es-ES_tradnl" sz="700" i="1" dirty="0">
                <a:latin typeface="Calibri" panose="020F0502020204030204" pitchFamily="34" charset="0"/>
                <a:cs typeface="Calibri" panose="020F0502020204030204" pitchFamily="34" charset="0"/>
              </a:rPr>
              <a:t>microcoil </a:t>
            </a:r>
            <a:r>
              <a:rPr lang="es-ES_tradnl" sz="700" dirty="0">
                <a:latin typeface="Calibri" panose="020F0502020204030204" pitchFamily="34" charset="0"/>
                <a:cs typeface="Calibri" panose="020F0502020204030204" pitchFamily="34" charset="0"/>
              </a:rPr>
              <a:t>en segmentectomía con márgenes macroscópicos suficientes.</a:t>
            </a:r>
          </a:p>
        </p:txBody>
      </p:sp>
      <p:sp>
        <p:nvSpPr>
          <p:cNvPr id="47" name="TextBox 46">
            <a:extLst>
              <a:ext uri="{FF2B5EF4-FFF2-40B4-BE49-F238E27FC236}">
                <a16:creationId xmlns:a16="http://schemas.microsoft.com/office/drawing/2014/main" id="{DD675B7C-0642-9915-D4A9-4F481A4618AE}"/>
              </a:ext>
            </a:extLst>
          </p:cNvPr>
          <p:cNvSpPr txBox="1"/>
          <p:nvPr/>
        </p:nvSpPr>
        <p:spPr>
          <a:xfrm>
            <a:off x="21771" y="7468312"/>
            <a:ext cx="2710306" cy="307777"/>
          </a:xfrm>
          <a:prstGeom prst="rect">
            <a:avLst/>
          </a:prstGeom>
          <a:noFill/>
        </p:spPr>
        <p:txBody>
          <a:bodyPr wrap="square" rtlCol="0">
            <a:spAutoFit/>
          </a:bodyPr>
          <a:lstStyle/>
          <a:p>
            <a:pPr algn="just"/>
            <a:r>
              <a:rPr lang="es-ES_tradnl" sz="700" dirty="0">
                <a:latin typeface="Calibri" panose="020F0502020204030204" pitchFamily="34" charset="0"/>
                <a:cs typeface="Calibri" panose="020F0502020204030204" pitchFamily="34" charset="0"/>
              </a:rPr>
              <a:t>Visión intraoperatoria. Guía radioscópica para localizar </a:t>
            </a:r>
            <a:r>
              <a:rPr lang="es-ES_tradnl" sz="700" i="1" dirty="0">
                <a:latin typeface="Calibri" panose="020F0502020204030204" pitchFamily="34" charset="0"/>
                <a:cs typeface="Calibri" panose="020F0502020204030204" pitchFamily="34" charset="0"/>
              </a:rPr>
              <a:t>microcoil</a:t>
            </a:r>
            <a:r>
              <a:rPr lang="es-ES_tradnl" sz="700" dirty="0">
                <a:latin typeface="Calibri" panose="020F0502020204030204" pitchFamily="34" charset="0"/>
                <a:cs typeface="Calibri" panose="020F0502020204030204" pitchFamily="34" charset="0"/>
              </a:rPr>
              <a:t>. Sección de parénquima con suturas mecánicas.</a:t>
            </a:r>
          </a:p>
        </p:txBody>
      </p:sp>
      <p:sp>
        <p:nvSpPr>
          <p:cNvPr id="48" name="TextBox 47">
            <a:extLst>
              <a:ext uri="{FF2B5EF4-FFF2-40B4-BE49-F238E27FC236}">
                <a16:creationId xmlns:a16="http://schemas.microsoft.com/office/drawing/2014/main" id="{9FDE28FC-10E2-93E2-51F9-B9F398C5D65E}"/>
              </a:ext>
            </a:extLst>
          </p:cNvPr>
          <p:cNvSpPr txBox="1"/>
          <p:nvPr/>
        </p:nvSpPr>
        <p:spPr>
          <a:xfrm>
            <a:off x="31935" y="5837809"/>
            <a:ext cx="2532661" cy="415498"/>
          </a:xfrm>
          <a:prstGeom prst="rect">
            <a:avLst/>
          </a:prstGeom>
          <a:noFill/>
        </p:spPr>
        <p:txBody>
          <a:bodyPr wrap="square" rtlCol="0">
            <a:spAutoFit/>
          </a:bodyPr>
          <a:lstStyle/>
          <a:p>
            <a:pPr algn="just"/>
            <a:r>
              <a:rPr lang="es-ES_tradnl" sz="700" dirty="0">
                <a:latin typeface="Calibri" panose="020F0502020204030204" pitchFamily="34" charset="0"/>
                <a:cs typeface="Calibri" panose="020F0502020204030204" pitchFamily="34" charset="0"/>
              </a:rPr>
              <a:t>Localización de lesión pulmonar. Punción guiada por TC y posterior introducción del </a:t>
            </a:r>
            <a:r>
              <a:rPr lang="es-ES_tradnl" sz="700" i="1" dirty="0">
                <a:latin typeface="Calibri" panose="020F0502020204030204" pitchFamily="34" charset="0"/>
                <a:cs typeface="Calibri" panose="020F0502020204030204" pitchFamily="34" charset="0"/>
              </a:rPr>
              <a:t>microcoil </a:t>
            </a:r>
            <a:r>
              <a:rPr lang="es-ES_tradnl" sz="700" dirty="0">
                <a:latin typeface="Calibri" panose="020F0502020204030204" pitchFamily="34" charset="0"/>
                <a:cs typeface="Calibri" panose="020F0502020204030204" pitchFamily="34" charset="0"/>
              </a:rPr>
              <a:t>en el borde distal del nódulo.</a:t>
            </a:r>
          </a:p>
        </p:txBody>
      </p:sp>
      <p:sp>
        <p:nvSpPr>
          <p:cNvPr id="50" name="TextBox 49">
            <a:extLst>
              <a:ext uri="{FF2B5EF4-FFF2-40B4-BE49-F238E27FC236}">
                <a16:creationId xmlns:a16="http://schemas.microsoft.com/office/drawing/2014/main" id="{1F9EA3EE-D68A-2003-1F17-B780966C1B71}"/>
              </a:ext>
            </a:extLst>
          </p:cNvPr>
          <p:cNvSpPr txBox="1"/>
          <p:nvPr/>
        </p:nvSpPr>
        <p:spPr>
          <a:xfrm>
            <a:off x="2606744" y="5879158"/>
            <a:ext cx="2532661" cy="307777"/>
          </a:xfrm>
          <a:prstGeom prst="rect">
            <a:avLst/>
          </a:prstGeom>
          <a:noFill/>
        </p:spPr>
        <p:txBody>
          <a:bodyPr wrap="square" rtlCol="0">
            <a:spAutoFit/>
          </a:bodyPr>
          <a:lstStyle/>
          <a:p>
            <a:pPr algn="just"/>
            <a:r>
              <a:rPr lang="es-ES_tradnl" sz="700" dirty="0">
                <a:latin typeface="Calibri" panose="020F0502020204030204" pitchFamily="34" charset="0"/>
                <a:cs typeface="Calibri" panose="020F0502020204030204" pitchFamily="34" charset="0"/>
              </a:rPr>
              <a:t>(MGS: </a:t>
            </a:r>
            <a:r>
              <a:rPr lang="es-ES_tradnl" sz="700" i="1" dirty="0">
                <a:latin typeface="Calibri" panose="020F0502020204030204" pitchFamily="34" charset="0"/>
                <a:cs typeface="Calibri" panose="020F0502020204030204" pitchFamily="34" charset="0"/>
              </a:rPr>
              <a:t>muestreo ganglionar sistemático</a:t>
            </a:r>
            <a:r>
              <a:rPr lang="es-ES_tradnl" sz="700" dirty="0">
                <a:latin typeface="Calibri" panose="020F0502020204030204" pitchFamily="34" charset="0"/>
                <a:cs typeface="Calibri" panose="020F0502020204030204" pitchFamily="34" charset="0"/>
              </a:rPr>
              <a:t>. MI: </a:t>
            </a:r>
            <a:r>
              <a:rPr lang="es-ES_tradnl" sz="700" i="1" dirty="0">
                <a:latin typeface="Calibri" panose="020F0502020204030204" pitchFamily="34" charset="0"/>
                <a:cs typeface="Calibri" panose="020F0502020204030204" pitchFamily="34" charset="0"/>
              </a:rPr>
              <a:t>mínimamente invasivo</a:t>
            </a:r>
            <a:r>
              <a:rPr lang="es-ES_tradnl" sz="700" dirty="0">
                <a:latin typeface="Calibri" panose="020F0502020204030204" pitchFamily="34" charset="0"/>
                <a:cs typeface="Calibri" panose="020F0502020204030204" pitchFamily="34" charset="0"/>
              </a:rPr>
              <a:t>. STAS: </a:t>
            </a:r>
            <a:r>
              <a:rPr lang="es-ES_tradnl" sz="700" i="1" dirty="0">
                <a:latin typeface="Calibri" panose="020F0502020204030204" pitchFamily="34" charset="0"/>
                <a:cs typeface="Calibri" panose="020F0502020204030204" pitchFamily="34" charset="0"/>
              </a:rPr>
              <a:t>diseminación por los espacios aéreos.</a:t>
            </a:r>
          </a:p>
        </p:txBody>
      </p:sp>
    </p:spTree>
    <p:extLst>
      <p:ext uri="{BB962C8B-B14F-4D97-AF65-F5344CB8AC3E}">
        <p14:creationId xmlns:p14="http://schemas.microsoft.com/office/powerpoint/2010/main" val="1264428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485</TotalTime>
  <Words>486</Words>
  <Application>Microsoft Macintosh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-webkit-standard</vt: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 BUERO</dc:creator>
  <cp:lastModifiedBy>Agustin BUERO</cp:lastModifiedBy>
  <cp:revision>5</cp:revision>
  <dcterms:created xsi:type="dcterms:W3CDTF">2024-10-10T18:09:21Z</dcterms:created>
  <dcterms:modified xsi:type="dcterms:W3CDTF">2024-10-16T13:44:05Z</dcterms:modified>
</cp:coreProperties>
</file>