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5143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ghoWs+K96rRR5upATUSC3O4+D5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B31C6C-1B54-4C54-8192-21A6CC65112B}">
  <a:tblStyle styleId="{B1B31C6C-1B54-4C54-8192-21A6CC65112B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6EA"/>
          </a:solidFill>
        </a:fill>
      </a:tcStyle>
    </a:wholeTbl>
    <a:band1H>
      <a:tcTxStyle/>
      <a:tcStyle>
        <a:fill>
          <a:solidFill>
            <a:srgbClr val="E4CAD2"/>
          </a:solidFill>
        </a:fill>
      </a:tcStyle>
    </a:band1H>
    <a:band2H>
      <a:tcTxStyle/>
    </a:band2H>
    <a:band1V>
      <a:tcTxStyle/>
      <a:tcStyle>
        <a:fill>
          <a:solidFill>
            <a:srgbClr val="E4CAD2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B31166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B3116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B3116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B3116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60638" y="1143000"/>
            <a:ext cx="1736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560638" y="1143000"/>
            <a:ext cx="1736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-329141" y="3116924"/>
            <a:ext cx="5801784" cy="4436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360793" y="3806859"/>
            <a:ext cx="7749117" cy="110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889488" y="2729939"/>
            <a:ext cx="7749117" cy="326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385763" y="1496484"/>
            <a:ext cx="4371975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642938" y="4802717"/>
            <a:ext cx="3857625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50937" y="2279653"/>
            <a:ext cx="4436269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50937" y="6119286"/>
            <a:ext cx="4436269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101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53615" y="2434167"/>
            <a:ext cx="2185988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2603897" y="2434167"/>
            <a:ext cx="2185988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54285" y="486836"/>
            <a:ext cx="4436269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54286" y="2241551"/>
            <a:ext cx="2175941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354286" y="3340100"/>
            <a:ext cx="2175941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2603897" y="2241551"/>
            <a:ext cx="2186657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2603897" y="3340100"/>
            <a:ext cx="2186657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8612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2pPr>
            <a:lvl3pPr indent="-314325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0037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5pPr>
            <a:lvl6pPr indent="-300037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indent="-300037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indent="-300037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indent="-300037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Calibri"/>
              <a:buNone/>
              <a:defRPr b="0" i="0" sz="24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0037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925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925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bre de la empresa&#10;&#10;Descripción generada automáticamente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2819" y="169889"/>
            <a:ext cx="753744" cy="719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Polígono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000"/>
            <a:ext cx="838062" cy="90510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439580" y="-54244"/>
            <a:ext cx="7537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P- 1</a:t>
            </a: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38075" y="8525"/>
            <a:ext cx="3528000" cy="554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1200" u="sng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ENFERMEDAD PULMONAR DIFUSA DE </a:t>
            </a:r>
            <a:r>
              <a:rPr b="1" lang="es-ES" sz="1200" u="sng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ETIOLOGÍA</a:t>
            </a:r>
            <a:r>
              <a:rPr b="1" lang="es-ES" sz="1200" u="sng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POCO FRECUENTE Y MANEJO DESAFIANTE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0" y="893525"/>
            <a:ext cx="5143500" cy="369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Autores: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Courtade J.ª, </a:t>
            </a:r>
            <a:r>
              <a:rPr lang="es-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Maracini M.ª, Mattos L.ª, Bringas Mª, Pereyra B.ª 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</a:t>
            </a:r>
            <a:r>
              <a:rPr lang="es-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 Servicio de Neumonología de Nuevo Hospital San Roque. Córdoba. Argentina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0" y="1297820"/>
            <a:ext cx="5143500" cy="529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9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Introducción:</a:t>
            </a:r>
            <a:r>
              <a:rPr lang="es-ES" sz="9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La Linfangiomatosis Pulmonar Difusa (LPD) es una enfermedad sistémica rara, de causa desconocida, que afecta principalmente a niños y adolescentes. Caracterizada por desarrollo anormal y proliferación del sistema linfático torácico; de curso progresivo que causa insuficiencia respiratoria.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3058" y="1936495"/>
            <a:ext cx="5117400" cy="282690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Clínico: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Femenina de 16 años Oriunda de Asunción Paraguay, reside en Córdoba. Estudiante.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internación prolongada (8 meses) a los 9 años en 2016 por Insuficiencia respiratoria, shock séptico, derrame pleural bilateral y pericárdico con requerimiento de ARM, inotrópicos, avenamiento pleural y ventana pericárdica. Diagnóstico por biopsia pleuropulmonar de Linfangiomatosis Pulmonar Difusa. Requirió tto. con radioterapia (12 sesiones), interferón α 2b 3 MUI trisemanal y 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propranolol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40 mg/c12 con buena respuesta.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MC: 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Fatiga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AEA: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precordialgia y fatiga a esfuerzo moderado.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Medicación Habitual: Interferón α 2b 3 MUI semanal, propranolol 40mg c/12 Hs.                                                                                      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Físico:</a:t>
            </a: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Hipoventilación generalizada, rales secos bibasales.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 previos: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Espirometría: 2020 CVF 46%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Ecocardio Doppler 2022: Normal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 Actuales: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Espirometría CVF 44%, VEF1 50%, DLCOcor 62% - 6MWT: 450mts 57% del predicho, sin desaturación al esfuerzo pero con respuesta taquicardia. BORG disnea y fatiga 0 y 0 al inicio, 5 y 0 al final.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 tórax : múltiples engrosamientos de septos interlobulares, interlobulillares con engrosamiento intersticial peribroncovascular a predominio de lóbulos inferiores, medio y língula. En lóbulos superiores áreas tenues de hipoperfusión difusa en vidrio esmerilado.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5150" y="6847950"/>
            <a:ext cx="5053200" cy="2170200"/>
          </a:xfrm>
          <a:prstGeom prst="rect">
            <a:avLst/>
          </a:prstGeom>
          <a:solidFill>
            <a:srgbClr val="E9F0F5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DISCUSIÓN : 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LPD es una enfermedad rara, que se da en niños y adultos jóvenes, de etiología desconocida,que a menudo se diagnostica erróneamente como otras enfermedades respiratorias crónicas, con alta morbimortalidad. El manejo es complejo debido a la naturaleza y falta de tratamiento específico.Existen varias opciones terapéuticas con respuesta variable: corticoides,sirolimus,Interferón α 2b, Bevacizumab, octeotride, propranolol, radioterapia, pleurodesis, pericardiocentesis, ligadura de conducto torácico y trasplante pulmonar.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reportado la paciente presenta función pulmonar estable y  buena calidad de vida con mínimas dosis de inmunomoduladores, lo cual plantea un desafío en el manejo terapéutico futuro.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CONCLUSIÓN: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 este caso clínico, dado que la LPD es una enfermedad compleja con alta mortalidad que en la actualidad requiere de tratamiento individualizado dirigido al manejo de los síntomas y evitar su progresión por lo cual, necesita de un enfoque multidisciplinario que debe involucrar a neumonólogos,toracologos ,radiólogos y oncólogos.</a:t>
            </a:r>
            <a:endParaRPr b="1" sz="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6" name="Google Shape;96;p1"/>
          <p:cNvGraphicFramePr/>
          <p:nvPr/>
        </p:nvGraphicFramePr>
        <p:xfrm>
          <a:off x="13049" y="48166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{B1B31C6C-1B54-4C54-8192-21A6CC65112B}</a:tableStyleId>
              </a:tblPr>
              <a:tblGrid>
                <a:gridCol w="550025"/>
                <a:gridCol w="550025"/>
                <a:gridCol w="550025"/>
                <a:gridCol w="550025"/>
                <a:gridCol w="438650"/>
              </a:tblGrid>
              <a:tr h="45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08/22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01/23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10/23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01/24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7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CVF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1,51 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1,69 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1,70 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1,64 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7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VEF1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1,65 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1,68 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1,63 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7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DLCO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2200" y="4816625"/>
            <a:ext cx="753750" cy="9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6075" y="4816625"/>
            <a:ext cx="718800" cy="9051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9213" y="5802775"/>
            <a:ext cx="753600" cy="9051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47175" y="4816625"/>
            <a:ext cx="753750" cy="9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32199" y="5802775"/>
            <a:ext cx="787200" cy="905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66075" y="5802775"/>
            <a:ext cx="718800" cy="9051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Tema de 2022">
  <a:themeElements>
    <a:clrScheme name="Intermedi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2024-06-13T21:57:38Z</dcterms:created>
  <dc:creator>YYL</dc:creator>
</cp:coreProperties>
</file>