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5143500" cy="91440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9FA6"/>
    <a:srgbClr val="D95D68"/>
    <a:srgbClr val="832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1651"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950C1-0DEC-48A2-9F85-9CF8896E19CC}" type="datetimeFigureOut">
              <a:rPr lang="es-AR" smtClean="0"/>
              <a:t>18/10/2024</a:t>
            </a:fld>
            <a:endParaRPr lang="es-AR"/>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2E85-C350-4465-9D95-D818498C7A6D}" type="slidenum">
              <a:rPr lang="es-AR" smtClean="0"/>
              <a:t>‹Nº›</a:t>
            </a:fld>
            <a:endParaRPr lang="es-AR"/>
          </a:p>
        </p:txBody>
      </p:sp>
    </p:spTree>
    <p:extLst>
      <p:ext uri="{BB962C8B-B14F-4D97-AF65-F5344CB8AC3E}">
        <p14:creationId xmlns:p14="http://schemas.microsoft.com/office/powerpoint/2010/main" val="33986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AF62E85-C350-4465-9D95-D818498C7A6D}" type="slidenum">
              <a:rPr lang="es-AR" smtClean="0"/>
              <a:t>1</a:t>
            </a:fld>
            <a:endParaRPr lang="es-AR"/>
          </a:p>
        </p:txBody>
      </p:sp>
    </p:spTree>
    <p:extLst>
      <p:ext uri="{BB962C8B-B14F-4D97-AF65-F5344CB8AC3E}">
        <p14:creationId xmlns:p14="http://schemas.microsoft.com/office/powerpoint/2010/main" val="265384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496484"/>
            <a:ext cx="4371975" cy="3183467"/>
          </a:xfrm>
        </p:spPr>
        <p:txBody>
          <a:bodyPr anchor="b"/>
          <a:lstStyle>
            <a:lvl1pPr algn="ctr">
              <a:defRPr sz="33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2938" y="4802717"/>
            <a:ext cx="3857625"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2314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96862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486834"/>
            <a:ext cx="1109067"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616" y="486834"/>
            <a:ext cx="3262908"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379352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35526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0937" y="2279653"/>
            <a:ext cx="4436269" cy="3803649"/>
          </a:xfrm>
        </p:spPr>
        <p:txBody>
          <a:bodyPr anchor="b"/>
          <a:lstStyle>
            <a:lvl1pPr>
              <a:defRPr sz="337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0937" y="6119286"/>
            <a:ext cx="4436269" cy="200024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63567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615" y="2434167"/>
            <a:ext cx="2185988"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3897" y="2434167"/>
            <a:ext cx="2185988"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40970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285" y="486836"/>
            <a:ext cx="4436269"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286" y="2241551"/>
            <a:ext cx="2175941"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Content Placeholder 3"/>
          <p:cNvSpPr>
            <a:spLocks noGrp="1"/>
          </p:cNvSpPr>
          <p:nvPr>
            <p:ph sz="half" idx="2"/>
          </p:nvPr>
        </p:nvSpPr>
        <p:spPr>
          <a:xfrm>
            <a:off x="354286" y="3340100"/>
            <a:ext cx="2175941"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3897" y="2241551"/>
            <a:ext cx="2186657"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Content Placeholder 5"/>
          <p:cNvSpPr>
            <a:spLocks noGrp="1"/>
          </p:cNvSpPr>
          <p:nvPr>
            <p:ph sz="quarter" idx="4"/>
          </p:nvPr>
        </p:nvSpPr>
        <p:spPr>
          <a:xfrm>
            <a:off x="2603897" y="3340100"/>
            <a:ext cx="2186657"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63B521-22DD-44CC-A427-60D9151244B3}" type="datetimeFigureOut">
              <a:rPr lang="es-AR" smtClean="0"/>
              <a:t>18/10/2024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91753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63B521-22DD-44CC-A427-60D9151244B3}" type="datetimeFigureOut">
              <a:rPr lang="es-AR" smtClean="0"/>
              <a:t>18/10/2024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36148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B521-22DD-44CC-A427-60D9151244B3}" type="datetimeFigureOut">
              <a:rPr lang="es-AR" smtClean="0"/>
              <a:t>18/10/2024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80861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6657" y="1316569"/>
            <a:ext cx="2603897"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73386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6657" y="1316569"/>
            <a:ext cx="2603897"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90640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486836"/>
            <a:ext cx="4436269"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616" y="2434167"/>
            <a:ext cx="4436269"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615" y="8475136"/>
            <a:ext cx="1157288" cy="486833"/>
          </a:xfrm>
          <a:prstGeom prst="rect">
            <a:avLst/>
          </a:prstGeom>
        </p:spPr>
        <p:txBody>
          <a:bodyPr vert="horz" lIns="91440" tIns="45720" rIns="91440" bIns="45720" rtlCol="0" anchor="ctr"/>
          <a:lstStyle>
            <a:lvl1pPr algn="l">
              <a:defRPr sz="675">
                <a:solidFill>
                  <a:schemeClr val="tx1">
                    <a:tint val="82000"/>
                  </a:schemeClr>
                </a:solidFill>
              </a:defRPr>
            </a:lvl1pPr>
          </a:lstStyle>
          <a:p>
            <a:fld id="{E963B521-22DD-44CC-A427-60D9151244B3}" type="datetimeFigureOut">
              <a:rPr lang="es-AR" smtClean="0"/>
              <a:t>18/10/2024</a:t>
            </a:fld>
            <a:endParaRPr lang="es-AR"/>
          </a:p>
        </p:txBody>
      </p:sp>
      <p:sp>
        <p:nvSpPr>
          <p:cNvPr id="5" name="Footer Placeholder 4"/>
          <p:cNvSpPr>
            <a:spLocks noGrp="1"/>
          </p:cNvSpPr>
          <p:nvPr>
            <p:ph type="ftr" sz="quarter" idx="3"/>
          </p:nvPr>
        </p:nvSpPr>
        <p:spPr>
          <a:xfrm>
            <a:off x="1703785" y="8475136"/>
            <a:ext cx="1735931" cy="48683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3632597" y="8475136"/>
            <a:ext cx="1157288" cy="486833"/>
          </a:xfrm>
          <a:prstGeom prst="rect">
            <a:avLst/>
          </a:prstGeom>
        </p:spPr>
        <p:txBody>
          <a:bodyPr vert="horz" lIns="91440" tIns="45720" rIns="91440" bIns="45720" rtlCol="0" anchor="ctr"/>
          <a:lstStyle>
            <a:lvl1pPr algn="r">
              <a:defRPr sz="675">
                <a:solidFill>
                  <a:schemeClr val="tx1">
                    <a:tint val="82000"/>
                  </a:schemeClr>
                </a:solidFill>
              </a:defRPr>
            </a:lvl1pPr>
          </a:lstStyle>
          <a:p>
            <a:fld id="{40475078-C3BD-4E51-819C-9CB4CFD3133D}" type="slidenum">
              <a:rPr lang="es-AR" smtClean="0"/>
              <a:t>‹Nº›</a:t>
            </a:fld>
            <a:endParaRPr lang="es-AR"/>
          </a:p>
        </p:txBody>
      </p:sp>
    </p:spTree>
    <p:extLst>
      <p:ext uri="{BB962C8B-B14F-4D97-AF65-F5344CB8AC3E}">
        <p14:creationId xmlns:p14="http://schemas.microsoft.com/office/powerpoint/2010/main" val="371033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A86CC13-53BF-C1F3-9289-A8FA26B61E27}"/>
              </a:ext>
            </a:extLst>
          </p:cNvPr>
          <p:cNvSpPr txBox="1"/>
          <p:nvPr/>
        </p:nvSpPr>
        <p:spPr>
          <a:xfrm>
            <a:off x="869194" y="172451"/>
            <a:ext cx="3440763" cy="461665"/>
          </a:xfrm>
          <a:prstGeom prst="rect">
            <a:avLst/>
          </a:prstGeom>
          <a:noFill/>
        </p:spPr>
        <p:txBody>
          <a:bodyPr wrap="square" rtlCol="0">
            <a:spAutoFit/>
          </a:bodyPr>
          <a:lstStyle/>
          <a:p>
            <a:pPr algn="ctr"/>
            <a:r>
              <a:rPr lang="es-AR" sz="1200" b="1" dirty="0"/>
              <a:t>CORISTOMA HEPÁTICO TORÁCICO</a:t>
            </a:r>
          </a:p>
          <a:p>
            <a:pPr algn="ctr"/>
            <a:r>
              <a:rPr lang="es-AR" sz="1200" b="1" dirty="0"/>
              <a:t>UN RARO CASO DE TUMORACIÓN PULMONAR</a:t>
            </a:r>
          </a:p>
        </p:txBody>
      </p:sp>
      <p:sp>
        <p:nvSpPr>
          <p:cNvPr id="6" name="CuadroTexto 5">
            <a:extLst>
              <a:ext uri="{FF2B5EF4-FFF2-40B4-BE49-F238E27FC236}">
                <a16:creationId xmlns:a16="http://schemas.microsoft.com/office/drawing/2014/main" id="{DA372D46-D950-A7A1-92F3-A58BDCD5E1B4}"/>
              </a:ext>
            </a:extLst>
          </p:cNvPr>
          <p:cNvSpPr txBox="1"/>
          <p:nvPr/>
        </p:nvSpPr>
        <p:spPr>
          <a:xfrm>
            <a:off x="256015" y="797922"/>
            <a:ext cx="4591327" cy="369332"/>
          </a:xfrm>
          <a:prstGeom prst="rect">
            <a:avLst/>
          </a:prstGeom>
          <a:noFill/>
        </p:spPr>
        <p:txBody>
          <a:bodyPr wrap="square" rtlCol="0">
            <a:spAutoFit/>
          </a:bodyPr>
          <a:lstStyle/>
          <a:p>
            <a:pPr algn="ctr"/>
            <a:r>
              <a:rPr lang="es-AR" sz="900" u="sng" dirty="0">
                <a:solidFill>
                  <a:schemeClr val="tx2"/>
                </a:solidFill>
                <a:latin typeface="Arial" panose="020B0604020202020204" pitchFamily="34" charset="0"/>
                <a:cs typeface="Arial" panose="020B0604020202020204" pitchFamily="34" charset="0"/>
              </a:rPr>
              <a:t>Robaina G</a:t>
            </a:r>
            <a:r>
              <a:rPr lang="es-AR" sz="900" dirty="0">
                <a:solidFill>
                  <a:schemeClr val="tx2"/>
                </a:solidFill>
                <a:latin typeface="Arial" panose="020B0604020202020204" pitchFamily="34" charset="0"/>
                <a:cs typeface="Arial" panose="020B0604020202020204" pitchFamily="34" charset="0"/>
              </a:rPr>
              <a:t>, Retegui M, Urdapilleta M, Larralde Pozzi C, Arrien </a:t>
            </a:r>
            <a:r>
              <a:rPr lang="es-AR" sz="900" dirty="0" err="1">
                <a:solidFill>
                  <a:schemeClr val="tx2"/>
                </a:solidFill>
                <a:latin typeface="Arial" panose="020B0604020202020204" pitchFamily="34" charset="0"/>
                <a:cs typeface="Arial" panose="020B0604020202020204" pitchFamily="34" charset="0"/>
              </a:rPr>
              <a:t>Zucco</a:t>
            </a:r>
            <a:r>
              <a:rPr lang="es-AR" sz="900" dirty="0">
                <a:solidFill>
                  <a:schemeClr val="tx2"/>
                </a:solidFill>
                <a:latin typeface="Arial" panose="020B0604020202020204" pitchFamily="34" charset="0"/>
                <a:cs typeface="Arial" panose="020B0604020202020204" pitchFamily="34" charset="0"/>
              </a:rPr>
              <a:t> M, Penizzotto M.</a:t>
            </a:r>
          </a:p>
          <a:p>
            <a:pPr algn="ctr"/>
            <a:r>
              <a:rPr lang="es-AR" sz="900" dirty="0">
                <a:solidFill>
                  <a:schemeClr val="tx2"/>
                </a:solidFill>
                <a:latin typeface="Arial" panose="020B0604020202020204" pitchFamily="34" charset="0"/>
                <a:cs typeface="Arial" panose="020B0604020202020204" pitchFamily="34" charset="0"/>
              </a:rPr>
              <a:t>Sanatorio San Roque, Curuzú Cuatiá, Corrientes.</a:t>
            </a:r>
          </a:p>
        </p:txBody>
      </p:sp>
      <p:sp>
        <p:nvSpPr>
          <p:cNvPr id="7" name="4 CuadroTexto">
            <a:extLst>
              <a:ext uri="{FF2B5EF4-FFF2-40B4-BE49-F238E27FC236}">
                <a16:creationId xmlns:a16="http://schemas.microsoft.com/office/drawing/2014/main" id="{564560C5-73F5-67F0-DC2B-11433D8B94F7}"/>
              </a:ext>
            </a:extLst>
          </p:cNvPr>
          <p:cNvSpPr txBox="1"/>
          <p:nvPr/>
        </p:nvSpPr>
        <p:spPr>
          <a:xfrm>
            <a:off x="4393616" y="-49542"/>
            <a:ext cx="630482" cy="276999"/>
          </a:xfrm>
          <a:prstGeom prst="rect">
            <a:avLst/>
          </a:prstGeom>
          <a:noFill/>
        </p:spPr>
        <p:txBody>
          <a:bodyPr wrap="square" rtlCol="0">
            <a:spAutoFit/>
          </a:bodyPr>
          <a:lstStyle/>
          <a:p>
            <a:pPr algn="ctr"/>
            <a:r>
              <a:rPr lang="es-AR" sz="1200" b="1" dirty="0">
                <a:solidFill>
                  <a:srgbClr val="000000"/>
                </a:solidFill>
              </a:rPr>
              <a:t>P-158</a:t>
            </a:r>
          </a:p>
        </p:txBody>
      </p:sp>
      <p:grpSp>
        <p:nvGrpSpPr>
          <p:cNvPr id="15" name="Grupo 14">
            <a:extLst>
              <a:ext uri="{FF2B5EF4-FFF2-40B4-BE49-F238E27FC236}">
                <a16:creationId xmlns:a16="http://schemas.microsoft.com/office/drawing/2014/main" id="{19B589AE-20F8-254D-8972-EE73F94085FA}"/>
              </a:ext>
            </a:extLst>
          </p:cNvPr>
          <p:cNvGrpSpPr/>
          <p:nvPr/>
        </p:nvGrpSpPr>
        <p:grpSpPr>
          <a:xfrm>
            <a:off x="256015" y="1222977"/>
            <a:ext cx="4557848" cy="7748572"/>
            <a:chOff x="276087" y="1331060"/>
            <a:chExt cx="4557848" cy="7748572"/>
          </a:xfrm>
        </p:grpSpPr>
        <p:sp>
          <p:nvSpPr>
            <p:cNvPr id="9" name="Rectángulo 8">
              <a:extLst>
                <a:ext uri="{FF2B5EF4-FFF2-40B4-BE49-F238E27FC236}">
                  <a16:creationId xmlns:a16="http://schemas.microsoft.com/office/drawing/2014/main" id="{C4125638-C065-3565-54FB-FC5723E9027D}"/>
                </a:ext>
              </a:extLst>
            </p:cNvPr>
            <p:cNvSpPr/>
            <p:nvPr/>
          </p:nvSpPr>
          <p:spPr>
            <a:xfrm>
              <a:off x="322891" y="8056920"/>
              <a:ext cx="4504375" cy="198000"/>
            </a:xfrm>
            <a:prstGeom prst="rect">
              <a:avLst/>
            </a:prstGeom>
            <a:gradFill flip="none" rotWithShape="1">
              <a:gsLst>
                <a:gs pos="67000">
                  <a:srgbClr val="E8E8E8"/>
                </a:gs>
                <a:gs pos="0">
                  <a:schemeClr val="accent1">
                    <a:lumMod val="0"/>
                    <a:lumOff val="100000"/>
                  </a:schemeClr>
                </a:gs>
                <a:gs pos="96000">
                  <a:schemeClr val="bg2">
                    <a:lumMod val="9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b="1" dirty="0">
                  <a:solidFill>
                    <a:schemeClr val="tx1"/>
                  </a:solidFill>
                </a:rPr>
                <a:t>CONCLUSIÓN</a:t>
              </a:r>
            </a:p>
          </p:txBody>
        </p:sp>
        <p:sp>
          <p:nvSpPr>
            <p:cNvPr id="3" name="Rectángulo 2">
              <a:extLst>
                <a:ext uri="{FF2B5EF4-FFF2-40B4-BE49-F238E27FC236}">
                  <a16:creationId xmlns:a16="http://schemas.microsoft.com/office/drawing/2014/main" id="{7A1285B3-8E58-52FE-BEC3-EED64F095EAD}"/>
                </a:ext>
              </a:extLst>
            </p:cNvPr>
            <p:cNvSpPr/>
            <p:nvPr/>
          </p:nvSpPr>
          <p:spPr>
            <a:xfrm>
              <a:off x="334047" y="2255338"/>
              <a:ext cx="4493222" cy="198000"/>
            </a:xfrm>
            <a:prstGeom prst="rect">
              <a:avLst/>
            </a:prstGeom>
            <a:gradFill flip="none" rotWithShape="1">
              <a:gsLst>
                <a:gs pos="67000">
                  <a:srgbClr val="E8E8E8"/>
                </a:gs>
                <a:gs pos="0">
                  <a:schemeClr val="accent1">
                    <a:lumMod val="0"/>
                    <a:lumOff val="100000"/>
                  </a:schemeClr>
                </a:gs>
                <a:gs pos="96000">
                  <a:schemeClr val="bg2">
                    <a:lumMod val="9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b="1" dirty="0">
                  <a:solidFill>
                    <a:schemeClr val="tx1"/>
                  </a:solidFill>
                </a:rPr>
                <a:t>CASO CLÍNICO</a:t>
              </a:r>
            </a:p>
          </p:txBody>
        </p:sp>
        <p:sp>
          <p:nvSpPr>
            <p:cNvPr id="2" name="Rectángulo 1">
              <a:extLst>
                <a:ext uri="{FF2B5EF4-FFF2-40B4-BE49-F238E27FC236}">
                  <a16:creationId xmlns:a16="http://schemas.microsoft.com/office/drawing/2014/main" id="{22CDE881-31C9-8CFE-24F3-A8D0C7192932}"/>
                </a:ext>
              </a:extLst>
            </p:cNvPr>
            <p:cNvSpPr/>
            <p:nvPr/>
          </p:nvSpPr>
          <p:spPr>
            <a:xfrm>
              <a:off x="334047" y="1331060"/>
              <a:ext cx="4493221" cy="198000"/>
            </a:xfrm>
            <a:prstGeom prst="rect">
              <a:avLst/>
            </a:prstGeom>
            <a:gradFill flip="none" rotWithShape="1">
              <a:gsLst>
                <a:gs pos="67000">
                  <a:srgbClr val="E8E8E8"/>
                </a:gs>
                <a:gs pos="0">
                  <a:schemeClr val="accent1">
                    <a:lumMod val="0"/>
                    <a:lumOff val="100000"/>
                  </a:schemeClr>
                </a:gs>
                <a:gs pos="96000">
                  <a:schemeClr val="bg2">
                    <a:lumMod val="9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100" b="1" dirty="0">
                  <a:solidFill>
                    <a:schemeClr val="tx1"/>
                  </a:solidFill>
                </a:rPr>
                <a:t>INTRODUCCIÓN</a:t>
              </a:r>
            </a:p>
          </p:txBody>
        </p:sp>
        <p:sp>
          <p:nvSpPr>
            <p:cNvPr id="4" name="CuadroTexto 3">
              <a:extLst>
                <a:ext uri="{FF2B5EF4-FFF2-40B4-BE49-F238E27FC236}">
                  <a16:creationId xmlns:a16="http://schemas.microsoft.com/office/drawing/2014/main" id="{1933B16F-76EE-2115-DAE5-E6A2EEAF5450}"/>
                </a:ext>
              </a:extLst>
            </p:cNvPr>
            <p:cNvSpPr txBox="1"/>
            <p:nvPr/>
          </p:nvSpPr>
          <p:spPr>
            <a:xfrm>
              <a:off x="334047" y="1491045"/>
              <a:ext cx="4493220" cy="707886"/>
            </a:xfrm>
            <a:prstGeom prst="rect">
              <a:avLst/>
            </a:prstGeom>
            <a:noFill/>
            <a:ln>
              <a:noFill/>
            </a:ln>
          </p:spPr>
          <p:txBody>
            <a:bodyPr wrap="square" rtlCol="0" anchor="ctr">
              <a:spAutoFit/>
            </a:bodyPr>
            <a:lstStyle/>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El coristoma hepático es una patología muy poco frecuente, que se describe como una tumoración de tejido hepático histológicamente normal, localizada en lugares anormales. Presentamos una paciente con un coristoma hepático en el lóbulo inferior del pulmón derecho.</a:t>
              </a:r>
              <a:endParaRPr lang="es-AR" sz="10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95C14C1B-C004-518A-69DD-456DCB938E3C}"/>
                </a:ext>
              </a:extLst>
            </p:cNvPr>
            <p:cNvSpPr txBox="1"/>
            <p:nvPr/>
          </p:nvSpPr>
          <p:spPr>
            <a:xfrm>
              <a:off x="317350" y="7565314"/>
              <a:ext cx="4516584" cy="584775"/>
            </a:xfrm>
            <a:prstGeom prst="rect">
              <a:avLst/>
            </a:prstGeom>
            <a:noFill/>
          </p:spPr>
          <p:txBody>
            <a:bodyPr wrap="square" rtlCol="0">
              <a:spAutoFit/>
            </a:bodyPr>
            <a:lstStyle/>
            <a:p>
              <a:pPr algn="just"/>
              <a:r>
                <a:rPr lang="es-AR" sz="800" b="1" dirty="0">
                  <a:solidFill>
                    <a:schemeClr val="tx2"/>
                  </a:solidFill>
                  <a:latin typeface="Arial" panose="020B0604020202020204" pitchFamily="34" charset="0"/>
                  <a:ea typeface="Times New Roman" panose="02020603050405020304" pitchFamily="18" charset="0"/>
                  <a:cs typeface="Arial" panose="020B0604020202020204" pitchFamily="34" charset="0"/>
                </a:rPr>
                <a:t>Figura 1. </a:t>
              </a:r>
              <a:r>
                <a:rPr lang="es-AR" sz="800" dirty="0">
                  <a:solidFill>
                    <a:schemeClr val="tx2"/>
                  </a:solidFill>
                  <a:latin typeface="Arial" panose="020B0604020202020204" pitchFamily="34" charset="0"/>
                  <a:ea typeface="Times New Roman" panose="02020603050405020304" pitchFamily="18" charset="0"/>
                  <a:cs typeface="Arial" panose="020B0604020202020204" pitchFamily="34" charset="0"/>
                </a:rPr>
                <a:t>A y B) Tomografía de tórax ventana de parénquima pulmonar y mediastino.              C) Punción guiada por tomografía. D) Biopsia coloreada con H/E x 100. E) Inmunohistoquímica  con HerPar1 x 40. </a:t>
              </a:r>
            </a:p>
            <a:p>
              <a:endParaRPr lang="es-AR" sz="800" dirty="0"/>
            </a:p>
          </p:txBody>
        </p:sp>
        <p:pic>
          <p:nvPicPr>
            <p:cNvPr id="34" name="Imagen 33">
              <a:extLst>
                <a:ext uri="{FF2B5EF4-FFF2-40B4-BE49-F238E27FC236}">
                  <a16:creationId xmlns:a16="http://schemas.microsoft.com/office/drawing/2014/main" id="{B1C2928C-E9AA-914A-B956-05D62C759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82" y="4510215"/>
              <a:ext cx="4516584" cy="3122845"/>
            </a:xfrm>
            <a:prstGeom prst="rect">
              <a:avLst/>
            </a:prstGeom>
            <a:ln>
              <a:noFill/>
            </a:ln>
            <a:effectLst>
              <a:outerShdw blurRad="292100" dist="139700" dir="2700000" sx="97000" sy="97000" algn="tl" rotWithShape="0">
                <a:srgbClr val="333333">
                  <a:alpha val="65000"/>
                </a:srgbClr>
              </a:outerShdw>
            </a:effectLst>
          </p:spPr>
        </p:pic>
        <p:sp>
          <p:nvSpPr>
            <p:cNvPr id="12" name="CuadroTexto 11">
              <a:extLst>
                <a:ext uri="{FF2B5EF4-FFF2-40B4-BE49-F238E27FC236}">
                  <a16:creationId xmlns:a16="http://schemas.microsoft.com/office/drawing/2014/main" id="{04A5B647-59EB-4D0B-4E1D-AE49CF37CED6}"/>
                </a:ext>
              </a:extLst>
            </p:cNvPr>
            <p:cNvSpPr txBox="1"/>
            <p:nvPr/>
          </p:nvSpPr>
          <p:spPr>
            <a:xfrm>
              <a:off x="334047" y="2417334"/>
              <a:ext cx="4486554" cy="2092881"/>
            </a:xfrm>
            <a:prstGeom prst="rect">
              <a:avLst/>
            </a:prstGeom>
            <a:noFill/>
            <a:ln>
              <a:noFill/>
            </a:ln>
          </p:spPr>
          <p:txBody>
            <a:bodyPr wrap="square" rtlCol="0" anchor="ctr">
              <a:spAutoFit/>
            </a:bodyPr>
            <a:lstStyle/>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Mujer de 60 años con antecedente de hipertensión arterial, no tabaquista, que consultó por tos seca intermitente de 10 años de evolución, que progresó en el último año. Recibía tratamiento con budesonide/formoterol.</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Aportó estudios radiológicos donde se observaba una opacidad en el  lóbulo inferior derecho, definida como tumor fibroso pleural. El examen respiratorio fue normal. En el estudio funcional respiratorio se constató obstrucción leve y DLCO del 72% del predicho. </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En tomografía de tórax se evidenció tumoración pulmonar en el segmento basal posterior del lóbulo inferior derecho de 64 x 46 mm, con contacto pleural. Se realizó punción biopsia bajo control tomográfico, resultando el diagnóstico histopatológico e inmunohistoquímico de </a:t>
              </a:r>
              <a:r>
                <a:rPr lang="es-ES" sz="1000" b="1" i="1" dirty="0">
                  <a:solidFill>
                    <a:srgbClr val="000000"/>
                  </a:solidFill>
                  <a:latin typeface="Arial" panose="020B0604020202020204" pitchFamily="34" charset="0"/>
                  <a:ea typeface="Poppins" panose="00000500000000000000" pitchFamily="2" charset="0"/>
                  <a:cs typeface="Arial" panose="020B0604020202020204" pitchFamily="34" charset="0"/>
                </a:rPr>
                <a:t>CORISTOMA HEPÁTICO INTRATORÁCICO. </a:t>
              </a:r>
            </a:p>
          </p:txBody>
        </p:sp>
        <p:sp>
          <p:nvSpPr>
            <p:cNvPr id="14" name="CuadroTexto 13">
              <a:extLst>
                <a:ext uri="{FF2B5EF4-FFF2-40B4-BE49-F238E27FC236}">
                  <a16:creationId xmlns:a16="http://schemas.microsoft.com/office/drawing/2014/main" id="{41B1D9EE-E908-CF18-3780-CF5593DFDB0B}"/>
                </a:ext>
              </a:extLst>
            </p:cNvPr>
            <p:cNvSpPr txBox="1"/>
            <p:nvPr/>
          </p:nvSpPr>
          <p:spPr>
            <a:xfrm>
              <a:off x="276087" y="8217858"/>
              <a:ext cx="4557848" cy="861774"/>
            </a:xfrm>
            <a:prstGeom prst="rect">
              <a:avLst/>
            </a:prstGeom>
            <a:noFill/>
            <a:ln>
              <a:noFill/>
            </a:ln>
          </p:spPr>
          <p:txBody>
            <a:bodyPr wrap="square" rtlCol="0" anchor="ctr">
              <a:spAutoFit/>
            </a:bodyPr>
            <a:lstStyle/>
            <a:p>
              <a:pPr marL="12910" algn="just"/>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Presentamos este caso por tratarse de una patología de muy baja prevalencia que puede conducir a errores diagnósticos. Al tratarse  de </a:t>
              </a:r>
              <a:r>
                <a:rPr lang="es-MX" sz="1000" dirty="0">
                  <a:solidFill>
                    <a:srgbClr val="000000"/>
                  </a:solidFill>
                  <a:latin typeface="Arial" panose="020B0604020202020204" pitchFamily="34" charset="0"/>
                  <a:ea typeface="Mukta"/>
                  <a:cs typeface="Arial" panose="020B0604020202020204" pitchFamily="34" charset="0"/>
                </a:rPr>
                <a:t>tejido hepático ectópico, puede presentar afecciones hepáticas e incluso carcinoma hepatocelular. En este caso, se decidió la resección quirúrgica del mismo en discusión multidisciplinaria.</a:t>
              </a:r>
              <a:endParaRPr lang="es-AR"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522711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307</Words>
  <Application>Microsoft Office PowerPoint</Application>
  <PresentationFormat>Presentación en pantalla (16:9)</PresentationFormat>
  <Paragraphs>15</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Aptos Display</vt:lpstr>
      <vt:lpstr>Arial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 Robaina</dc:creator>
  <cp:lastModifiedBy>GI Robaina</cp:lastModifiedBy>
  <cp:revision>25</cp:revision>
  <dcterms:created xsi:type="dcterms:W3CDTF">2024-10-05T22:15:45Z</dcterms:created>
  <dcterms:modified xsi:type="dcterms:W3CDTF">2024-10-18T17:37:22Z</dcterms:modified>
</cp:coreProperties>
</file>