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5088" cy="9144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SWP+f8CZ35aPYSD+7ojVtt9RE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a Camargo Par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87" d="100"/>
          <a:sy n="87" d="100"/>
        </p:scale>
        <p:origin x="3448" y="20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2975" y="685800"/>
            <a:ext cx="457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5830" y="1496485"/>
            <a:ext cx="4372800" cy="3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3050" y="4802720"/>
            <a:ext cx="38583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53678" y="486836"/>
            <a:ext cx="44370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328628" y="3116518"/>
            <a:ext cx="5801700" cy="44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61523" y="3806934"/>
            <a:ext cx="77493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889193" y="2729784"/>
            <a:ext cx="7749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3678" y="486836"/>
            <a:ext cx="44370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53678" y="2434168"/>
            <a:ext cx="44370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50998" y="2279654"/>
            <a:ext cx="4437000" cy="3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50998" y="6119289"/>
            <a:ext cx="44370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53678" y="486836"/>
            <a:ext cx="44370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3677" y="2434168"/>
            <a:ext cx="21864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04353" y="2434168"/>
            <a:ext cx="21864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54348" y="486836"/>
            <a:ext cx="44370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4348" y="2241552"/>
            <a:ext cx="21765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54348" y="3340102"/>
            <a:ext cx="2176500" cy="4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604353" y="2241552"/>
            <a:ext cx="21870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604353" y="3340102"/>
            <a:ext cx="2187000" cy="4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53678" y="486836"/>
            <a:ext cx="44370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54348" y="609600"/>
            <a:ext cx="16593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87040" y="1316569"/>
            <a:ext cx="2604300" cy="6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54348" y="2743202"/>
            <a:ext cx="16593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4348" y="609600"/>
            <a:ext cx="16593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87040" y="1316569"/>
            <a:ext cx="2604300" cy="64983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4348" y="2743202"/>
            <a:ext cx="16593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3678" y="486836"/>
            <a:ext cx="44370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3678" y="2434168"/>
            <a:ext cx="44370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3677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04083" y="8475140"/>
            <a:ext cx="17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33232" y="847514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657" y="1141213"/>
            <a:ext cx="4908300" cy="4887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u="sng" dirty="0">
                <a:latin typeface="Calibri"/>
                <a:ea typeface="Calibri"/>
                <a:cs typeface="Calibri"/>
                <a:sym typeface="Calibri"/>
              </a:rPr>
              <a:t>ABORDAJE ENDOSCOPICO INICIAL DE FISTULA TRAQUEOESOFAGICA BENIGNA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Rua Mariano Fabian, </a:t>
            </a:r>
            <a:r>
              <a:rPr lang="es-ES" sz="800" b="0" i="0" u="none" strike="noStrike" cap="none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Oyhamburu Pablo, García</a:t>
            </a:r>
            <a:r>
              <a:rPr lang="es-ES" sz="8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Artemio,</a:t>
            </a:r>
            <a:r>
              <a:rPr lang="es-ES" sz="800" b="0" i="0" u="none" strike="noStrike" cap="none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Ibarrola Manuel, </a:t>
            </a:r>
            <a:r>
              <a:rPr lang="es-ES" sz="800" b="0" i="0" u="none" strike="noStrike" cap="none" dirty="0" err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Quadrelli</a:t>
            </a:r>
            <a:r>
              <a:rPr lang="es-ES" sz="800" b="0" i="0" u="none" strike="noStrike" cap="none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 Silvia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Sanatorio Güemes  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2657" y="3404717"/>
            <a:ext cx="4908000" cy="217881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 clínico</a:t>
            </a:r>
            <a:endParaRPr lang="es-ES"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SzPts val="700"/>
            </a:pPr>
            <a:r>
              <a:rPr lang="es-AR" sz="800" dirty="0">
                <a:latin typeface="Calibri"/>
                <a:cs typeface="Calibri"/>
              </a:rPr>
              <a:t>Mujer de 62 años ingresó a internación por sepsis a foco urinario. Como complicación presentó neumonía intrahospitalaria con necesidad de AVM, tras 21 días se procedió a realizar una traqueostomía con posterior desvinculación de la misma.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SzPts val="700"/>
            </a:pPr>
            <a:r>
              <a:rPr lang="es-AR" sz="800" dirty="0">
                <a:latin typeface="Calibri"/>
                <a:cs typeface="Calibri"/>
              </a:rPr>
              <a:t>Evoluciona con episodios de neumonías a repetición asociado a broncorrea purulenta por lo que se solicitó TC de tórax, evidenciando una solución de continuidad a nivel de la porción cervical del esófago en su sector anterior con la pared traqueal posterior, sugestiva de FTE.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SzPts val="700"/>
            </a:pPr>
            <a:r>
              <a:rPr lang="es-AR" sz="800" dirty="0">
                <a:latin typeface="Calibri"/>
                <a:cs typeface="Calibri"/>
              </a:rPr>
              <a:t>Se realizó videobroncoscopía con evidencia de caída de pared traqueal lateral izquierda por fractura con exposición de cartílago, en pared traqueal posterior solución de continuidad vinculable a FTE con diámetro de 15 mm de aspecto cicatrizal.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SzPts val="700"/>
            </a:pPr>
            <a:r>
              <a:rPr lang="es-AR" sz="800" dirty="0">
                <a:latin typeface="Calibri"/>
                <a:cs typeface="Calibri"/>
              </a:rPr>
              <a:t>Debido al mal estado nutricional de la paciente, se decidió como puente para la resolución quirúrgica definitiva, la realización de una gastrostomía percutánea y la colocación de un stent traqueal mediante broncoscopia rígida. Se procedió a implantar un stent traqueal en T tipo Montgomery N°12 rama larga.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buSzPts val="700"/>
            </a:pPr>
            <a:r>
              <a:rPr lang="es-AR" sz="800" dirty="0">
                <a:latin typeface="Calibri"/>
                <a:cs typeface="Calibri"/>
              </a:rPr>
              <a:t>Actualmente la paciente ha mejorado significativamente su estado nutricional y se encuentra en condiciones óptimas para la resolución quirúrgica definitiva.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102657" y="1713196"/>
            <a:ext cx="4908000" cy="15889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s-ES" sz="2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fistula traqueoesofágica (FTE) se define como una conexión patológica entre la tráquea y el esófago, provocando derrame de secreciones orales y gástricas hacia la vía aérea. </a:t>
            </a:r>
            <a:endParaRPr lang="es-AR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Según su etiología pueden ser congénitas o adquiridas y dentro de estas últimas se clasifican en malignas y benignas. Actualmente la principal causa es vinculada a una complicación de los tubos orotraqueales o cánulas de traqueostomía. Es una complicación infrecuente, se estima que hasta el 3% de los pacientes que están ventilados mecánicamente desarrollaran esta patología y se debe por la presión prolongada que ejerce el balón de la cánula de traqueostomía sobre la pared posterior de la tráquea provocando isquemia y necrosis de la zona.</a:t>
            </a:r>
            <a:endParaRPr lang="es-AR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pacientes ventilados, se debe sospechar FTE ante una fuga continua en el circuito del ventilador a pesar de tener el manguito bien inflado, hinchazón abdominal, pérdida de volumen corriente, empeoramiento de la oxigenación, sepsis pulmonar recurrente y fallos repetidos en el destete.</a:t>
            </a:r>
            <a:endParaRPr lang="es-AR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2657" y="8489089"/>
            <a:ext cx="4908000" cy="59376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este caso se destaca la importancia del abordaje endoscópico de la FTE con colocación de stent en T tipo Montgomery para la optimización del estado nutricional y mejorar las condiciones clínicas para la resolución quirúrgica definitiva.</a:t>
            </a:r>
            <a:endParaRPr lang="es-AR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337"/>
            <a:ext cx="5151222" cy="1081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02657" y="7292130"/>
            <a:ext cx="4908000" cy="113750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1" i="0" u="none" strike="noStrike" cap="none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Discusión </a:t>
            </a:r>
            <a:endParaRPr sz="7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cuanto al tratamiento endoscópico la principal técnica para el manejo de la FTE es la colocación de stent en el esófago y/o las vías respiratorias con el objetivo de sellar la fístula y evitar el derrame al tracto respiratorio.</a:t>
            </a:r>
            <a:r>
              <a:rPr lang="es-AR" sz="800" kern="100" dirty="0">
                <a:solidFill>
                  <a:srgbClr val="3030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AR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 dos circunstancias clínicas en las que se pueden utilizar </a:t>
            </a:r>
            <a:r>
              <a:rPr lang="es-AR" sz="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stents</a:t>
            </a:r>
            <a:r>
              <a:rPr lang="es-A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como puente con la terapia quirúrgica definitiva en aquellos casos de etiología benigna, y como tratamiento paliativo de los síntomas de aspiración, disfagia, empeoramiento del estado respiratorio y mal estado nutricional en aquellos casos de etiología maligna. En general, las FTE benignas son más susceptible a la intervención quirúrgica definitiva debido a la naturaleza transitoria de la lesión y al mejor estado nutricional.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464113" y="0"/>
            <a:ext cx="674400" cy="2500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P-169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C1F5AF-E8E3-ED39-DCA9-955C45C1F1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3"/>
          <a:stretch/>
        </p:blipFill>
        <p:spPr>
          <a:xfrm>
            <a:off x="3263732" y="5645761"/>
            <a:ext cx="1746925" cy="15982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408DA9E-34BE-0685-FA4D-EC526E16A2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58" t="1" r="22901" b="702"/>
          <a:stretch/>
        </p:blipFill>
        <p:spPr>
          <a:xfrm>
            <a:off x="1660094" y="5645761"/>
            <a:ext cx="1579419" cy="15982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507AF9-DB56-E7AE-5DE6-487D2375E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57" y="5645656"/>
            <a:ext cx="1533219" cy="159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562</Words>
  <Application>Microsoft Macintosh PowerPoint</Application>
  <PresentationFormat>Personalizado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3</cp:revision>
  <dcterms:modified xsi:type="dcterms:W3CDTF">2024-10-17T04:28:04Z</dcterms:modified>
</cp:coreProperties>
</file>