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9144000" cx="5144400"/>
  <p:notesSz cx="6858000" cy="9144000"/>
  <p:embeddedFontLst>
    <p:embeddedFont>
      <p:font typeface="Robo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747775"/>
          </p15:clr>
        </p15:guide>
        <p15:guide id="2" pos="162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16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Roboto-boldItalic.fntdata"/><Relationship Id="rId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4751" y="685800"/>
            <a:ext cx="19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464751" y="685800"/>
            <a:ext cx="19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5367" y="1323689"/>
            <a:ext cx="4793700" cy="3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75362" y="5038444"/>
            <a:ext cx="4793700" cy="14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75362" y="1966444"/>
            <a:ext cx="4793700" cy="34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75362" y="5603956"/>
            <a:ext cx="47937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75362" y="3823733"/>
            <a:ext cx="4793700" cy="14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75362" y="791156"/>
            <a:ext cx="47937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5362" y="2048844"/>
            <a:ext cx="47937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75362" y="791156"/>
            <a:ext cx="47937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75362" y="2048844"/>
            <a:ext cx="22503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718701" y="2048844"/>
            <a:ext cx="22503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75362" y="791156"/>
            <a:ext cx="47937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75362" y="987733"/>
            <a:ext cx="1579800" cy="13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75362" y="2470400"/>
            <a:ext cx="1579800" cy="56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75814" y="800267"/>
            <a:ext cx="3582600" cy="72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572200" y="-222"/>
            <a:ext cx="25722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49370" y="2192311"/>
            <a:ext cx="22758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49370" y="4983244"/>
            <a:ext cx="2275800" cy="21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778955" y="1287244"/>
            <a:ext cx="2158800" cy="6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75362" y="7521022"/>
            <a:ext cx="3375000" cy="10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5362" y="791156"/>
            <a:ext cx="47937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5362" y="2048844"/>
            <a:ext cx="47937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2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1899" y="655355"/>
            <a:ext cx="5032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419" sz="1600" u="none" cap="none" strike="noStrike">
                <a:solidFill>
                  <a:srgbClr val="BA9D4F"/>
                </a:solidFill>
                <a:latin typeface="Roboto"/>
                <a:ea typeface="Roboto"/>
                <a:cs typeface="Roboto"/>
                <a:sym typeface="Roboto"/>
              </a:rPr>
              <a:t>Reporte de un caso clínico: </a:t>
            </a:r>
            <a:r>
              <a:rPr b="1" lang="es-419" sz="1600">
                <a:solidFill>
                  <a:srgbClr val="BA9D4F"/>
                </a:solidFill>
                <a:latin typeface="Roboto"/>
                <a:ea typeface="Roboto"/>
                <a:cs typeface="Roboto"/>
                <a:sym typeface="Roboto"/>
              </a:rPr>
              <a:t>Hemangioma cavernoso endobronquial, una manifestación poco frecuente de hemoptisis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 flipH="1" rot="10800000">
            <a:off x="19050" y="1478400"/>
            <a:ext cx="5125500" cy="7500"/>
          </a:xfrm>
          <a:prstGeom prst="straightConnector1">
            <a:avLst/>
          </a:prstGeom>
          <a:noFill/>
          <a:ln cap="flat" cmpd="sng" w="9525">
            <a:solidFill>
              <a:srgbClr val="D9A4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" name="Google Shape;56;p13"/>
          <p:cNvSpPr txBox="1"/>
          <p:nvPr/>
        </p:nvSpPr>
        <p:spPr>
          <a:xfrm>
            <a:off x="125" y="1508750"/>
            <a:ext cx="5144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419" sz="1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Pascansky Martín, Pascansky Daniel, </a:t>
            </a:r>
            <a:r>
              <a:rPr lang="es-419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Sívori Martín</a:t>
            </a:r>
            <a:endParaRPr b="0" i="0" sz="1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419" sz="1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Unidad de Neumotisiología. Centro Universitario Neumonolog</a:t>
            </a:r>
            <a:r>
              <a:rPr lang="es-419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í</a:t>
            </a:r>
            <a:r>
              <a:rPr b="0" i="0" lang="es-419" sz="1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UBA. Hospital “Dr. J. M. Ramos </a:t>
            </a:r>
            <a:r>
              <a:rPr lang="es-419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Mejía</a:t>
            </a:r>
            <a:r>
              <a:rPr b="0" i="0" lang="es-419" sz="1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”. Ciudad de Buenos Aires. Argentina.</a:t>
            </a:r>
            <a:endParaRPr b="0" i="0" sz="1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050" y="0"/>
            <a:ext cx="2818325" cy="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4184100" y="139700"/>
            <a:ext cx="960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419" sz="2200" u="none" cap="none" strike="noStrike">
                <a:solidFill>
                  <a:srgbClr val="8C0000"/>
                </a:solidFill>
                <a:latin typeface="Roboto"/>
                <a:ea typeface="Roboto"/>
                <a:cs typeface="Roboto"/>
                <a:sym typeface="Roboto"/>
              </a:rPr>
              <a:t>P-1</a:t>
            </a:r>
            <a:r>
              <a:rPr b="1" lang="es-419" sz="2200">
                <a:solidFill>
                  <a:srgbClr val="8C0000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endParaRPr b="1" i="0" sz="2200" u="none" cap="none" strike="noStrike">
              <a:solidFill>
                <a:srgbClr val="8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76200" y="1981200"/>
            <a:ext cx="5144400" cy="6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b="1" lang="es-419" sz="1217">
                <a:solidFill>
                  <a:schemeClr val="dk1"/>
                </a:solidFill>
              </a:rPr>
              <a:t>Introducción</a:t>
            </a:r>
            <a:r>
              <a:rPr b="1" lang="es-419" sz="1217">
                <a:solidFill>
                  <a:schemeClr val="dk1"/>
                </a:solidFill>
              </a:rPr>
              <a:t>: </a:t>
            </a:r>
            <a:r>
              <a:rPr lang="es-419" sz="1117">
                <a:solidFill>
                  <a:schemeClr val="dk1"/>
                </a:solidFill>
              </a:rPr>
              <a:t>Los tumores traqueobronquiales primarios son raros; con una incidencia aproximada de 2,7 casos nuevos por millón por año y los tumores vasculares representan menos del 10 % . En adultos son más frecuentes los tumores malignos que los benignos, lo que inversamente ocurre  en los niños . En este caso presentamos un Hemangioma Cavernoso endobronquial como una forma poco frecuente de manifestación de hemoptisis</a:t>
            </a:r>
            <a:endParaRPr sz="1217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t/>
            </a:r>
            <a:endParaRPr sz="1217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s-419" sz="1217">
                <a:solidFill>
                  <a:schemeClr val="dk1"/>
                </a:solidFill>
              </a:rPr>
              <a:t>Paciente masculino de 61 años, tabaquista 60 p/y, sin otros antecedentes patológicos o de exposición ocupacional,  consulta por un cuadro de una semana de evolución, caracterizada por tos con expectoración </a:t>
            </a:r>
            <a:r>
              <a:rPr lang="es-419" sz="1217">
                <a:solidFill>
                  <a:schemeClr val="dk1"/>
                </a:solidFill>
              </a:rPr>
              <a:t>hemoptóica</a:t>
            </a:r>
            <a:r>
              <a:rPr lang="es-419" sz="1217">
                <a:solidFill>
                  <a:schemeClr val="dk1"/>
                </a:solidFill>
              </a:rPr>
              <a:t>. Al interrogatorio dirigido, niega fiebre, disnea, u otro síntoma sistémico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419" sz="1117">
                <a:solidFill>
                  <a:schemeClr val="dk1"/>
                </a:solidFill>
              </a:rPr>
              <a:t>Se solicita una tomografía de tórax, la cual no evidencia imágenes patológicas en mediastino o parénquima pulmonar. En el laboratorio no presenta coagulopatías u otras alteraciones.</a:t>
            </a:r>
            <a:endParaRPr i="1" sz="1117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17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17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17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17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17">
              <a:solidFill>
                <a:schemeClr val="dk1"/>
              </a:solidFill>
            </a:endParaRPr>
          </a:p>
          <a:p>
            <a:pPr indent="45720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Se decide realizar una fibrobroncoscopia evidenciando aprox. a 1,5 cm de carina y sobre la cara mediastinal del bronquio fuente izquierdo; imagen blanco-rojiza exofítica, irregular  vegetante y friable de aproximadamente 5mm de diámetro.Se toman varias biopsias con fórceps, con sangrado abundante; por lo cual se decide realizar electrocoagulación con asa de polipectomía logrando hemostasia y resección de la misma.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t/>
            </a:r>
            <a:endParaRPr b="0" i="0" sz="121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t/>
            </a:r>
            <a:endParaRPr b="0" i="0" sz="121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68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8"/>
              <a:buFont typeface="Arial"/>
              <a:buNone/>
            </a:pPr>
            <a:r>
              <a:t/>
            </a:r>
            <a:endParaRPr b="0" i="0" sz="121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1288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1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t/>
            </a:r>
            <a:endParaRPr b="0" i="0" sz="121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t/>
            </a:r>
            <a:endParaRPr b="0" i="0" sz="121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t/>
            </a:r>
            <a:endParaRPr b="1" sz="115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b="1" lang="es-419" sz="1150">
                <a:solidFill>
                  <a:schemeClr val="dk1"/>
                </a:solidFill>
              </a:rPr>
              <a:t> </a:t>
            </a:r>
            <a:r>
              <a:rPr b="1" lang="es-419" sz="1150" u="sng">
                <a:solidFill>
                  <a:schemeClr val="dk1"/>
                </a:solidFill>
              </a:rPr>
              <a:t>El informe anatomopatológico informa Hemangioma cavernoso.</a:t>
            </a:r>
            <a:endParaRPr sz="115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50">
                <a:solidFill>
                  <a:schemeClr val="dk1"/>
                </a:solidFill>
              </a:rPr>
              <a:t>El paciente evolucionó favorablemente, sin repetir episodios de sangrado o síntomas respiratorios. Luego de 3 meses se realiza nueva fibrobroncoscopia evidenciando la resolución completa de la lesión.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b="1" i="0" lang="es-419" sz="1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Conclusión: </a:t>
            </a:r>
            <a:r>
              <a:rPr lang="es-419" sz="1150">
                <a:solidFill>
                  <a:schemeClr val="dk1"/>
                </a:solidFill>
              </a:rPr>
              <a:t>La presencia de hemoptisis sin alteraciones tomográficas o de laboratorio, remarcan la importancia de la realización de la broncoscopía diagnóstica,a fin de evaluar la vía aérea y permitir como en este caso;  el abordaje terapéutico.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17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t/>
            </a:r>
            <a:endParaRPr sz="1217">
              <a:solidFill>
                <a:schemeClr val="dk1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b="0" l="3781" r="0" t="6498"/>
          <a:stretch/>
        </p:blipFill>
        <p:spPr>
          <a:xfrm>
            <a:off x="2030907" y="6445375"/>
            <a:ext cx="1225500" cy="112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b="0" l="9033" r="0" t="4942"/>
          <a:stretch/>
        </p:blipFill>
        <p:spPr>
          <a:xfrm>
            <a:off x="408525" y="6445375"/>
            <a:ext cx="1225500" cy="1142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6">
            <a:alphaModFix/>
          </a:blip>
          <a:srcRect b="1561" l="0" r="8717" t="4945"/>
          <a:stretch/>
        </p:blipFill>
        <p:spPr>
          <a:xfrm>
            <a:off x="3653313" y="6454764"/>
            <a:ext cx="1225500" cy="112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7">
            <a:alphaModFix/>
          </a:blip>
          <a:srcRect b="20692" l="31103" r="29830" t="32215"/>
          <a:stretch/>
        </p:blipFill>
        <p:spPr>
          <a:xfrm>
            <a:off x="873800" y="4599549"/>
            <a:ext cx="1226173" cy="83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8">
            <a:alphaModFix/>
          </a:blip>
          <a:srcRect b="18053" l="27403" r="25382" t="23654"/>
          <a:stretch/>
        </p:blipFill>
        <p:spPr>
          <a:xfrm>
            <a:off x="3105650" y="4599551"/>
            <a:ext cx="1197217" cy="8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