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62" r:id="rId2"/>
    <p:sldId id="314" r:id="rId3"/>
    <p:sldId id="264" r:id="rId4"/>
    <p:sldId id="339" r:id="rId5"/>
    <p:sldId id="340" r:id="rId6"/>
    <p:sldId id="268" r:id="rId7"/>
    <p:sldId id="337" r:id="rId8"/>
    <p:sldId id="341" r:id="rId9"/>
    <p:sldId id="342" r:id="rId10"/>
    <p:sldId id="334" r:id="rId11"/>
    <p:sldId id="295" r:id="rId12"/>
    <p:sldId id="320" r:id="rId13"/>
    <p:sldId id="317" r:id="rId14"/>
    <p:sldId id="269" r:id="rId15"/>
    <p:sldId id="338" r:id="rId16"/>
    <p:sldId id="306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35" r:id="rId25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88C"/>
    <a:srgbClr val="CCFFCC"/>
    <a:srgbClr val="B9CDE5"/>
    <a:srgbClr val="C6D9F1"/>
    <a:srgbClr val="FFFFFF"/>
    <a:srgbClr val="660033"/>
    <a:srgbClr val="0099FF"/>
    <a:srgbClr val="460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9494" autoAdjust="0"/>
  </p:normalViewPr>
  <p:slideViewPr>
    <p:cSldViewPr>
      <p:cViewPr>
        <p:scale>
          <a:sx n="60" d="100"/>
          <a:sy n="60" d="100"/>
        </p:scale>
        <p:origin x="-7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7F2CA7-0768-4708-A692-EC919D692E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E53C4FBF-5E8B-4BAC-A186-4C83A0284B69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s-AR" dirty="0">
            <a:solidFill>
              <a:schemeClr val="tx1"/>
            </a:solidFill>
          </a:endParaRPr>
        </a:p>
      </dgm:t>
    </dgm:pt>
    <dgm:pt modelId="{79DBA92E-38D3-4C90-A798-0B4BA70586D1}" type="parTrans" cxnId="{5F285C23-E143-4DE5-802E-1D40777FE60A}">
      <dgm:prSet/>
      <dgm:spPr/>
      <dgm:t>
        <a:bodyPr/>
        <a:lstStyle/>
        <a:p>
          <a:endParaRPr lang="es-ES"/>
        </a:p>
      </dgm:t>
    </dgm:pt>
    <dgm:pt modelId="{39E00EE5-E790-460C-B2E2-F0741170D9B2}" type="sibTrans" cxnId="{5F285C23-E143-4DE5-802E-1D40777FE60A}">
      <dgm:prSet/>
      <dgm:spPr/>
      <dgm:t>
        <a:bodyPr/>
        <a:lstStyle/>
        <a:p>
          <a:endParaRPr lang="es-ES"/>
        </a:p>
      </dgm:t>
    </dgm:pt>
    <dgm:pt modelId="{59900FDB-A967-4A48-B1AE-A8FD508F3BB8}">
      <dgm:prSet/>
      <dgm:spPr/>
      <dgm:t>
        <a:bodyPr/>
        <a:lstStyle/>
        <a:p>
          <a:r>
            <a:rPr lang="en-US" b="1" i="0" dirty="0" smtClean="0"/>
            <a:t>LONG TERM DOMICILIARY OXYGEN THERAPY IN CHRONIC HYPOXIC COR PULMONALE COMPLICATING CHRONIC BRONCHITIS AND EMPHYSEMA</a:t>
          </a:r>
          <a:endParaRPr lang="en-US" b="1" i="0" dirty="0"/>
        </a:p>
      </dgm:t>
    </dgm:pt>
    <dgm:pt modelId="{E6F9423B-FBAA-4FE7-9CF0-7B0D877190E7}" type="parTrans" cxnId="{7839B7E2-4585-4CE2-B089-2AF8D5A77AFA}">
      <dgm:prSet/>
      <dgm:spPr/>
      <dgm:t>
        <a:bodyPr/>
        <a:lstStyle/>
        <a:p>
          <a:endParaRPr lang="es-AR"/>
        </a:p>
      </dgm:t>
    </dgm:pt>
    <dgm:pt modelId="{1A0EB424-8A08-456D-A00A-82DEC1B462F1}" type="sibTrans" cxnId="{7839B7E2-4585-4CE2-B089-2AF8D5A77AFA}">
      <dgm:prSet/>
      <dgm:spPr/>
      <dgm:t>
        <a:bodyPr/>
        <a:lstStyle/>
        <a:p>
          <a:endParaRPr lang="es-AR"/>
        </a:p>
      </dgm:t>
    </dgm:pt>
    <dgm:pt modelId="{6EDF267F-DA81-44C6-A507-1B6103D63A95}" type="pres">
      <dgm:prSet presAssocID="{4A7F2CA7-0768-4708-A692-EC919D692E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B73D0552-1027-4542-833B-297353D819DA}" type="pres">
      <dgm:prSet presAssocID="{E53C4FBF-5E8B-4BAC-A186-4C83A0284B6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C20A441-D63F-4F03-B0AB-7A63949205A2}" type="pres">
      <dgm:prSet presAssocID="{39E00EE5-E790-460C-B2E2-F0741170D9B2}" presName="spacer" presStyleCnt="0"/>
      <dgm:spPr/>
    </dgm:pt>
    <dgm:pt modelId="{4B4B1894-26BB-4D03-BDBA-B7F3A2389E1A}" type="pres">
      <dgm:prSet presAssocID="{59900FDB-A967-4A48-B1AE-A8FD508F3BB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45FB5B6C-3167-4E51-897F-3EE5F3A64420}" type="presOf" srcId="{59900FDB-A967-4A48-B1AE-A8FD508F3BB8}" destId="{4B4B1894-26BB-4D03-BDBA-B7F3A2389E1A}" srcOrd="0" destOrd="0" presId="urn:microsoft.com/office/officeart/2005/8/layout/vList2"/>
    <dgm:cxn modelId="{870E1DDB-5415-4E35-A0CA-88CF64C20191}" type="presOf" srcId="{4A7F2CA7-0768-4708-A692-EC919D692E1D}" destId="{6EDF267F-DA81-44C6-A507-1B6103D63A95}" srcOrd="0" destOrd="0" presId="urn:microsoft.com/office/officeart/2005/8/layout/vList2"/>
    <dgm:cxn modelId="{7839B7E2-4585-4CE2-B089-2AF8D5A77AFA}" srcId="{4A7F2CA7-0768-4708-A692-EC919D692E1D}" destId="{59900FDB-A967-4A48-B1AE-A8FD508F3BB8}" srcOrd="1" destOrd="0" parTransId="{E6F9423B-FBAA-4FE7-9CF0-7B0D877190E7}" sibTransId="{1A0EB424-8A08-456D-A00A-82DEC1B462F1}"/>
    <dgm:cxn modelId="{B35B8E1A-7674-4F69-99AC-08AA2F535146}" type="presOf" srcId="{E53C4FBF-5E8B-4BAC-A186-4C83A0284B69}" destId="{B73D0552-1027-4542-833B-297353D819DA}" srcOrd="0" destOrd="0" presId="urn:microsoft.com/office/officeart/2005/8/layout/vList2"/>
    <dgm:cxn modelId="{5F285C23-E143-4DE5-802E-1D40777FE60A}" srcId="{4A7F2CA7-0768-4708-A692-EC919D692E1D}" destId="{E53C4FBF-5E8B-4BAC-A186-4C83A0284B69}" srcOrd="0" destOrd="0" parTransId="{79DBA92E-38D3-4C90-A798-0B4BA70586D1}" sibTransId="{39E00EE5-E790-460C-B2E2-F0741170D9B2}"/>
    <dgm:cxn modelId="{650484C9-3C10-4FA6-9ECD-9F3C5AB9AB0C}" type="presParOf" srcId="{6EDF267F-DA81-44C6-A507-1B6103D63A95}" destId="{B73D0552-1027-4542-833B-297353D819DA}" srcOrd="0" destOrd="0" presId="urn:microsoft.com/office/officeart/2005/8/layout/vList2"/>
    <dgm:cxn modelId="{78871D6F-CD91-416A-BC02-DB33F03A1249}" type="presParOf" srcId="{6EDF267F-DA81-44C6-A507-1B6103D63A95}" destId="{CC20A441-D63F-4F03-B0AB-7A63949205A2}" srcOrd="1" destOrd="0" presId="urn:microsoft.com/office/officeart/2005/8/layout/vList2"/>
    <dgm:cxn modelId="{EABFFC27-2D89-4838-AF60-A428105C65D0}" type="presParOf" srcId="{6EDF267F-DA81-44C6-A507-1B6103D63A95}" destId="{4B4B1894-26BB-4D03-BDBA-B7F3A2389E1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B18629-CF40-428E-976E-9CFB8EDDC4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0BBF405D-113C-4E3E-8BE2-670A642F2B90}">
      <dgm:prSet phldrT="[Text]"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tx1"/>
          </a:solidFill>
        </a:ln>
      </dgm:spPr>
      <dgm:t>
        <a:bodyPr/>
        <a:lstStyle/>
        <a:p>
          <a:r>
            <a:rPr lang="es-AR" sz="2400" b="0" i="0" dirty="0" smtClean="0">
              <a:solidFill>
                <a:schemeClr val="tx1"/>
              </a:solidFill>
            </a:rPr>
            <a:t>No hay parámetros fisiológicos en reposo que permitan predecir con razonable exactitud la presentación de hipoxemia con el esfuerzo..</a:t>
          </a:r>
          <a:endParaRPr lang="es-AR" sz="2400" dirty="0">
            <a:solidFill>
              <a:schemeClr val="tx1"/>
            </a:solidFill>
          </a:endParaRPr>
        </a:p>
      </dgm:t>
    </dgm:pt>
    <dgm:pt modelId="{ACA4E0F3-609E-495E-AD27-13C2B92A123A}" type="parTrans" cxnId="{21A1FC4D-0CBC-449B-A2A0-33215E41D901}">
      <dgm:prSet/>
      <dgm:spPr/>
      <dgm:t>
        <a:bodyPr/>
        <a:lstStyle/>
        <a:p>
          <a:endParaRPr lang="es-AR"/>
        </a:p>
      </dgm:t>
    </dgm:pt>
    <dgm:pt modelId="{85051D82-F9E6-4354-BC3D-A9A70B334282}" type="sibTrans" cxnId="{21A1FC4D-0CBC-449B-A2A0-33215E41D901}">
      <dgm:prSet/>
      <dgm:spPr/>
      <dgm:t>
        <a:bodyPr/>
        <a:lstStyle/>
        <a:p>
          <a:endParaRPr lang="es-AR"/>
        </a:p>
      </dgm:t>
    </dgm:pt>
    <dgm:pt modelId="{408BD29F-57E9-4A7D-A024-65FD6DCABFFB}">
      <dgm:prSet phldrT="[Text]"/>
      <dgm:spPr/>
      <dgm:t>
        <a:bodyPr/>
        <a:lstStyle/>
        <a:p>
          <a:r>
            <a:rPr lang="es-AR" dirty="0" smtClean="0">
              <a:solidFill>
                <a:schemeClr val="bg2"/>
              </a:solidFill>
            </a:rPr>
            <a:t>QUIENES </a:t>
          </a:r>
          <a:r>
            <a:rPr lang="es-AR" dirty="0" smtClean="0">
              <a:solidFill>
                <a:schemeClr val="bg2"/>
              </a:solidFill>
            </a:rPr>
            <a:t>deberíamos </a:t>
          </a:r>
          <a:r>
            <a:rPr lang="es-AR" dirty="0" smtClean="0">
              <a:solidFill>
                <a:schemeClr val="bg2"/>
              </a:solidFill>
            </a:rPr>
            <a:t>evaluar en ejercicio?</a:t>
          </a:r>
          <a:endParaRPr lang="es-AR" dirty="0">
            <a:solidFill>
              <a:schemeClr val="bg2"/>
            </a:solidFill>
          </a:endParaRPr>
        </a:p>
      </dgm:t>
    </dgm:pt>
    <dgm:pt modelId="{75859812-5B8F-4A09-8586-763D53977479}" type="parTrans" cxnId="{3E3C0A9F-265F-42B6-B5C6-A0EF7D979F2D}">
      <dgm:prSet/>
      <dgm:spPr/>
      <dgm:t>
        <a:bodyPr/>
        <a:lstStyle/>
        <a:p>
          <a:endParaRPr lang="es-AR"/>
        </a:p>
      </dgm:t>
    </dgm:pt>
    <dgm:pt modelId="{3D9BCA18-691F-49FB-98FD-03D2E1939A7E}" type="sibTrans" cxnId="{3E3C0A9F-265F-42B6-B5C6-A0EF7D979F2D}">
      <dgm:prSet/>
      <dgm:spPr/>
      <dgm:t>
        <a:bodyPr/>
        <a:lstStyle/>
        <a:p>
          <a:endParaRPr lang="es-AR"/>
        </a:p>
      </dgm:t>
    </dgm:pt>
    <dgm:pt modelId="{3552B1E4-B031-4B3F-A133-4CCF99CB64E0}">
      <dgm:prSet phldrT="[Text]"/>
      <dgm:spPr/>
      <dgm:t>
        <a:bodyPr/>
        <a:lstStyle/>
        <a:p>
          <a:endParaRPr lang="es-AR" dirty="0">
            <a:solidFill>
              <a:schemeClr val="bg1"/>
            </a:solidFill>
          </a:endParaRPr>
        </a:p>
      </dgm:t>
    </dgm:pt>
    <dgm:pt modelId="{43067BA0-7323-4F9A-90BC-EC911339898D}" type="parTrans" cxnId="{8CB7C2B7-0521-42D2-AA02-0CC882A967CE}">
      <dgm:prSet/>
      <dgm:spPr/>
      <dgm:t>
        <a:bodyPr/>
        <a:lstStyle/>
        <a:p>
          <a:endParaRPr lang="es-AR"/>
        </a:p>
      </dgm:t>
    </dgm:pt>
    <dgm:pt modelId="{2F2636BD-1DF5-4DAF-BFCB-656BD89C7BEC}" type="sibTrans" cxnId="{8CB7C2B7-0521-42D2-AA02-0CC882A967CE}">
      <dgm:prSet/>
      <dgm:spPr/>
      <dgm:t>
        <a:bodyPr/>
        <a:lstStyle/>
        <a:p>
          <a:endParaRPr lang="es-AR"/>
        </a:p>
      </dgm:t>
    </dgm:pt>
    <dgm:pt modelId="{7D762466-97A8-451A-A554-EACA75AD4964}">
      <dgm:prSet phldrT="[Text]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tx1"/>
          </a:solidFill>
        </a:ln>
      </dgm:spPr>
      <dgm:t>
        <a:bodyPr/>
        <a:lstStyle/>
        <a:p>
          <a:r>
            <a:rPr lang="es-AR" b="0" i="0" dirty="0" smtClean="0">
              <a:solidFill>
                <a:schemeClr val="tx1"/>
              </a:solidFill>
            </a:rPr>
            <a:t>PaO2 en reposo entre 55 y 60 mmHg no califiquen para OCD</a:t>
          </a:r>
        </a:p>
        <a:p>
          <a:r>
            <a:rPr lang="es-AR" b="0" i="0" dirty="0" smtClean="0">
              <a:solidFill>
                <a:schemeClr val="tx1"/>
              </a:solidFill>
            </a:rPr>
            <a:t>PaO2 superior de 60 mmHg y disnea a los esfuerzos habituales y/o signos de corazón pulmonar</a:t>
          </a:r>
        </a:p>
        <a:p>
          <a:r>
            <a:rPr lang="es-AR" dirty="0" smtClean="0">
              <a:solidFill>
                <a:schemeClr val="tx1"/>
              </a:solidFill>
            </a:rPr>
            <a:t>Deberían </a:t>
          </a:r>
          <a:r>
            <a:rPr lang="es-AR" dirty="0" smtClean="0">
              <a:solidFill>
                <a:schemeClr val="tx1"/>
              </a:solidFill>
            </a:rPr>
            <a:t>realizar una PM6M</a:t>
          </a:r>
          <a:endParaRPr lang="es-AR" dirty="0">
            <a:solidFill>
              <a:schemeClr val="tx1"/>
            </a:solidFill>
          </a:endParaRPr>
        </a:p>
      </dgm:t>
    </dgm:pt>
    <dgm:pt modelId="{A5BC78D3-8B5A-4DF6-9787-C58352495E19}" type="sibTrans" cxnId="{5BEF93EF-78B5-4E5C-994B-139E94B1952C}">
      <dgm:prSet/>
      <dgm:spPr/>
      <dgm:t>
        <a:bodyPr/>
        <a:lstStyle/>
        <a:p>
          <a:endParaRPr lang="es-AR"/>
        </a:p>
      </dgm:t>
    </dgm:pt>
    <dgm:pt modelId="{AD883F80-7019-4B84-98AB-A33C198ADFC0}" type="parTrans" cxnId="{5BEF93EF-78B5-4E5C-994B-139E94B1952C}">
      <dgm:prSet/>
      <dgm:spPr/>
      <dgm:t>
        <a:bodyPr/>
        <a:lstStyle/>
        <a:p>
          <a:endParaRPr lang="es-AR"/>
        </a:p>
      </dgm:t>
    </dgm:pt>
    <dgm:pt modelId="{9F5A1A43-E12F-4B17-AF23-CBC4B0A20784}" type="pres">
      <dgm:prSet presAssocID="{24B18629-CF40-428E-976E-9CFB8EDDC4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5B1AB4C-1370-4A87-A3B9-26A61FE54523}" type="pres">
      <dgm:prSet presAssocID="{0BBF405D-113C-4E3E-8BE2-670A642F2B9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3274FDE-C254-46F7-B166-3B9BD854A431}" type="pres">
      <dgm:prSet presAssocID="{0BBF405D-113C-4E3E-8BE2-670A642F2B9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57CE275-2BCC-4E79-9050-A5F80F5AEC34}" type="pres">
      <dgm:prSet presAssocID="{7D762466-97A8-451A-A554-EACA75AD4964}" presName="parentText" presStyleLbl="node1" presStyleIdx="1" presStyleCnt="2" custLinFactNeighborY="-4069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077AC3F-E4E9-4DF1-BBC0-2E88D8764F95}" type="pres">
      <dgm:prSet presAssocID="{7D762466-97A8-451A-A554-EACA75AD496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0903472B-6A29-4DE7-97C9-52662081FC11}" type="presOf" srcId="{24B18629-CF40-428E-976E-9CFB8EDDC45B}" destId="{9F5A1A43-E12F-4B17-AF23-CBC4B0A20784}" srcOrd="0" destOrd="0" presId="urn:microsoft.com/office/officeart/2005/8/layout/vList2"/>
    <dgm:cxn modelId="{8CB7C2B7-0521-42D2-AA02-0CC882A967CE}" srcId="{7D762466-97A8-451A-A554-EACA75AD4964}" destId="{3552B1E4-B031-4B3F-A133-4CCF99CB64E0}" srcOrd="0" destOrd="0" parTransId="{43067BA0-7323-4F9A-90BC-EC911339898D}" sibTransId="{2F2636BD-1DF5-4DAF-BFCB-656BD89C7BEC}"/>
    <dgm:cxn modelId="{3E3C0A9F-265F-42B6-B5C6-A0EF7D979F2D}" srcId="{0BBF405D-113C-4E3E-8BE2-670A642F2B90}" destId="{408BD29F-57E9-4A7D-A024-65FD6DCABFFB}" srcOrd="0" destOrd="0" parTransId="{75859812-5B8F-4A09-8586-763D53977479}" sibTransId="{3D9BCA18-691F-49FB-98FD-03D2E1939A7E}"/>
    <dgm:cxn modelId="{00C26E1D-3F7A-44F1-BAD3-593882E5F6D7}" type="presOf" srcId="{7D762466-97A8-451A-A554-EACA75AD4964}" destId="{E57CE275-2BCC-4E79-9050-A5F80F5AEC34}" srcOrd="0" destOrd="0" presId="urn:microsoft.com/office/officeart/2005/8/layout/vList2"/>
    <dgm:cxn modelId="{F98301B1-FBA8-4EB7-A874-016D55520285}" type="presOf" srcId="{0BBF405D-113C-4E3E-8BE2-670A642F2B90}" destId="{D5B1AB4C-1370-4A87-A3B9-26A61FE54523}" srcOrd="0" destOrd="0" presId="urn:microsoft.com/office/officeart/2005/8/layout/vList2"/>
    <dgm:cxn modelId="{F0239E96-439B-4657-9565-FDB85ABF5135}" type="presOf" srcId="{408BD29F-57E9-4A7D-A024-65FD6DCABFFB}" destId="{73274FDE-C254-46F7-B166-3B9BD854A431}" srcOrd="0" destOrd="0" presId="urn:microsoft.com/office/officeart/2005/8/layout/vList2"/>
    <dgm:cxn modelId="{5BEF93EF-78B5-4E5C-994B-139E94B1952C}" srcId="{24B18629-CF40-428E-976E-9CFB8EDDC45B}" destId="{7D762466-97A8-451A-A554-EACA75AD4964}" srcOrd="1" destOrd="0" parTransId="{AD883F80-7019-4B84-98AB-A33C198ADFC0}" sibTransId="{A5BC78D3-8B5A-4DF6-9787-C58352495E19}"/>
    <dgm:cxn modelId="{21A1FC4D-0CBC-449B-A2A0-33215E41D901}" srcId="{24B18629-CF40-428E-976E-9CFB8EDDC45B}" destId="{0BBF405D-113C-4E3E-8BE2-670A642F2B90}" srcOrd="0" destOrd="0" parTransId="{ACA4E0F3-609E-495E-AD27-13C2B92A123A}" sibTransId="{85051D82-F9E6-4354-BC3D-A9A70B334282}"/>
    <dgm:cxn modelId="{F7E744B1-A0AC-4081-BB28-B6A56BB31129}" type="presOf" srcId="{3552B1E4-B031-4B3F-A133-4CCF99CB64E0}" destId="{1077AC3F-E4E9-4DF1-BBC0-2E88D8764F95}" srcOrd="0" destOrd="0" presId="urn:microsoft.com/office/officeart/2005/8/layout/vList2"/>
    <dgm:cxn modelId="{0AEC7C66-7F3E-4C76-BC33-307ACC8CF184}" type="presParOf" srcId="{9F5A1A43-E12F-4B17-AF23-CBC4B0A20784}" destId="{D5B1AB4C-1370-4A87-A3B9-26A61FE54523}" srcOrd="0" destOrd="0" presId="urn:microsoft.com/office/officeart/2005/8/layout/vList2"/>
    <dgm:cxn modelId="{25729E8A-A2E4-4127-AC5E-9E546D1AD958}" type="presParOf" srcId="{9F5A1A43-E12F-4B17-AF23-CBC4B0A20784}" destId="{73274FDE-C254-46F7-B166-3B9BD854A431}" srcOrd="1" destOrd="0" presId="urn:microsoft.com/office/officeart/2005/8/layout/vList2"/>
    <dgm:cxn modelId="{B34B5FC3-CB3C-43F9-B908-72D1B2929596}" type="presParOf" srcId="{9F5A1A43-E12F-4B17-AF23-CBC4B0A20784}" destId="{E57CE275-2BCC-4E79-9050-A5F80F5AEC34}" srcOrd="2" destOrd="0" presId="urn:microsoft.com/office/officeart/2005/8/layout/vList2"/>
    <dgm:cxn modelId="{3F11A4DF-A7C2-480F-873F-2D8011D24818}" type="presParOf" srcId="{9F5A1A43-E12F-4B17-AF23-CBC4B0A20784}" destId="{1077AC3F-E4E9-4DF1-BBC0-2E88D8764F9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D0552-1027-4542-833B-297353D819DA}">
      <dsp:nvSpPr>
        <dsp:cNvPr id="0" name=""/>
        <dsp:cNvSpPr/>
      </dsp:nvSpPr>
      <dsp:spPr>
        <a:xfrm>
          <a:off x="0" y="30246"/>
          <a:ext cx="8280920" cy="249795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3500" kern="1200" dirty="0">
            <a:solidFill>
              <a:schemeClr val="tx1"/>
            </a:solidFill>
          </a:endParaRPr>
        </a:p>
      </dsp:txBody>
      <dsp:txXfrm>
        <a:off x="121940" y="152186"/>
        <a:ext cx="8037040" cy="2254070"/>
      </dsp:txXfrm>
    </dsp:sp>
    <dsp:sp modelId="{4B4B1894-26BB-4D03-BDBA-B7F3A2389E1A}">
      <dsp:nvSpPr>
        <dsp:cNvPr id="0" name=""/>
        <dsp:cNvSpPr/>
      </dsp:nvSpPr>
      <dsp:spPr>
        <a:xfrm>
          <a:off x="0" y="2628996"/>
          <a:ext cx="8280920" cy="2497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i="0" kern="1200" dirty="0" smtClean="0"/>
            <a:t>LONG TERM DOMICILIARY OXYGEN THERAPY IN CHRONIC HYPOXIC COR PULMONALE COMPLICATING CHRONIC BRONCHITIS AND EMPHYSEMA</a:t>
          </a:r>
          <a:endParaRPr lang="en-US" sz="3500" b="1" i="0" kern="1200" dirty="0"/>
        </a:p>
      </dsp:txBody>
      <dsp:txXfrm>
        <a:off x="121940" y="2750936"/>
        <a:ext cx="8037040" cy="2254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1AB4C-1370-4A87-A3B9-26A61FE54523}">
      <dsp:nvSpPr>
        <dsp:cNvPr id="0" name=""/>
        <dsp:cNvSpPr/>
      </dsp:nvSpPr>
      <dsp:spPr>
        <a:xfrm>
          <a:off x="0" y="63906"/>
          <a:ext cx="8712968" cy="1895473"/>
        </a:xfrm>
        <a:prstGeom prst="round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0" i="0" kern="1200" dirty="0" smtClean="0">
              <a:solidFill>
                <a:schemeClr val="tx1"/>
              </a:solidFill>
            </a:rPr>
            <a:t>No hay parámetros fisiológicos en reposo que permitan predecir con razonable exactitud la presentación de hipoxemia con el esfuerzo..</a:t>
          </a:r>
          <a:endParaRPr lang="es-AR" sz="2400" kern="1200" dirty="0">
            <a:solidFill>
              <a:schemeClr val="tx1"/>
            </a:solidFill>
          </a:endParaRPr>
        </a:p>
      </dsp:txBody>
      <dsp:txXfrm>
        <a:off x="92529" y="156435"/>
        <a:ext cx="8527910" cy="1710415"/>
      </dsp:txXfrm>
    </dsp:sp>
    <dsp:sp modelId="{73274FDE-C254-46F7-B166-3B9BD854A431}">
      <dsp:nvSpPr>
        <dsp:cNvPr id="0" name=""/>
        <dsp:cNvSpPr/>
      </dsp:nvSpPr>
      <dsp:spPr>
        <a:xfrm>
          <a:off x="0" y="1959379"/>
          <a:ext cx="8712968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AR" sz="1800" kern="1200" dirty="0" smtClean="0">
              <a:solidFill>
                <a:schemeClr val="bg2"/>
              </a:solidFill>
            </a:rPr>
            <a:t>QUIENES </a:t>
          </a:r>
          <a:r>
            <a:rPr lang="es-AR" sz="1800" kern="1200" dirty="0" smtClean="0">
              <a:solidFill>
                <a:schemeClr val="bg2"/>
              </a:solidFill>
            </a:rPr>
            <a:t>deberíamos </a:t>
          </a:r>
          <a:r>
            <a:rPr lang="es-AR" sz="1800" kern="1200" dirty="0" smtClean="0">
              <a:solidFill>
                <a:schemeClr val="bg2"/>
              </a:solidFill>
            </a:rPr>
            <a:t>evaluar en ejercicio?</a:t>
          </a:r>
          <a:endParaRPr lang="es-AR" sz="1800" kern="1200" dirty="0">
            <a:solidFill>
              <a:schemeClr val="bg2"/>
            </a:solidFill>
          </a:endParaRPr>
        </a:p>
      </dsp:txBody>
      <dsp:txXfrm>
        <a:off x="0" y="1959379"/>
        <a:ext cx="8712968" cy="380880"/>
      </dsp:txXfrm>
    </dsp:sp>
    <dsp:sp modelId="{E57CE275-2BCC-4E79-9050-A5F80F5AEC34}">
      <dsp:nvSpPr>
        <dsp:cNvPr id="0" name=""/>
        <dsp:cNvSpPr/>
      </dsp:nvSpPr>
      <dsp:spPr>
        <a:xfrm>
          <a:off x="0" y="2324761"/>
          <a:ext cx="8712968" cy="1895473"/>
        </a:xfrm>
        <a:prstGeom prst="round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300" b="0" i="0" kern="1200" dirty="0" smtClean="0">
              <a:solidFill>
                <a:schemeClr val="tx1"/>
              </a:solidFill>
            </a:rPr>
            <a:t>PaO2 en reposo entre 55 y 60 mmHg no califiquen para OCD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300" b="0" i="0" kern="1200" dirty="0" smtClean="0">
              <a:solidFill>
                <a:schemeClr val="tx1"/>
              </a:solidFill>
            </a:rPr>
            <a:t>PaO2 superior de 60 mmHg y disnea a los esfuerzos habituales y/o signos de corazón pulmonar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300" kern="1200" dirty="0" smtClean="0">
              <a:solidFill>
                <a:schemeClr val="tx1"/>
              </a:solidFill>
            </a:rPr>
            <a:t>Deberían </a:t>
          </a:r>
          <a:r>
            <a:rPr lang="es-AR" sz="2300" kern="1200" dirty="0" smtClean="0">
              <a:solidFill>
                <a:schemeClr val="tx1"/>
              </a:solidFill>
            </a:rPr>
            <a:t>realizar una PM6M</a:t>
          </a:r>
          <a:endParaRPr lang="es-AR" sz="2300" kern="1200" dirty="0">
            <a:solidFill>
              <a:schemeClr val="tx1"/>
            </a:solidFill>
          </a:endParaRPr>
        </a:p>
      </dsp:txBody>
      <dsp:txXfrm>
        <a:off x="92529" y="2417290"/>
        <a:ext cx="8527910" cy="1710415"/>
      </dsp:txXfrm>
    </dsp:sp>
    <dsp:sp modelId="{1077AC3F-E4E9-4DF1-BBC0-2E88D8764F95}">
      <dsp:nvSpPr>
        <dsp:cNvPr id="0" name=""/>
        <dsp:cNvSpPr/>
      </dsp:nvSpPr>
      <dsp:spPr>
        <a:xfrm>
          <a:off x="0" y="4235732"/>
          <a:ext cx="8712968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AR" sz="1800" kern="1200" dirty="0">
            <a:solidFill>
              <a:schemeClr val="bg1"/>
            </a:solidFill>
          </a:endParaRPr>
        </a:p>
      </dsp:txBody>
      <dsp:txXfrm>
        <a:off x="0" y="4235732"/>
        <a:ext cx="8712968" cy="38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7B93F6-995F-4EA1-AB0D-06C227621577}" type="datetimeFigureOut">
              <a:rPr lang="es-AR"/>
              <a:pPr>
                <a:defRPr/>
              </a:pPr>
              <a:t>10/10/2014</a:t>
            </a:fld>
            <a:endParaRPr lang="es-A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A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E3A6E8-52CB-46E2-8767-4C85AF598A21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90823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E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FFA46C-27EC-4438-A10C-AEBB4859D727}" type="slidenum">
              <a:rPr lang="es-A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A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7DE71-07CE-4602-A749-A98261FFF5F0}" type="slidenum">
              <a:rPr lang="es-A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A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E4D7D9-41FB-49A0-946D-4E232D3F5741}" type="slidenum">
              <a:rPr lang="es-AR" smtClean="0"/>
              <a:pPr>
                <a:defRPr/>
              </a:pPr>
              <a:t>7</a:t>
            </a:fld>
            <a:endParaRPr lang="es-A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E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D606D6-391C-419B-9D6C-FCC243196780}" type="slidenum">
              <a:rPr lang="es-A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A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AR" altLang="es-ES" dirty="0" smtClean="0"/>
              <a:t>Cual es el objetivo de tratar un paciente sin </a:t>
            </a:r>
            <a:r>
              <a:rPr lang="es-AR" altLang="es-ES" dirty="0" smtClean="0"/>
              <a:t>obstrucción </a:t>
            </a:r>
            <a:r>
              <a:rPr lang="es-AR" altLang="es-ES" dirty="0" smtClean="0"/>
              <a:t>entonces?</a:t>
            </a:r>
          </a:p>
          <a:p>
            <a:pPr eaLnBrk="1" hangingPunct="1">
              <a:spcBef>
                <a:spcPct val="0"/>
              </a:spcBef>
            </a:pPr>
            <a:endParaRPr lang="es-AR" altLang="es-E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736836-CF90-4344-89DB-47A8AE00C929}" type="slidenum">
              <a:rPr lang="es-A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A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3A6E8-52CB-46E2-8767-4C85AF598A21}" type="slidenum">
              <a:rPr lang="es-AR" smtClean="0"/>
              <a:pPr>
                <a:defRPr/>
              </a:pPr>
              <a:t>14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6081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1E0C7-EAB5-4A8C-9638-3E3682381A46}" type="datetimeFigureOut">
              <a:rPr lang="es-AR"/>
              <a:pPr>
                <a:defRPr/>
              </a:pPr>
              <a:t>10/10/2014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9C15A-2B6B-4B7F-9427-4A36013710F9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9127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4899D-7288-4C4F-A53D-64C024221F57}" type="datetimeFigureOut">
              <a:rPr lang="es-AR"/>
              <a:pPr>
                <a:defRPr/>
              </a:pPr>
              <a:t>10/10/2014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E6E4B-F94B-4F7C-98FE-6F840CA83172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229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9B143-BFBC-4F11-BDF8-84A01F66824B}" type="datetimeFigureOut">
              <a:rPr lang="es-AR"/>
              <a:pPr>
                <a:defRPr/>
              </a:pPr>
              <a:t>10/10/2014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29622-35FA-4322-9005-7AE5CCCC462C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4620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EE220-6CB3-48CF-889B-1AA5BBD845B3}" type="datetimeFigureOut">
              <a:rPr lang="es-AR"/>
              <a:pPr>
                <a:defRPr/>
              </a:pPr>
              <a:t>10/10/2014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F10D7-37B7-4063-AFE4-12B6F2B51A30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6874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F0641-9D7A-4CAC-8C15-15E9ED1BFFDC}" type="datetimeFigureOut">
              <a:rPr lang="es-AR"/>
              <a:pPr>
                <a:defRPr/>
              </a:pPr>
              <a:t>10/10/2014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BF582-C74B-4BEC-A035-F3AEAC1CB8C6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3618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E00ED-1F32-4761-9ED1-9B46160072EF}" type="datetimeFigureOut">
              <a:rPr lang="es-AR"/>
              <a:pPr>
                <a:defRPr/>
              </a:pPr>
              <a:t>10/10/2014</a:t>
            </a:fld>
            <a:endParaRPr lang="es-A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9BC3-A880-400B-86F2-3418E16611D9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0364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32112-44E3-46B0-8348-E9193B11AF33}" type="datetimeFigureOut">
              <a:rPr lang="es-AR"/>
              <a:pPr>
                <a:defRPr/>
              </a:pPr>
              <a:t>10/10/2014</a:t>
            </a:fld>
            <a:endParaRPr lang="es-A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85635-11DA-4043-9A34-7B166400AA5B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0219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6C217-6F57-4FDE-8ACF-D09D2AE12A2F}" type="datetimeFigureOut">
              <a:rPr lang="es-AR"/>
              <a:pPr>
                <a:defRPr/>
              </a:pPr>
              <a:t>10/10/2014</a:t>
            </a:fld>
            <a:endParaRPr lang="es-A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DF532-7048-43B2-BB86-662DBFC2BA52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5297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099B9-9A9C-4711-97F4-6BDE8BFBDA12}" type="datetimeFigureOut">
              <a:rPr lang="es-AR"/>
              <a:pPr>
                <a:defRPr/>
              </a:pPr>
              <a:t>10/10/2014</a:t>
            </a:fld>
            <a:endParaRPr lang="es-AR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F912F-91F6-426C-A07D-6F28F81C1B64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5592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B344E-D785-4AD2-B80E-62682164A12D}" type="datetimeFigureOut">
              <a:rPr lang="es-AR"/>
              <a:pPr>
                <a:defRPr/>
              </a:pPr>
              <a:t>10/10/2014</a:t>
            </a:fld>
            <a:endParaRPr lang="es-A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94FF5-FA09-42CE-A5AF-D697EF601459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5131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E3F89-58E0-449F-BC33-1BDB5ED3EB2C}" type="datetimeFigureOut">
              <a:rPr lang="es-AR"/>
              <a:pPr>
                <a:defRPr/>
              </a:pPr>
              <a:t>10/10/2014</a:t>
            </a:fld>
            <a:endParaRPr lang="es-A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DB17F-C3B7-4C1B-9A61-182A932DC2AB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9687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613">
            <a:alpha val="7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title style</a:t>
            </a:r>
            <a:endParaRPr lang="es-AR" alt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text styles</a:t>
            </a:r>
          </a:p>
          <a:p>
            <a:pPr lvl="1"/>
            <a:r>
              <a:rPr lang="en-US" altLang="es-ES" smtClean="0"/>
              <a:t>Second level</a:t>
            </a:r>
          </a:p>
          <a:p>
            <a:pPr lvl="2"/>
            <a:r>
              <a:rPr lang="en-US" altLang="es-ES" smtClean="0"/>
              <a:t>Third level</a:t>
            </a:r>
          </a:p>
          <a:p>
            <a:pPr lvl="3"/>
            <a:r>
              <a:rPr lang="en-US" altLang="es-ES" smtClean="0"/>
              <a:t>Fourth level</a:t>
            </a:r>
          </a:p>
          <a:p>
            <a:pPr lvl="4"/>
            <a:r>
              <a:rPr lang="en-US" altLang="es-ES" smtClean="0"/>
              <a:t>Fifth level</a:t>
            </a:r>
            <a:endParaRPr lang="es-AR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AA7F43-D4DD-4CB2-AC86-36A877549754}" type="datetimeFigureOut">
              <a:rPr lang="es-AR"/>
              <a:pPr>
                <a:defRPr/>
              </a:pPr>
              <a:t>10/10/2014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749F0E-8BEE-44BB-A274-7F5304CDB171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Coletta%20EM%5bAuthor%5d&amp;cauthor=true&amp;cauthor_uid=18069422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://www.ncbi.nlm.nih.gov/pubmed?term=de%20Castro%20Pereira%20CA%5bAuthor%5d&amp;cauthor=true&amp;cauthor_uid=18069422" TargetMode="External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Stephan%20S%5bAuthor%5d&amp;cauthor=true&amp;cauthor_uid=18069422" TargetMode="External"/><Relationship Id="rId11" Type="http://schemas.openxmlformats.org/officeDocument/2006/relationships/hyperlink" Target="http://www.ncbi.nlm.nih.gov/pubmed?term=Nery%20LE%5bAuthor%5d&amp;cauthor=true&amp;cauthor_uid=18069422" TargetMode="External"/><Relationship Id="rId5" Type="http://schemas.openxmlformats.org/officeDocument/2006/relationships/hyperlink" Target="http://www.ncbi.nlm.nih.gov/pubmed/18069422" TargetMode="External"/><Relationship Id="rId10" Type="http://schemas.openxmlformats.org/officeDocument/2006/relationships/hyperlink" Target="http://www.ncbi.nlm.nih.gov/pubmed?term=Otta%20JS%5bAuthor%5d&amp;cauthor=true&amp;cauthor_uid=18069422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://www.ncbi.nlm.nih.gov/pubmed?term=Ferreira%20RG%5bAuthor%5d&amp;cauthor=true&amp;cauthor_uid=1806942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41_diptico_ta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4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7900" y="6165850"/>
            <a:ext cx="4364038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latin typeface="+mn-lt"/>
                <a:cs typeface="+mn-cs"/>
              </a:rPr>
              <a:t>Pablo Damián Lavaccara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latin typeface="+mn-lt"/>
                <a:cs typeface="+mn-cs"/>
              </a:rPr>
              <a:t>Hospital </a:t>
            </a:r>
            <a:r>
              <a:rPr lang="es-AR" b="1" dirty="0" smtClean="0">
                <a:latin typeface="+mn-lt"/>
                <a:cs typeface="+mn-cs"/>
              </a:rPr>
              <a:t>Dr. </a:t>
            </a:r>
            <a:r>
              <a:rPr lang="es-AR" b="1" dirty="0">
                <a:latin typeface="+mn-lt"/>
                <a:cs typeface="+mn-cs"/>
              </a:rPr>
              <a:t>Antonio A </a:t>
            </a:r>
            <a:r>
              <a:rPr lang="es-AR" b="1" dirty="0" smtClean="0">
                <a:latin typeface="+mn-lt"/>
                <a:cs typeface="+mn-cs"/>
              </a:rPr>
              <a:t>Cetrángolo</a:t>
            </a:r>
            <a:endParaRPr lang="es-AR" b="1" dirty="0"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220072" y="332656"/>
            <a:ext cx="34563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</a:rPr>
              <a:t>AAMR Joven </a:t>
            </a:r>
            <a:endParaRPr lang="es-E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0072" y="1638788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CONTROVERSIAS EN NEUMONOLOGIA </a:t>
            </a:r>
            <a:endParaRPr lang="es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952311" y="2635171"/>
            <a:ext cx="4035215" cy="33032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</a:rPr>
              <a:t>EPOC:  Desaturación en ejercicio , OCD si/no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</a:rPr>
              <a:t>EPOC con HP: tratamiento si/no? </a:t>
            </a:r>
            <a:endParaRPr lang="es-E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rgbClr val="749774"/>
              </a:gs>
              <a:gs pos="50000">
                <a:srgbClr val="A8DAA8"/>
              </a:gs>
              <a:gs pos="100000">
                <a:srgbClr val="C8FFC8"/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AR" altLang="es-ES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dirty="0" smtClean="0"/>
              <a:t>Desaturación </a:t>
            </a:r>
            <a:r>
              <a:rPr lang="es-AR" dirty="0" smtClean="0"/>
              <a:t>al esfuerzo : SO2 &lt; 88%  durante una prueba esfuerzo.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dirty="0" smtClean="0"/>
              <a:t>Se recomienda ajustar el flujo de O2 durante la misma prueba hasta una SO2 &gt; 90%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dirty="0" smtClean="0"/>
              <a:t>La prueba mas utilizada PM6M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dirty="0" smtClean="0"/>
              <a:t>Buena </a:t>
            </a:r>
            <a:r>
              <a:rPr lang="es-AR" dirty="0" smtClean="0"/>
              <a:t>correlación </a:t>
            </a:r>
            <a:r>
              <a:rPr lang="es-AR" dirty="0" smtClean="0"/>
              <a:t>durante la PM6M y actividades de la vida cotidiana</a:t>
            </a:r>
            <a:endParaRPr lang="es-AR" dirty="0"/>
          </a:p>
        </p:txBody>
      </p:sp>
      <p:pic>
        <p:nvPicPr>
          <p:cNvPr id="7" name="Picture 6" descr="profesor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" r="83226" b="66432"/>
          <a:stretch>
            <a:fillRect/>
          </a:stretch>
        </p:blipFill>
        <p:spPr bwMode="auto">
          <a:xfrm>
            <a:off x="8101013" y="5732463"/>
            <a:ext cx="13081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 descr="41_diptico_tap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1925"/>
            <a:ext cx="14033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4813"/>
            <a:ext cx="66246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052513"/>
            <a:ext cx="48672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8805862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41_diptico_tap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1925"/>
            <a:ext cx="14033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  <a:gradFill rotWithShape="1">
            <a:gsLst>
              <a:gs pos="0">
                <a:srgbClr val="749774"/>
              </a:gs>
              <a:gs pos="50000">
                <a:srgbClr val="A8DAA8"/>
              </a:gs>
              <a:gs pos="100000">
                <a:srgbClr val="C8FFC8"/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AR" altLang="es-ES" dirty="0" smtClean="0"/>
              <a:t>Y entonces??</a:t>
            </a:r>
            <a:endParaRPr lang="es-AR" altLang="es-ES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217113"/>
              </p:ext>
            </p:extLst>
          </p:nvPr>
        </p:nvGraphicFramePr>
        <p:xfrm>
          <a:off x="179512" y="1916832"/>
          <a:ext cx="8712968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6" name="Picture 4" descr="41_diptico_tap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1925"/>
            <a:ext cx="14033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5"/>
          <p:cNvSpPr txBox="1">
            <a:spLocks/>
          </p:cNvSpPr>
          <p:nvPr/>
        </p:nvSpPr>
        <p:spPr bwMode="auto"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s-ES" altLang="es-ES" sz="3200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916832"/>
            <a:ext cx="8136904" cy="2736304"/>
          </a:xfrm>
          <a:prstGeom prst="rect">
            <a:avLst/>
          </a:prstGeom>
          <a:gradFill flip="none" rotWithShape="1">
            <a:gsLst>
              <a:gs pos="0">
                <a:srgbClr val="CCFFCC">
                  <a:shade val="30000"/>
                  <a:satMod val="115000"/>
                </a:srgbClr>
              </a:gs>
              <a:gs pos="50000">
                <a:srgbClr val="CCFFCC">
                  <a:shade val="67500"/>
                  <a:satMod val="115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dirty="0">
                <a:solidFill>
                  <a:schemeClr val="tx1"/>
                </a:solidFill>
              </a:rPr>
              <a:t>Un descenso de la saturación de O2 por debajo del 86% establece la necesidad de administrar oxígeno intraesfuerzo, debido a que a una saturación inferior a este valor se corresponde siempre con una PaO2 </a:t>
            </a:r>
            <a:r>
              <a:rPr lang="es-AR" sz="2000" dirty="0">
                <a:solidFill>
                  <a:schemeClr val="tx1"/>
                </a:solidFill>
              </a:rPr>
              <a:t>inferior</a:t>
            </a:r>
            <a:r>
              <a:rPr lang="es-AR" sz="2400" dirty="0">
                <a:solidFill>
                  <a:schemeClr val="tx1"/>
                </a:solidFill>
              </a:rPr>
              <a:t> o igual a 55 mmHg</a:t>
            </a: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868863"/>
            <a:ext cx="764063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41_diptico_tap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1925"/>
            <a:ext cx="14033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525962"/>
          </a:xfrm>
          <a:solidFill>
            <a:srgbClr val="B9CDE5">
              <a:alpha val="79999"/>
            </a:srgbClr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s-AR" altLang="es-ES" sz="2400" dirty="0" smtClean="0"/>
              <a:t>¿¿ 86 y 90%   Realizar prueba de esfuerzo progresiva reglada con medición de la PaO2 a diferentes niveles de carga.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s-AR" altLang="es-ES" sz="2400" dirty="0" smtClean="0"/>
              <a:t> Si la carga que provoca una caída debajo del nivel crítico corresponde a un esfuerzo habitual, debería indicarse O2 suplementario.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s-AR" altLang="es-ES" sz="2400" dirty="0" smtClean="0"/>
              <a:t>El flujo de O2  deberá ser titulado hasta alcanzar una saturación de oxígeno mayor al 90%, o PaO2 superior a 60 mmHg. </a:t>
            </a:r>
          </a:p>
          <a:p>
            <a:pPr eaLnBrk="1" hangingPunct="1">
              <a:buFont typeface="Arial" charset="0"/>
              <a:buNone/>
            </a:pPr>
            <a:endParaRPr lang="es-AR" altLang="es-ES" sz="2400" dirty="0" smtClean="0"/>
          </a:p>
        </p:txBody>
      </p:sp>
      <p:pic>
        <p:nvPicPr>
          <p:cNvPr id="10243" name="Picture 4" descr="41_diptico_tap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1925"/>
            <a:ext cx="14033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rgbClr val="749774"/>
              </a:gs>
              <a:gs pos="50000">
                <a:srgbClr val="A8DAA8"/>
              </a:gs>
              <a:gs pos="100000">
                <a:srgbClr val="C8FFC8"/>
              </a:gs>
            </a:gsLst>
            <a:lin ang="27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s-AR" altLang="es-ES" dirty="0" smtClean="0"/>
              <a:t>                    Conclusión</a:t>
            </a:r>
            <a:br>
              <a:rPr lang="es-AR" altLang="es-ES" dirty="0" smtClean="0"/>
            </a:br>
            <a:r>
              <a:rPr lang="es-AR" altLang="es-ES" sz="4000" dirty="0" smtClean="0"/>
              <a:t>Desaturación en ejercicio, OCD si </a:t>
            </a:r>
            <a:endParaRPr lang="es-AR" altLang="es-ES" sz="4000" dirty="0" smtClean="0"/>
          </a:p>
        </p:txBody>
      </p:sp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s-E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 </a:t>
            </a:r>
            <a:r>
              <a:rPr lang="es-ES" dirty="0" smtClean="0"/>
              <a:t>La desaturación con  el esfuerzo augura mal pronostico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Mejora el rendimiento del ejercicio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Aumenta la distancia recorrida en la PM6M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Mejora la calidad de vida relacionada con la salud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Disminuye ansiedad y depresión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Mejoría cognitiva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Mejora rendimiento ejercicio en </a:t>
            </a:r>
            <a:r>
              <a:rPr lang="es-ES" dirty="0" smtClean="0"/>
              <a:t>rehabilitación </a:t>
            </a:r>
            <a:r>
              <a:rPr lang="es-ES" dirty="0"/>
              <a:t>pulmonar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8" name="Picture 4" descr="41_diptico_ta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1925"/>
            <a:ext cx="14033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rgbClr val="749774"/>
              </a:gs>
              <a:gs pos="50000">
                <a:srgbClr val="A8DAA8"/>
              </a:gs>
              <a:gs pos="100000">
                <a:srgbClr val="C8FFC8"/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s-AR" altLang="es-ES" sz="4000" dirty="0" smtClean="0"/>
              <a:t>EPOC con HP: Tratamiento si/no? </a:t>
            </a:r>
            <a:endParaRPr lang="es-AR" altLang="es-E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AR" dirty="0"/>
              <a:t> </a:t>
            </a:r>
            <a:r>
              <a:rPr lang="es-AR" dirty="0" smtClean="0"/>
              <a:t>la HP asociada con enfermedad crónica del parénquima pulmonar, incluida la EPOC , es una de las formas mas comunes de HP.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AR" dirty="0" smtClean="0"/>
              <a:t> la verdadera prevalencia de HP en pacientes con EPOC leve a moderado es desconocida debido a la ausencia de estudios epidemiológicos a gran escala.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AR" dirty="0" smtClean="0"/>
              <a:t>Prevalencia de HP en EPOC entre 30-70%</a:t>
            </a:r>
            <a:endParaRPr lang="es-AR" dirty="0"/>
          </a:p>
        </p:txBody>
      </p:sp>
      <p:pic>
        <p:nvPicPr>
          <p:cNvPr id="9" name="Picture 4" descr="41_diptico_ta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1925"/>
            <a:ext cx="14033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 smtClean="0"/>
              <a:t>La HP severa es infrecuente ( &lt; 5%) y típicamente esta asociada con menor compromiso funcional respiratorio.</a:t>
            </a:r>
          </a:p>
          <a:p>
            <a:r>
              <a:rPr lang="es-ES" dirty="0" smtClean="0"/>
              <a:t>HP- EPOC : disminución de la supervivencia en comparación con pacientes sin HP.</a:t>
            </a:r>
          </a:p>
          <a:p>
            <a:r>
              <a:rPr lang="es-ES" dirty="0" smtClean="0"/>
              <a:t>Diagnostico:  no esta claro si el screening para HP en EPOC es factible y en caso de serlo que población debería ser estudiada.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4" descr="41_diptico_ta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1925"/>
            <a:ext cx="14033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8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54888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 smtClean="0"/>
              <a:t>Limitaciones de las modalidades diagnosticas no invasivas para confirmar HP.</a:t>
            </a:r>
          </a:p>
          <a:p>
            <a:r>
              <a:rPr lang="es-ES" dirty="0" smtClean="0"/>
              <a:t>No todos los pacientes con EPOC serán sujetos a cateterización cardiaca.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4" descr="41_diptico_ta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1925"/>
            <a:ext cx="14033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u="sng" dirty="0" smtClean="0">
                <a:solidFill>
                  <a:srgbClr val="FFFF00"/>
                </a:solidFill>
              </a:rPr>
              <a:t>Tratamiento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91" y="1340768"/>
            <a:ext cx="860130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16" y="4149080"/>
            <a:ext cx="7658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>
          <a:xfrm>
            <a:off x="386666" y="2092197"/>
            <a:ext cx="201622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Elipse"/>
          <p:cNvSpPr/>
          <p:nvPr/>
        </p:nvSpPr>
        <p:spPr>
          <a:xfrm>
            <a:off x="4283968" y="1916832"/>
            <a:ext cx="4608512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Elipse"/>
          <p:cNvSpPr/>
          <p:nvPr/>
        </p:nvSpPr>
        <p:spPr>
          <a:xfrm>
            <a:off x="171888" y="2236212"/>
            <a:ext cx="4354654" cy="616723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Elipse"/>
          <p:cNvSpPr/>
          <p:nvPr/>
        </p:nvSpPr>
        <p:spPr>
          <a:xfrm>
            <a:off x="35725" y="2636912"/>
            <a:ext cx="2383888" cy="36004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880895" y="2636912"/>
            <a:ext cx="3403073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Mejoría supervivencia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Beneficio hemodinámica pulmonar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Aumento tolerancia ejercicio</a:t>
            </a:r>
          </a:p>
        </p:txBody>
      </p:sp>
      <p:pic>
        <p:nvPicPr>
          <p:cNvPr id="12" name="Picture 4" descr="41_diptico_tap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1925"/>
            <a:ext cx="14033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66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611188" y="692150"/>
            <a:ext cx="8075612" cy="2909888"/>
          </a:xfr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AR" altLang="es-ES" sz="2800" dirty="0" smtClean="0"/>
              <a:t>Oxigenoterapia continua domiciliaria ( OCD)</a:t>
            </a:r>
          </a:p>
          <a:p>
            <a:pPr eaLnBrk="1" hangingPunct="1"/>
            <a:r>
              <a:rPr lang="es-AR" altLang="es-ES" sz="2800" dirty="0" smtClean="0"/>
              <a:t>Uso </a:t>
            </a:r>
            <a:r>
              <a:rPr lang="es-AR" altLang="es-ES" sz="2800" dirty="0" smtClean="0"/>
              <a:t>terapéutico </a:t>
            </a:r>
            <a:r>
              <a:rPr lang="es-AR" altLang="es-ES" sz="2800" dirty="0" smtClean="0"/>
              <a:t>de Oxigeno , consiste en su </a:t>
            </a:r>
            <a:r>
              <a:rPr lang="es-AR" altLang="es-ES" sz="2800" dirty="0" smtClean="0"/>
              <a:t>administración </a:t>
            </a:r>
            <a:r>
              <a:rPr lang="es-AR" altLang="es-ES" sz="2800" dirty="0" smtClean="0"/>
              <a:t>a concentraciones mayores a las que se encuentran en el aire ambiente con el fin de tratar o prevenir las manifestaciones de la hipoxemia.</a:t>
            </a:r>
          </a:p>
        </p:txBody>
      </p:sp>
      <p:pic>
        <p:nvPicPr>
          <p:cNvPr id="3075" name="Picture 4" descr="41_diptico_tap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1925"/>
            <a:ext cx="14033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4653136"/>
            <a:ext cx="5399087" cy="17287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dirty="0">
                <a:solidFill>
                  <a:srgbClr val="460023"/>
                </a:solidFill>
              </a:rPr>
              <a:t>Descubrimiento 1772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dirty="0">
                <a:solidFill>
                  <a:srgbClr val="460023"/>
                </a:solidFill>
              </a:rPr>
              <a:t>1° </a:t>
            </a:r>
            <a:r>
              <a:rPr lang="es-AR" sz="2000" dirty="0" smtClean="0">
                <a:solidFill>
                  <a:srgbClr val="460023"/>
                </a:solidFill>
              </a:rPr>
              <a:t>utilización terapéutica </a:t>
            </a:r>
            <a:r>
              <a:rPr lang="es-AR" sz="2000" dirty="0">
                <a:solidFill>
                  <a:srgbClr val="460023"/>
                </a:solidFill>
              </a:rPr>
              <a:t>1780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dirty="0">
                <a:solidFill>
                  <a:srgbClr val="460023"/>
                </a:solidFill>
              </a:rPr>
              <a:t>80’ bases criterios de selección de pacientes que se </a:t>
            </a:r>
            <a:r>
              <a:rPr lang="es-AR" sz="2000" dirty="0" smtClean="0">
                <a:solidFill>
                  <a:srgbClr val="460023"/>
                </a:solidFill>
              </a:rPr>
              <a:t>beneficiarían </a:t>
            </a:r>
            <a:r>
              <a:rPr lang="es-AR" sz="2000" dirty="0">
                <a:solidFill>
                  <a:srgbClr val="460023"/>
                </a:solidFill>
              </a:rPr>
              <a:t>con la OCD y aun son de </a:t>
            </a:r>
            <a:r>
              <a:rPr lang="es-AR" sz="2000" dirty="0" smtClean="0">
                <a:solidFill>
                  <a:srgbClr val="460023"/>
                </a:solidFill>
              </a:rPr>
              <a:t>aplicación</a:t>
            </a:r>
            <a:endParaRPr lang="es-AR" sz="2000" dirty="0">
              <a:solidFill>
                <a:srgbClr val="460023"/>
              </a:solidFill>
            </a:endParaRPr>
          </a:p>
        </p:txBody>
      </p:sp>
      <p:pic>
        <p:nvPicPr>
          <p:cNvPr id="3080" name="Picture 8" descr="https://encrypted-tbn3.gstatic.com/images?q=tbn:ANd9GcR4iCBYWu_5xlAYBXXVaFQZWF-dTAFD3B3_pwUf90Cmff-zXlac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738" y="4077072"/>
            <a:ext cx="2939131" cy="23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/>
              <a:t>Tratamiento especifico </a:t>
            </a:r>
            <a:endParaRPr lang="es-ES" dirty="0"/>
          </a:p>
        </p:txBody>
      </p:sp>
      <p:pic>
        <p:nvPicPr>
          <p:cNvPr id="522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7573676" cy="230425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 descr="41_diptico_tap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1925"/>
            <a:ext cx="14033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1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 smtClean="0"/>
              <a:t>Agentes Vasoactivos </a:t>
            </a:r>
          </a:p>
          <a:p>
            <a:r>
              <a:rPr lang="es-ES" dirty="0" smtClean="0"/>
              <a:t>NO</a:t>
            </a:r>
          </a:p>
          <a:p>
            <a:pPr lvl="2"/>
            <a:r>
              <a:rPr lang="es-ES" dirty="0" smtClean="0"/>
              <a:t>Mejoría ventilacion-perfusion </a:t>
            </a:r>
          </a:p>
          <a:p>
            <a:pPr lvl="2"/>
            <a:r>
              <a:rPr lang="es-ES" dirty="0" smtClean="0"/>
              <a:t>Estabilización de PO2 </a:t>
            </a:r>
          </a:p>
          <a:p>
            <a:pPr lvl="2"/>
            <a:r>
              <a:rPr lang="es-ES" dirty="0" smtClean="0"/>
              <a:t>Mejora en la oxigenación y hemodinámica en HP-EPOC en tratamiento con NO + O2 </a:t>
            </a:r>
          </a:p>
          <a:p>
            <a:r>
              <a:rPr lang="es-ES" dirty="0" smtClean="0"/>
              <a:t>Sildenafil </a:t>
            </a:r>
          </a:p>
          <a:p>
            <a:pPr lvl="2"/>
            <a:r>
              <a:rPr lang="es-ES" dirty="0" smtClean="0"/>
              <a:t>Atenuó el aumento de la mPAP durante el ejercicio submaximo </a:t>
            </a:r>
          </a:p>
          <a:p>
            <a:pPr marL="914400" lvl="2" indent="0">
              <a:buNone/>
            </a:pPr>
            <a:endParaRPr lang="es-ES" dirty="0"/>
          </a:p>
        </p:txBody>
      </p:sp>
      <p:pic>
        <p:nvPicPr>
          <p:cNvPr id="4" name="Picture 4" descr="41_diptico_ta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1925"/>
            <a:ext cx="14033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5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 smtClean="0"/>
              <a:t>Análogos de prostaglandinas</a:t>
            </a:r>
          </a:p>
          <a:p>
            <a:pPr lvl="2"/>
            <a:r>
              <a:rPr lang="es-ES" dirty="0" smtClean="0"/>
              <a:t>Descenso de mPAP y PVR</a:t>
            </a:r>
          </a:p>
          <a:p>
            <a:pPr lvl="2"/>
            <a:r>
              <a:rPr lang="es-ES" dirty="0" smtClean="0"/>
              <a:t>Aumento del gasto cardiaco y aporte de O2</a:t>
            </a:r>
          </a:p>
          <a:p>
            <a:pPr lvl="2"/>
            <a:endParaRPr lang="es-ES" dirty="0"/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4" name="Picture 4" descr="41_diptico_ta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1925"/>
            <a:ext cx="14033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6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u="sng" dirty="0" smtClean="0">
                <a:solidFill>
                  <a:srgbClr val="FFFF00"/>
                </a:solidFill>
              </a:rPr>
              <a:t>CONCLUSION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251520" y="1340768"/>
            <a:ext cx="4176464" cy="5328591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 smtClean="0"/>
              <a:t>el tratamiento de HP </a:t>
            </a:r>
            <a:r>
              <a:rPr lang="es-ES" dirty="0" err="1" smtClean="0"/>
              <a:t>estaria</a:t>
            </a:r>
            <a:r>
              <a:rPr lang="es-ES" dirty="0" smtClean="0"/>
              <a:t> indicado en hp “ desproporcionada”</a:t>
            </a:r>
          </a:p>
          <a:p>
            <a:r>
              <a:rPr lang="es-ES" dirty="0" smtClean="0"/>
              <a:t>Tb en aquellos en los cuales la HP persiste a pesar del tratamiento</a:t>
            </a:r>
          </a:p>
          <a:p>
            <a:r>
              <a:rPr lang="es-ES" dirty="0" smtClean="0"/>
              <a:t>Beneficios </a:t>
            </a:r>
          </a:p>
          <a:p>
            <a:pPr lvl="2"/>
            <a:r>
              <a:rPr lang="es-ES" dirty="0"/>
              <a:t>Mejoría ventilacion-perfusion </a:t>
            </a:r>
          </a:p>
          <a:p>
            <a:pPr lvl="2"/>
            <a:r>
              <a:rPr lang="es-ES" dirty="0"/>
              <a:t>Estabilización de PO2 </a:t>
            </a:r>
          </a:p>
          <a:p>
            <a:pPr lvl="2"/>
            <a:r>
              <a:rPr lang="es-ES" dirty="0"/>
              <a:t>Mejora en la oxigenación y </a:t>
            </a:r>
            <a:r>
              <a:rPr lang="es-ES" dirty="0" smtClean="0"/>
              <a:t>hemodinámica</a:t>
            </a:r>
          </a:p>
          <a:p>
            <a:pPr lvl="2"/>
            <a:r>
              <a:rPr lang="es-ES" dirty="0" err="1" smtClean="0"/>
              <a:t>Estabilizacion</a:t>
            </a:r>
            <a:r>
              <a:rPr lang="es-ES" dirty="0" smtClean="0"/>
              <a:t> de la mPAP </a:t>
            </a:r>
          </a:p>
          <a:p>
            <a:endParaRPr lang="es-ES" dirty="0" smtClean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103439" cy="449448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/>
              <a:t>Es necesario mayor calidad de evidencia </a:t>
            </a:r>
            <a:endParaRPr lang="es-ES" dirty="0" smtClean="0"/>
          </a:p>
          <a:p>
            <a:r>
              <a:rPr lang="es-ES" dirty="0" smtClean="0"/>
              <a:t>No se tratan aquellos pacientes con HP y grado de </a:t>
            </a:r>
            <a:r>
              <a:rPr lang="es-ES" dirty="0" err="1" smtClean="0"/>
              <a:t>obstruccion</a:t>
            </a:r>
            <a:r>
              <a:rPr lang="es-ES" dirty="0" smtClean="0"/>
              <a:t> severo al flujo </a:t>
            </a:r>
            <a:r>
              <a:rPr lang="es-ES" dirty="0" err="1" smtClean="0"/>
              <a:t>aereo</a:t>
            </a:r>
            <a:endParaRPr lang="es-ES" dirty="0" smtClean="0"/>
          </a:p>
          <a:p>
            <a:r>
              <a:rPr lang="es-ES" dirty="0" smtClean="0"/>
              <a:t>Se necesitan de mayor cantidad de estudios</a:t>
            </a:r>
            <a:endParaRPr lang="es-ES" dirty="0"/>
          </a:p>
        </p:txBody>
      </p:sp>
      <p:pic>
        <p:nvPicPr>
          <p:cNvPr id="4" name="Picture 4" descr="41_diptico_ta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1925"/>
            <a:ext cx="14033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9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01976"/>
            <a:ext cx="9144000" cy="1938992"/>
          </a:xfrm>
          <a:prstGeom prst="rect">
            <a:avLst/>
          </a:prstGeom>
          <a:solidFill>
            <a:srgbClr val="CCFFCC">
              <a:alpha val="69804"/>
            </a:srgb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Muchas gracias por su atención!!!</a:t>
            </a:r>
          </a:p>
        </p:txBody>
      </p:sp>
      <p:pic>
        <p:nvPicPr>
          <p:cNvPr id="24580" name="Picture 5" descr="41_diptico_ta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02" t="90224" r="14578" b="1804"/>
          <a:stretch>
            <a:fillRect/>
          </a:stretch>
        </p:blipFill>
        <p:spPr bwMode="auto">
          <a:xfrm>
            <a:off x="0" y="-26988"/>
            <a:ext cx="1042987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41_diptico_tap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98184"/>
            <a:ext cx="3384376" cy="34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rgbClr val="749774"/>
              </a:gs>
              <a:gs pos="50000">
                <a:srgbClr val="A8DAA8"/>
              </a:gs>
              <a:gs pos="100000">
                <a:srgbClr val="C8FFC8"/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s-AR" altLang="es-ES" sz="2400" dirty="0" smtClean="0"/>
              <a:t>Las indicaciones convencionales de oxigenoterapia, </a:t>
            </a:r>
            <a:br>
              <a:rPr lang="es-AR" altLang="es-ES" sz="2400" dirty="0" smtClean="0"/>
            </a:br>
            <a:r>
              <a:rPr lang="es-AR" altLang="es-ES" sz="2400" dirty="0" smtClean="0"/>
              <a:t>mundialmente aceptadas, se basan en dos estudios</a:t>
            </a:r>
          </a:p>
        </p:txBody>
      </p:sp>
      <p:pic>
        <p:nvPicPr>
          <p:cNvPr id="4099" name="Picture 4" descr="41_diptico_tap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1925"/>
            <a:ext cx="14033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/>
        </p:nvGraphicFramePr>
        <p:xfrm>
          <a:off x="467544" y="1700808"/>
          <a:ext cx="828092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/>
          <p:cNvSpPr/>
          <p:nvPr/>
        </p:nvSpPr>
        <p:spPr>
          <a:xfrm>
            <a:off x="1115616" y="2924944"/>
            <a:ext cx="7056784" cy="2088232"/>
          </a:xfrm>
          <a:prstGeom prst="rect">
            <a:avLst/>
          </a:prstGeom>
          <a:solidFill>
            <a:srgbClr val="FF388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Pocos estudios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es-A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es-A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es-A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suficiente?</a:t>
            </a:r>
            <a:endParaRPr lang="es-A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Evidencia Suficiente ?</a:t>
            </a:r>
            <a:endParaRPr lang="es-A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Recortar rectángulo de esquina del mismo lado"/>
          <p:cNvSpPr/>
          <p:nvPr/>
        </p:nvSpPr>
        <p:spPr>
          <a:xfrm>
            <a:off x="2771800" y="1916832"/>
            <a:ext cx="3096344" cy="648072"/>
          </a:xfrm>
          <a:prstGeom prst="snip2Same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 Nocturnal Oxygen Therapy Trial) </a:t>
            </a:r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Recortar rectángulo de esquina del mismo lado"/>
          <p:cNvSpPr/>
          <p:nvPr/>
        </p:nvSpPr>
        <p:spPr>
          <a:xfrm>
            <a:off x="2771800" y="5589240"/>
            <a:ext cx="3096344" cy="648072"/>
          </a:xfrm>
          <a:prstGeom prst="snip2Same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 Medical Research Council </a:t>
            </a:r>
            <a:r>
              <a:rPr lang="es-ES" dirty="0" smtClean="0"/>
              <a:t>)</a:t>
            </a:r>
            <a:endParaRPr lang="es-E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696744" cy="5794488"/>
          </a:xfrm>
          <a:ln>
            <a:solidFill>
              <a:srgbClr val="FF0000"/>
            </a:solidFill>
          </a:ln>
        </p:spPr>
      </p:pic>
      <p:sp>
        <p:nvSpPr>
          <p:cNvPr id="7" name="6 Elipse"/>
          <p:cNvSpPr/>
          <p:nvPr/>
        </p:nvSpPr>
        <p:spPr>
          <a:xfrm>
            <a:off x="4499992" y="2815868"/>
            <a:ext cx="2880320" cy="10451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8" name="Picture 4" descr="41_diptico_tap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1925"/>
            <a:ext cx="14033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1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326896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 smtClean="0"/>
              <a:t>Falta de criterios uniformes para la definición de desaturación de esfuerzo y protocolos de ejercicios estandarizados </a:t>
            </a:r>
          </a:p>
          <a:p>
            <a:r>
              <a:rPr lang="es-ES" dirty="0" smtClean="0"/>
              <a:t>Las técnicas para inducir el ejercicio pueden variar de las actividades de la vida diaria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9187"/>
            <a:ext cx="7430271" cy="104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49" y="5085184"/>
            <a:ext cx="4248471" cy="163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14327" y="333932"/>
            <a:ext cx="7200800" cy="1045323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MORTALIDAD???</a:t>
            </a:r>
            <a:endParaRPr lang="es-ES" sz="4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4" descr="41_diptico_tap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1925"/>
            <a:ext cx="14033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04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536505" cy="6552728"/>
          </a:xfr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AR" sz="2400" dirty="0" smtClean="0"/>
              <a:t>Varios estudios sugieren que la desaturación con el  esfuerzo puede augurar un mal pronóstico para los pacientes con </a:t>
            </a:r>
            <a:r>
              <a:rPr lang="es-AR" sz="2400" dirty="0" smtClean="0"/>
              <a:t>EPOC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AR" sz="2400" dirty="0" smtClean="0"/>
              <a:t>Takigawa mostraron q una caída 6% SO2 durante PM6M predijo mortalidad.</a:t>
            </a:r>
            <a:endParaRPr lang="es-AR" sz="24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AR" sz="2400" dirty="0" smtClean="0"/>
              <a:t>Estudio prospectivo </a:t>
            </a:r>
            <a:r>
              <a:rPr lang="es-AR" sz="2400" dirty="0" smtClean="0"/>
              <a:t>de 576 pacientes con EPOC estable, </a:t>
            </a:r>
            <a:r>
              <a:rPr lang="es-AR" sz="2400" dirty="0" smtClean="0"/>
              <a:t>Casanova demostró </a:t>
            </a:r>
            <a:r>
              <a:rPr lang="es-AR" sz="2400" dirty="0" smtClean="0"/>
              <a:t>que la  desaturación (una disminución en la S02 &gt; 4% o SO2&lt; 90% en el PM6M) predice la mortalidad con un riesgo </a:t>
            </a:r>
            <a:r>
              <a:rPr lang="es-AR" sz="2400" dirty="0" smtClean="0"/>
              <a:t>relativo </a:t>
            </a:r>
            <a:r>
              <a:rPr lang="es-AR" sz="2400" dirty="0" smtClean="0"/>
              <a:t>de </a:t>
            </a:r>
            <a:r>
              <a:rPr lang="es-AR" sz="2400" dirty="0" smtClean="0"/>
              <a:t>2,63 </a:t>
            </a:r>
            <a:endParaRPr lang="es-AR" sz="24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AR" sz="2400" dirty="0"/>
          </a:p>
        </p:txBody>
      </p:sp>
      <p:pic>
        <p:nvPicPr>
          <p:cNvPr id="12292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2475" y="4365104"/>
            <a:ext cx="4185591" cy="1224136"/>
          </a:xfrm>
          <a:noFill/>
        </p:spPr>
      </p:pic>
      <p:pic>
        <p:nvPicPr>
          <p:cNvPr id="12293" name="Picture 5" descr="C:\Users\CarlosB\Downloads\Sin títul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996952" cy="185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409" y="2538414"/>
            <a:ext cx="4158871" cy="161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164" y="2227423"/>
            <a:ext cx="6638490" cy="239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41_diptico_tap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1925"/>
            <a:ext cx="14033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13 Conector recto"/>
          <p:cNvCxnSpPr/>
          <p:nvPr/>
        </p:nvCxnSpPr>
        <p:spPr>
          <a:xfrm>
            <a:off x="6876256" y="2924944"/>
            <a:ext cx="108012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1835696" y="3343747"/>
            <a:ext cx="1584176" cy="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  <a:gradFill rotWithShape="1">
            <a:gsLst>
              <a:gs pos="0">
                <a:srgbClr val="749774"/>
              </a:gs>
              <a:gs pos="50000">
                <a:srgbClr val="A8DAA8"/>
              </a:gs>
              <a:gs pos="100000">
                <a:srgbClr val="C8FFC8"/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AR" altLang="es-ES" dirty="0" smtClean="0"/>
              <a:t>HIPOXEMIA con la actividad </a:t>
            </a:r>
            <a:r>
              <a:rPr lang="es-AR" altLang="es-ES" dirty="0" smtClean="0"/>
              <a:t>física </a:t>
            </a:r>
            <a:endParaRPr lang="es-AR" altLang="es-E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135937" cy="1727200"/>
          </a:xfr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es-AR" dirty="0" smtClean="0"/>
              <a:t> </a:t>
            </a:r>
            <a:r>
              <a:rPr lang="es-AR" dirty="0" smtClean="0"/>
              <a:t>Desaturación </a:t>
            </a:r>
            <a:r>
              <a:rPr lang="es-AR" dirty="0" smtClean="0"/>
              <a:t>durante el ejercicio es un factor de mal pronostico en pacientes con EPOC</a:t>
            </a:r>
          </a:p>
          <a:p>
            <a:pPr eaLnBrk="1" hangingPunct="1">
              <a:buFont typeface="Arial" charset="0"/>
              <a:buNone/>
              <a:defRPr/>
            </a:pPr>
            <a:endParaRPr lang="es-AR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endParaRPr lang="es-AR" dirty="0" smtClean="0"/>
          </a:p>
          <a:p>
            <a:pPr eaLnBrk="1" hangingPunct="1">
              <a:buFont typeface="Arial" charset="0"/>
              <a:buNone/>
              <a:defRPr/>
            </a:pPr>
            <a:endParaRPr lang="es-AR" dirty="0"/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56388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19775"/>
            <a:ext cx="561657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5940425" y="3860800"/>
            <a:ext cx="3024188" cy="2808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u="sng" dirty="0">
                <a:solidFill>
                  <a:srgbClr val="FF388C"/>
                </a:solidFill>
                <a:hlinkClick r:id="rId5" tooltip="Sarcoidosis, vasculitis, and diffuse lung diseases : official journal of WASOG / World Association of Sarcoidosis and Other Granulomatous Disorders."/>
              </a:rPr>
              <a:t>Sarcoidosis</a:t>
            </a:r>
            <a:r>
              <a:rPr lang="es-AR" u="sng" dirty="0">
                <a:solidFill>
                  <a:srgbClr val="FF388C"/>
                </a:solidFill>
                <a:hlinkClick r:id="rId5" tooltip="Sarcoidosis, vasculitis, and diffuse lung diseases : official journal of WASOG / World Association of Sarcoidosis and Other Granulomatous Disorders."/>
              </a:rPr>
              <a:t> Vasc </a:t>
            </a:r>
            <a:r>
              <a:rPr lang="es-AR" u="sng" dirty="0">
                <a:solidFill>
                  <a:srgbClr val="FF388C"/>
                </a:solidFill>
                <a:hlinkClick r:id="rId5" tooltip="Sarcoidosis, vasculitis, and diffuse lung diseases : official journal of WASOG / World Association of Sarcoidosis and Other Granulomatous Disorders."/>
              </a:rPr>
              <a:t>Diffuse Lung Dis.</a:t>
            </a:r>
            <a:r>
              <a:rPr lang="es-AR" dirty="0">
                <a:solidFill>
                  <a:srgbClr val="FF388C"/>
                </a:solidFill>
              </a:rPr>
              <a:t> 2007 Mar;24(1):70-6.</a:t>
            </a:r>
          </a:p>
          <a:p>
            <a:pPr>
              <a:defRPr/>
            </a:pPr>
            <a:r>
              <a:rPr lang="es-AR" b="1" dirty="0">
                <a:solidFill>
                  <a:srgbClr val="FF388C"/>
                </a:solidFill>
              </a:rPr>
              <a:t>Oxygen </a:t>
            </a:r>
            <a:r>
              <a:rPr lang="es-AR" b="1" dirty="0" smtClean="0">
                <a:solidFill>
                  <a:srgbClr val="FF388C"/>
                </a:solidFill>
              </a:rPr>
              <a:t>desaturación </a:t>
            </a:r>
            <a:r>
              <a:rPr lang="es-AR" b="1" dirty="0">
                <a:solidFill>
                  <a:srgbClr val="FF388C"/>
                </a:solidFill>
              </a:rPr>
              <a:t>during a 4-minute step test: predicting survival in idiopathic pulmonary fibrosis.</a:t>
            </a:r>
          </a:p>
          <a:p>
            <a:pPr>
              <a:defRPr/>
            </a:pPr>
            <a:r>
              <a:rPr lang="es-AR" u="sng" dirty="0">
                <a:solidFill>
                  <a:srgbClr val="FF388C"/>
                </a:solidFill>
                <a:hlinkClick r:id="rId6"/>
              </a:rPr>
              <a:t>Stephan S</a:t>
            </a:r>
            <a:r>
              <a:rPr lang="es-AR" baseline="30000" dirty="0">
                <a:solidFill>
                  <a:srgbClr val="FF388C"/>
                </a:solidFill>
              </a:rPr>
              <a:t>1</a:t>
            </a:r>
            <a:r>
              <a:rPr lang="es-AR" dirty="0">
                <a:solidFill>
                  <a:srgbClr val="FF388C"/>
                </a:solidFill>
              </a:rPr>
              <a:t>, </a:t>
            </a:r>
            <a:r>
              <a:rPr lang="es-AR" u="sng" dirty="0">
                <a:solidFill>
                  <a:srgbClr val="FF388C"/>
                </a:solidFill>
                <a:hlinkClick r:id="rId7"/>
              </a:rPr>
              <a:t>de Castro Pereira CA</a:t>
            </a:r>
            <a:r>
              <a:rPr lang="es-AR" dirty="0">
                <a:solidFill>
                  <a:srgbClr val="FF388C"/>
                </a:solidFill>
              </a:rPr>
              <a:t>, </a:t>
            </a:r>
            <a:r>
              <a:rPr lang="es-AR" u="sng" dirty="0">
                <a:solidFill>
                  <a:srgbClr val="FF388C"/>
                </a:solidFill>
                <a:hlinkClick r:id="rId8"/>
              </a:rPr>
              <a:t>Coletta EM</a:t>
            </a:r>
            <a:r>
              <a:rPr lang="es-AR" dirty="0">
                <a:solidFill>
                  <a:srgbClr val="FF388C"/>
                </a:solidFill>
              </a:rPr>
              <a:t>, </a:t>
            </a:r>
            <a:r>
              <a:rPr lang="es-AR" u="sng" dirty="0">
                <a:solidFill>
                  <a:srgbClr val="FF388C"/>
                </a:solidFill>
                <a:hlinkClick r:id="rId9"/>
              </a:rPr>
              <a:t>Ferreira RG</a:t>
            </a:r>
            <a:r>
              <a:rPr lang="es-AR" dirty="0">
                <a:solidFill>
                  <a:srgbClr val="FF388C"/>
                </a:solidFill>
              </a:rPr>
              <a:t>, </a:t>
            </a:r>
            <a:r>
              <a:rPr lang="es-AR" u="sng" dirty="0">
                <a:solidFill>
                  <a:srgbClr val="FF388C"/>
                </a:solidFill>
                <a:hlinkClick r:id="rId10"/>
              </a:rPr>
              <a:t>Otta JS</a:t>
            </a:r>
            <a:r>
              <a:rPr lang="es-AR" dirty="0">
                <a:solidFill>
                  <a:srgbClr val="FF388C"/>
                </a:solidFill>
              </a:rPr>
              <a:t>, </a:t>
            </a:r>
            <a:r>
              <a:rPr lang="es-AR" u="sng" dirty="0">
                <a:solidFill>
                  <a:srgbClr val="FF388C"/>
                </a:solidFill>
                <a:hlinkClick r:id="rId11"/>
              </a:rPr>
              <a:t>Nery LE</a:t>
            </a:r>
            <a:r>
              <a:rPr lang="es-AR" dirty="0">
                <a:solidFill>
                  <a:srgbClr val="FF388C"/>
                </a:solidFill>
              </a:rPr>
              <a:t>.</a:t>
            </a:r>
          </a:p>
        </p:txBody>
      </p:sp>
      <p:sp>
        <p:nvSpPr>
          <p:cNvPr id="11" name="Rectangle 6"/>
          <p:cNvSpPr/>
          <p:nvPr/>
        </p:nvSpPr>
        <p:spPr>
          <a:xfrm>
            <a:off x="1115616" y="2924944"/>
            <a:ext cx="7056784" cy="2088232"/>
          </a:xfrm>
          <a:prstGeom prst="rect">
            <a:avLst/>
          </a:prstGeom>
          <a:solidFill>
            <a:srgbClr val="FF388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Conclusión </a:t>
            </a:r>
            <a:r>
              <a:rPr lang="es-A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no hay diferencias en supervivencia </a:t>
            </a:r>
          </a:p>
        </p:txBody>
      </p:sp>
      <p:pic>
        <p:nvPicPr>
          <p:cNvPr id="8" name="Picture 4" descr="41_diptico_tapa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1925"/>
            <a:ext cx="14033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 algn="l"/>
            <a:r>
              <a:rPr lang="es-ES" sz="4000" b="1" dirty="0" smtClean="0"/>
              <a:t>Disnea, capacidad de ejercicio y calidad de vida?</a:t>
            </a:r>
            <a:endParaRPr lang="es-ES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14116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 smtClean="0"/>
              <a:t>Mejoría del rendimiento del ejercicio en pacientes normoxemicos en reposo pero que desaturan con el ejercicio. </a:t>
            </a:r>
          </a:p>
          <a:p>
            <a:r>
              <a:rPr lang="es-ES" dirty="0" smtClean="0"/>
              <a:t>La distancia recorrida durante la PM6M aumento de 391 a 450 y el nivel de disnea disminuyo con O2 suplementario.</a:t>
            </a:r>
          </a:p>
          <a:p>
            <a:r>
              <a:rPr lang="es-ES" dirty="0" smtClean="0"/>
              <a:t>Mejoría en rendimiento ejercicio en rehabilitación pulmonar </a:t>
            </a:r>
          </a:p>
          <a:p>
            <a:r>
              <a:rPr lang="es-ES" dirty="0" smtClean="0"/>
              <a:t>Mejoría de la calidad de vida relacionada con la salud, ansiedad y depresión </a:t>
            </a:r>
          </a:p>
          <a:p>
            <a:endParaRPr lang="es-E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59" y="1988840"/>
            <a:ext cx="4320480" cy="171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888431" cy="16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48" y="4509120"/>
            <a:ext cx="5585817" cy="188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41_diptico_tap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1925"/>
            <a:ext cx="14033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0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s-ES" b="1" dirty="0" smtClean="0"/>
              <a:t>Otros resultados 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283691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 smtClean="0"/>
              <a:t>La SO2 disminuye durante el ejercicio en la EPOC. El O2 suplementario reduce la desoxyhemoglobina y mejora la O2 cerebral, lo q ayuda a mantener la función cerebral durante el esfuerzo </a:t>
            </a:r>
          </a:p>
          <a:p>
            <a:endParaRPr lang="es-E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81128"/>
            <a:ext cx="5904656" cy="165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41_diptico_tap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1925"/>
            <a:ext cx="14033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5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15887</TotalTime>
  <Words>947</Words>
  <Application>Microsoft Office PowerPoint</Application>
  <PresentationFormat>Presentación en pantalla (4:3)</PresentationFormat>
  <Paragraphs>106</Paragraphs>
  <Slides>24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Presentación de PowerPoint</vt:lpstr>
      <vt:lpstr>Presentación de PowerPoint</vt:lpstr>
      <vt:lpstr>Las indicaciones convencionales de oxigenoterapia,  mundialmente aceptadas, se basan en dos estudios</vt:lpstr>
      <vt:lpstr>Presentación de PowerPoint</vt:lpstr>
      <vt:lpstr>Presentación de PowerPoint</vt:lpstr>
      <vt:lpstr>Presentación de PowerPoint</vt:lpstr>
      <vt:lpstr>HIPOXEMIA con la actividad física </vt:lpstr>
      <vt:lpstr>Disnea, capacidad de ejercicio y calidad de vida?</vt:lpstr>
      <vt:lpstr>Otros resultados </vt:lpstr>
      <vt:lpstr> </vt:lpstr>
      <vt:lpstr>Presentación de PowerPoint</vt:lpstr>
      <vt:lpstr>Y entonces??</vt:lpstr>
      <vt:lpstr>Presentación de PowerPoint</vt:lpstr>
      <vt:lpstr>Presentación de PowerPoint</vt:lpstr>
      <vt:lpstr>                    Conclusión Desaturación en ejercicio, OCD si </vt:lpstr>
      <vt:lpstr>EPOC con HP: Tratamiento si/no? </vt:lpstr>
      <vt:lpstr>Presentación de PowerPoint</vt:lpstr>
      <vt:lpstr>Presentación de PowerPoint</vt:lpstr>
      <vt:lpstr>Tratamiento </vt:lpstr>
      <vt:lpstr>Tratamiento especifico </vt:lpstr>
      <vt:lpstr>Presentación de PowerPoint</vt:lpstr>
      <vt:lpstr>Presentación de PowerPoint</vt:lpstr>
      <vt:lpstr>CONCLUSION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PACIENTE BRONQUITICO CRONICO, EX TBQ, EFR NORMAL.</dc:title>
  <dc:creator>Ceci</dc:creator>
  <cp:lastModifiedBy>CarlosB</cp:lastModifiedBy>
  <cp:revision>389</cp:revision>
  <dcterms:created xsi:type="dcterms:W3CDTF">2013-08-12T19:50:28Z</dcterms:created>
  <dcterms:modified xsi:type="dcterms:W3CDTF">2014-10-12T10:14:56Z</dcterms:modified>
</cp:coreProperties>
</file>