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19" r:id="rId2"/>
    <p:sldId id="256" r:id="rId3"/>
    <p:sldId id="276" r:id="rId4"/>
    <p:sldId id="320" r:id="rId5"/>
    <p:sldId id="261" r:id="rId6"/>
    <p:sldId id="264" r:id="rId7"/>
    <p:sldId id="263" r:id="rId8"/>
    <p:sldId id="266" r:id="rId9"/>
    <p:sldId id="269" r:id="rId10"/>
    <p:sldId id="270" r:id="rId11"/>
    <p:sldId id="272" r:id="rId12"/>
    <p:sldId id="273" r:id="rId13"/>
    <p:sldId id="275" r:id="rId14"/>
    <p:sldId id="277" r:id="rId15"/>
    <p:sldId id="321" r:id="rId16"/>
    <p:sldId id="279" r:id="rId17"/>
    <p:sldId id="281" r:id="rId18"/>
    <p:sldId id="322" r:id="rId19"/>
    <p:sldId id="289" r:id="rId20"/>
    <p:sldId id="298" r:id="rId21"/>
    <p:sldId id="299" r:id="rId22"/>
    <p:sldId id="300" r:id="rId23"/>
    <p:sldId id="302" r:id="rId24"/>
    <p:sldId id="303" r:id="rId25"/>
    <p:sldId id="301" r:id="rId26"/>
    <p:sldId id="304" r:id="rId27"/>
    <p:sldId id="305" r:id="rId28"/>
    <p:sldId id="306" r:id="rId29"/>
    <p:sldId id="308" r:id="rId30"/>
    <p:sldId id="309" r:id="rId31"/>
    <p:sldId id="307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23" r:id="rId42"/>
    <p:sldId id="324" r:id="rId43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5B4EF-13EC-4864-91BB-269CBC83CE14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AR"/>
        </a:p>
      </dgm:t>
    </dgm:pt>
    <dgm:pt modelId="{DBC53ED5-04AA-4AD1-98CF-C68D8E52D4FD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Rifapentine más </a:t>
          </a:r>
          <a:r>
            <a:rPr lang="es-ES" dirty="0" err="1" smtClean="0"/>
            <a:t>Isoniazida</a:t>
          </a:r>
          <a:r>
            <a:rPr lang="es-ES" dirty="0" smtClean="0"/>
            <a:t> </a:t>
          </a:r>
        </a:p>
        <a:p>
          <a:r>
            <a:rPr lang="es-ES" dirty="0" smtClean="0"/>
            <a:t>G2</a:t>
          </a:r>
          <a:endParaRPr lang="es-AR" dirty="0"/>
        </a:p>
      </dgm:t>
    </dgm:pt>
    <dgm:pt modelId="{52E953FD-E235-4C49-9445-4FA405911044}" type="parTrans" cxnId="{E992CD06-9555-4610-850F-92987CDAA80C}">
      <dgm:prSet/>
      <dgm:spPr/>
      <dgm:t>
        <a:bodyPr/>
        <a:lstStyle/>
        <a:p>
          <a:endParaRPr lang="es-AR"/>
        </a:p>
      </dgm:t>
    </dgm:pt>
    <dgm:pt modelId="{8684CC69-920F-4DDE-A524-E91EB0A386F4}" type="sibTrans" cxnId="{E992CD06-9555-4610-850F-92987CDAA80C}">
      <dgm:prSet/>
      <dgm:spPr/>
      <dgm:t>
        <a:bodyPr/>
        <a:lstStyle/>
        <a:p>
          <a:endParaRPr lang="es-AR"/>
        </a:p>
      </dgm:t>
    </dgm:pt>
    <dgm:pt modelId="{34BB5EAE-C058-403E-8651-2E6EFE475C6A}">
      <dgm:prSet phldrT="[Texto]" custT="1"/>
      <dgm:spPr/>
      <dgm:t>
        <a:bodyPr/>
        <a:lstStyle/>
        <a:p>
          <a:r>
            <a:rPr lang="es-ES" sz="2800" dirty="0" smtClean="0"/>
            <a:t>900mg c/u /</a:t>
          </a:r>
          <a:r>
            <a:rPr lang="es-ES" sz="2800" dirty="0" err="1" smtClean="0"/>
            <a:t>sem</a:t>
          </a:r>
          <a:r>
            <a:rPr lang="es-ES" sz="2800" dirty="0" smtClean="0"/>
            <a:t>/12sem</a:t>
          </a:r>
          <a:r>
            <a:rPr lang="es-ES" sz="3600" dirty="0" smtClean="0"/>
            <a:t>.</a:t>
          </a:r>
          <a:endParaRPr lang="es-AR" sz="3600" dirty="0"/>
        </a:p>
      </dgm:t>
    </dgm:pt>
    <dgm:pt modelId="{1B2D5DDF-8D08-43CD-BB78-4B9E30A87040}" type="parTrans" cxnId="{804B35D8-FDA5-4542-AE68-456EA5BDB232}">
      <dgm:prSet/>
      <dgm:spPr/>
      <dgm:t>
        <a:bodyPr/>
        <a:lstStyle/>
        <a:p>
          <a:endParaRPr lang="es-AR"/>
        </a:p>
      </dgm:t>
    </dgm:pt>
    <dgm:pt modelId="{60BA6C62-3F02-445B-BD07-44E24DD30B4C}" type="sibTrans" cxnId="{804B35D8-FDA5-4542-AE68-456EA5BDB232}">
      <dgm:prSet/>
      <dgm:spPr/>
      <dgm:t>
        <a:bodyPr/>
        <a:lstStyle/>
        <a:p>
          <a:endParaRPr lang="es-AR"/>
        </a:p>
      </dgm:t>
    </dgm:pt>
    <dgm:pt modelId="{6FDA1294-9F5B-449E-8983-D8886FEF5DEB}">
      <dgm:prSet phldrT="[Texto]" custT="1"/>
      <dgm:spPr/>
      <dgm:t>
        <a:bodyPr/>
        <a:lstStyle/>
        <a:p>
          <a:r>
            <a:rPr lang="es-ES" sz="2800" dirty="0" smtClean="0"/>
            <a:t>900 mg /d / 9 meses</a:t>
          </a:r>
          <a:endParaRPr lang="es-AR" sz="2800" dirty="0"/>
        </a:p>
      </dgm:t>
    </dgm:pt>
    <dgm:pt modelId="{E301CE01-71C3-4487-86E5-351C2FB6C23F}" type="sibTrans" cxnId="{19314101-B100-499D-AED2-7A1B8E32A374}">
      <dgm:prSet/>
      <dgm:spPr/>
      <dgm:t>
        <a:bodyPr/>
        <a:lstStyle/>
        <a:p>
          <a:endParaRPr lang="es-AR"/>
        </a:p>
      </dgm:t>
    </dgm:pt>
    <dgm:pt modelId="{B55B18E9-071B-47EB-9254-1A9EAE39282A}" type="parTrans" cxnId="{19314101-B100-499D-AED2-7A1B8E32A374}">
      <dgm:prSet/>
      <dgm:spPr/>
      <dgm:t>
        <a:bodyPr/>
        <a:lstStyle/>
        <a:p>
          <a:endParaRPr lang="es-AR"/>
        </a:p>
      </dgm:t>
    </dgm:pt>
    <dgm:pt modelId="{DD3BA9AA-51D9-4EC6-80A4-B2D12CBCCD78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err="1" smtClean="0"/>
            <a:t>Isoniazida</a:t>
          </a:r>
          <a:endParaRPr lang="es-ES" dirty="0" smtClean="0"/>
        </a:p>
        <a:p>
          <a:r>
            <a:rPr lang="es-ES" dirty="0" smtClean="0"/>
            <a:t>G1</a:t>
          </a:r>
          <a:endParaRPr lang="es-AR" dirty="0"/>
        </a:p>
      </dgm:t>
    </dgm:pt>
    <dgm:pt modelId="{9F24306F-A783-487D-8650-4B181D86F5D8}" type="sibTrans" cxnId="{D5D7C8C6-6F83-42C9-91DC-52EFFEBD5F81}">
      <dgm:prSet/>
      <dgm:spPr/>
      <dgm:t>
        <a:bodyPr/>
        <a:lstStyle/>
        <a:p>
          <a:endParaRPr lang="es-AR"/>
        </a:p>
      </dgm:t>
    </dgm:pt>
    <dgm:pt modelId="{15A38ADC-EF3B-4617-8307-729C9CD02741}" type="parTrans" cxnId="{D5D7C8C6-6F83-42C9-91DC-52EFFEBD5F81}">
      <dgm:prSet/>
      <dgm:spPr/>
      <dgm:t>
        <a:bodyPr/>
        <a:lstStyle/>
        <a:p>
          <a:endParaRPr lang="es-AR"/>
        </a:p>
      </dgm:t>
    </dgm:pt>
    <dgm:pt modelId="{B2A11E4B-B6EB-41E1-BC42-340E1AFFB0E6}" type="pres">
      <dgm:prSet presAssocID="{5B75B4EF-13EC-4864-91BB-269CBC83CE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9C22E95-E66F-4C20-816C-CD8F3E7147A6}" type="pres">
      <dgm:prSet presAssocID="{DD3BA9AA-51D9-4EC6-80A4-B2D12CBCCD78}" presName="linNode" presStyleCnt="0"/>
      <dgm:spPr/>
    </dgm:pt>
    <dgm:pt modelId="{55B016E6-5F80-4901-BC71-157CAD05FEC7}" type="pres">
      <dgm:prSet presAssocID="{DD3BA9AA-51D9-4EC6-80A4-B2D12CBCCD7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44D82CE-0F44-4677-A249-BDB2D2F1C8AE}" type="pres">
      <dgm:prSet presAssocID="{DD3BA9AA-51D9-4EC6-80A4-B2D12CBCCD7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3C3E212-A8F7-4662-80F4-DEF92D6BE1C0}" type="pres">
      <dgm:prSet presAssocID="{9F24306F-A783-487D-8650-4B181D86F5D8}" presName="sp" presStyleCnt="0"/>
      <dgm:spPr/>
    </dgm:pt>
    <dgm:pt modelId="{82E1D860-E280-4D8E-BC6E-486538A384CC}" type="pres">
      <dgm:prSet presAssocID="{DBC53ED5-04AA-4AD1-98CF-C68D8E52D4FD}" presName="linNode" presStyleCnt="0"/>
      <dgm:spPr/>
    </dgm:pt>
    <dgm:pt modelId="{C247C4C7-7B26-4C1F-9C9B-11A72652AE45}" type="pres">
      <dgm:prSet presAssocID="{DBC53ED5-04AA-4AD1-98CF-C68D8E52D4F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B9ABD11-6A47-47E5-ABA5-82518E547727}" type="pres">
      <dgm:prSet presAssocID="{DBC53ED5-04AA-4AD1-98CF-C68D8E52D4F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9314101-B100-499D-AED2-7A1B8E32A374}" srcId="{DD3BA9AA-51D9-4EC6-80A4-B2D12CBCCD78}" destId="{6FDA1294-9F5B-449E-8983-D8886FEF5DEB}" srcOrd="0" destOrd="0" parTransId="{B55B18E9-071B-47EB-9254-1A9EAE39282A}" sibTransId="{E301CE01-71C3-4487-86E5-351C2FB6C23F}"/>
    <dgm:cxn modelId="{FD6EAAE3-9AC4-4118-9DD2-CFC6E2FCB049}" type="presOf" srcId="{DD3BA9AA-51D9-4EC6-80A4-B2D12CBCCD78}" destId="{55B016E6-5F80-4901-BC71-157CAD05FEC7}" srcOrd="0" destOrd="0" presId="urn:microsoft.com/office/officeart/2005/8/layout/vList5"/>
    <dgm:cxn modelId="{3E15C36D-1397-4885-B480-A718E1F98CE8}" type="presOf" srcId="{5B75B4EF-13EC-4864-91BB-269CBC83CE14}" destId="{B2A11E4B-B6EB-41E1-BC42-340E1AFFB0E6}" srcOrd="0" destOrd="0" presId="urn:microsoft.com/office/officeart/2005/8/layout/vList5"/>
    <dgm:cxn modelId="{3D9E9DF0-9F09-4A4C-9A68-86196AE9526F}" type="presOf" srcId="{DBC53ED5-04AA-4AD1-98CF-C68D8E52D4FD}" destId="{C247C4C7-7B26-4C1F-9C9B-11A72652AE45}" srcOrd="0" destOrd="0" presId="urn:microsoft.com/office/officeart/2005/8/layout/vList5"/>
    <dgm:cxn modelId="{3D3B08B3-548E-469B-B6F8-2880C80C6FA7}" type="presOf" srcId="{34BB5EAE-C058-403E-8651-2E6EFE475C6A}" destId="{9B9ABD11-6A47-47E5-ABA5-82518E547727}" srcOrd="0" destOrd="0" presId="urn:microsoft.com/office/officeart/2005/8/layout/vList5"/>
    <dgm:cxn modelId="{E992CD06-9555-4610-850F-92987CDAA80C}" srcId="{5B75B4EF-13EC-4864-91BB-269CBC83CE14}" destId="{DBC53ED5-04AA-4AD1-98CF-C68D8E52D4FD}" srcOrd="1" destOrd="0" parTransId="{52E953FD-E235-4C49-9445-4FA405911044}" sibTransId="{8684CC69-920F-4DDE-A524-E91EB0A386F4}"/>
    <dgm:cxn modelId="{C382FD72-82DB-4348-821D-103A4BAD27E6}" type="presOf" srcId="{6FDA1294-9F5B-449E-8983-D8886FEF5DEB}" destId="{E44D82CE-0F44-4677-A249-BDB2D2F1C8AE}" srcOrd="0" destOrd="0" presId="urn:microsoft.com/office/officeart/2005/8/layout/vList5"/>
    <dgm:cxn modelId="{D5D7C8C6-6F83-42C9-91DC-52EFFEBD5F81}" srcId="{5B75B4EF-13EC-4864-91BB-269CBC83CE14}" destId="{DD3BA9AA-51D9-4EC6-80A4-B2D12CBCCD78}" srcOrd="0" destOrd="0" parTransId="{15A38ADC-EF3B-4617-8307-729C9CD02741}" sibTransId="{9F24306F-A783-487D-8650-4B181D86F5D8}"/>
    <dgm:cxn modelId="{804B35D8-FDA5-4542-AE68-456EA5BDB232}" srcId="{DBC53ED5-04AA-4AD1-98CF-C68D8E52D4FD}" destId="{34BB5EAE-C058-403E-8651-2E6EFE475C6A}" srcOrd="0" destOrd="0" parTransId="{1B2D5DDF-8D08-43CD-BB78-4B9E30A87040}" sibTransId="{60BA6C62-3F02-445B-BD07-44E24DD30B4C}"/>
    <dgm:cxn modelId="{BC378092-5CC6-40E1-9135-8E5A292E1C9D}" type="presParOf" srcId="{B2A11E4B-B6EB-41E1-BC42-340E1AFFB0E6}" destId="{F9C22E95-E66F-4C20-816C-CD8F3E7147A6}" srcOrd="0" destOrd="0" presId="urn:microsoft.com/office/officeart/2005/8/layout/vList5"/>
    <dgm:cxn modelId="{B837C94F-3274-487F-A27C-6974C3FF0047}" type="presParOf" srcId="{F9C22E95-E66F-4C20-816C-CD8F3E7147A6}" destId="{55B016E6-5F80-4901-BC71-157CAD05FEC7}" srcOrd="0" destOrd="0" presId="urn:microsoft.com/office/officeart/2005/8/layout/vList5"/>
    <dgm:cxn modelId="{CB6686D3-BA68-4B26-A545-65989B6B7B06}" type="presParOf" srcId="{F9C22E95-E66F-4C20-816C-CD8F3E7147A6}" destId="{E44D82CE-0F44-4677-A249-BDB2D2F1C8AE}" srcOrd="1" destOrd="0" presId="urn:microsoft.com/office/officeart/2005/8/layout/vList5"/>
    <dgm:cxn modelId="{16427C12-7B95-4D61-864C-BCBE536D6B19}" type="presParOf" srcId="{B2A11E4B-B6EB-41E1-BC42-340E1AFFB0E6}" destId="{13C3E212-A8F7-4662-80F4-DEF92D6BE1C0}" srcOrd="1" destOrd="0" presId="urn:microsoft.com/office/officeart/2005/8/layout/vList5"/>
    <dgm:cxn modelId="{621BBC8B-8896-410B-945A-E23ECD430D48}" type="presParOf" srcId="{B2A11E4B-B6EB-41E1-BC42-340E1AFFB0E6}" destId="{82E1D860-E280-4D8E-BC6E-486538A384CC}" srcOrd="2" destOrd="0" presId="urn:microsoft.com/office/officeart/2005/8/layout/vList5"/>
    <dgm:cxn modelId="{FC6A5283-95D4-482D-AD24-008C9067DD25}" type="presParOf" srcId="{82E1D860-E280-4D8E-BC6E-486538A384CC}" destId="{C247C4C7-7B26-4C1F-9C9B-11A72652AE45}" srcOrd="0" destOrd="0" presId="urn:microsoft.com/office/officeart/2005/8/layout/vList5"/>
    <dgm:cxn modelId="{B75EBCE4-6E4D-403F-8285-0D7D5A0E24C5}" type="presParOf" srcId="{82E1D860-E280-4D8E-BC6E-486538A384CC}" destId="{9B9ABD11-6A47-47E5-ABA5-82518E547727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FE517D-8C70-4B7E-A383-24BED321E219}" type="doc">
      <dgm:prSet loTypeId="urn:microsoft.com/office/officeart/2005/8/layout/vList6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s-AR"/>
        </a:p>
      </dgm:t>
    </dgm:pt>
    <dgm:pt modelId="{8324D4BE-3FA2-4497-9609-D004F36C0DB5}">
      <dgm:prSet phldrT="[Texto]"/>
      <dgm:spPr/>
      <dgm:t>
        <a:bodyPr/>
        <a:lstStyle/>
        <a:p>
          <a:r>
            <a:rPr lang="es-ES" dirty="0" smtClean="0"/>
            <a:t>Grupo control</a:t>
          </a:r>
        </a:p>
        <a:p>
          <a:r>
            <a:rPr lang="es-ES" dirty="0" smtClean="0"/>
            <a:t>G1</a:t>
          </a:r>
          <a:endParaRPr lang="es-AR" dirty="0"/>
        </a:p>
      </dgm:t>
    </dgm:pt>
    <dgm:pt modelId="{AE6D9EE9-98F2-4D93-B69D-C4E27265CA45}" type="parTrans" cxnId="{CF0C0814-20E6-4BFC-8357-AEB0119849EE}">
      <dgm:prSet/>
      <dgm:spPr/>
      <dgm:t>
        <a:bodyPr/>
        <a:lstStyle/>
        <a:p>
          <a:endParaRPr lang="es-AR"/>
        </a:p>
      </dgm:t>
    </dgm:pt>
    <dgm:pt modelId="{7CDD5D4B-73D6-4569-9770-54B147ADA036}" type="sibTrans" cxnId="{CF0C0814-20E6-4BFC-8357-AEB0119849EE}">
      <dgm:prSet/>
      <dgm:spPr/>
      <dgm:t>
        <a:bodyPr/>
        <a:lstStyle/>
        <a:p>
          <a:endParaRPr lang="es-AR"/>
        </a:p>
      </dgm:t>
    </dgm:pt>
    <dgm:pt modelId="{7C51ECDC-7966-4834-A59F-B8CC12881CC4}">
      <dgm:prSet phldrT="[Texto]" custT="1"/>
      <dgm:spPr/>
      <dgm:t>
        <a:bodyPr/>
        <a:lstStyle/>
        <a:p>
          <a:r>
            <a:rPr lang="es-ES" sz="6500" dirty="0" smtClean="0"/>
            <a:t>  </a:t>
          </a:r>
          <a:r>
            <a:rPr lang="es-ES" sz="4000" dirty="0" smtClean="0"/>
            <a:t>37763 </a:t>
          </a:r>
          <a:r>
            <a:rPr lang="es-ES" sz="2400" dirty="0" smtClean="0"/>
            <a:t>personas</a:t>
          </a:r>
          <a:endParaRPr lang="es-AR" sz="2400" dirty="0"/>
        </a:p>
      </dgm:t>
    </dgm:pt>
    <dgm:pt modelId="{5E53E812-5D5C-4956-A0C8-F2F99C56C6BF}" type="parTrans" cxnId="{90C98952-7660-490D-8B8B-416F4AA8B28A}">
      <dgm:prSet/>
      <dgm:spPr/>
      <dgm:t>
        <a:bodyPr/>
        <a:lstStyle/>
        <a:p>
          <a:endParaRPr lang="es-AR"/>
        </a:p>
      </dgm:t>
    </dgm:pt>
    <dgm:pt modelId="{3EF162B9-EF3A-4504-B6F7-4EA30B3756FE}" type="sibTrans" cxnId="{90C98952-7660-490D-8B8B-416F4AA8B28A}">
      <dgm:prSet/>
      <dgm:spPr/>
      <dgm:t>
        <a:bodyPr/>
        <a:lstStyle/>
        <a:p>
          <a:endParaRPr lang="es-AR"/>
        </a:p>
      </dgm:t>
    </dgm:pt>
    <dgm:pt modelId="{A34DB5A8-8F3D-44C6-A150-2A834797F8FF}">
      <dgm:prSet phldrT="[Texto]"/>
      <dgm:spPr/>
      <dgm:t>
        <a:bodyPr/>
        <a:lstStyle/>
        <a:p>
          <a:r>
            <a:rPr lang="es-ES" dirty="0" smtClean="0"/>
            <a:t>Grupo </a:t>
          </a:r>
          <a:r>
            <a:rPr lang="es-ES" dirty="0" err="1" smtClean="0"/>
            <a:t>isoniazida</a:t>
          </a:r>
          <a:endParaRPr lang="es-ES" dirty="0" smtClean="0"/>
        </a:p>
        <a:p>
          <a:r>
            <a:rPr lang="es-ES" dirty="0" smtClean="0"/>
            <a:t>G2</a:t>
          </a:r>
          <a:endParaRPr lang="es-AR" dirty="0"/>
        </a:p>
      </dgm:t>
    </dgm:pt>
    <dgm:pt modelId="{226F7688-89AD-4F91-BA5E-DF22D3A7B7FE}" type="parTrans" cxnId="{28B1F48F-2040-4FBE-BE52-3CF6EAE0CCD4}">
      <dgm:prSet/>
      <dgm:spPr/>
      <dgm:t>
        <a:bodyPr/>
        <a:lstStyle/>
        <a:p>
          <a:endParaRPr lang="es-AR"/>
        </a:p>
      </dgm:t>
    </dgm:pt>
    <dgm:pt modelId="{2F2B7AAF-7024-48C8-968D-FFDE93301E51}" type="sibTrans" cxnId="{28B1F48F-2040-4FBE-BE52-3CF6EAE0CCD4}">
      <dgm:prSet/>
      <dgm:spPr/>
      <dgm:t>
        <a:bodyPr/>
        <a:lstStyle/>
        <a:p>
          <a:endParaRPr lang="es-AR"/>
        </a:p>
      </dgm:t>
    </dgm:pt>
    <dgm:pt modelId="{0F106309-6D3D-4BBF-A496-031E881D2A63}">
      <dgm:prSet phldrT="[Texto]" custT="1"/>
      <dgm:spPr/>
      <dgm:t>
        <a:bodyPr/>
        <a:lstStyle/>
        <a:p>
          <a:r>
            <a:rPr lang="es-ES" sz="4000" dirty="0" smtClean="0"/>
            <a:t>     40981 </a:t>
          </a:r>
          <a:r>
            <a:rPr lang="es-ES" sz="2800" dirty="0" smtClean="0"/>
            <a:t>personas</a:t>
          </a:r>
          <a:endParaRPr lang="es-AR" sz="2800" dirty="0"/>
        </a:p>
      </dgm:t>
    </dgm:pt>
    <dgm:pt modelId="{A9B488D3-06CA-487F-AC69-8D316194DA1C}" type="parTrans" cxnId="{4B807CC0-22BE-4B69-81FC-8EC1D0EC0CA4}">
      <dgm:prSet/>
      <dgm:spPr/>
      <dgm:t>
        <a:bodyPr/>
        <a:lstStyle/>
        <a:p>
          <a:endParaRPr lang="es-AR"/>
        </a:p>
      </dgm:t>
    </dgm:pt>
    <dgm:pt modelId="{E7F253BB-7CB9-458A-AA81-C59D9E12FB97}" type="sibTrans" cxnId="{4B807CC0-22BE-4B69-81FC-8EC1D0EC0CA4}">
      <dgm:prSet/>
      <dgm:spPr/>
      <dgm:t>
        <a:bodyPr/>
        <a:lstStyle/>
        <a:p>
          <a:endParaRPr lang="es-AR"/>
        </a:p>
      </dgm:t>
    </dgm:pt>
    <dgm:pt modelId="{621C1A6D-1805-4E60-9081-F3B14EF2A206}">
      <dgm:prSet phldrT="[Texto]" custT="1"/>
      <dgm:spPr/>
      <dgm:t>
        <a:bodyPr/>
        <a:lstStyle/>
        <a:p>
          <a:r>
            <a:rPr lang="es-ES" sz="2400" dirty="0" smtClean="0"/>
            <a:t>          300 mg /d/9meses</a:t>
          </a:r>
          <a:endParaRPr lang="es-AR" sz="2400" dirty="0"/>
        </a:p>
      </dgm:t>
    </dgm:pt>
    <dgm:pt modelId="{BFB2FC16-C60F-4D2E-95D4-97804659994D}" type="parTrans" cxnId="{A94B2942-0D01-4BD9-943B-9D0AE27E5B16}">
      <dgm:prSet/>
      <dgm:spPr/>
      <dgm:t>
        <a:bodyPr/>
        <a:lstStyle/>
        <a:p>
          <a:endParaRPr lang="es-AR"/>
        </a:p>
      </dgm:t>
    </dgm:pt>
    <dgm:pt modelId="{A680D17D-E6B0-4895-A3E0-59AABB0296E0}" type="sibTrans" cxnId="{A94B2942-0D01-4BD9-943B-9D0AE27E5B16}">
      <dgm:prSet/>
      <dgm:spPr/>
      <dgm:t>
        <a:bodyPr/>
        <a:lstStyle/>
        <a:p>
          <a:endParaRPr lang="es-AR"/>
        </a:p>
      </dgm:t>
    </dgm:pt>
    <dgm:pt modelId="{2840A1ED-26AC-4456-850B-6578E6816857}" type="pres">
      <dgm:prSet presAssocID="{71FE517D-8C70-4B7E-A383-24BED321E21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A585F7F3-DD58-4623-AB72-6ECE4C5AD911}" type="pres">
      <dgm:prSet presAssocID="{8324D4BE-3FA2-4497-9609-D004F36C0DB5}" presName="linNode" presStyleCnt="0"/>
      <dgm:spPr/>
    </dgm:pt>
    <dgm:pt modelId="{97DC217F-8F0F-41F8-8360-2DE99758A88A}" type="pres">
      <dgm:prSet presAssocID="{8324D4BE-3FA2-4497-9609-D004F36C0DB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04A1B04-F3BC-414B-B1A1-68DCC1D639A3}" type="pres">
      <dgm:prSet presAssocID="{8324D4BE-3FA2-4497-9609-D004F36C0DB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CB8405E-E9F2-493B-973E-5C340CF5F08F}" type="pres">
      <dgm:prSet presAssocID="{7CDD5D4B-73D6-4569-9770-54B147ADA036}" presName="spacing" presStyleCnt="0"/>
      <dgm:spPr/>
    </dgm:pt>
    <dgm:pt modelId="{40F6FD64-A098-47B0-B041-C5A4F1E21052}" type="pres">
      <dgm:prSet presAssocID="{A34DB5A8-8F3D-44C6-A150-2A834797F8FF}" presName="linNode" presStyleCnt="0"/>
      <dgm:spPr/>
    </dgm:pt>
    <dgm:pt modelId="{AAE9D3B9-B9D7-4D24-8962-CD2221869EDE}" type="pres">
      <dgm:prSet presAssocID="{A34DB5A8-8F3D-44C6-A150-2A834797F8F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C3B00C0-76CA-4842-9ADC-69953FE48DBE}" type="pres">
      <dgm:prSet presAssocID="{A34DB5A8-8F3D-44C6-A150-2A834797F8F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EEB4015-FC72-42E7-B283-B4EF145CB28C}" type="presOf" srcId="{71FE517D-8C70-4B7E-A383-24BED321E219}" destId="{2840A1ED-26AC-4456-850B-6578E6816857}" srcOrd="0" destOrd="0" presId="urn:microsoft.com/office/officeart/2005/8/layout/vList6"/>
    <dgm:cxn modelId="{90C98952-7660-490D-8B8B-416F4AA8B28A}" srcId="{8324D4BE-3FA2-4497-9609-D004F36C0DB5}" destId="{7C51ECDC-7966-4834-A59F-B8CC12881CC4}" srcOrd="0" destOrd="0" parTransId="{5E53E812-5D5C-4956-A0C8-F2F99C56C6BF}" sibTransId="{3EF162B9-EF3A-4504-B6F7-4EA30B3756FE}"/>
    <dgm:cxn modelId="{28B1F48F-2040-4FBE-BE52-3CF6EAE0CCD4}" srcId="{71FE517D-8C70-4B7E-A383-24BED321E219}" destId="{A34DB5A8-8F3D-44C6-A150-2A834797F8FF}" srcOrd="1" destOrd="0" parTransId="{226F7688-89AD-4F91-BA5E-DF22D3A7B7FE}" sibTransId="{2F2B7AAF-7024-48C8-968D-FFDE93301E51}"/>
    <dgm:cxn modelId="{AE4BF0D7-272A-41FF-8784-D13D574E261D}" type="presOf" srcId="{A34DB5A8-8F3D-44C6-A150-2A834797F8FF}" destId="{AAE9D3B9-B9D7-4D24-8962-CD2221869EDE}" srcOrd="0" destOrd="0" presId="urn:microsoft.com/office/officeart/2005/8/layout/vList6"/>
    <dgm:cxn modelId="{D2EE1D00-9180-44B2-BEEF-D47B3FE569C4}" type="presOf" srcId="{8324D4BE-3FA2-4497-9609-D004F36C0DB5}" destId="{97DC217F-8F0F-41F8-8360-2DE99758A88A}" srcOrd="0" destOrd="0" presId="urn:microsoft.com/office/officeart/2005/8/layout/vList6"/>
    <dgm:cxn modelId="{F0F32585-B010-406D-B5D0-6FACDDAF8C68}" type="presOf" srcId="{621C1A6D-1805-4E60-9081-F3B14EF2A206}" destId="{FC3B00C0-76CA-4842-9ADC-69953FE48DBE}" srcOrd="0" destOrd="1" presId="urn:microsoft.com/office/officeart/2005/8/layout/vList6"/>
    <dgm:cxn modelId="{58427D8B-2293-45E5-9910-7E24A7EA575B}" type="presOf" srcId="{7C51ECDC-7966-4834-A59F-B8CC12881CC4}" destId="{804A1B04-F3BC-414B-B1A1-68DCC1D639A3}" srcOrd="0" destOrd="0" presId="urn:microsoft.com/office/officeart/2005/8/layout/vList6"/>
    <dgm:cxn modelId="{CF0C0814-20E6-4BFC-8357-AEB0119849EE}" srcId="{71FE517D-8C70-4B7E-A383-24BED321E219}" destId="{8324D4BE-3FA2-4497-9609-D004F36C0DB5}" srcOrd="0" destOrd="0" parTransId="{AE6D9EE9-98F2-4D93-B69D-C4E27265CA45}" sibTransId="{7CDD5D4B-73D6-4569-9770-54B147ADA036}"/>
    <dgm:cxn modelId="{4B807CC0-22BE-4B69-81FC-8EC1D0EC0CA4}" srcId="{A34DB5A8-8F3D-44C6-A150-2A834797F8FF}" destId="{0F106309-6D3D-4BBF-A496-031E881D2A63}" srcOrd="0" destOrd="0" parTransId="{A9B488D3-06CA-487F-AC69-8D316194DA1C}" sibTransId="{E7F253BB-7CB9-458A-AA81-C59D9E12FB97}"/>
    <dgm:cxn modelId="{41AA41D9-46E3-4C2B-A495-599EE867190E}" type="presOf" srcId="{0F106309-6D3D-4BBF-A496-031E881D2A63}" destId="{FC3B00C0-76CA-4842-9ADC-69953FE48DBE}" srcOrd="0" destOrd="0" presId="urn:microsoft.com/office/officeart/2005/8/layout/vList6"/>
    <dgm:cxn modelId="{A94B2942-0D01-4BD9-943B-9D0AE27E5B16}" srcId="{A34DB5A8-8F3D-44C6-A150-2A834797F8FF}" destId="{621C1A6D-1805-4E60-9081-F3B14EF2A206}" srcOrd="1" destOrd="0" parTransId="{BFB2FC16-C60F-4D2E-95D4-97804659994D}" sibTransId="{A680D17D-E6B0-4895-A3E0-59AABB0296E0}"/>
    <dgm:cxn modelId="{E5BED2B8-2E4F-441A-8D1B-43F4F2C7E5CE}" type="presParOf" srcId="{2840A1ED-26AC-4456-850B-6578E6816857}" destId="{A585F7F3-DD58-4623-AB72-6ECE4C5AD911}" srcOrd="0" destOrd="0" presId="urn:microsoft.com/office/officeart/2005/8/layout/vList6"/>
    <dgm:cxn modelId="{D8E72C5A-8F1F-41FC-8EA7-7615453B5FE9}" type="presParOf" srcId="{A585F7F3-DD58-4623-AB72-6ECE4C5AD911}" destId="{97DC217F-8F0F-41F8-8360-2DE99758A88A}" srcOrd="0" destOrd="0" presId="urn:microsoft.com/office/officeart/2005/8/layout/vList6"/>
    <dgm:cxn modelId="{E39DC110-7A4D-4279-836A-AB99CC483AED}" type="presParOf" srcId="{A585F7F3-DD58-4623-AB72-6ECE4C5AD911}" destId="{804A1B04-F3BC-414B-B1A1-68DCC1D639A3}" srcOrd="1" destOrd="0" presId="urn:microsoft.com/office/officeart/2005/8/layout/vList6"/>
    <dgm:cxn modelId="{6B2A8355-B83C-4944-8616-CB316B6D6A8E}" type="presParOf" srcId="{2840A1ED-26AC-4456-850B-6578E6816857}" destId="{6CB8405E-E9F2-493B-973E-5C340CF5F08F}" srcOrd="1" destOrd="0" presId="urn:microsoft.com/office/officeart/2005/8/layout/vList6"/>
    <dgm:cxn modelId="{9C2EE2B7-2DFC-4824-BA0C-0C58342F4386}" type="presParOf" srcId="{2840A1ED-26AC-4456-850B-6578E6816857}" destId="{40F6FD64-A098-47B0-B041-C5A4F1E21052}" srcOrd="2" destOrd="0" presId="urn:microsoft.com/office/officeart/2005/8/layout/vList6"/>
    <dgm:cxn modelId="{E478AB89-8867-466D-B426-D2C6603CCCE6}" type="presParOf" srcId="{40F6FD64-A098-47B0-B041-C5A4F1E21052}" destId="{AAE9D3B9-B9D7-4D24-8962-CD2221869EDE}" srcOrd="0" destOrd="0" presId="urn:microsoft.com/office/officeart/2005/8/layout/vList6"/>
    <dgm:cxn modelId="{53823CA2-210A-4F69-844E-AAAF20F50F77}" type="presParOf" srcId="{40F6FD64-A098-47B0-B041-C5A4F1E21052}" destId="{FC3B00C0-76CA-4842-9ADC-69953FE48DB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33BB65-7E23-4A25-AA51-4A4F321FA3F6}" type="doc">
      <dgm:prSet loTypeId="urn:microsoft.com/office/officeart/2005/8/layout/vProcess5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s-AR"/>
        </a:p>
      </dgm:t>
    </dgm:pt>
    <dgm:pt modelId="{F51389C2-32EC-4622-88F0-2E6433351D4C}">
      <dgm:prSet phldrT="[Texto]"/>
      <dgm:spPr/>
      <dgm:t>
        <a:bodyPr/>
        <a:lstStyle/>
        <a:p>
          <a:r>
            <a:rPr lang="es-ES" dirty="0" smtClean="0"/>
            <a:t>Neumonía adquirida comunidad</a:t>
          </a:r>
          <a:endParaRPr lang="es-AR" dirty="0"/>
        </a:p>
      </dgm:t>
    </dgm:pt>
    <dgm:pt modelId="{0E389B44-8FAC-4425-BBC3-FC85BA9F55C0}" type="parTrans" cxnId="{1B530A23-50B5-485F-A0D8-5B506FBDD5F7}">
      <dgm:prSet/>
      <dgm:spPr/>
      <dgm:t>
        <a:bodyPr/>
        <a:lstStyle/>
        <a:p>
          <a:endParaRPr lang="es-AR"/>
        </a:p>
      </dgm:t>
    </dgm:pt>
    <dgm:pt modelId="{69F3214B-25FD-49DA-B649-E7D9C0AA796E}" type="sibTrans" cxnId="{1B530A23-50B5-485F-A0D8-5B506FBDD5F7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79A5A44E-DE4D-485C-B9CE-79FA7B85134F}">
      <dgm:prSet phldrT="[Texto]"/>
      <dgm:spPr/>
      <dgm:t>
        <a:bodyPr/>
        <a:lstStyle/>
        <a:p>
          <a:r>
            <a:rPr lang="es-ES" dirty="0" smtClean="0"/>
            <a:t>Alteración inmunológico</a:t>
          </a:r>
          <a:endParaRPr lang="es-AR" dirty="0"/>
        </a:p>
      </dgm:t>
    </dgm:pt>
    <dgm:pt modelId="{E412D5FF-68D5-404C-9870-4FC2220E0FC0}" type="parTrans" cxnId="{A1A6D737-2E10-496F-A7AB-786977C0DAA7}">
      <dgm:prSet/>
      <dgm:spPr/>
      <dgm:t>
        <a:bodyPr/>
        <a:lstStyle/>
        <a:p>
          <a:endParaRPr lang="es-AR"/>
        </a:p>
      </dgm:t>
    </dgm:pt>
    <dgm:pt modelId="{04FAF0A2-CF20-4D6A-810B-4F5619BC6F72}" type="sibTrans" cxnId="{A1A6D737-2E10-496F-A7AB-786977C0DAA7}">
      <dgm:prSet/>
      <dgm:spPr/>
      <dgm:t>
        <a:bodyPr/>
        <a:lstStyle/>
        <a:p>
          <a:endParaRPr lang="es-AR"/>
        </a:p>
      </dgm:t>
    </dgm:pt>
    <dgm:pt modelId="{55A1BAF3-461F-4965-ADF9-929CE666B5C2}">
      <dgm:prSet phldrT="[Texto]"/>
      <dgm:spPr/>
      <dgm:t>
        <a:bodyPr/>
        <a:lstStyle/>
        <a:p>
          <a:r>
            <a:rPr lang="es-ES" dirty="0" smtClean="0"/>
            <a:t>Inmunocomprometidos  </a:t>
          </a:r>
          <a:endParaRPr lang="es-AR" dirty="0"/>
        </a:p>
      </dgm:t>
    </dgm:pt>
    <dgm:pt modelId="{C319E28A-0862-470B-9758-790C06D2D98E}" type="sibTrans" cxnId="{8C7C1AFE-B778-42D5-8FC0-E834944A2E99}">
      <dgm:prSet/>
      <dgm:spPr/>
      <dgm:t>
        <a:bodyPr/>
        <a:lstStyle/>
        <a:p>
          <a:endParaRPr lang="es-AR"/>
        </a:p>
      </dgm:t>
    </dgm:pt>
    <dgm:pt modelId="{C73C1671-9A8A-4A2F-8531-60F02DC5A729}" type="parTrans" cxnId="{8C7C1AFE-B778-42D5-8FC0-E834944A2E99}">
      <dgm:prSet/>
      <dgm:spPr/>
      <dgm:t>
        <a:bodyPr/>
        <a:lstStyle/>
        <a:p>
          <a:endParaRPr lang="es-AR"/>
        </a:p>
      </dgm:t>
    </dgm:pt>
    <dgm:pt modelId="{292E06EA-79AA-4E11-A4F5-F7323E4AFB8A}" type="pres">
      <dgm:prSet presAssocID="{FA33BB65-7E23-4A25-AA51-4A4F321FA3F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AA8F463-E11B-44C1-B9DF-BDEF7925AE48}" type="pres">
      <dgm:prSet presAssocID="{FA33BB65-7E23-4A25-AA51-4A4F321FA3F6}" presName="dummyMaxCanvas" presStyleCnt="0">
        <dgm:presLayoutVars/>
      </dgm:prSet>
      <dgm:spPr/>
    </dgm:pt>
    <dgm:pt modelId="{9299A94D-80B4-42D7-BDF9-16AA3EFCB6F2}" type="pres">
      <dgm:prSet presAssocID="{FA33BB65-7E23-4A25-AA51-4A4F321FA3F6}" presName="ThreeNodes_1" presStyleLbl="node1" presStyleIdx="0" presStyleCnt="3" custScaleY="42754" custLinFactNeighborX="148" custLinFactNeighborY="1591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8B5D4B8-4403-46B0-B48C-C00074146778}" type="pres">
      <dgm:prSet presAssocID="{FA33BB65-7E23-4A25-AA51-4A4F321FA3F6}" presName="ThreeNodes_2" presStyleLbl="node1" presStyleIdx="1" presStyleCnt="3" custScaleY="42113" custLinFactNeighborX="-440" custLinFactNeighborY="-1622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E134519-9795-4814-A39F-031A1ED9022E}" type="pres">
      <dgm:prSet presAssocID="{FA33BB65-7E23-4A25-AA51-4A4F321FA3F6}" presName="ThreeNodes_3" presStyleLbl="node1" presStyleIdx="2" presStyleCnt="3" custScaleY="42728" custLinFactNeighborX="-4117" custLinFactNeighborY="-4272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85F5882-5EC6-4542-864E-7EA59F357C82}" type="pres">
      <dgm:prSet presAssocID="{FA33BB65-7E23-4A25-AA51-4A4F321FA3F6}" presName="ThreeConn_1-2" presStyleLbl="fgAccFollowNode1" presStyleIdx="0" presStyleCnt="2" custScaleY="3214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FFD413D-D305-417D-BA46-CFDFCF210CD3}" type="pres">
      <dgm:prSet presAssocID="{FA33BB65-7E23-4A25-AA51-4A4F321FA3F6}" presName="ThreeConn_2-3" presStyleLbl="fgAccFollowNode1" presStyleIdx="1" presStyleCnt="2" custScaleY="34212" custLinFactNeighborX="-18893" custLinFactNeighborY="-4079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CA7C1F6-F046-43D6-8CBD-8272085FD2D7}" type="pres">
      <dgm:prSet presAssocID="{FA33BB65-7E23-4A25-AA51-4A4F321FA3F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0C898C2-EDB2-4A87-A430-936A138372A0}" type="pres">
      <dgm:prSet presAssocID="{FA33BB65-7E23-4A25-AA51-4A4F321FA3F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698F3DA-704F-4DF0-83FF-A23DED9A5137}" type="pres">
      <dgm:prSet presAssocID="{FA33BB65-7E23-4A25-AA51-4A4F321FA3F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B530A23-50B5-485F-A0D8-5B506FBDD5F7}" srcId="{FA33BB65-7E23-4A25-AA51-4A4F321FA3F6}" destId="{F51389C2-32EC-4622-88F0-2E6433351D4C}" srcOrd="0" destOrd="0" parTransId="{0E389B44-8FAC-4425-BBC3-FC85BA9F55C0}" sibTransId="{69F3214B-25FD-49DA-B649-E7D9C0AA796E}"/>
    <dgm:cxn modelId="{8C7C1AFE-B778-42D5-8FC0-E834944A2E99}" srcId="{FA33BB65-7E23-4A25-AA51-4A4F321FA3F6}" destId="{55A1BAF3-461F-4965-ADF9-929CE666B5C2}" srcOrd="1" destOrd="0" parTransId="{C73C1671-9A8A-4A2F-8531-60F02DC5A729}" sibTransId="{C319E28A-0862-470B-9758-790C06D2D98E}"/>
    <dgm:cxn modelId="{A6F32C81-76E8-4ECC-A66B-3407C4648486}" type="presOf" srcId="{F51389C2-32EC-4622-88F0-2E6433351D4C}" destId="{9299A94D-80B4-42D7-BDF9-16AA3EFCB6F2}" srcOrd="0" destOrd="0" presId="urn:microsoft.com/office/officeart/2005/8/layout/vProcess5"/>
    <dgm:cxn modelId="{A1A6D737-2E10-496F-A7AB-786977C0DAA7}" srcId="{FA33BB65-7E23-4A25-AA51-4A4F321FA3F6}" destId="{79A5A44E-DE4D-485C-B9CE-79FA7B85134F}" srcOrd="2" destOrd="0" parTransId="{E412D5FF-68D5-404C-9870-4FC2220E0FC0}" sibTransId="{04FAF0A2-CF20-4D6A-810B-4F5619BC6F72}"/>
    <dgm:cxn modelId="{80A3F0E8-9FEE-4586-8E35-194C361D528A}" type="presOf" srcId="{79A5A44E-DE4D-485C-B9CE-79FA7B85134F}" destId="{A698F3DA-704F-4DF0-83FF-A23DED9A5137}" srcOrd="1" destOrd="0" presId="urn:microsoft.com/office/officeart/2005/8/layout/vProcess5"/>
    <dgm:cxn modelId="{354D36BA-F17F-440D-9E74-7836374DCC61}" type="presOf" srcId="{F51389C2-32EC-4622-88F0-2E6433351D4C}" destId="{0CA7C1F6-F046-43D6-8CBD-8272085FD2D7}" srcOrd="1" destOrd="0" presId="urn:microsoft.com/office/officeart/2005/8/layout/vProcess5"/>
    <dgm:cxn modelId="{47CF2677-5927-4E59-8DAF-2823F5935FEB}" type="presOf" srcId="{79A5A44E-DE4D-485C-B9CE-79FA7B85134F}" destId="{EE134519-9795-4814-A39F-031A1ED9022E}" srcOrd="0" destOrd="0" presId="urn:microsoft.com/office/officeart/2005/8/layout/vProcess5"/>
    <dgm:cxn modelId="{F650ACD1-6E74-4733-9686-85D48179B875}" type="presOf" srcId="{FA33BB65-7E23-4A25-AA51-4A4F321FA3F6}" destId="{292E06EA-79AA-4E11-A4F5-F7323E4AFB8A}" srcOrd="0" destOrd="0" presId="urn:microsoft.com/office/officeart/2005/8/layout/vProcess5"/>
    <dgm:cxn modelId="{608CA22E-E9A1-4760-9CE5-6AB50BDD6921}" type="presOf" srcId="{C319E28A-0862-470B-9758-790C06D2D98E}" destId="{2FFD413D-D305-417D-BA46-CFDFCF210CD3}" srcOrd="0" destOrd="0" presId="urn:microsoft.com/office/officeart/2005/8/layout/vProcess5"/>
    <dgm:cxn modelId="{44186E90-736D-469E-8B5F-4FC16D1B3CE7}" type="presOf" srcId="{69F3214B-25FD-49DA-B649-E7D9C0AA796E}" destId="{C85F5882-5EC6-4542-864E-7EA59F357C82}" srcOrd="0" destOrd="0" presId="urn:microsoft.com/office/officeart/2005/8/layout/vProcess5"/>
    <dgm:cxn modelId="{3DC6D1DC-B67C-4F57-928A-02215C06565F}" type="presOf" srcId="{55A1BAF3-461F-4965-ADF9-929CE666B5C2}" destId="{58B5D4B8-4403-46B0-B48C-C00074146778}" srcOrd="0" destOrd="0" presId="urn:microsoft.com/office/officeart/2005/8/layout/vProcess5"/>
    <dgm:cxn modelId="{F6EA3CF7-4313-4A88-9B76-732428AB6D0C}" type="presOf" srcId="{55A1BAF3-461F-4965-ADF9-929CE666B5C2}" destId="{20C898C2-EDB2-4A87-A430-936A138372A0}" srcOrd="1" destOrd="0" presId="urn:microsoft.com/office/officeart/2005/8/layout/vProcess5"/>
    <dgm:cxn modelId="{77E7E0E8-374C-4C6C-BC25-45AD7AB65BE0}" type="presParOf" srcId="{292E06EA-79AA-4E11-A4F5-F7323E4AFB8A}" destId="{5AA8F463-E11B-44C1-B9DF-BDEF7925AE48}" srcOrd="0" destOrd="0" presId="urn:microsoft.com/office/officeart/2005/8/layout/vProcess5"/>
    <dgm:cxn modelId="{E11D60CA-BE90-4DAF-97B0-1C197F4FAE0D}" type="presParOf" srcId="{292E06EA-79AA-4E11-A4F5-F7323E4AFB8A}" destId="{9299A94D-80B4-42D7-BDF9-16AA3EFCB6F2}" srcOrd="1" destOrd="0" presId="urn:microsoft.com/office/officeart/2005/8/layout/vProcess5"/>
    <dgm:cxn modelId="{98C9B10C-F496-421B-95E2-705B5A306B3F}" type="presParOf" srcId="{292E06EA-79AA-4E11-A4F5-F7323E4AFB8A}" destId="{58B5D4B8-4403-46B0-B48C-C00074146778}" srcOrd="2" destOrd="0" presId="urn:microsoft.com/office/officeart/2005/8/layout/vProcess5"/>
    <dgm:cxn modelId="{F55FC46E-6874-4EEA-AA5A-7ECC12CF125A}" type="presParOf" srcId="{292E06EA-79AA-4E11-A4F5-F7323E4AFB8A}" destId="{EE134519-9795-4814-A39F-031A1ED9022E}" srcOrd="3" destOrd="0" presId="urn:microsoft.com/office/officeart/2005/8/layout/vProcess5"/>
    <dgm:cxn modelId="{58B94EEE-B2AF-493D-AF05-F11B0A3F3467}" type="presParOf" srcId="{292E06EA-79AA-4E11-A4F5-F7323E4AFB8A}" destId="{C85F5882-5EC6-4542-864E-7EA59F357C82}" srcOrd="4" destOrd="0" presId="urn:microsoft.com/office/officeart/2005/8/layout/vProcess5"/>
    <dgm:cxn modelId="{66FD5EE7-A1B7-41DA-BB37-621FA52DDCA5}" type="presParOf" srcId="{292E06EA-79AA-4E11-A4F5-F7323E4AFB8A}" destId="{2FFD413D-D305-417D-BA46-CFDFCF210CD3}" srcOrd="5" destOrd="0" presId="urn:microsoft.com/office/officeart/2005/8/layout/vProcess5"/>
    <dgm:cxn modelId="{0393E75D-A3AF-4AF0-9942-B1478C6C9AF3}" type="presParOf" srcId="{292E06EA-79AA-4E11-A4F5-F7323E4AFB8A}" destId="{0CA7C1F6-F046-43D6-8CBD-8272085FD2D7}" srcOrd="6" destOrd="0" presId="urn:microsoft.com/office/officeart/2005/8/layout/vProcess5"/>
    <dgm:cxn modelId="{C40A925B-BB34-4EA9-BD5B-01A6F1001FD7}" type="presParOf" srcId="{292E06EA-79AA-4E11-A4F5-F7323E4AFB8A}" destId="{20C898C2-EDB2-4A87-A430-936A138372A0}" srcOrd="7" destOrd="0" presId="urn:microsoft.com/office/officeart/2005/8/layout/vProcess5"/>
    <dgm:cxn modelId="{EDCC6A58-94E3-4FC6-B303-CBDA319D761E}" type="presParOf" srcId="{292E06EA-79AA-4E11-A4F5-F7323E4AFB8A}" destId="{A698F3DA-704F-4DF0-83FF-A23DED9A513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D82CE-0F44-4677-A249-BDB2D2F1C8AE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900 mg /d / 9 meses</a:t>
          </a:r>
          <a:endParaRPr lang="es-AR" sz="2800" kern="1200" dirty="0"/>
        </a:p>
      </dsp:txBody>
      <dsp:txXfrm rot="5400000">
        <a:off x="4713034" y="-1529550"/>
        <a:ext cx="1766186" cy="5266944"/>
      </dsp:txXfrm>
    </dsp:sp>
    <dsp:sp modelId="{55B016E6-5F80-4901-BC71-157CAD05FEC7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err="1" smtClean="0"/>
            <a:t>Isoniazida</a:t>
          </a:r>
          <a:endParaRPr lang="es-ES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G1</a:t>
          </a:r>
          <a:endParaRPr lang="es-AR" sz="3300" kern="1200" dirty="0"/>
        </a:p>
      </dsp:txBody>
      <dsp:txXfrm>
        <a:off x="0" y="55"/>
        <a:ext cx="2962656" cy="2207732"/>
      </dsp:txXfrm>
    </dsp:sp>
    <dsp:sp modelId="{9B9ABD11-6A47-47E5-ABA5-82518E547727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900mg c/u /</a:t>
          </a:r>
          <a:r>
            <a:rPr lang="es-ES" sz="2800" kern="1200" dirty="0" err="1" smtClean="0"/>
            <a:t>sem</a:t>
          </a:r>
          <a:r>
            <a:rPr lang="es-ES" sz="2800" kern="1200" dirty="0" smtClean="0"/>
            <a:t>/12sem</a:t>
          </a:r>
          <a:r>
            <a:rPr lang="es-ES" sz="3600" kern="1200" dirty="0" smtClean="0"/>
            <a:t>.</a:t>
          </a:r>
          <a:endParaRPr lang="es-AR" sz="3600" kern="1200" dirty="0"/>
        </a:p>
      </dsp:txBody>
      <dsp:txXfrm rot="5400000">
        <a:off x="4713034" y="788569"/>
        <a:ext cx="1766186" cy="5266944"/>
      </dsp:txXfrm>
    </dsp:sp>
    <dsp:sp modelId="{C247C4C7-7B26-4C1F-9C9B-11A72652AE45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Rifapentine más </a:t>
          </a:r>
          <a:r>
            <a:rPr lang="es-ES" sz="3300" kern="1200" dirty="0" err="1" smtClean="0"/>
            <a:t>Isoniazida</a:t>
          </a:r>
          <a:r>
            <a:rPr lang="es-ES" sz="3300" kern="1200" dirty="0" smtClean="0"/>
            <a:t>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G2</a:t>
          </a:r>
          <a:endParaRPr lang="es-AR" sz="3300" kern="1200" dirty="0"/>
        </a:p>
      </dsp:txBody>
      <dsp:txXfrm>
        <a:off x="0" y="2318174"/>
        <a:ext cx="2962656" cy="22077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4A1B04-F3BC-414B-B1A1-68DCC1D639A3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6500" kern="1200" dirty="0" smtClean="0"/>
            <a:t>  </a:t>
          </a:r>
          <a:r>
            <a:rPr lang="es-ES" sz="4000" kern="1200" dirty="0" smtClean="0"/>
            <a:t>37763 </a:t>
          </a:r>
          <a:r>
            <a:rPr lang="es-ES" sz="2400" kern="1200" dirty="0" smtClean="0"/>
            <a:t>personas</a:t>
          </a:r>
          <a:endParaRPr lang="es-AR" sz="2400" kern="1200" dirty="0"/>
        </a:p>
      </dsp:txBody>
      <dsp:txXfrm>
        <a:off x="3291839" y="552"/>
        <a:ext cx="4937760" cy="2154694"/>
      </dsp:txXfrm>
    </dsp:sp>
    <dsp:sp modelId="{97DC217F-8F0F-41F8-8360-2DE99758A88A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Grupo control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G1</a:t>
          </a:r>
          <a:endParaRPr lang="es-AR" sz="3800" kern="1200" dirty="0"/>
        </a:p>
      </dsp:txBody>
      <dsp:txXfrm>
        <a:off x="0" y="552"/>
        <a:ext cx="3291840" cy="2154694"/>
      </dsp:txXfrm>
    </dsp:sp>
    <dsp:sp modelId="{FC3B00C0-76CA-4842-9ADC-69953FE48DBE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000" kern="1200" dirty="0" smtClean="0"/>
            <a:t>     40981 </a:t>
          </a:r>
          <a:r>
            <a:rPr lang="es-ES" sz="2800" kern="1200" dirty="0" smtClean="0"/>
            <a:t>personas</a:t>
          </a:r>
          <a:endParaRPr lang="es-AR" sz="2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          300 mg /d/9meses</a:t>
          </a:r>
          <a:endParaRPr lang="es-AR" sz="2400" kern="1200" dirty="0"/>
        </a:p>
      </dsp:txBody>
      <dsp:txXfrm>
        <a:off x="3291839" y="2370716"/>
        <a:ext cx="4937760" cy="2154694"/>
      </dsp:txXfrm>
    </dsp:sp>
    <dsp:sp modelId="{AAE9D3B9-B9D7-4D24-8962-CD2221869EDE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Grupo </a:t>
          </a:r>
          <a:r>
            <a:rPr lang="es-ES" sz="3800" kern="1200" dirty="0" err="1" smtClean="0"/>
            <a:t>isoniazida</a:t>
          </a:r>
          <a:endParaRPr lang="es-ES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G2</a:t>
          </a:r>
          <a:endParaRPr lang="es-AR" sz="3800" kern="1200" dirty="0"/>
        </a:p>
      </dsp:txBody>
      <dsp:txXfrm>
        <a:off x="0" y="2370716"/>
        <a:ext cx="3291840" cy="21546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99A94D-80B4-42D7-BDF9-16AA3EFCB6F2}">
      <dsp:nvSpPr>
        <dsp:cNvPr id="0" name=""/>
        <dsp:cNvSpPr/>
      </dsp:nvSpPr>
      <dsp:spPr>
        <a:xfrm>
          <a:off x="10352" y="604664"/>
          <a:ext cx="6995160" cy="580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Neumonía adquirida comunidad</a:t>
          </a:r>
          <a:endParaRPr lang="es-AR" sz="2400" kern="1200" dirty="0"/>
        </a:p>
      </dsp:txBody>
      <dsp:txXfrm>
        <a:off x="10352" y="604664"/>
        <a:ext cx="5609536" cy="580509"/>
      </dsp:txXfrm>
    </dsp:sp>
    <dsp:sp modelId="{58B5D4B8-4403-46B0-B48C-C00074146778}">
      <dsp:nvSpPr>
        <dsp:cNvPr id="0" name=""/>
        <dsp:cNvSpPr/>
      </dsp:nvSpPr>
      <dsp:spPr>
        <a:xfrm>
          <a:off x="586441" y="1756791"/>
          <a:ext cx="6995160" cy="571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Inmunocomprometidos  </a:t>
          </a:r>
          <a:endParaRPr lang="es-AR" sz="2400" kern="1200" dirty="0"/>
        </a:p>
      </dsp:txBody>
      <dsp:txXfrm>
        <a:off x="586441" y="1756791"/>
        <a:ext cx="5495377" cy="571805"/>
      </dsp:txXfrm>
    </dsp:sp>
    <dsp:sp modelId="{EE134519-9795-4814-A39F-031A1ED9022E}">
      <dsp:nvSpPr>
        <dsp:cNvPr id="0" name=""/>
        <dsp:cNvSpPr/>
      </dsp:nvSpPr>
      <dsp:spPr>
        <a:xfrm>
          <a:off x="946449" y="2976834"/>
          <a:ext cx="6995160" cy="580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Alteración inmunológico</a:t>
          </a:r>
          <a:endParaRPr lang="es-AR" sz="2400" kern="1200" dirty="0"/>
        </a:p>
      </dsp:txBody>
      <dsp:txXfrm>
        <a:off x="946449" y="2976834"/>
        <a:ext cx="5495377" cy="580156"/>
      </dsp:txXfrm>
    </dsp:sp>
    <dsp:sp modelId="{C85F5882-5EC6-4542-864E-7EA59F357C82}">
      <dsp:nvSpPr>
        <dsp:cNvPr id="0" name=""/>
        <dsp:cNvSpPr/>
      </dsp:nvSpPr>
      <dsp:spPr>
        <a:xfrm>
          <a:off x="6112597" y="1329096"/>
          <a:ext cx="882562" cy="2836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>
            <a:solidFill>
              <a:schemeClr val="tx1"/>
            </a:solidFill>
          </a:endParaRPr>
        </a:p>
      </dsp:txBody>
      <dsp:txXfrm>
        <a:off x="6112597" y="1329096"/>
        <a:ext cx="882562" cy="283682"/>
      </dsp:txXfrm>
    </dsp:sp>
    <dsp:sp modelId="{2FFD413D-D305-417D-BA46-CFDFCF210CD3}">
      <dsp:nvSpPr>
        <dsp:cNvPr id="0" name=""/>
        <dsp:cNvSpPr/>
      </dsp:nvSpPr>
      <dsp:spPr>
        <a:xfrm>
          <a:off x="6563074" y="2534969"/>
          <a:ext cx="882562" cy="301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/>
        </a:p>
      </dsp:txBody>
      <dsp:txXfrm>
        <a:off x="6563074" y="2534969"/>
        <a:ext cx="882562" cy="301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A991BC-B14B-4FF9-B55B-20835707E6AA}" type="datetimeFigureOut">
              <a:rPr lang="es-AR"/>
              <a:pPr>
                <a:defRPr/>
              </a:pPr>
              <a:t>08/10/2014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84C392-3A24-4FD7-A490-2A078C6F04A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8405F-596D-47B4-9A0F-EFE791269F8D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98DD-F28E-43DE-84DD-C5689BE4A107}" type="datetimeFigureOut">
              <a:rPr lang="es-AR"/>
              <a:pPr>
                <a:defRPr/>
              </a:pPr>
              <a:t>08/10/2014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F4D92-948F-49ED-A980-67425B6B643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1D98C-EF55-4B2B-8BD7-02729607590F}" type="datetimeFigureOut">
              <a:rPr lang="es-AR"/>
              <a:pPr>
                <a:defRPr/>
              </a:pPr>
              <a:t>08/10/2014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CDA7-3D5F-487F-A259-498C5B19BE8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7B51-9270-46B7-86D9-24C57F1ECC39}" type="datetimeFigureOut">
              <a:rPr lang="es-AR"/>
              <a:pPr>
                <a:defRPr/>
              </a:pPr>
              <a:t>08/10/2014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8275-74E8-4C88-9020-CAC99418F2F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95F4-BA2E-4474-ABEF-CDC4AD531E3D}" type="datetimeFigureOut">
              <a:rPr lang="es-AR"/>
              <a:pPr>
                <a:defRPr/>
              </a:pPr>
              <a:t>08/10/2014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08BA7-E5F1-4AF9-8908-7AA0AB66224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6845F-77BF-45AE-9E16-D3DBDC569D8E}" type="datetimeFigureOut">
              <a:rPr lang="es-AR"/>
              <a:pPr>
                <a:defRPr/>
              </a:pPr>
              <a:t>08/10/2014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0096-57E4-4202-BF41-05D3E11C5C9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14F8-7B37-4983-A8EF-85D813227273}" type="datetimeFigureOut">
              <a:rPr lang="es-AR"/>
              <a:pPr>
                <a:defRPr/>
              </a:pPr>
              <a:t>08/10/2014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377-2463-44C8-AA83-90F081A4D7A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794F-3F5F-43AE-BEDA-9912A2EB6C24}" type="datetimeFigureOut">
              <a:rPr lang="es-AR"/>
              <a:pPr>
                <a:defRPr/>
              </a:pPr>
              <a:t>08/10/2014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8C5B-2E12-481E-8785-1A8349D8C40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3429-358C-47C8-965A-872B4E041C3A}" type="datetimeFigureOut">
              <a:rPr lang="es-AR"/>
              <a:pPr>
                <a:defRPr/>
              </a:pPr>
              <a:t>08/10/2014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5DB1-FFDE-4218-AF36-5535528AE5A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F459B-A6B0-4DC3-8BE3-5B8FB90B20DD}" type="datetimeFigureOut">
              <a:rPr lang="es-AR"/>
              <a:pPr>
                <a:defRPr/>
              </a:pPr>
              <a:t>08/10/2014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7D303-E28D-4932-900E-38BCA2133CF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AE82-2DD5-4B75-8BC0-C866B86DEA53}" type="datetimeFigureOut">
              <a:rPr lang="es-AR"/>
              <a:pPr>
                <a:defRPr/>
              </a:pPr>
              <a:t>08/10/2014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822B-2122-4728-8E08-537AAC36C0D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C948-F741-43E5-98F2-3B125BCF156B}" type="datetimeFigureOut">
              <a:rPr lang="es-AR"/>
              <a:pPr>
                <a:defRPr/>
              </a:pPr>
              <a:t>08/10/2014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94A1-7D4D-4D05-85D0-8321673EF7E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734FE3-E91D-4C31-9A29-0FDD73422830}" type="datetimeFigureOut">
              <a:rPr lang="es-AR"/>
              <a:pPr>
                <a:defRPr/>
              </a:pPr>
              <a:t>08/10/2014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3C5AB9-6181-44E2-9774-D03B63DB9F9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 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 contra de la monoterapia profiláctica en infección latente por tuberculosis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Hospital Muñiz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Bosco Mendoza Cedeño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06" name="Group 54"/>
          <p:cNvGraphicFramePr>
            <a:graphicFrameLocks noGrp="1"/>
          </p:cNvGraphicFramePr>
          <p:nvPr/>
        </p:nvGraphicFramePr>
        <p:xfrm>
          <a:off x="468313" y="1125538"/>
          <a:ext cx="8137525" cy="5304474"/>
        </p:xfrm>
        <a:graphic>
          <a:graphicData uri="http://schemas.openxmlformats.org/drawingml/2006/table">
            <a:tbl>
              <a:tblPr/>
              <a:tblGrid>
                <a:gridCol w="1355725"/>
                <a:gridCol w="1357312"/>
                <a:gridCol w="1284288"/>
                <a:gridCol w="1427162"/>
                <a:gridCol w="1355725"/>
                <a:gridCol w="1357313"/>
              </a:tblGrid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Características</a:t>
                      </a:r>
                      <a:endParaRPr kumimoji="0" lang="es-A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Rifapentine mas isoniazida sem./ 12 sem.</a:t>
                      </a:r>
                      <a:endParaRPr kumimoji="0" lang="es-A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Rifampicina más isoniazida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 veces a la semana por 12 semana</a:t>
                      </a:r>
                      <a:endParaRPr kumimoji="0" lang="es-A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Isoniazida diaria por &lt; 6 años</a:t>
                      </a:r>
                      <a:endParaRPr kumimoji="0" lang="es-A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Isoniazida diaria por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 meses</a:t>
                      </a:r>
                      <a:endParaRPr kumimoji="0" lang="es-A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Todos los paciente</a:t>
                      </a:r>
                      <a:endParaRPr kumimoji="0" lang="es-A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328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329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164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327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1148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Sexo F.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277     (84.5%)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( 81.2%)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( 84.8% )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(83.5%)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956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(83.3%)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Edad 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30.3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30.5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30.2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30.4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30.4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Diámetro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  la induración PPD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14.5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CD4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471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498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476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490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484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Características de los grupos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 l="7195" t="14764" r="32481" b="206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50825" y="1125538"/>
            <a:ext cx="8893175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casos                                             24                         24                         8                      22              78</a:t>
            </a: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0825" y="2565400"/>
            <a:ext cx="889317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casos                                                17                        16                         8                      25              66</a:t>
            </a: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388" y="5516563"/>
            <a:ext cx="8964612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Valor P                                              0.87                       0.94                       0.84</a:t>
            </a: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388" y="6453188"/>
            <a:ext cx="8964612" cy="40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Valor P                                              0.18                       0.10                       0.31</a:t>
            </a: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19313" r="31654" b="14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724525" y="3284538"/>
            <a:ext cx="4318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</a:rPr>
              <a:t>18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75463" y="3284538"/>
            <a:ext cx="5048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</a:rPr>
              <a:t>14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2636838"/>
            <a:ext cx="9144000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</a:rPr>
              <a:t>Muerte                                                      </a:t>
            </a:r>
            <a:r>
              <a:rPr lang="es-ES" b="1" dirty="0">
                <a:solidFill>
                  <a:schemeClr val="bg1"/>
                </a:solidFill>
              </a:rPr>
              <a:t>17 (5.2)         16(4.9)           8 ( 4.9)          25(7.6)         66(5.7)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63938" y="3284538"/>
            <a:ext cx="287337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4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4643438" y="3284538"/>
            <a:ext cx="360362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9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Conclusión </a:t>
            </a:r>
            <a:endParaRPr lang="es-AR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 smtClean="0"/>
              <a:t>Mejor adherencia al tratamiento : </a:t>
            </a: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95% del grupo combinado  vs 83.8%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 smtClean="0"/>
              <a:t>Monoterapia no supera a la terapia combinada en la prevención de la enfermedad  y muerte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Menos efectos severo </a:t>
            </a:r>
            <a:r>
              <a:rPr lang="es-ES" sz="2000" dirty="0" smtClean="0"/>
              <a:t>en el grupo combinado que la monoterapia profiláctica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 l="11894" t="16360" r="27782" b="32452"/>
          <a:stretch>
            <a:fillRect/>
          </a:stretch>
        </p:blipFill>
        <p:spPr bwMode="auto">
          <a:xfrm>
            <a:off x="395288" y="260350"/>
            <a:ext cx="85693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Métodos </a:t>
            </a:r>
            <a:endParaRPr lang="es-AR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 l="11340" t="11438" r="27782" b="23595"/>
          <a:stretch>
            <a:fillRect/>
          </a:stretch>
        </p:blipFill>
        <p:spPr bwMode="auto">
          <a:xfrm>
            <a:off x="179388" y="260350"/>
            <a:ext cx="87852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50825" y="2708275"/>
            <a:ext cx="8642350" cy="4333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Casos                            856                  2.95              887                3.02                                    0.98</a:t>
            </a:r>
            <a:endParaRPr lang="es-AR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Conclusión </a:t>
            </a:r>
            <a:endParaRPr lang="es-AR" smtClean="0"/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z="2400" smtClean="0"/>
          </a:p>
          <a:p>
            <a:pPr eaLnBrk="1" hangingPunct="1">
              <a:buFont typeface="Arial" charset="0"/>
              <a:buNone/>
            </a:pPr>
            <a:r>
              <a:rPr lang="es-ES" sz="2400" smtClean="0"/>
              <a:t>     El grupo intervenido no reduce  la incidencia y la prevalencia de tuberculosis  ( 3.02% de casos de tuberculosis vs 2.95 )</a:t>
            </a:r>
          </a:p>
          <a:p>
            <a:pPr eaLnBrk="1" hangingPunct="1">
              <a:buFont typeface="Arial" charset="0"/>
              <a:buNone/>
            </a:pPr>
            <a:endParaRPr lang="es-ES" sz="2400" smtClean="0"/>
          </a:p>
          <a:p>
            <a:pPr eaLnBrk="1" hangingPunct="1">
              <a:buFont typeface="Arial" charset="0"/>
              <a:buNone/>
            </a:pPr>
            <a:r>
              <a:rPr lang="es-ES" sz="2400" smtClean="0"/>
              <a:t>      Se pone de manifiesto el escaso efecto protector de la monoterapia con isoniazida</a:t>
            </a:r>
          </a:p>
          <a:p>
            <a:pPr eaLnBrk="1" hangingPunct="1">
              <a:buFont typeface="Arial" charset="0"/>
              <a:buNone/>
            </a:pPr>
            <a:endParaRPr lang="es-A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 favor de la terapia combinada</a:t>
            </a:r>
            <a:endParaRPr lang="es-AR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Eficacia similar que la monoterapia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 adherencia al tratamiento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Menos efectos hepatotóxicos </a:t>
            </a:r>
            <a:endParaRPr lang="es-A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>
              <a:buFont typeface="Arial" charset="0"/>
              <a:buNone/>
            </a:pPr>
            <a:r>
              <a:rPr lang="es-ES" sz="4400" smtClean="0"/>
              <a:t>     En contra del Aspirado Traqueal</a:t>
            </a:r>
          </a:p>
          <a:p>
            <a:pPr eaLnBrk="1" hangingPunct="1">
              <a:buFont typeface="Arial" charset="0"/>
              <a:buNone/>
            </a:pPr>
            <a:r>
              <a:rPr lang="es-ES" sz="4400" smtClean="0"/>
              <a:t>               </a:t>
            </a:r>
            <a:endParaRPr lang="es-AR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 l="11848" t="16852" r="27757" b="28516"/>
          <a:stretch>
            <a:fillRect/>
          </a:stretch>
        </p:blipFill>
        <p:spPr bwMode="auto">
          <a:xfrm>
            <a:off x="539750" y="549275"/>
            <a:ext cx="820896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2 Marcador de contenido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b="1" dirty="0" smtClean="0"/>
          </a:p>
          <a:p>
            <a:pPr algn="r" eaLnBrk="1" hangingPunct="1">
              <a:buFont typeface="Arial" charset="0"/>
              <a:buNone/>
            </a:pPr>
            <a:r>
              <a:rPr lang="en-US" b="1" dirty="0" smtClean="0"/>
              <a:t>Incidence and </a:t>
            </a:r>
            <a:r>
              <a:rPr lang="en-US" b="1" dirty="0" smtClean="0"/>
              <a:t>Outcome of Ventilator Associated </a:t>
            </a:r>
            <a:r>
              <a:rPr lang="es-AR" b="1" dirty="0" err="1" smtClean="0"/>
              <a:t>Pneumonia</a:t>
            </a:r>
            <a:endParaRPr lang="es-AR" b="1" dirty="0" smtClean="0"/>
          </a:p>
          <a:p>
            <a:pPr eaLnBrk="1" hangingPunct="1">
              <a:buFont typeface="Arial" charset="0"/>
              <a:buNone/>
            </a:pPr>
            <a:endParaRPr lang="es-AR" sz="2000" b="1" dirty="0" smtClean="0"/>
          </a:p>
          <a:p>
            <a:pPr eaLnBrk="1" hangingPunct="1">
              <a:buFont typeface="Arial" charset="0"/>
              <a:buNone/>
            </a:pPr>
            <a:endParaRPr lang="es-AR" sz="2000" b="1" dirty="0" smtClean="0"/>
          </a:p>
          <a:p>
            <a:pPr eaLnBrk="1" hangingPunct="1">
              <a:buFont typeface="Arial" charset="0"/>
              <a:buNone/>
            </a:pPr>
            <a:r>
              <a:rPr lang="es-AR" sz="2000" b="1" dirty="0" err="1" smtClean="0"/>
              <a:t>Vishal</a:t>
            </a:r>
            <a:r>
              <a:rPr lang="es-AR" sz="2000" b="1" dirty="0" smtClean="0"/>
              <a:t> </a:t>
            </a:r>
            <a:r>
              <a:rPr lang="es-AR" sz="2000" b="1" dirty="0" err="1" smtClean="0"/>
              <a:t>Anand</a:t>
            </a:r>
            <a:r>
              <a:rPr lang="es-AR" sz="2000" b="1" dirty="0" smtClean="0"/>
              <a:t> </a:t>
            </a:r>
            <a:r>
              <a:rPr lang="es-AR" sz="2000" b="1" dirty="0" err="1" smtClean="0"/>
              <a:t>Gupta</a:t>
            </a:r>
            <a:r>
              <a:rPr lang="es-AR" sz="2000" b="1" dirty="0" smtClean="0"/>
              <a:t>+, </a:t>
            </a:r>
            <a:r>
              <a:rPr lang="es-AR" sz="2000" b="1" dirty="0" err="1" smtClean="0"/>
              <a:t>Nitin</a:t>
            </a:r>
            <a:r>
              <a:rPr lang="es-AR" sz="2000" b="1" dirty="0" smtClean="0"/>
              <a:t> </a:t>
            </a:r>
            <a:r>
              <a:rPr lang="es-AR" sz="2000" b="1" dirty="0" err="1" smtClean="0"/>
              <a:t>Karnik</a:t>
            </a:r>
            <a:r>
              <a:rPr lang="es-AR" sz="2000" b="1" dirty="0" smtClean="0"/>
              <a:t>+, </a:t>
            </a:r>
            <a:r>
              <a:rPr lang="es-AR" sz="2000" b="1" dirty="0" err="1" smtClean="0"/>
              <a:t>Ashish</a:t>
            </a:r>
            <a:r>
              <a:rPr lang="es-AR" sz="2000" b="1" dirty="0" smtClean="0"/>
              <a:t> </a:t>
            </a:r>
            <a:r>
              <a:rPr lang="es-AR" sz="2000" b="1" dirty="0" err="1" smtClean="0"/>
              <a:t>Bhutada</a:t>
            </a:r>
            <a:endParaRPr lang="es-AR" sz="2000" b="1" dirty="0" smtClean="0"/>
          </a:p>
          <a:p>
            <a:pPr eaLnBrk="1" hangingPunct="1">
              <a:buFont typeface="Arial" charset="0"/>
              <a:buNone/>
            </a:pPr>
            <a:endParaRPr lang="es-ES" sz="2000" b="1" dirty="0" smtClean="0"/>
          </a:p>
          <a:p>
            <a:pPr eaLnBrk="1" hangingPunct="1">
              <a:buFont typeface="Arial" charset="0"/>
              <a:buNone/>
            </a:pPr>
            <a:endParaRPr lang="es-ES" sz="2000" b="1" dirty="0" smtClean="0"/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Journal of the association of physicians of </a:t>
            </a:r>
            <a:r>
              <a:rPr lang="en-US" sz="2000" dirty="0" smtClean="0"/>
              <a:t> </a:t>
            </a:r>
            <a:r>
              <a:rPr lang="en-US" sz="2000" dirty="0" smtClean="0"/>
              <a:t>I</a:t>
            </a:r>
            <a:r>
              <a:rPr lang="en-US" sz="2000" dirty="0" smtClean="0"/>
              <a:t>ndia </a:t>
            </a:r>
            <a:r>
              <a:rPr lang="en-US" sz="2000" dirty="0" smtClean="0"/>
              <a:t>• </a:t>
            </a:r>
            <a:r>
              <a:rPr lang="en-US" sz="2000" dirty="0" smtClean="0"/>
              <a:t>August </a:t>
            </a:r>
            <a:r>
              <a:rPr lang="en-US" sz="2000" dirty="0" smtClean="0"/>
              <a:t>2013 • VOL. 61</a:t>
            </a:r>
            <a:endParaRPr lang="es-A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Métodos </a:t>
            </a:r>
            <a:endParaRPr lang="es-AR" smtClean="0"/>
          </a:p>
        </p:txBody>
      </p:sp>
      <p:sp>
        <p:nvSpPr>
          <p:cNvPr id="3584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000" smtClean="0"/>
              <a:t>Estudio prospectivo</a:t>
            </a:r>
          </a:p>
          <a:p>
            <a:pPr eaLnBrk="1" hangingPunct="1"/>
            <a:endParaRPr lang="es-ES" sz="2000" smtClean="0"/>
          </a:p>
          <a:p>
            <a:pPr eaLnBrk="1" hangingPunct="1"/>
            <a:r>
              <a:rPr lang="es-ES" sz="2000" smtClean="0"/>
              <a:t>Desde el 1 de julio 2010 al 31 diciembre 2010</a:t>
            </a:r>
          </a:p>
          <a:p>
            <a:pPr eaLnBrk="1" hangingPunct="1"/>
            <a:endParaRPr lang="es-ES" sz="2000" smtClean="0"/>
          </a:p>
          <a:p>
            <a:pPr eaLnBrk="1" hangingPunct="1"/>
            <a:r>
              <a:rPr lang="es-ES" sz="2000" smtClean="0"/>
              <a:t>Que incluyo a 203 paciente que requirieron  ventilación mecánica </a:t>
            </a:r>
          </a:p>
          <a:p>
            <a:pPr eaLnBrk="1" hangingPunct="1">
              <a:buFont typeface="Arial" charset="0"/>
              <a:buNone/>
            </a:pPr>
            <a:r>
              <a:rPr lang="es-ES" sz="2000" smtClean="0"/>
              <a:t>                                       --        136  masculino</a:t>
            </a:r>
          </a:p>
          <a:p>
            <a:pPr eaLnBrk="1" hangingPunct="1">
              <a:buFont typeface="Arial" charset="0"/>
              <a:buNone/>
            </a:pPr>
            <a:r>
              <a:rPr lang="es-ES" sz="2000" smtClean="0"/>
              <a:t>                                       --           67 femenino</a:t>
            </a:r>
          </a:p>
          <a:p>
            <a:pPr eaLnBrk="1" hangingPunct="1">
              <a:buFont typeface="Arial" charset="0"/>
              <a:buNone/>
            </a:pPr>
            <a:endParaRPr lang="es-ES" sz="2000" smtClean="0"/>
          </a:p>
          <a:p>
            <a:pPr eaLnBrk="1" hangingPunct="1"/>
            <a:r>
              <a:rPr lang="es-ES" sz="2000" smtClean="0"/>
              <a:t>Rango de edad entre 11 y 80 anos; el 50% por debajo de los 30 años de edad</a:t>
            </a:r>
          </a:p>
          <a:p>
            <a:pPr eaLnBrk="1" hangingPunct="1"/>
            <a:endParaRPr lang="es-ES" sz="2000" smtClean="0"/>
          </a:p>
          <a:p>
            <a:pPr eaLnBrk="1" hangingPunct="1"/>
            <a:r>
              <a:rPr lang="es-ES" sz="2000" smtClean="0"/>
              <a:t>73 pacientes tuvieron alguna comorbilidad asociada</a:t>
            </a:r>
          </a:p>
          <a:p>
            <a:pPr eaLnBrk="1" hangingPunct="1"/>
            <a:endParaRPr lang="es-A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Resultados </a:t>
            </a:r>
            <a:endParaRPr lang="es-AR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pacientes </a:t>
            </a:r>
            <a:r>
              <a:rPr lang="es-ES" sz="2000" dirty="0" smtClean="0"/>
              <a:t>de los 203 desarrollaron criterios de neumonía asociada al ventilador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 smtClean="0"/>
              <a:t>12 pacientes habían sido admitidos por un injuria pulmonar aguda o ADRS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 smtClean="0"/>
              <a:t>Se les realizo </a:t>
            </a: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BAL ( lavado bronquiolo alveolar ) y aspirado traqueal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dirty="0" smtClean="0"/>
              <a:t>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dirty="0" smtClean="0"/>
              <a:t>                                       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692150"/>
          <a:ext cx="822960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48072">
                <a:tc>
                  <a:txBody>
                    <a:bodyPr/>
                    <a:lstStyle/>
                    <a:p>
                      <a:r>
                        <a:rPr lang="es-ES" dirty="0" smtClean="0"/>
                        <a:t>Patógenos cultivados mini </a:t>
                      </a:r>
                      <a:r>
                        <a:rPr lang="es-ES" dirty="0" err="1" smtClean="0"/>
                        <a:t>bal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Pacientes con NAV</a:t>
                      </a:r>
                      <a:endParaRPr lang="es-A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ES" dirty="0" smtClean="0"/>
                        <a:t>E.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Coli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          3</a:t>
                      </a:r>
                      <a:endParaRPr lang="es-A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Klebsiella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          2</a:t>
                      </a:r>
                      <a:endParaRPr lang="es-A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Pseudomonas</a:t>
                      </a:r>
                      <a:r>
                        <a:rPr lang="es-ES" dirty="0" smtClean="0"/>
                        <a:t> A.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          6</a:t>
                      </a:r>
                      <a:endParaRPr lang="es-A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ES" dirty="0" smtClean="0"/>
                        <a:t>Acinetobacter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          6</a:t>
                      </a:r>
                      <a:endParaRPr lang="es-A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Klebsiella</a:t>
                      </a:r>
                      <a:r>
                        <a:rPr lang="es-ES" dirty="0" smtClean="0"/>
                        <a:t> más</a:t>
                      </a:r>
                      <a:r>
                        <a:rPr lang="es-ES" baseline="0" dirty="0" smtClean="0"/>
                        <a:t>  Acinetobacter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          1</a:t>
                      </a:r>
                      <a:endParaRPr lang="es-A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Pseudomonas</a:t>
                      </a:r>
                      <a:r>
                        <a:rPr lang="es-ES" dirty="0" smtClean="0"/>
                        <a:t> más</a:t>
                      </a:r>
                      <a:r>
                        <a:rPr lang="es-ES" baseline="0" dirty="0" smtClean="0"/>
                        <a:t> Acinetobacter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          1</a:t>
                      </a:r>
                      <a:endParaRPr lang="es-A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ES" dirty="0" smtClean="0"/>
                        <a:t>total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        19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Resultados </a:t>
            </a:r>
            <a:endParaRPr lang="es-AR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aspirado traqueal </a:t>
            </a:r>
            <a:r>
              <a:rPr lang="es-ES" sz="2000" dirty="0" smtClean="0"/>
              <a:t>solo al grupo con NAV solo 2 tuvieron rescate de patógenos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 smtClean="0"/>
              <a:t>Hubieron un total de 117 fallecimientos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15 </a:t>
            </a:r>
            <a:r>
              <a:rPr lang="es-ES" sz="2000" dirty="0" smtClean="0"/>
              <a:t>pertenecieron al grupo que desarrollo NAV </a:t>
            </a: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(12.8%)</a:t>
            </a:r>
            <a:endParaRPr lang="es-A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Conclusión </a:t>
            </a:r>
            <a:endParaRPr lang="es-AR" smtClean="0"/>
          </a:p>
        </p:txBody>
      </p:sp>
      <p:sp>
        <p:nvSpPr>
          <p:cNvPr id="3993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sz="2000" smtClean="0"/>
          </a:p>
          <a:p>
            <a:pPr eaLnBrk="1" hangingPunct="1">
              <a:buFont typeface="Arial" charset="0"/>
              <a:buNone/>
            </a:pPr>
            <a:endParaRPr lang="es-ES" sz="2000" smtClean="0"/>
          </a:p>
          <a:p>
            <a:pPr eaLnBrk="1" hangingPunct="1">
              <a:buFont typeface="Arial" charset="0"/>
              <a:buNone/>
            </a:pPr>
            <a:endParaRPr lang="es-ES" sz="2000" smtClean="0"/>
          </a:p>
          <a:p>
            <a:pPr eaLnBrk="1" hangingPunct="1"/>
            <a:r>
              <a:rPr lang="es-ES" sz="2000" smtClean="0"/>
              <a:t>Ante la mínima sospecha de NAV se recomienda el uso del mini BAL</a:t>
            </a:r>
          </a:p>
          <a:p>
            <a:pPr eaLnBrk="1" hangingPunct="1">
              <a:buFont typeface="Arial" charset="0"/>
              <a:buNone/>
            </a:pPr>
            <a:endParaRPr lang="es-ES" sz="2000" smtClean="0"/>
          </a:p>
          <a:p>
            <a:pPr eaLnBrk="1" hangingPunct="1"/>
            <a:r>
              <a:rPr lang="es-ES" sz="2000" smtClean="0"/>
              <a:t>Por su alta sensibilidad en el rescate de gérmenes, por la facilidad y rapidez en realizarlo</a:t>
            </a:r>
            <a:endParaRPr lang="es-A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9313" r="18373" b="19656"/>
          <a:stretch>
            <a:fillRect/>
          </a:stretch>
        </p:blipFill>
        <p:spPr bwMode="auto">
          <a:xfrm>
            <a:off x="468313" y="836613"/>
            <a:ext cx="842486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Materiales y Métodos</a:t>
            </a:r>
            <a:endParaRPr lang="es-AR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s-ES" sz="2400" smtClean="0"/>
          </a:p>
          <a:p>
            <a:pPr eaLnBrk="1" hangingPunct="1">
              <a:lnSpc>
                <a:spcPct val="90000"/>
              </a:lnSpc>
            </a:pPr>
            <a:r>
              <a:rPr lang="es-ES" sz="2400" smtClean="0">
                <a:latin typeface="Arial Narrow" pitchFamily="34" charset="0"/>
              </a:rPr>
              <a:t>150 pacientes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E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400" smtClean="0">
                <a:latin typeface="Arial Narrow" pitchFamily="34" charset="0"/>
              </a:rPr>
              <a:t>Desde el 2002 – 2004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E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400" smtClean="0">
                <a:latin typeface="Arial Narrow" pitchFamily="34" charset="0"/>
              </a:rPr>
              <a:t>Estudio prospectivo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E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400" smtClean="0">
                <a:latin typeface="Arial Narrow" pitchFamily="34" charset="0"/>
              </a:rPr>
              <a:t>El trabajo tiene como hipótesis demostrar que el Aspirado endotraqueal ( AET  )  no es inferior  que el lavado bronquiolo alveolar  ( BAL ) para el diagnostico de neumonía asociada al ventilador ( NAV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Materiales y métodos </a:t>
            </a:r>
            <a:endParaRPr lang="es-AR" smtClean="0"/>
          </a:p>
        </p:txBody>
      </p:sp>
      <p:sp>
        <p:nvSpPr>
          <p:cNvPr id="4301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400" smtClean="0">
                <a:latin typeface="Arial Narrow" pitchFamily="34" charset="0"/>
              </a:rPr>
              <a:t>Se definió neumonía  por la presencia de infiltrado en Rx. tórax en paciente ventilados &gt; 4 días y 2 de lo siguientes:</a:t>
            </a:r>
          </a:p>
          <a:p>
            <a:pPr eaLnBrk="1" hangingPunct="1">
              <a:buFont typeface="Arial" charset="0"/>
              <a:buNone/>
            </a:pPr>
            <a:r>
              <a:rPr lang="es-ES" sz="2400" smtClean="0">
                <a:latin typeface="Arial Narrow" pitchFamily="34" charset="0"/>
              </a:rPr>
              <a:t>                 -- Temperatura &gt; 38°c o &lt; 35 °c</a:t>
            </a:r>
          </a:p>
          <a:p>
            <a:pPr eaLnBrk="1" hangingPunct="1">
              <a:buFont typeface="Arial" charset="0"/>
              <a:buNone/>
            </a:pPr>
            <a:r>
              <a:rPr lang="es-ES" sz="2400" smtClean="0">
                <a:latin typeface="Arial Narrow" pitchFamily="34" charset="0"/>
              </a:rPr>
              <a:t>                 -- Glóbulos blancos &gt; 12000 o &lt; 4000</a:t>
            </a:r>
          </a:p>
          <a:p>
            <a:pPr eaLnBrk="1" hangingPunct="1">
              <a:buFont typeface="Arial" charset="0"/>
              <a:buNone/>
            </a:pPr>
            <a:r>
              <a:rPr lang="es-ES" sz="2400" smtClean="0">
                <a:latin typeface="Arial Narrow" pitchFamily="34" charset="0"/>
              </a:rPr>
              <a:t>                 -- Secreciones traqueobronquiales purulentas</a:t>
            </a:r>
          </a:p>
          <a:p>
            <a:pPr eaLnBrk="1" hangingPunct="1">
              <a:buFont typeface="Arial" charset="0"/>
              <a:buNone/>
            </a:pPr>
            <a:endParaRPr lang="es-ES" sz="2400" smtClean="0">
              <a:latin typeface="Arial Narrow" pitchFamily="34" charset="0"/>
            </a:endParaRPr>
          </a:p>
          <a:p>
            <a:pPr eaLnBrk="1" hangingPunct="1"/>
            <a:r>
              <a:rPr lang="es-ES" sz="2400" smtClean="0">
                <a:latin typeface="Arial Narrow" pitchFamily="34" charset="0"/>
              </a:rPr>
              <a:t>Definida por evidencia histológica </a:t>
            </a:r>
          </a:p>
          <a:p>
            <a:pPr eaLnBrk="1" hangingPunct="1"/>
            <a:endParaRPr lang="es-ES" sz="2400" smtClean="0">
              <a:latin typeface="Arial Narrow" pitchFamily="34" charset="0"/>
            </a:endParaRPr>
          </a:p>
          <a:p>
            <a:pPr eaLnBrk="1" hangingPunct="1"/>
            <a:r>
              <a:rPr lang="es-ES" sz="2400" smtClean="0">
                <a:latin typeface="Arial Narrow" pitchFamily="34" charset="0"/>
              </a:rPr>
              <a:t>Fueron sometidos a aspirado traqueal  ( _&gt; 10°5 ufc/ml ) y lavado bronquiolo alveolar (  _&gt; 10°4 ufc / ml )</a:t>
            </a:r>
            <a:endParaRPr lang="es-AR" sz="2400" smtClean="0">
              <a:latin typeface="Arial Narrow" pitchFamily="34" charset="0"/>
            </a:endParaRPr>
          </a:p>
          <a:p>
            <a:pPr eaLnBrk="1" hangingPunct="1"/>
            <a:endParaRPr lang="es-A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print"/>
          <a:srcRect l="50635" t="25220" r="20033" b="31470"/>
          <a:stretch>
            <a:fillRect/>
          </a:stretch>
        </p:blipFill>
        <p:spPr bwMode="auto">
          <a:xfrm>
            <a:off x="395288" y="549275"/>
            <a:ext cx="81375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Métodos </a:t>
            </a:r>
            <a:endParaRPr lang="es-AR" smtClean="0"/>
          </a:p>
        </p:txBody>
      </p:sp>
      <p:sp>
        <p:nvSpPr>
          <p:cNvPr id="16386" name="4 Marcador de texto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4040187" cy="503238"/>
          </a:xfrm>
        </p:spPr>
        <p:txBody>
          <a:bodyPr/>
          <a:lstStyle/>
          <a:p>
            <a:pPr eaLnBrk="1" hangingPunct="1"/>
            <a:r>
              <a:rPr lang="es-ES" smtClean="0"/>
              <a:t>Criterios de inclusión</a:t>
            </a:r>
            <a:endParaRPr lang="es-AR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1700213"/>
            <a:ext cx="4040188" cy="44259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Contacto con una persona infectada con cultivo  positivo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2.- PPD positiva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3.-   VIH con PPD positiva o  contacto cercano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4.- PPD positiva con  radiológia sugestiva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5.- Personas &gt; 2 años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6388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572000" y="1052513"/>
            <a:ext cx="4041775" cy="639762"/>
          </a:xfrm>
        </p:spPr>
        <p:txBody>
          <a:bodyPr/>
          <a:lstStyle/>
          <a:p>
            <a:pPr eaLnBrk="1" hangingPunct="1"/>
            <a:r>
              <a:rPr lang="es-ES" smtClean="0"/>
              <a:t>Criterios de exclusión </a:t>
            </a:r>
            <a:endParaRPr lang="es-AR" smtClean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5025" y="1700213"/>
            <a:ext cx="4041775" cy="4425950"/>
          </a:xfr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Resistencia a la isoniazida y rifampicina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2.- Tratamiento previo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3.- Intolerancia más Hepatograma alterado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4.-  Embarazo o lactancia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5.- Tratamiento con retrovirales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6.-.- Perdida de peso mayor 10 Kg</a:t>
            </a:r>
            <a:endParaRPr lang="es-AR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smtClean="0"/>
              <a:t>Rendimiento diagnostico </a:t>
            </a:r>
            <a:endParaRPr lang="es-AR" sz="2800" smtClean="0"/>
          </a:p>
        </p:txBody>
      </p:sp>
      <p:graphicFrame>
        <p:nvGraphicFramePr>
          <p:cNvPr id="45081" name="Group 2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62414"/>
        </p:xfrm>
        <a:graphic>
          <a:graphicData uri="http://schemas.openxmlformats.org/drawingml/2006/table">
            <a:tbl>
              <a:tblPr/>
              <a:tblGrid>
                <a:gridCol w="2057400"/>
                <a:gridCol w="1985963"/>
                <a:gridCol w="2128837"/>
                <a:gridCol w="20574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Parámetros </a:t>
                      </a:r>
                      <a:endParaRPr kumimoji="0" lang="es-A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BAL ( % )</a:t>
                      </a:r>
                      <a:endParaRPr kumimoji="0" lang="es-A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ETA (%)</a:t>
                      </a:r>
                      <a:endParaRPr kumimoji="0" lang="es-A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endParaRPr kumimoji="0" lang="es-A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Sensibilidad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64.1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42.6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.003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Especificidad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83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83.7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1.00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500" t="54318" r="52625" b="11443"/>
          <a:stretch>
            <a:fillRect/>
          </a:stretch>
        </p:blipFill>
        <p:spPr>
          <a:xfrm>
            <a:off x="539750" y="692150"/>
            <a:ext cx="7993063" cy="5616575"/>
          </a:xfrm>
        </p:spPr>
      </p:pic>
      <p:sp>
        <p:nvSpPr>
          <p:cNvPr id="5" name="4 Rectángulo"/>
          <p:cNvSpPr/>
          <p:nvPr/>
        </p:nvSpPr>
        <p:spPr>
          <a:xfrm>
            <a:off x="755650" y="2924175"/>
            <a:ext cx="770413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</a:rPr>
              <a:t>Rendimiento diagnostico       49.3            34.0          1.89  ( 1.19-3.01 )               .01</a:t>
            </a:r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Impacto en la terapia antimicrobiana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2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1008112"/>
                <a:gridCol w="2088232"/>
                <a:gridCol w="1083568"/>
                <a:gridCol w="1220688"/>
                <a:gridCol w="1522512"/>
              </a:tblGrid>
              <a:tr h="1209667">
                <a:tc>
                  <a:txBody>
                    <a:bodyPr/>
                    <a:lstStyle/>
                    <a:p>
                      <a:r>
                        <a:rPr lang="es-ES" dirty="0" smtClean="0"/>
                        <a:t>Parámetros</a:t>
                      </a:r>
                    </a:p>
                    <a:p>
                      <a:r>
                        <a:rPr lang="es-ES" dirty="0" smtClean="0"/>
                        <a:t>N= 150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Escalada </a:t>
                      </a:r>
                    </a:p>
                    <a:p>
                      <a:r>
                        <a:rPr lang="es-ES" dirty="0" smtClean="0"/>
                        <a:t>atb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Desescalonamiento       </a:t>
                      </a:r>
                      <a:r>
                        <a:rPr lang="es-ES" dirty="0" err="1" smtClean="0"/>
                        <a:t>atb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Sin</a:t>
                      </a:r>
                      <a:r>
                        <a:rPr lang="es-ES" baseline="0" dirty="0" smtClean="0"/>
                        <a:t> cambios</a:t>
                      </a:r>
                      <a:r>
                        <a:rPr lang="es-ES" dirty="0" smtClean="0"/>
                        <a:t> atb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Cultivos positivos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Cultivos negativos</a:t>
                      </a:r>
                      <a:endParaRPr lang="es-AR" dirty="0"/>
                    </a:p>
                  </a:txBody>
                  <a:tcPr/>
                </a:tc>
              </a:tr>
              <a:tr h="1209667">
                <a:tc>
                  <a:txBody>
                    <a:bodyPr/>
                    <a:lstStyle/>
                    <a:p>
                      <a:r>
                        <a:rPr lang="es-ES" dirty="0" smtClean="0"/>
                        <a:t>BAL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18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72 ( 48% 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78  ( 52 % )</a:t>
                      </a:r>
                      <a:endParaRPr lang="es-AR" dirty="0"/>
                    </a:p>
                  </a:txBody>
                  <a:tcPr/>
                </a:tc>
              </a:tr>
              <a:tr h="1209667">
                <a:tc>
                  <a:txBody>
                    <a:bodyPr/>
                    <a:lstStyle/>
                    <a:p>
                      <a:r>
                        <a:rPr lang="es-ES" dirty="0" smtClean="0"/>
                        <a:t>ETA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49 ( 33 % 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101 ( 67 % )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Conclusión</a:t>
            </a:r>
            <a:endParaRPr lang="es-AR" smtClean="0"/>
          </a:p>
        </p:txBody>
      </p:sp>
      <p:sp>
        <p:nvSpPr>
          <p:cNvPr id="481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z="2400" smtClean="0">
                <a:latin typeface="Arial Narrow" pitchFamily="34" charset="0"/>
              </a:rPr>
              <a:t>Análisis cuantitativo BAL tiene mayor utilidad para soportar el diagnostico del NAV</a:t>
            </a:r>
          </a:p>
          <a:p>
            <a:pPr eaLnBrk="1" hangingPunct="1">
              <a:buFont typeface="Arial" charset="0"/>
              <a:buNone/>
            </a:pPr>
            <a:endParaRPr lang="es-ES" sz="2400" smtClean="0">
              <a:latin typeface="Arial Narrow" pitchFamily="34" charset="0"/>
            </a:endParaRPr>
          </a:p>
          <a:p>
            <a:pPr eaLnBrk="1" hangingPunct="1"/>
            <a:r>
              <a:rPr lang="es-ES" sz="2400" smtClean="0">
                <a:latin typeface="Arial Narrow" pitchFamily="34" charset="0"/>
              </a:rPr>
              <a:t>Tiene mayor sensibilidad</a:t>
            </a:r>
          </a:p>
          <a:p>
            <a:pPr eaLnBrk="1" hangingPunct="1">
              <a:buFont typeface="Arial" charset="0"/>
              <a:buNone/>
            </a:pPr>
            <a:endParaRPr lang="es-ES" sz="2400" smtClean="0">
              <a:latin typeface="Arial Narrow" pitchFamily="34" charset="0"/>
            </a:endParaRPr>
          </a:p>
          <a:p>
            <a:pPr eaLnBrk="1" hangingPunct="1"/>
            <a:r>
              <a:rPr lang="es-ES" sz="2400" smtClean="0">
                <a:latin typeface="Arial Narrow" pitchFamily="34" charset="0"/>
              </a:rPr>
              <a:t>Tiene mayor impacto en la terapia antimicrobiana</a:t>
            </a:r>
            <a:endParaRPr lang="es-AR" sz="240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 cstate="print"/>
          <a:srcRect l="10236" t="35063" r="43277" b="46234"/>
          <a:stretch>
            <a:fillRect/>
          </a:stretch>
        </p:blipFill>
        <p:spPr bwMode="auto">
          <a:xfrm>
            <a:off x="250825" y="1125538"/>
            <a:ext cx="604996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2 Rectángulo"/>
          <p:cNvSpPr>
            <a:spLocks noChangeArrowheads="1"/>
          </p:cNvSpPr>
          <p:nvPr/>
        </p:nvSpPr>
        <p:spPr bwMode="auto">
          <a:xfrm>
            <a:off x="684213" y="3933825"/>
            <a:ext cx="755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Indian Journal of Critical Care Medicine January-March 2011 Vol. 15 Issue 1</a:t>
            </a:r>
            <a:endParaRPr lang="es-A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Materiales y Métodos </a:t>
            </a:r>
            <a:endParaRPr lang="es-AR" smtClean="0"/>
          </a:p>
        </p:txBody>
      </p:sp>
      <p:sp>
        <p:nvSpPr>
          <p:cNvPr id="50178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>
                <a:latin typeface="Arial Narrow" pitchFamily="34" charset="0"/>
              </a:rPr>
              <a:t>Estudio comparativo</a:t>
            </a:r>
          </a:p>
          <a:p>
            <a:pPr eaLnBrk="1" hangingPunct="1">
              <a:buFont typeface="Arial" charset="0"/>
              <a:buNone/>
            </a:pPr>
            <a:endParaRPr lang="es-ES" sz="2400" smtClean="0">
              <a:latin typeface="Arial Narrow" pitchFamily="34" charset="0"/>
            </a:endParaRPr>
          </a:p>
          <a:p>
            <a:pPr eaLnBrk="1" hangingPunct="1"/>
            <a:r>
              <a:rPr lang="es-ES" sz="2400" smtClean="0">
                <a:latin typeface="Arial Narrow" pitchFamily="34" charset="0"/>
              </a:rPr>
              <a:t>Se enroló   25 pacientes  mayor de 18 años entre 2002 al 2004 quienes requirieron soporte ventilatorio por más de 24 horas</a:t>
            </a:r>
          </a:p>
          <a:p>
            <a:pPr eaLnBrk="1" hangingPunct="1"/>
            <a:endParaRPr lang="es-ES" sz="2400" smtClean="0">
              <a:latin typeface="Arial Narrow" pitchFamily="34" charset="0"/>
            </a:endParaRPr>
          </a:p>
          <a:p>
            <a:pPr eaLnBrk="1" hangingPunct="1"/>
            <a:r>
              <a:rPr lang="es-ES" sz="2400" smtClean="0">
                <a:latin typeface="Arial Narrow" pitchFamily="34" charset="0"/>
              </a:rPr>
              <a:t>Presentaron  cuadro clínico y radiológico compatible con NAV</a:t>
            </a:r>
            <a:endParaRPr lang="es-AR" sz="240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 smtClean="0"/>
              <a:t>Materiales y Métodos – Criterios Exclusión </a:t>
            </a:r>
            <a:endParaRPr lang="es-AR" sz="3600" smtClean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Material y Métodos</a:t>
            </a:r>
            <a:endParaRPr lang="es-AR" smtClean="0"/>
          </a:p>
        </p:txBody>
      </p:sp>
      <p:sp>
        <p:nvSpPr>
          <p:cNvPr id="52226" name="2 Marcador de contenido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z="2400" smtClean="0">
                <a:latin typeface="Arial Narrow" pitchFamily="34" charset="0"/>
              </a:rPr>
              <a:t>Se realiza tomas de muestra respiratoria:</a:t>
            </a:r>
          </a:p>
          <a:p>
            <a:pPr eaLnBrk="1" hangingPunct="1">
              <a:buFont typeface="Arial" charset="0"/>
              <a:buNone/>
            </a:pPr>
            <a:endParaRPr lang="es-ES" sz="2400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ES" sz="2400" smtClean="0">
                <a:latin typeface="Arial Narrow" pitchFamily="34" charset="0"/>
              </a:rPr>
              <a:t> Aspirado endotraqueal                                          10°6 ufc/ml</a:t>
            </a:r>
          </a:p>
          <a:p>
            <a:pPr eaLnBrk="1" hangingPunct="1">
              <a:buFont typeface="Arial" charset="0"/>
              <a:buNone/>
            </a:pPr>
            <a:endParaRPr lang="es-ES" sz="2400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ES" sz="2400" smtClean="0">
                <a:latin typeface="Arial Narrow" pitchFamily="34" charset="0"/>
              </a:rPr>
              <a:t>Lavado bronquiolo alveolar                                    10°4 ufc/ml</a:t>
            </a:r>
          </a:p>
          <a:p>
            <a:pPr eaLnBrk="1" hangingPunct="1">
              <a:buFont typeface="Arial" charset="0"/>
              <a:buNone/>
            </a:pPr>
            <a:endParaRPr lang="es-ES" sz="2400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ES" sz="2400" smtClean="0">
                <a:latin typeface="Arial Narrow" pitchFamily="34" charset="0"/>
              </a:rPr>
              <a:t>Cepillado                                                                10°3 ufc/ml</a:t>
            </a:r>
          </a:p>
          <a:p>
            <a:pPr eaLnBrk="1" hangingPunct="1">
              <a:buFont typeface="Arial" charset="0"/>
              <a:buNone/>
            </a:pPr>
            <a:endParaRPr lang="es-ES" sz="2400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ES" sz="2400" smtClean="0">
                <a:latin typeface="Arial Narrow" pitchFamily="34" charset="0"/>
              </a:rPr>
              <a:t>Lavado bronquiolo alveolar no broncoscópico       10°3 ufc/ml</a:t>
            </a:r>
          </a:p>
          <a:p>
            <a:pPr eaLnBrk="1" hangingPunct="1">
              <a:buFont typeface="Arial" charset="0"/>
              <a:buNone/>
            </a:pPr>
            <a:endParaRPr lang="es-A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resultados</a:t>
            </a:r>
            <a:endParaRPr lang="es-AR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latin typeface="Arial Narrow" pitchFamily="34" charset="0"/>
              </a:rPr>
              <a:t>Muestras del BAL y cepillado fueron positivo en    </a:t>
            </a:r>
            <a:r>
              <a:rPr lang="es-E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21</a:t>
            </a:r>
            <a:r>
              <a:rPr lang="es-ES" sz="2400" dirty="0" smtClean="0">
                <a:latin typeface="Arial Narrow" pitchFamily="34" charset="0"/>
              </a:rPr>
              <a:t> pacientes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latin typeface="Arial Narrow" pitchFamily="34" charset="0"/>
              </a:rPr>
              <a:t>El BAL no broncoscopico fue positivo en               </a:t>
            </a:r>
            <a:r>
              <a:rPr lang="es-E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22</a:t>
            </a:r>
            <a:r>
              <a:rPr lang="es-ES" sz="2400" dirty="0" smtClean="0">
                <a:latin typeface="Arial Narrow" pitchFamily="34" charset="0"/>
              </a:rPr>
              <a:t> pacientes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latin typeface="Arial Narrow" pitchFamily="34" charset="0"/>
              </a:rPr>
              <a:t>Aspirado traqueal tuvo rescate en                          </a:t>
            </a:r>
            <a:r>
              <a:rPr lang="es-E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17</a:t>
            </a:r>
            <a:r>
              <a:rPr lang="es-ES" sz="2400" dirty="0" smtClean="0">
                <a:latin typeface="Arial Narrow" pitchFamily="34" charset="0"/>
              </a:rPr>
              <a:t> pacientes </a:t>
            </a:r>
            <a:endParaRPr lang="es-AR" sz="2400" dirty="0">
              <a:latin typeface="Arial Narrow" pitchFamily="34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5580063" y="3573463"/>
            <a:ext cx="720725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5" name="4 Flecha derecha"/>
          <p:cNvSpPr/>
          <p:nvPr/>
        </p:nvSpPr>
        <p:spPr>
          <a:xfrm>
            <a:off x="4859338" y="4437063"/>
            <a:ext cx="1512887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6" name="5 Flecha derecha"/>
          <p:cNvSpPr/>
          <p:nvPr/>
        </p:nvSpPr>
        <p:spPr>
          <a:xfrm>
            <a:off x="6156325" y="2708275"/>
            <a:ext cx="2159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s-ES" smtClean="0"/>
              <a:t>Resultados</a:t>
            </a:r>
            <a:endParaRPr lang="es-AR" smtClean="0"/>
          </a:p>
        </p:txBody>
      </p:sp>
      <p:sp>
        <p:nvSpPr>
          <p:cNvPr id="54274" name="2 Marcador de contenido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endParaRPr lang="es-AR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188" y="1397000"/>
          <a:ext cx="7776865" cy="4480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/>
                <a:gridCol w="1555373"/>
                <a:gridCol w="1555373"/>
                <a:gridCol w="1555373"/>
                <a:gridCol w="1555373"/>
              </a:tblGrid>
              <a:tr h="896054">
                <a:tc>
                  <a:txBody>
                    <a:bodyPr/>
                    <a:lstStyle/>
                    <a:p>
                      <a:r>
                        <a:rPr lang="es-ES" dirty="0" smtClean="0"/>
                        <a:t>Técnicas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sensibilidad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especificidad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VPP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VPN</a:t>
                      </a:r>
                      <a:endParaRPr lang="es-AR" dirty="0"/>
                    </a:p>
                  </a:txBody>
                  <a:tcPr/>
                </a:tc>
              </a:tr>
              <a:tr h="896054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b="1" dirty="0" smtClean="0"/>
                        <a:t>ETA</a:t>
                      </a:r>
                      <a:endParaRPr lang="es-AR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 </a:t>
                      </a:r>
                      <a:r>
                        <a:rPr lang="es-ES" b="1" dirty="0" smtClean="0"/>
                        <a:t>55.6%</a:t>
                      </a:r>
                      <a:endParaRPr lang="es-AR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</a:t>
                      </a:r>
                      <a:r>
                        <a:rPr lang="es-ES" b="1" dirty="0" smtClean="0"/>
                        <a:t>71.4%</a:t>
                      </a:r>
                      <a:endParaRPr lang="es-AR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</a:t>
                      </a:r>
                      <a:r>
                        <a:rPr lang="es-ES" b="1" dirty="0" smtClean="0"/>
                        <a:t>83.3%</a:t>
                      </a:r>
                      <a:endParaRPr lang="es-AR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</a:t>
                      </a:r>
                      <a:r>
                        <a:rPr lang="es-ES" b="1" dirty="0" smtClean="0"/>
                        <a:t>38.5%</a:t>
                      </a:r>
                      <a:endParaRPr lang="es-AR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96054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BALN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83.3%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71.4%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88.2%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62.5%</a:t>
                      </a:r>
                      <a:endParaRPr lang="es-AR" dirty="0"/>
                    </a:p>
                  </a:txBody>
                  <a:tcPr/>
                </a:tc>
              </a:tr>
              <a:tr h="896054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BAL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77.8%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71.8%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87.3%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55.5%</a:t>
                      </a:r>
                      <a:endParaRPr lang="es-AR" dirty="0"/>
                    </a:p>
                  </a:txBody>
                  <a:tcPr/>
                </a:tc>
              </a:tr>
              <a:tr h="896054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CEPILLADO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 94.9%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57.1%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85%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80%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Métodos</a:t>
            </a:r>
            <a:endParaRPr lang="es-AR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Conclusión </a:t>
            </a:r>
            <a:endParaRPr lang="es-AR" smtClean="0"/>
          </a:p>
        </p:txBody>
      </p:sp>
      <p:sp>
        <p:nvSpPr>
          <p:cNvPr id="5529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z="2400" smtClean="0"/>
              <a:t>EL aspirado traqueal  es un método de bajo rédito diagnostico en comparación con los métodos invasivos y mini BAL </a:t>
            </a:r>
          </a:p>
          <a:p>
            <a:pPr eaLnBrk="1" hangingPunct="1">
              <a:buFont typeface="Arial" charset="0"/>
              <a:buNone/>
            </a:pPr>
            <a:r>
              <a:rPr lang="es-ES" sz="2400" smtClean="0"/>
              <a:t> </a:t>
            </a:r>
          </a:p>
          <a:p>
            <a:pPr eaLnBrk="1" hangingPunct="1"/>
            <a:endParaRPr lang="es-A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contra del aspirado traqueal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 sensibilidad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 impacto en el uso de antimicrobiano</a:t>
            </a:r>
            <a:endParaRPr lang="es-A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22266" r="49918" b="9813"/>
          <a:stretch>
            <a:fillRect/>
          </a:stretch>
        </p:blipFill>
        <p:spPr bwMode="auto">
          <a:xfrm>
            <a:off x="1763688" y="0"/>
            <a:ext cx="5158074" cy="6858000"/>
          </a:xfrm>
          <a:prstGeom prst="rect">
            <a:avLst/>
          </a:prstGeom>
          <a:noFill/>
          <a:ln w="9525" cmpd="tri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979712" y="5755903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Gracias</a:t>
            </a:r>
            <a:endParaRPr lang="es-A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Resultados</a:t>
            </a:r>
            <a:endParaRPr lang="es-AR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84213" y="1397000"/>
          <a:ext cx="7775575" cy="4119564"/>
        </p:xfrm>
        <a:graphic>
          <a:graphicData uri="http://schemas.openxmlformats.org/drawingml/2006/table">
            <a:tbl>
              <a:tblPr/>
              <a:tblGrid>
                <a:gridCol w="1697037"/>
                <a:gridCol w="1412875"/>
                <a:gridCol w="1555750"/>
                <a:gridCol w="1555750"/>
                <a:gridCol w="1554163"/>
              </a:tblGrid>
              <a:tr h="137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Grupo de estudió</a:t>
                      </a:r>
                      <a:endParaRPr kumimoji="0" lang="es-A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#     de sujetos</a:t>
                      </a:r>
                      <a:endParaRPr kumimoji="0" lang="es-A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Sujetos con tuberculosis</a:t>
                      </a:r>
                      <a:endParaRPr kumimoji="0" lang="es-A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# por paciente /a</a:t>
                      </a:r>
                      <a:endParaRPr kumimoji="0" lang="es-A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Grado acumulativo</a:t>
                      </a:r>
                      <a:endParaRPr kumimoji="0" lang="es-A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Isoniazida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3745</a:t>
                      </a:r>
                      <a:endParaRPr kumimoji="0" lang="es-A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0.16</a:t>
                      </a:r>
                      <a:endParaRPr kumimoji="0" lang="es-A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0.43</a:t>
                      </a:r>
                      <a:endParaRPr kumimoji="0" lang="es-A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7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Terapia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combinada</a:t>
                      </a:r>
                      <a:endParaRPr kumimoji="0" lang="es-A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3986</a:t>
                      </a:r>
                      <a:endParaRPr kumimoji="0" lang="es-A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7</a:t>
                      </a:r>
                      <a:endParaRPr kumimoji="0" lang="es-A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0.07</a:t>
                      </a:r>
                      <a:endParaRPr kumimoji="0" lang="es-A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0.19</a:t>
                      </a:r>
                      <a:endParaRPr kumimoji="0" lang="es-A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s-ES" smtClean="0"/>
              <a:t>Eventos adversos</a:t>
            </a:r>
            <a:endParaRPr lang="es-AR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8313" y="1397000"/>
          <a:ext cx="8280920" cy="5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70176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Resultados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sz="1800" dirty="0" smtClean="0"/>
                        <a:t>  grupo  Isoniazida</a:t>
                      </a:r>
                    </a:p>
                    <a:p>
                      <a:r>
                        <a:rPr lang="es-ES" sz="1800" dirty="0" smtClean="0"/>
                        <a:t>N= 3759</a:t>
                      </a:r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terapia combinada</a:t>
                      </a:r>
                    </a:p>
                    <a:p>
                      <a:r>
                        <a:rPr lang="es-ES" dirty="0" smtClean="0"/>
                        <a:t> n = 4040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    valor P</a:t>
                      </a:r>
                      <a:endParaRPr lang="es-AR" dirty="0"/>
                    </a:p>
                  </a:txBody>
                  <a:tcPr/>
                </a:tc>
              </a:tr>
              <a:tr h="70176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Retiro</a:t>
                      </a:r>
                      <a:r>
                        <a:rPr lang="es-ES" sz="1400" baseline="0" dirty="0" smtClean="0"/>
                        <a:t> de la terapia por efectos adversos</a:t>
                      </a:r>
                      <a:endParaRPr lang="es-AR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         139   </a:t>
                      </a:r>
                      <a:r>
                        <a:rPr lang="es-ES" dirty="0" smtClean="0"/>
                        <a:t>(3.7% )</a:t>
                      </a:r>
                      <a:endParaRPr lang="es-A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    196    </a:t>
                      </a:r>
                      <a:r>
                        <a:rPr lang="es-ES" dirty="0" smtClean="0"/>
                        <a:t>( 4.9 % )</a:t>
                      </a:r>
                      <a:endParaRPr lang="es-A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&lt; 0.001</a:t>
                      </a:r>
                      <a:endParaRPr lang="es-A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0176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Hepatotoxicidad</a:t>
                      </a:r>
                      <a:endParaRPr lang="es-AR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  </a:t>
                      </a:r>
                      <a:r>
                        <a:rPr lang="es-ES" b="1" dirty="0" smtClean="0"/>
                        <a:t> 103</a:t>
                      </a:r>
                      <a:r>
                        <a:rPr lang="es-ES" dirty="0" smtClean="0"/>
                        <a:t>    (2.7%)</a:t>
                      </a:r>
                      <a:endParaRPr lang="es-A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</a:t>
                      </a:r>
                      <a:r>
                        <a:rPr lang="es-ES" b="1" dirty="0" smtClean="0"/>
                        <a:t>18</a:t>
                      </a:r>
                      <a:r>
                        <a:rPr lang="es-ES" dirty="0" smtClean="0"/>
                        <a:t>     ( 0.4 %)</a:t>
                      </a:r>
                      <a:endParaRPr lang="es-A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&lt; 0.001</a:t>
                      </a:r>
                      <a:endParaRPr lang="es-A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0176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hipersensibilidad</a:t>
                      </a:r>
                      <a:endParaRPr lang="es-AR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         17      </a:t>
                      </a:r>
                      <a:r>
                        <a:rPr lang="es-ES" dirty="0" smtClean="0"/>
                        <a:t>( 0.5%)</a:t>
                      </a:r>
                      <a:endParaRPr lang="es-A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</a:t>
                      </a:r>
                      <a:r>
                        <a:rPr lang="es-ES" b="1" dirty="0" smtClean="0"/>
                        <a:t>152</a:t>
                      </a:r>
                      <a:r>
                        <a:rPr lang="es-ES" dirty="0" smtClean="0"/>
                        <a:t>     (3.8% )</a:t>
                      </a:r>
                      <a:endParaRPr lang="es-A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&lt;0.001</a:t>
                      </a:r>
                      <a:endParaRPr lang="es-A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0176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Efecto adverso grado 3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       202      </a:t>
                      </a:r>
                      <a:r>
                        <a:rPr lang="es-ES" dirty="0" smtClean="0"/>
                        <a:t>( 5.4%)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</a:t>
                      </a:r>
                      <a:r>
                        <a:rPr lang="es-ES" b="1" dirty="0" smtClean="0"/>
                        <a:t>193</a:t>
                      </a:r>
                      <a:r>
                        <a:rPr lang="es-ES" dirty="0" smtClean="0"/>
                        <a:t>      (4.8%)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0.24</a:t>
                      </a:r>
                      <a:endParaRPr lang="es-AR" dirty="0"/>
                    </a:p>
                  </a:txBody>
                  <a:tcPr/>
                </a:tc>
              </a:tr>
              <a:tr h="70176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Efectos adversos</a:t>
                      </a:r>
                      <a:r>
                        <a:rPr lang="es-ES" sz="1400" baseline="0" dirty="0" smtClean="0"/>
                        <a:t> grados 4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  </a:t>
                      </a:r>
                      <a:r>
                        <a:rPr lang="es-ES" b="1" dirty="0" smtClean="0"/>
                        <a:t> 42      </a:t>
                      </a:r>
                      <a:r>
                        <a:rPr lang="es-ES" dirty="0" smtClean="0"/>
                        <a:t>(1.1%)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</a:t>
                      </a:r>
                      <a:r>
                        <a:rPr lang="es-ES" b="1" dirty="0" smtClean="0"/>
                        <a:t>36</a:t>
                      </a:r>
                      <a:r>
                        <a:rPr lang="es-ES" dirty="0" smtClean="0"/>
                        <a:t>     ( 0.9% 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0.32</a:t>
                      </a:r>
                      <a:endParaRPr lang="es-AR" dirty="0"/>
                    </a:p>
                  </a:txBody>
                  <a:tcPr/>
                </a:tc>
              </a:tr>
              <a:tr h="701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Muerte </a:t>
                      </a:r>
                      <a:endParaRPr lang="es-AR" sz="1400" dirty="0" smtClean="0"/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         39         </a:t>
                      </a:r>
                      <a:r>
                        <a:rPr lang="es-ES" dirty="0" smtClean="0"/>
                        <a:t>(1%)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</a:t>
                      </a:r>
                      <a:r>
                        <a:rPr lang="es-ES" b="1" dirty="0" smtClean="0"/>
                        <a:t> 31      </a:t>
                      </a:r>
                      <a:r>
                        <a:rPr lang="es-ES" dirty="0" smtClean="0"/>
                        <a:t>( 0.8%)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0.22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" sz="2800" dirty="0" smtClean="0"/>
              <a:t>Conclusiones</a:t>
            </a:r>
          </a:p>
          <a:p>
            <a:pPr algn="ctr" eaLnBrk="1" hangingPunct="1">
              <a:buFont typeface="Arial" charset="0"/>
              <a:buNone/>
            </a:pPr>
            <a:endParaRPr lang="es-ES" sz="2800" dirty="0" smtClean="0"/>
          </a:p>
          <a:p>
            <a:pPr eaLnBrk="1" hangingPunct="1"/>
            <a:r>
              <a:rPr lang="es-ES" sz="2000" dirty="0" smtClean="0"/>
              <a:t>El estudio demuestra que la terapia combinada con </a:t>
            </a:r>
            <a:r>
              <a:rPr lang="es-ES" sz="2000" b="1" dirty="0" err="1" smtClean="0"/>
              <a:t>rifapentine</a:t>
            </a:r>
            <a:r>
              <a:rPr lang="es-ES" sz="2000" dirty="0" smtClean="0"/>
              <a:t> e </a:t>
            </a:r>
            <a:r>
              <a:rPr lang="es-ES" sz="2000" b="1" dirty="0" err="1" smtClean="0"/>
              <a:t>isoniazida</a:t>
            </a:r>
            <a:r>
              <a:rPr lang="es-ES" sz="2000" dirty="0" smtClean="0"/>
              <a:t> por 3 meses  es tan efectiva como el uso de </a:t>
            </a:r>
            <a:r>
              <a:rPr lang="es-ES" sz="2000" dirty="0" err="1" smtClean="0"/>
              <a:t>isonazida</a:t>
            </a:r>
            <a:r>
              <a:rPr lang="es-ES" sz="2000" dirty="0" smtClean="0"/>
              <a:t> por 9 meses</a:t>
            </a:r>
          </a:p>
          <a:p>
            <a:pPr eaLnBrk="1" hangingPunct="1">
              <a:buFont typeface="Arial" charset="0"/>
              <a:buNone/>
            </a:pPr>
            <a:endParaRPr lang="es-ES" sz="2000" dirty="0" smtClean="0"/>
          </a:p>
          <a:p>
            <a:pPr eaLnBrk="1" hangingPunct="1"/>
            <a:r>
              <a:rPr lang="es-ES" sz="2000" b="1" dirty="0" smtClean="0"/>
              <a:t>Mayor adherencia </a:t>
            </a:r>
            <a:r>
              <a:rPr lang="es-ES" sz="2000" dirty="0" smtClean="0"/>
              <a:t>Del grupo de terapia combinada </a:t>
            </a:r>
            <a:r>
              <a:rPr lang="es-ES" sz="2000" b="1" dirty="0" smtClean="0"/>
              <a:t>86%</a:t>
            </a:r>
            <a:r>
              <a:rPr lang="es-ES" sz="2000" dirty="0" smtClean="0"/>
              <a:t> termino el tratamiento versus el grupo de </a:t>
            </a:r>
            <a:r>
              <a:rPr lang="es-ES" sz="2000" dirty="0" err="1" smtClean="0"/>
              <a:t>isoniazida</a:t>
            </a:r>
            <a:r>
              <a:rPr lang="es-ES" sz="2000" dirty="0" smtClean="0"/>
              <a:t> </a:t>
            </a:r>
            <a:r>
              <a:rPr lang="es-ES" sz="2000" b="1" dirty="0" smtClean="0"/>
              <a:t>69%</a:t>
            </a:r>
            <a:r>
              <a:rPr lang="es-ES" sz="2000" dirty="0" smtClean="0"/>
              <a:t>  p </a:t>
            </a:r>
            <a:r>
              <a:rPr lang="es-AR" sz="2000" dirty="0" smtClean="0"/>
              <a:t>&lt;0.001</a:t>
            </a:r>
          </a:p>
          <a:p>
            <a:pPr eaLnBrk="1" hangingPunct="1"/>
            <a:endParaRPr lang="es-ES" sz="2000" dirty="0" smtClean="0"/>
          </a:p>
          <a:p>
            <a:pPr eaLnBrk="1" hangingPunct="1"/>
            <a:r>
              <a:rPr lang="es-ES" sz="2000" dirty="0" smtClean="0"/>
              <a:t>La terapia combinada tiene tasas mas baja de efectos </a:t>
            </a:r>
            <a:r>
              <a:rPr lang="es-ES" sz="2000" dirty="0" err="1" smtClean="0"/>
              <a:t>hepatotoxico</a:t>
            </a:r>
            <a:endParaRPr lang="es-ES" sz="2000" dirty="0" smtClean="0"/>
          </a:p>
          <a:p>
            <a:pPr eaLnBrk="1" hangingPunct="1">
              <a:buFont typeface="Arial" charset="0"/>
              <a:buNone/>
            </a:pPr>
            <a:endParaRPr lang="es-A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 l="11848" t="16360" r="27780" b="29500"/>
          <a:stretch>
            <a:fillRect/>
          </a:stretch>
        </p:blipFill>
        <p:spPr bwMode="auto">
          <a:xfrm>
            <a:off x="323850" y="333375"/>
            <a:ext cx="856932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Métodos </a:t>
            </a:r>
            <a:endParaRPr lang="es-AR" smtClean="0"/>
          </a:p>
        </p:txBody>
      </p:sp>
      <p:sp>
        <p:nvSpPr>
          <p:cNvPr id="22530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Criterios de inclusión</a:t>
            </a:r>
            <a:endParaRPr lang="es-AR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 de 18 años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cursen embarazo ni lactancia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tengan una tuberculosis activa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532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Criterios de exclusión</a:t>
            </a:r>
            <a:endParaRPr lang="es-AR" smtClean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</a:rPr>
              <a:t>Aquellos que recibieron terapia antifímica por 2 meses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</a:rPr>
              <a:t>Que se encuentren en tratamiento antirretroviral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</a:rPr>
              <a:t>CD4 menos a 200 células milímetros cúbicos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1318</Words>
  <Application>Microsoft Office PowerPoint</Application>
  <PresentationFormat>Presentación en pantalla (4:3)</PresentationFormat>
  <Paragraphs>454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Diapositiva 1</vt:lpstr>
      <vt:lpstr>Diapositiva 2</vt:lpstr>
      <vt:lpstr>Métodos </vt:lpstr>
      <vt:lpstr>Métodos</vt:lpstr>
      <vt:lpstr>Resultados</vt:lpstr>
      <vt:lpstr>Eventos adversos</vt:lpstr>
      <vt:lpstr>Diapositiva 7</vt:lpstr>
      <vt:lpstr>Diapositiva 8</vt:lpstr>
      <vt:lpstr>Métodos </vt:lpstr>
      <vt:lpstr>Características de los grupos</vt:lpstr>
      <vt:lpstr>Diapositiva 11</vt:lpstr>
      <vt:lpstr>Diapositiva 12</vt:lpstr>
      <vt:lpstr>Conclusión </vt:lpstr>
      <vt:lpstr>Diapositiva 14</vt:lpstr>
      <vt:lpstr>Métodos </vt:lpstr>
      <vt:lpstr>Diapositiva 16</vt:lpstr>
      <vt:lpstr>Conclusión </vt:lpstr>
      <vt:lpstr>A favor de la terapia combinada</vt:lpstr>
      <vt:lpstr>Diapositiva 19</vt:lpstr>
      <vt:lpstr>Diapositiva 20</vt:lpstr>
      <vt:lpstr>Métodos </vt:lpstr>
      <vt:lpstr>Resultados </vt:lpstr>
      <vt:lpstr>Diapositiva 23</vt:lpstr>
      <vt:lpstr>Resultados </vt:lpstr>
      <vt:lpstr>Conclusión </vt:lpstr>
      <vt:lpstr>Diapositiva 26</vt:lpstr>
      <vt:lpstr>Materiales y Métodos</vt:lpstr>
      <vt:lpstr>Materiales y métodos </vt:lpstr>
      <vt:lpstr>Diapositiva 29</vt:lpstr>
      <vt:lpstr>Rendimiento diagnostico </vt:lpstr>
      <vt:lpstr>Diapositiva 31</vt:lpstr>
      <vt:lpstr>Impacto en la terapia antimicrobiana</vt:lpstr>
      <vt:lpstr>Conclusión</vt:lpstr>
      <vt:lpstr>Diapositiva 34</vt:lpstr>
      <vt:lpstr>Materiales y Métodos </vt:lpstr>
      <vt:lpstr>Materiales y Métodos – Criterios Exclusión </vt:lpstr>
      <vt:lpstr>Material y Métodos</vt:lpstr>
      <vt:lpstr>resultados</vt:lpstr>
      <vt:lpstr>Resultados</vt:lpstr>
      <vt:lpstr>Conclusión </vt:lpstr>
      <vt:lpstr>En contra del aspirado traqueal</vt:lpstr>
      <vt:lpstr>Diapositiva 42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fvg</dc:creator>
  <cp:lastModifiedBy>fvg</cp:lastModifiedBy>
  <cp:revision>226</cp:revision>
  <dcterms:created xsi:type="dcterms:W3CDTF">2014-08-18T13:41:10Z</dcterms:created>
  <dcterms:modified xsi:type="dcterms:W3CDTF">2014-10-08T23:53:26Z</dcterms:modified>
</cp:coreProperties>
</file>