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8" r:id="rId4"/>
    <p:sldId id="274" r:id="rId5"/>
    <p:sldId id="269" r:id="rId6"/>
    <p:sldId id="281" r:id="rId7"/>
    <p:sldId id="275" r:id="rId8"/>
    <p:sldId id="280" r:id="rId9"/>
    <p:sldId id="277" r:id="rId10"/>
    <p:sldId id="276" r:id="rId11"/>
    <p:sldId id="283" r:id="rId12"/>
    <p:sldId id="282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734" autoAdjust="0"/>
    <p:restoredTop sz="94660"/>
  </p:normalViewPr>
  <p:slideViewPr>
    <p:cSldViewPr snapToGrid="0">
      <p:cViewPr>
        <p:scale>
          <a:sx n="50" d="100"/>
          <a:sy n="50" d="100"/>
        </p:scale>
        <p:origin x="-6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0E18-4C26-4F40-882A-D79DFD934324}" type="datetimeFigureOut">
              <a:rPr lang="es-ES" smtClean="0"/>
              <a:pPr/>
              <a:t>11/10/2014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05955F29-F439-43AA-AB97-E81174D1F8E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24513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0E18-4C26-4F40-882A-D79DFD934324}" type="datetimeFigureOut">
              <a:rPr lang="es-ES" smtClean="0"/>
              <a:pPr/>
              <a:t>11/10/2014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5F29-F439-43AA-AB97-E81174D1F8E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469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0E18-4C26-4F40-882A-D79DFD934324}" type="datetimeFigureOut">
              <a:rPr lang="es-ES" smtClean="0"/>
              <a:pPr/>
              <a:t>11/10/2014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5F29-F439-43AA-AB97-E81174D1F8E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3146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0E18-4C26-4F40-882A-D79DFD934324}" type="datetimeFigureOut">
              <a:rPr lang="es-ES" smtClean="0"/>
              <a:pPr/>
              <a:t>11/10/2014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5F29-F439-43AA-AB97-E81174D1F8E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3813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693D0E18-4C26-4F40-882A-D79DFD934324}" type="datetimeFigureOut">
              <a:rPr lang="es-ES" smtClean="0"/>
              <a:pPr/>
              <a:t>11/10/2014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s-E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05955F29-F439-43AA-AB97-E81174D1F8E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76864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0E18-4C26-4F40-882A-D79DFD934324}" type="datetimeFigureOut">
              <a:rPr lang="es-ES" smtClean="0"/>
              <a:pPr/>
              <a:t>11/10/2014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5F29-F439-43AA-AB97-E81174D1F8E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9284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0E18-4C26-4F40-882A-D79DFD934324}" type="datetimeFigureOut">
              <a:rPr lang="es-ES" smtClean="0"/>
              <a:pPr/>
              <a:t>11/10/2014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5F29-F439-43AA-AB97-E81174D1F8E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77366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0E18-4C26-4F40-882A-D79DFD934324}" type="datetimeFigureOut">
              <a:rPr lang="es-ES" smtClean="0"/>
              <a:pPr/>
              <a:t>11/10/2014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5F29-F439-43AA-AB97-E81174D1F8E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1816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0E18-4C26-4F40-882A-D79DFD934324}" type="datetimeFigureOut">
              <a:rPr lang="es-ES" smtClean="0"/>
              <a:pPr/>
              <a:t>11/10/2014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5F29-F439-43AA-AB97-E81174D1F8E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6828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0E18-4C26-4F40-882A-D79DFD934324}" type="datetimeFigureOut">
              <a:rPr lang="es-ES" smtClean="0"/>
              <a:pPr/>
              <a:t>11/10/2014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5F29-F439-43AA-AB97-E81174D1F8E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99445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0E18-4C26-4F40-882A-D79DFD934324}" type="datetimeFigureOut">
              <a:rPr lang="es-ES" smtClean="0"/>
              <a:pPr/>
              <a:t>11/10/2014</a:t>
            </a:fld>
            <a:endParaRPr lang="es-E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5F29-F439-43AA-AB97-E81174D1F8E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4817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93D0E18-4C26-4F40-882A-D79DFD934324}" type="datetimeFigureOut">
              <a:rPr lang="es-ES" smtClean="0"/>
              <a:pPr/>
              <a:t>11/10/2014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05955F29-F439-43AA-AB97-E81174D1F8E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10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es-ES" dirty="0" smtClean="0">
                <a:latin typeface="ChickenScratch AOE" panose="00000400000000000000" pitchFamily="2" charset="0"/>
              </a:rPr>
              <a:t>Caso clínico</a:t>
            </a:r>
            <a:endParaRPr lang="es-ES" dirty="0">
              <a:latin typeface="ChickenScratch AOE" panose="00000400000000000000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8648" y="4389120"/>
            <a:ext cx="7891272" cy="467360"/>
          </a:xfrm>
        </p:spPr>
        <p:txBody>
          <a:bodyPr>
            <a:noAutofit/>
          </a:bodyPr>
          <a:lstStyle/>
          <a:p>
            <a:pPr algn="r"/>
            <a:endParaRPr lang="es-ES" sz="3200" dirty="0">
              <a:latin typeface="Garamond" panose="02020404030301010803" pitchFamily="18" charset="0"/>
            </a:endParaRPr>
          </a:p>
        </p:txBody>
      </p:sp>
      <p:pic>
        <p:nvPicPr>
          <p:cNvPr id="5" name="Picture 6" descr="http://www.conocerasturias.es/wp-content/uploads/2013/03/HUCA-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75" b="21525"/>
          <a:stretch/>
        </p:blipFill>
        <p:spPr bwMode="auto">
          <a:xfrm>
            <a:off x="8499472" y="33121"/>
            <a:ext cx="3692528" cy="129594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5 CuadroTexto"/>
          <p:cNvSpPr txBox="1"/>
          <p:nvPr/>
        </p:nvSpPr>
        <p:spPr>
          <a:xfrm>
            <a:off x="4305300" y="6038850"/>
            <a:ext cx="3169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Mar del Plata . Octubre 2014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69020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903228" y="4877172"/>
            <a:ext cx="10207256" cy="19808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b="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 smtClean="0">
                <a:latin typeface="ChickenScratch AOE" panose="00000400000000000000" pitchFamily="2" charset="0"/>
              </a:rPr>
              <a:t>Impresión diagnóstica</a:t>
            </a:r>
            <a:endParaRPr lang="es-ES" dirty="0">
              <a:latin typeface="ChickenScratch AOE" panose="00000400000000000000" pitchFamily="2" charset="0"/>
            </a:endParaRPr>
          </a:p>
        </p:txBody>
      </p:sp>
      <p:sp>
        <p:nvSpPr>
          <p:cNvPr id="6" name="Marcador de texto 2"/>
          <p:cNvSpPr>
            <a:spLocks noGrp="1"/>
          </p:cNvSpPr>
          <p:nvPr>
            <p:ph type="body" idx="1"/>
          </p:nvPr>
        </p:nvSpPr>
        <p:spPr>
          <a:xfrm>
            <a:off x="2433222" y="2542670"/>
            <a:ext cx="7869727" cy="647098"/>
          </a:xfrm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ES" sz="3600" b="1" dirty="0">
                <a:latin typeface="Garamond" panose="02020404030301010803" pitchFamily="18" charset="0"/>
              </a:rPr>
              <a:t>Silicosis simple de marcada profusión </a:t>
            </a:r>
            <a:endParaRPr lang="es-ES" sz="3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560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903228" y="4877172"/>
            <a:ext cx="10207256" cy="19808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b="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dirty="0">
              <a:latin typeface="ChickenScratch AOE" panose="00000400000000000000" pitchFamily="2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971800" y="533400"/>
            <a:ext cx="49176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/>
              <a:t>PECULIARIDADES</a:t>
            </a:r>
            <a:endParaRPr lang="es-ES" sz="4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482850" y="1981200"/>
            <a:ext cx="1070915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EDAD:  MUY JOVEN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PRECISO DIAGNOSTICO DIFERENCIAL:  ANATOMIA PATOLOGICA 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SILICOSIS  SIMPLE CON GRAN PROFUSION 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FUNCION  PULMONAR  NORMAL</a:t>
            </a:r>
          </a:p>
          <a:p>
            <a:endParaRPr lang="es-ES" sz="2400" b="1" dirty="0" smtClean="0"/>
          </a:p>
          <a:p>
            <a:r>
              <a:rPr lang="es-ES" sz="2400" b="1" dirty="0" smtClean="0"/>
              <a:t>INCAPACIDAD PERMANENTE 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41560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dirty="0" smtClean="0"/>
              <a:t>Incapacidad permanente</a:t>
            </a:r>
            <a:br>
              <a:rPr lang="es-ES" sz="4400" dirty="0" smtClean="0"/>
            </a:br>
            <a:r>
              <a:rPr lang="es-ES" sz="4400" dirty="0" smtClean="0"/>
              <a:t/>
            </a:r>
            <a:br>
              <a:rPr lang="es-ES" sz="4400" dirty="0" smtClean="0"/>
            </a:br>
            <a:r>
              <a:rPr lang="es-ES" sz="4400" dirty="0" smtClean="0"/>
              <a:t>Seguimiento </a:t>
            </a:r>
            <a:r>
              <a:rPr lang="es-ES" sz="4400" dirty="0" err="1" smtClean="0"/>
              <a:t>periodico</a:t>
            </a:r>
            <a:r>
              <a:rPr lang="es-ES" sz="4400" dirty="0" smtClean="0"/>
              <a:t/>
            </a:r>
            <a:br>
              <a:rPr lang="es-ES" sz="4400" dirty="0" smtClean="0"/>
            </a:br>
            <a:r>
              <a:rPr lang="es-ES" sz="4400" dirty="0" smtClean="0"/>
              <a:t/>
            </a:r>
            <a:br>
              <a:rPr lang="es-ES" sz="4400" dirty="0" smtClean="0"/>
            </a:br>
            <a:r>
              <a:rPr lang="es-ES" sz="4400" dirty="0" smtClean="0"/>
              <a:t>Alejamiento laboral</a:t>
            </a:r>
            <a:br>
              <a:rPr lang="es-ES" sz="4400" dirty="0" smtClean="0"/>
            </a:br>
            <a:endParaRPr lang="es-ES" sz="44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PLANTEAMIENTO MEDICO LABORAL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633652" y="4877172"/>
            <a:ext cx="5476831" cy="19808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b="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dirty="0">
              <a:latin typeface="ChickenScratch AOE" panose="00000400000000000000" pitchFamily="2" charset="0"/>
            </a:endParaRPr>
          </a:p>
        </p:txBody>
      </p:sp>
      <p:sp>
        <p:nvSpPr>
          <p:cNvPr id="5" name="Marcador de texto 2"/>
          <p:cNvSpPr>
            <a:spLocks noGrp="1"/>
          </p:cNvSpPr>
          <p:nvPr>
            <p:ph type="body" idx="1"/>
          </p:nvPr>
        </p:nvSpPr>
        <p:spPr>
          <a:xfrm>
            <a:off x="2101982" y="362995"/>
            <a:ext cx="9572570" cy="4514177"/>
          </a:xfrm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ES" sz="2200" b="1" dirty="0" smtClean="0">
                <a:latin typeface="Garamond" panose="02020404030301010803" pitchFamily="18" charset="0"/>
              </a:rPr>
              <a:t>Motivo de consulta</a:t>
            </a:r>
            <a:r>
              <a:rPr lang="es-ES" sz="2200" dirty="0" smtClean="0">
                <a:latin typeface="Garamond" panose="02020404030301010803" pitchFamily="18" charset="0"/>
              </a:rPr>
              <a:t>: </a:t>
            </a:r>
            <a:r>
              <a:rPr lang="es-ES" sz="2200" dirty="0">
                <a:latin typeface="Garamond" panose="02020404030301010803" pitchFamily="18" charset="0"/>
              </a:rPr>
              <a:t>Varón de 26 años remitido </a:t>
            </a:r>
            <a:r>
              <a:rPr lang="es-ES" sz="2200" dirty="0" smtClean="0">
                <a:latin typeface="Garamond" panose="02020404030301010803" pitchFamily="18" charset="0"/>
              </a:rPr>
              <a:t>para </a:t>
            </a:r>
            <a:r>
              <a:rPr lang="es-ES" sz="2200" dirty="0">
                <a:latin typeface="Garamond" panose="02020404030301010803" pitchFamily="18" charset="0"/>
              </a:rPr>
              <a:t>estudio diagnóstico</a:t>
            </a:r>
            <a:r>
              <a:rPr lang="es-ES" sz="2200" dirty="0" smtClean="0">
                <a:latin typeface="Garamond" panose="02020404030301010803" pitchFamily="18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s-ES" sz="2200" b="1" dirty="0" smtClean="0">
                <a:latin typeface="Garamond" panose="02020404030301010803" pitchFamily="18" charset="0"/>
              </a:rPr>
              <a:t>Antecedentes  </a:t>
            </a:r>
            <a:r>
              <a:rPr lang="es-ES" sz="2200" b="1" dirty="0">
                <a:latin typeface="Garamond" panose="02020404030301010803" pitchFamily="18" charset="0"/>
              </a:rPr>
              <a:t>Personales: </a:t>
            </a:r>
            <a:r>
              <a:rPr lang="es-ES" sz="2200" dirty="0" smtClean="0">
                <a:latin typeface="Garamond" panose="02020404030301010803" pitchFamily="18" charset="0"/>
              </a:rPr>
              <a:t> </a:t>
            </a:r>
            <a:r>
              <a:rPr lang="es-ES" sz="2200" dirty="0">
                <a:latin typeface="Garamond" panose="02020404030301010803" pitchFamily="18" charset="0"/>
              </a:rPr>
              <a:t>Vive en </a:t>
            </a:r>
            <a:r>
              <a:rPr lang="es-ES" sz="2200" dirty="0" smtClean="0">
                <a:latin typeface="Garamond" panose="02020404030301010803" pitchFamily="18" charset="0"/>
              </a:rPr>
              <a:t> Zona urbana </a:t>
            </a:r>
            <a:r>
              <a:rPr lang="es-ES" sz="2200" dirty="0">
                <a:latin typeface="Garamond" panose="02020404030301010803" pitchFamily="18" charset="0"/>
              </a:rPr>
              <a:t>con su </a:t>
            </a:r>
            <a:r>
              <a:rPr lang="es-ES" sz="2200" dirty="0" smtClean="0">
                <a:latin typeface="Garamond" panose="02020404030301010803" pitchFamily="18" charset="0"/>
              </a:rPr>
              <a:t>familia. </a:t>
            </a:r>
            <a:r>
              <a:rPr lang="es-ES" sz="2200" dirty="0">
                <a:latin typeface="Garamond" panose="02020404030301010803" pitchFamily="18" charset="0"/>
              </a:rPr>
              <a:t>No refiere </a:t>
            </a:r>
            <a:r>
              <a:rPr lang="es-ES" sz="2200" dirty="0" err="1">
                <a:latin typeface="Garamond" panose="02020404030301010803" pitchFamily="18" charset="0"/>
              </a:rPr>
              <a:t>habitos</a:t>
            </a:r>
            <a:r>
              <a:rPr lang="es-ES" sz="2200" dirty="0">
                <a:latin typeface="Garamond" panose="02020404030301010803" pitchFamily="18" charset="0"/>
              </a:rPr>
              <a:t> tóxicos. No enfermedades </a:t>
            </a:r>
            <a:r>
              <a:rPr lang="es-ES" sz="2200" dirty="0" err="1">
                <a:latin typeface="Garamond" panose="02020404030301010803" pitchFamily="18" charset="0"/>
              </a:rPr>
              <a:t>cardio</a:t>
            </a:r>
            <a:r>
              <a:rPr lang="es-ES" sz="2200" dirty="0">
                <a:latin typeface="Garamond" panose="02020404030301010803" pitchFamily="18" charset="0"/>
              </a:rPr>
              <a:t>- respiratorias</a:t>
            </a:r>
            <a:r>
              <a:rPr lang="es-ES" sz="2200" dirty="0" smtClean="0">
                <a:latin typeface="Garamond" panose="02020404030301010803" pitchFamily="18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s-ES" sz="2200" b="1" dirty="0" smtClean="0">
                <a:latin typeface="Garamond" panose="02020404030301010803" pitchFamily="18" charset="0"/>
              </a:rPr>
              <a:t>Historia </a:t>
            </a:r>
            <a:r>
              <a:rPr lang="es-ES" sz="2200" b="1" dirty="0">
                <a:latin typeface="Garamond" panose="02020404030301010803" pitchFamily="18" charset="0"/>
              </a:rPr>
              <a:t>Laboral: </a:t>
            </a:r>
            <a:r>
              <a:rPr lang="es-ES" sz="2200" dirty="0">
                <a:latin typeface="Garamond" panose="02020404030301010803" pitchFamily="18" charset="0"/>
              </a:rPr>
              <a:t>Inició su vida laboral a los 13 años en empresa de piedra ornamental, desempeñando labores de montador de cocinas, utilizando mármol, granito y compactos artificiales de cuarzo , utilizando frecuentemente mascarilla de protección. </a:t>
            </a:r>
            <a:r>
              <a:rPr lang="es-ES" sz="2200" dirty="0" smtClean="0">
                <a:latin typeface="Garamond" panose="02020404030301010803" pitchFamily="18" charset="0"/>
              </a:rPr>
              <a:t>Patológicos.</a:t>
            </a:r>
          </a:p>
          <a:p>
            <a:pPr algn="just">
              <a:lnSpc>
                <a:spcPct val="100000"/>
              </a:lnSpc>
            </a:pPr>
            <a:r>
              <a:rPr lang="es-ES" sz="2200" b="1" dirty="0" smtClean="0">
                <a:latin typeface="Garamond" panose="02020404030301010803" pitchFamily="18" charset="0"/>
              </a:rPr>
              <a:t>Enfermedad </a:t>
            </a:r>
            <a:r>
              <a:rPr lang="es-ES" sz="2200" b="1" dirty="0">
                <a:latin typeface="Garamond" panose="02020404030301010803" pitchFamily="18" charset="0"/>
              </a:rPr>
              <a:t>Actual: </a:t>
            </a:r>
            <a:r>
              <a:rPr lang="es-ES" sz="2200" b="1" dirty="0" smtClean="0">
                <a:latin typeface="Garamond" panose="02020404030301010803" pitchFamily="18" charset="0"/>
              </a:rPr>
              <a:t>T</a:t>
            </a:r>
            <a:r>
              <a:rPr lang="es-ES" sz="2200" dirty="0" smtClean="0">
                <a:latin typeface="Garamond" panose="02020404030301010803" pitchFamily="18" charset="0"/>
              </a:rPr>
              <a:t>os </a:t>
            </a:r>
            <a:r>
              <a:rPr lang="es-ES" sz="2200" dirty="0">
                <a:latin typeface="Garamond" panose="02020404030301010803" pitchFamily="18" charset="0"/>
              </a:rPr>
              <a:t>y expectoración escasa </a:t>
            </a:r>
            <a:r>
              <a:rPr lang="es-ES" sz="2200" dirty="0" smtClean="0">
                <a:latin typeface="Garamond" panose="02020404030301010803" pitchFamily="18" charset="0"/>
              </a:rPr>
              <a:t>matinal,  </a:t>
            </a:r>
            <a:r>
              <a:rPr lang="es-ES" sz="2200" dirty="0">
                <a:latin typeface="Garamond" panose="02020404030301010803" pitchFamily="18" charset="0"/>
              </a:rPr>
              <a:t>sin otros síntomas respiratorios asociados. </a:t>
            </a:r>
            <a:endParaRPr lang="es-ES" sz="2200" dirty="0" smtClean="0">
              <a:latin typeface="Garamond" panose="02020404030301010803" pitchFamily="18" charset="0"/>
            </a:endParaRPr>
          </a:p>
          <a:p>
            <a:pPr algn="just">
              <a:lnSpc>
                <a:spcPct val="100000"/>
              </a:lnSpc>
            </a:pPr>
            <a:endParaRPr lang="es-ES" sz="2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10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540642" y="4877172"/>
            <a:ext cx="8569841" cy="19808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b="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 smtClean="0">
                <a:latin typeface="ChickenScratch AOE" panose="00000400000000000000" pitchFamily="2" charset="0"/>
              </a:rPr>
              <a:t>Examen físico</a:t>
            </a:r>
            <a:endParaRPr lang="es-ES" dirty="0">
              <a:latin typeface="ChickenScratch AOE" panose="00000400000000000000" pitchFamily="2" charset="0"/>
            </a:endParaRPr>
          </a:p>
        </p:txBody>
      </p:sp>
      <p:sp>
        <p:nvSpPr>
          <p:cNvPr id="5" name="Marcador de texto 2"/>
          <p:cNvSpPr>
            <a:spLocks noGrp="1"/>
          </p:cNvSpPr>
          <p:nvPr>
            <p:ph type="body" idx="1"/>
          </p:nvPr>
        </p:nvSpPr>
        <p:spPr>
          <a:xfrm>
            <a:off x="2165777" y="1426250"/>
            <a:ext cx="9572570" cy="2816140"/>
          </a:xfrm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ES" sz="2400" dirty="0" smtClean="0">
                <a:latin typeface="Garamond" panose="02020404030301010803" pitchFamily="18" charset="0"/>
              </a:rPr>
              <a:t>SatO2: 95%. Buen estado general. consciente</a:t>
            </a:r>
            <a:r>
              <a:rPr lang="es-ES" sz="2400" dirty="0">
                <a:latin typeface="Garamond" panose="02020404030301010803" pitchFamily="18" charset="0"/>
              </a:rPr>
              <a:t>, orientado, coloración </a:t>
            </a:r>
            <a:r>
              <a:rPr lang="es-ES" sz="2400" dirty="0" smtClean="0">
                <a:latin typeface="Garamond" panose="02020404030301010803" pitchFamily="18" charset="0"/>
              </a:rPr>
              <a:t>normal.</a:t>
            </a:r>
          </a:p>
          <a:p>
            <a:pPr algn="just">
              <a:lnSpc>
                <a:spcPct val="100000"/>
              </a:lnSpc>
            </a:pPr>
            <a:r>
              <a:rPr lang="es-ES" sz="2400" b="1" dirty="0" smtClean="0">
                <a:latin typeface="Garamond" panose="02020404030301010803" pitchFamily="18" charset="0"/>
              </a:rPr>
              <a:t>Auscultación pulmonar: </a:t>
            </a:r>
            <a:r>
              <a:rPr lang="es-ES" sz="2400" dirty="0" smtClean="0">
                <a:latin typeface="Garamond" panose="02020404030301010803" pitchFamily="18" charset="0"/>
              </a:rPr>
              <a:t>Murmullo vesicular conservado. No ruidos agregados.</a:t>
            </a:r>
          </a:p>
          <a:p>
            <a:pPr algn="just">
              <a:lnSpc>
                <a:spcPct val="100000"/>
              </a:lnSpc>
            </a:pPr>
            <a:r>
              <a:rPr lang="es-ES" sz="2400" b="1" dirty="0" smtClean="0">
                <a:latin typeface="Garamond" panose="02020404030301010803" pitchFamily="18" charset="0"/>
              </a:rPr>
              <a:t>Auscultación cardíaca: </a:t>
            </a:r>
            <a:r>
              <a:rPr lang="es-ES" sz="2400" dirty="0" err="1" smtClean="0">
                <a:latin typeface="Garamond" panose="02020404030301010803" pitchFamily="18" charset="0"/>
              </a:rPr>
              <a:t>RsCsRs</a:t>
            </a:r>
            <a:r>
              <a:rPr lang="es-ES" sz="2400" dirty="0" smtClean="0">
                <a:latin typeface="Garamond" panose="02020404030301010803" pitchFamily="18" charset="0"/>
              </a:rPr>
              <a:t>. No soplos.</a:t>
            </a:r>
          </a:p>
          <a:p>
            <a:pPr algn="just">
              <a:lnSpc>
                <a:spcPct val="100000"/>
              </a:lnSpc>
            </a:pPr>
            <a:r>
              <a:rPr lang="es-ES" sz="2400" b="1" dirty="0" smtClean="0">
                <a:latin typeface="Garamond" panose="02020404030301010803" pitchFamily="18" charset="0"/>
              </a:rPr>
              <a:t>Abdomen: </a:t>
            </a:r>
            <a:r>
              <a:rPr lang="es-ES" sz="2400" dirty="0" smtClean="0">
                <a:latin typeface="Garamond" panose="02020404030301010803" pitchFamily="18" charset="0"/>
              </a:rPr>
              <a:t>Blando, </a:t>
            </a:r>
            <a:r>
              <a:rPr lang="es-ES" sz="2400" dirty="0" err="1" smtClean="0">
                <a:latin typeface="Garamond" panose="02020404030301010803" pitchFamily="18" charset="0"/>
              </a:rPr>
              <a:t>depresible</a:t>
            </a:r>
            <a:r>
              <a:rPr lang="es-ES" sz="2400" dirty="0" smtClean="0">
                <a:latin typeface="Garamond" panose="02020404030301010803" pitchFamily="18" charset="0"/>
              </a:rPr>
              <a:t>, peristaltismo conservado, no </a:t>
            </a:r>
            <a:r>
              <a:rPr lang="es-ES" sz="2400" dirty="0">
                <a:latin typeface="Garamond" panose="02020404030301010803" pitchFamily="18" charset="0"/>
              </a:rPr>
              <a:t>doloroso, no </a:t>
            </a:r>
            <a:r>
              <a:rPr lang="es-ES" sz="2400" dirty="0" err="1" smtClean="0">
                <a:latin typeface="Garamond" panose="02020404030301010803" pitchFamily="18" charset="0"/>
              </a:rPr>
              <a:t>visceromegalias</a:t>
            </a:r>
            <a:r>
              <a:rPr lang="es-ES" sz="2400" dirty="0" smtClean="0">
                <a:latin typeface="Garamond" panose="02020404030301010803" pitchFamily="18" charset="0"/>
              </a:rPr>
              <a:t>.</a:t>
            </a:r>
            <a:endParaRPr lang="es-ES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705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97712" y="4877172"/>
            <a:ext cx="11812772" cy="19808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b="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ES" sz="7200" dirty="0">
              <a:latin typeface="ChickenScratch AOE" panose="00000400000000000000" pitchFamily="2" charset="0"/>
            </a:endParaRPr>
          </a:p>
        </p:txBody>
      </p:sp>
      <p:sp>
        <p:nvSpPr>
          <p:cNvPr id="5" name="Marcador de texto 2"/>
          <p:cNvSpPr txBox="1">
            <a:spLocks/>
          </p:cNvSpPr>
          <p:nvPr/>
        </p:nvSpPr>
        <p:spPr>
          <a:xfrm>
            <a:off x="2165777" y="1979140"/>
            <a:ext cx="9572570" cy="2582227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ES" sz="2400" b="1" dirty="0" err="1" smtClean="0">
                <a:latin typeface="Garamond" panose="02020404030301010803" pitchFamily="18" charset="0"/>
              </a:rPr>
              <a:t>Espirometría</a:t>
            </a:r>
            <a:r>
              <a:rPr lang="es-ES" sz="2400" b="1" dirty="0" smtClean="0">
                <a:latin typeface="Garamond" panose="02020404030301010803" pitchFamily="18" charset="0"/>
              </a:rPr>
              <a:t> </a:t>
            </a:r>
            <a:r>
              <a:rPr lang="es-ES" sz="2400" b="1" dirty="0">
                <a:latin typeface="Garamond" panose="02020404030301010803" pitchFamily="18" charset="0"/>
              </a:rPr>
              <a:t>basal: 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Garamond" panose="02020404030301010803" pitchFamily="18" charset="0"/>
              </a:rPr>
              <a:t>FVC 5,7 L (97%). 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Garamond" panose="02020404030301010803" pitchFamily="18" charset="0"/>
              </a:rPr>
              <a:t>FEV1 4,9 L (104%).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Garamond" panose="02020404030301010803" pitchFamily="18" charset="0"/>
              </a:rPr>
              <a:t>FEV1/FVC 85  </a:t>
            </a:r>
            <a:r>
              <a:rPr lang="es-ES" sz="2400" dirty="0" smtClean="0">
                <a:latin typeface="Garamond" panose="02020404030301010803" pitchFamily="18" charset="0"/>
              </a:rPr>
              <a:t>%.</a:t>
            </a:r>
          </a:p>
        </p:txBody>
      </p:sp>
    </p:spTree>
    <p:extLst>
      <p:ext uri="{BB962C8B-B14F-4D97-AF65-F5344CB8AC3E}">
        <p14:creationId xmlns:p14="http://schemas.microsoft.com/office/powerpoint/2010/main" xmlns="" val="182721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1116" y="5020056"/>
            <a:ext cx="11164186" cy="1066800"/>
          </a:xfrm>
        </p:spPr>
        <p:txBody>
          <a:bodyPr>
            <a:noAutofit/>
          </a:bodyPr>
          <a:lstStyle/>
          <a:p>
            <a:r>
              <a:rPr lang="es-ES" sz="3200" b="1" dirty="0" err="1" smtClean="0">
                <a:latin typeface="Garamond" panose="02020404030301010803" pitchFamily="18" charset="0"/>
              </a:rPr>
              <a:t>Rx</a:t>
            </a:r>
            <a:r>
              <a:rPr lang="es-ES" sz="3200" b="1" dirty="0" smtClean="0">
                <a:latin typeface="Garamond" panose="02020404030301010803" pitchFamily="18" charset="0"/>
              </a:rPr>
              <a:t> de tórax AP y lateral: </a:t>
            </a:r>
            <a:r>
              <a:rPr lang="es-ES_tradnl" sz="3200" dirty="0">
                <a:latin typeface="Garamond" panose="02020404030301010803" pitchFamily="18" charset="0"/>
              </a:rPr>
              <a:t>S</a:t>
            </a:r>
            <a:r>
              <a:rPr lang="es-ES_tradnl" sz="3200" dirty="0" smtClean="0">
                <a:latin typeface="Garamond" panose="02020404030301010803" pitchFamily="18" charset="0"/>
              </a:rPr>
              <a:t>e </a:t>
            </a:r>
            <a:r>
              <a:rPr lang="es-ES_tradnl" sz="3200" dirty="0">
                <a:latin typeface="Garamond" panose="02020404030301010803" pitchFamily="18" charset="0"/>
              </a:rPr>
              <a:t>observa un patrón intersticial difuso con opacidades nodulares “p-p” 2/3. Adenopatías </a:t>
            </a:r>
            <a:r>
              <a:rPr lang="es-ES_tradnl" sz="3200" dirty="0" err="1">
                <a:latin typeface="Garamond" panose="02020404030301010803" pitchFamily="18" charset="0"/>
              </a:rPr>
              <a:t>hiliares</a:t>
            </a:r>
            <a:r>
              <a:rPr lang="es-ES_tradnl" sz="3200" dirty="0">
                <a:latin typeface="Garamond" panose="02020404030301010803" pitchFamily="18" charset="0"/>
              </a:rPr>
              <a:t> bilaterales</a:t>
            </a:r>
            <a:endParaRPr lang="es-ES" sz="3200" dirty="0">
              <a:latin typeface="Garamond" panose="02020404030301010803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479" b="10082"/>
          <a:stretch/>
        </p:blipFill>
        <p:spPr>
          <a:xfrm>
            <a:off x="6997392" y="282118"/>
            <a:ext cx="4421975" cy="443024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1" r="1059" b="24186"/>
          <a:stretch/>
        </p:blipFill>
        <p:spPr>
          <a:xfrm>
            <a:off x="691116" y="280835"/>
            <a:ext cx="5645889" cy="44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387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latin typeface="Garamond" panose="02020404030301010803" pitchFamily="18" charset="0"/>
              </a:rPr>
              <a:t>TC de Tórax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es-ES_tradnl" sz="2000" dirty="0" smtClean="0">
                <a:latin typeface="Garamond" panose="02020404030301010803" pitchFamily="18" charset="0"/>
              </a:rPr>
              <a:t>Patrón </a:t>
            </a:r>
            <a:r>
              <a:rPr lang="es-ES_tradnl" sz="2000" dirty="0">
                <a:latin typeface="Garamond" panose="02020404030301010803" pitchFamily="18" charset="0"/>
              </a:rPr>
              <a:t>nodular difuso bilateral bien definido de profusión abundante acompañado de adenopatías </a:t>
            </a:r>
            <a:r>
              <a:rPr lang="es-ES_tradnl" sz="2000" dirty="0" err="1">
                <a:latin typeface="Garamond" panose="02020404030301010803" pitchFamily="18" charset="0"/>
              </a:rPr>
              <a:t>hiliares</a:t>
            </a:r>
            <a:r>
              <a:rPr lang="es-ES_tradnl" sz="2000" dirty="0">
                <a:latin typeface="Garamond" panose="02020404030301010803" pitchFamily="18" charset="0"/>
              </a:rPr>
              <a:t> bilaterales y </a:t>
            </a:r>
            <a:r>
              <a:rPr lang="es-ES_tradnl" sz="2000" dirty="0" err="1">
                <a:latin typeface="Garamond" panose="02020404030301010803" pitchFamily="18" charset="0"/>
              </a:rPr>
              <a:t>mediastínicas</a:t>
            </a:r>
            <a:r>
              <a:rPr lang="es-ES_tradnl" sz="2000" dirty="0">
                <a:latin typeface="Garamond" panose="02020404030301010803" pitchFamily="18" charset="0"/>
              </a:rPr>
              <a:t>. En segmentos posteriores de predominio en lóbulos inferiores se acompaña d engrosamiento de septos </a:t>
            </a:r>
            <a:r>
              <a:rPr lang="es-ES_tradnl" sz="2000" dirty="0" err="1">
                <a:latin typeface="Garamond" panose="02020404030301010803" pitchFamily="18" charset="0"/>
              </a:rPr>
              <a:t>interlobulillares</a:t>
            </a:r>
            <a:endParaRPr lang="es-ES" sz="2000" dirty="0">
              <a:latin typeface="Garamond" panose="02020404030301010803" pitchFamily="18" charset="0"/>
            </a:endParaRPr>
          </a:p>
          <a:p>
            <a:pPr algn="just"/>
            <a:endParaRPr lang="es-ES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560" y="250160"/>
            <a:ext cx="6404640" cy="64046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560" y="250160"/>
            <a:ext cx="6404640" cy="640464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0260" y="271720"/>
            <a:ext cx="6391940" cy="639194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560" y="241300"/>
            <a:ext cx="6404640" cy="640464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0260" y="232440"/>
            <a:ext cx="6431220" cy="643122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0260" y="232440"/>
            <a:ext cx="6431220" cy="643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990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2"/>
          <p:cNvSpPr>
            <a:spLocks noGrp="1"/>
          </p:cNvSpPr>
          <p:nvPr>
            <p:ph type="body" idx="1"/>
          </p:nvPr>
        </p:nvSpPr>
        <p:spPr>
          <a:xfrm>
            <a:off x="2112614" y="905254"/>
            <a:ext cx="9572570" cy="4314445"/>
          </a:xfrm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ES" sz="1900" b="1" dirty="0" err="1" smtClean="0">
                <a:latin typeface="Garamond" panose="02020404030301010803" pitchFamily="18" charset="0"/>
              </a:rPr>
              <a:t>Broncoscopia</a:t>
            </a:r>
            <a:r>
              <a:rPr lang="es-ES" sz="1900" b="1" dirty="0" smtClean="0">
                <a:latin typeface="Garamond" panose="02020404030301010803" pitchFamily="18" charset="0"/>
              </a:rPr>
              <a:t>: </a:t>
            </a:r>
            <a:r>
              <a:rPr lang="es-ES" sz="1900" dirty="0" smtClean="0">
                <a:latin typeface="Garamond" panose="02020404030301010803" pitchFamily="18" charset="0"/>
              </a:rPr>
              <a:t>Exploración macroscópica normal.</a:t>
            </a:r>
          </a:p>
          <a:p>
            <a:pPr algn="just">
              <a:lnSpc>
                <a:spcPct val="100000"/>
              </a:lnSpc>
            </a:pPr>
            <a:r>
              <a:rPr lang="es-ES_tradnl" sz="1900" b="1" dirty="0">
                <a:latin typeface="Garamond" panose="02020404030301010803" pitchFamily="18" charset="0"/>
              </a:rPr>
              <a:t>P</a:t>
            </a:r>
            <a:r>
              <a:rPr lang="es-ES_tradnl" sz="1900" b="1" dirty="0" smtClean="0">
                <a:latin typeface="Garamond" panose="02020404030301010803" pitchFamily="18" charset="0"/>
              </a:rPr>
              <a:t>unción </a:t>
            </a:r>
            <a:r>
              <a:rPr lang="es-ES_tradnl" sz="1900" b="1" dirty="0">
                <a:latin typeface="Garamond" panose="02020404030301010803" pitchFamily="18" charset="0"/>
              </a:rPr>
              <a:t>biopsia </a:t>
            </a:r>
            <a:r>
              <a:rPr lang="es-ES_tradnl" sz="1900" b="1" dirty="0" smtClean="0">
                <a:latin typeface="Garamond" panose="02020404030301010803" pitchFamily="18" charset="0"/>
              </a:rPr>
              <a:t>de </a:t>
            </a:r>
            <a:r>
              <a:rPr lang="es-ES_tradnl" sz="1900" b="1" dirty="0">
                <a:latin typeface="Garamond" panose="02020404030301010803" pitchFamily="18" charset="0"/>
              </a:rPr>
              <a:t>adenopatía </a:t>
            </a:r>
            <a:r>
              <a:rPr lang="es-ES_tradnl" sz="1900" b="1" dirty="0" smtClean="0">
                <a:latin typeface="Garamond" panose="02020404030301010803" pitchFamily="18" charset="0"/>
              </a:rPr>
              <a:t>7: </a:t>
            </a:r>
            <a:r>
              <a:rPr lang="es-ES_tradnl" sz="1900" dirty="0" smtClean="0">
                <a:latin typeface="Garamond" panose="02020404030301010803" pitchFamily="18" charset="0"/>
              </a:rPr>
              <a:t>En la muestra examinada, se observa tejido pulmonar escaso, en el cual podemos apreciar paredes alveolares rotas, junto alas cuales se ve un área de fibrosis, así como agregados nodulares de células </a:t>
            </a:r>
            <a:r>
              <a:rPr lang="es-ES_tradnl" sz="1900" dirty="0" err="1" smtClean="0">
                <a:latin typeface="Garamond" panose="02020404030301010803" pitchFamily="18" charset="0"/>
              </a:rPr>
              <a:t>epitelioides</a:t>
            </a:r>
            <a:r>
              <a:rPr lang="es-ES_tradnl" sz="1900" dirty="0" smtClean="0">
                <a:latin typeface="Garamond" panose="02020404030301010803" pitchFamily="18" charset="0"/>
              </a:rPr>
              <a:t>. También se observa, cristales de polvo mixto, refringentes. Compatible con neumoconiosis.</a:t>
            </a:r>
          </a:p>
          <a:p>
            <a:pPr algn="just">
              <a:lnSpc>
                <a:spcPct val="100000"/>
              </a:lnSpc>
            </a:pPr>
            <a:r>
              <a:rPr lang="es-ES_tradnl" sz="1900" b="1" dirty="0" smtClean="0">
                <a:latin typeface="Garamond" panose="02020404030301010803" pitchFamily="18" charset="0"/>
              </a:rPr>
              <a:t>Biopsia </a:t>
            </a:r>
            <a:r>
              <a:rPr lang="es-ES_tradnl" sz="1900" b="1" dirty="0" err="1">
                <a:latin typeface="Garamond" panose="02020404030301010803" pitchFamily="18" charset="0"/>
              </a:rPr>
              <a:t>transbronquial</a:t>
            </a:r>
            <a:r>
              <a:rPr lang="es-ES_tradnl" sz="1900" b="1" dirty="0">
                <a:latin typeface="Garamond" panose="02020404030301010803" pitchFamily="18" charset="0"/>
              </a:rPr>
              <a:t> en LID y </a:t>
            </a:r>
            <a:r>
              <a:rPr lang="es-ES_tradnl" sz="1900" b="1" dirty="0" smtClean="0">
                <a:latin typeface="Garamond" panose="02020404030301010803" pitchFamily="18" charset="0"/>
              </a:rPr>
              <a:t>LM</a:t>
            </a:r>
            <a:r>
              <a:rPr lang="es-ES_tradnl" sz="1900" dirty="0" smtClean="0">
                <a:latin typeface="Garamond" panose="02020404030301010803" pitchFamily="18" charset="0"/>
              </a:rPr>
              <a:t>: Se observa tejido correspondiente a pulmón, en el cual observamos diversas lesiones. La 1era de ellas de aspecto macular, con células </a:t>
            </a:r>
            <a:r>
              <a:rPr lang="es-ES_tradnl" sz="1900" dirty="0" err="1" smtClean="0">
                <a:latin typeface="Garamond" panose="02020404030301010803" pitchFamily="18" charset="0"/>
              </a:rPr>
              <a:t>epitelioides</a:t>
            </a:r>
            <a:r>
              <a:rPr lang="es-ES_tradnl" sz="1900" dirty="0" smtClean="0">
                <a:latin typeface="Garamond" panose="02020404030301010803" pitchFamily="18" charset="0"/>
              </a:rPr>
              <a:t> rodeadas de linfocitos en cuyo contexto se aprecia pequeños cristales refringente compatibles con polvo mixto. En otras áreas se observa una lesión </a:t>
            </a:r>
            <a:r>
              <a:rPr lang="es-ES_tradnl" sz="1900" dirty="0" err="1" smtClean="0">
                <a:latin typeface="Garamond" panose="02020404030301010803" pitchFamily="18" charset="0"/>
              </a:rPr>
              <a:t>fibrótica</a:t>
            </a:r>
            <a:r>
              <a:rPr lang="es-ES_tradnl" sz="1900" dirty="0" smtClean="0">
                <a:latin typeface="Garamond" panose="02020404030301010803" pitchFamily="18" charset="0"/>
              </a:rPr>
              <a:t> extensa, en la microscopía menor a 1 cm, donde los tractos de fibroblasto se distribuyen de una forma desorganizada, en esta zona se aprecia igualmente cristales refringentes. Por último, se observa una zona de aspecto nodular y centro necrótico en la cual es más patente la presencia de cristales de sílice. </a:t>
            </a:r>
            <a:r>
              <a:rPr lang="es-ES_tradnl" sz="2400" b="1" dirty="0" smtClean="0">
                <a:latin typeface="Garamond" panose="02020404030301010803" pitchFamily="18" charset="0"/>
              </a:rPr>
              <a:t>Compatible con neumoconiosis</a:t>
            </a:r>
            <a:r>
              <a:rPr lang="es-ES_tradnl" sz="1400" dirty="0" smtClean="0">
                <a:latin typeface="Garamond" panose="020204040303010108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6591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2"/>
          <p:cNvSpPr>
            <a:spLocks noGrp="1"/>
          </p:cNvSpPr>
          <p:nvPr>
            <p:ph type="body" idx="1"/>
          </p:nvPr>
        </p:nvSpPr>
        <p:spPr>
          <a:xfrm>
            <a:off x="2112614" y="905255"/>
            <a:ext cx="9572570" cy="3996354"/>
          </a:xfrm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ES" sz="2400" b="1" dirty="0" smtClean="0">
                <a:latin typeface="Garamond" panose="02020404030301010803" pitchFamily="18" charset="0"/>
              </a:rPr>
              <a:t>Cuantificación de inmunoglobulinas </a:t>
            </a:r>
            <a:r>
              <a:rPr lang="es-ES" sz="2400" b="1" dirty="0" err="1" smtClean="0">
                <a:latin typeface="Garamond" panose="02020404030301010803" pitchFamily="18" charset="0"/>
              </a:rPr>
              <a:t>IgG</a:t>
            </a:r>
            <a:r>
              <a:rPr lang="es-ES" sz="2400" b="1" dirty="0" smtClean="0">
                <a:latin typeface="Garamond" panose="02020404030301010803" pitchFamily="18" charset="0"/>
              </a:rPr>
              <a:t>, </a:t>
            </a:r>
            <a:r>
              <a:rPr lang="es-ES" sz="2400" b="1" dirty="0" err="1" smtClean="0">
                <a:latin typeface="Garamond" panose="02020404030301010803" pitchFamily="18" charset="0"/>
              </a:rPr>
              <a:t>IgA</a:t>
            </a:r>
            <a:r>
              <a:rPr lang="es-ES" sz="2400" b="1" dirty="0" smtClean="0">
                <a:latin typeface="Garamond" panose="02020404030301010803" pitchFamily="18" charset="0"/>
              </a:rPr>
              <a:t>, </a:t>
            </a:r>
            <a:r>
              <a:rPr lang="es-ES" sz="2400" b="1" dirty="0" err="1" smtClean="0">
                <a:latin typeface="Garamond" panose="02020404030301010803" pitchFamily="18" charset="0"/>
              </a:rPr>
              <a:t>IgM</a:t>
            </a:r>
            <a:r>
              <a:rPr lang="es-ES" sz="2400" b="1" dirty="0" smtClean="0">
                <a:latin typeface="Garamond" panose="02020404030301010803" pitchFamily="18" charset="0"/>
              </a:rPr>
              <a:t> en suero: </a:t>
            </a:r>
            <a:r>
              <a:rPr lang="es-ES" sz="2400" dirty="0" smtClean="0">
                <a:latin typeface="Garamond" panose="02020404030301010803" pitchFamily="18" charset="0"/>
              </a:rPr>
              <a:t>Dentro del límites.</a:t>
            </a:r>
          </a:p>
          <a:p>
            <a:pPr algn="just">
              <a:lnSpc>
                <a:spcPct val="100000"/>
              </a:lnSpc>
            </a:pPr>
            <a:r>
              <a:rPr lang="es-ES" sz="2400" b="1" dirty="0" smtClean="0">
                <a:latin typeface="Garamond" panose="02020404030301010803" pitchFamily="18" charset="0"/>
              </a:rPr>
              <a:t>Cultivo bacteriano:</a:t>
            </a:r>
            <a:r>
              <a:rPr lang="es-ES_tradnl" sz="2400" dirty="0" smtClean="0">
                <a:latin typeface="Garamond" panose="02020404030301010803" pitchFamily="18" charset="0"/>
              </a:rPr>
              <a:t> No se obtiene crecimiento.</a:t>
            </a:r>
          </a:p>
          <a:p>
            <a:pPr algn="just">
              <a:lnSpc>
                <a:spcPct val="100000"/>
              </a:lnSpc>
            </a:pPr>
            <a:r>
              <a:rPr lang="es-ES_tradnl" sz="2400" b="1" dirty="0" smtClean="0">
                <a:latin typeface="Garamond" panose="02020404030301010803" pitchFamily="18" charset="0"/>
              </a:rPr>
              <a:t>Cultivo viral: </a:t>
            </a:r>
            <a:r>
              <a:rPr lang="es-ES_tradnl" sz="2400" dirty="0" smtClean="0">
                <a:latin typeface="Garamond" panose="02020404030301010803" pitchFamily="18" charset="0"/>
              </a:rPr>
              <a:t>Negativo</a:t>
            </a:r>
          </a:p>
          <a:p>
            <a:pPr algn="just">
              <a:lnSpc>
                <a:spcPct val="100000"/>
              </a:lnSpc>
            </a:pPr>
            <a:r>
              <a:rPr lang="es-ES_tradnl" sz="2400" b="1" dirty="0" err="1" smtClean="0">
                <a:latin typeface="Garamond" panose="02020404030301010803" pitchFamily="18" charset="0"/>
              </a:rPr>
              <a:t>Micobacteriología</a:t>
            </a:r>
            <a:r>
              <a:rPr lang="es-ES_tradnl" sz="2400" b="1" dirty="0" smtClean="0">
                <a:latin typeface="Garamond" panose="02020404030301010803" pitchFamily="18" charset="0"/>
              </a:rPr>
              <a:t>: </a:t>
            </a:r>
          </a:p>
          <a:p>
            <a:pPr marL="8001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_tradnl" sz="28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Baciloscopia</a:t>
            </a:r>
            <a:r>
              <a:rPr lang="es-ES_tradnl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: No se observan BAAR.</a:t>
            </a:r>
          </a:p>
          <a:p>
            <a:pPr marL="8001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_tradnl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PCR (</a:t>
            </a:r>
            <a:r>
              <a:rPr lang="es-ES_tradnl" sz="28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Xpert</a:t>
            </a:r>
            <a:r>
              <a:rPr lang="es-ES_tradnl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MTB/RIF: Negativo.)</a:t>
            </a:r>
          </a:p>
          <a:p>
            <a:pPr marL="8001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_tradnl" sz="28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Cultivo: Negativo</a:t>
            </a:r>
          </a:p>
        </p:txBody>
      </p:sp>
    </p:spTree>
    <p:extLst>
      <p:ext uri="{BB962C8B-B14F-4D97-AF65-F5344CB8AC3E}">
        <p14:creationId xmlns:p14="http://schemas.microsoft.com/office/powerpoint/2010/main" xmlns="" val="62959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dirty="0" smtClean="0"/>
              <a:t>BFC con BTB para </a:t>
            </a:r>
            <a:r>
              <a:rPr lang="es-ES" sz="4000" dirty="0" err="1" smtClean="0"/>
              <a:t>Dx</a:t>
            </a:r>
            <a:r>
              <a:rPr lang="es-ES" sz="4000" dirty="0" smtClean="0"/>
              <a:t>/Di silicosis/</a:t>
            </a:r>
            <a:r>
              <a:rPr lang="es-ES" sz="4000" dirty="0" err="1" smtClean="0"/>
              <a:t>sarcoidosis</a:t>
            </a:r>
            <a:r>
              <a:rPr lang="es-ES" sz="4000" dirty="0" smtClean="0"/>
              <a:t/>
            </a:r>
            <a:br>
              <a:rPr lang="es-ES" sz="4000" dirty="0" smtClean="0"/>
            </a:br>
            <a:r>
              <a:rPr lang="es-ES" sz="4000" dirty="0" smtClean="0"/>
              <a:t/>
            </a:r>
            <a:br>
              <a:rPr lang="es-ES" sz="4000" dirty="0" smtClean="0"/>
            </a:br>
            <a:r>
              <a:rPr lang="es-ES" sz="4000" dirty="0" smtClean="0"/>
              <a:t>BTB: nódulos y aéreas de fibrosis con cristales </a:t>
            </a:r>
            <a:r>
              <a:rPr lang="es-ES" sz="4000" dirty="0" err="1" smtClean="0"/>
              <a:t>birrefringeNtes</a:t>
            </a:r>
            <a:r>
              <a:rPr lang="es-ES" sz="4000" dirty="0" smtClean="0"/>
              <a:t> en </a:t>
            </a:r>
            <a:r>
              <a:rPr lang="es-ES" sz="4000" dirty="0" err="1" smtClean="0"/>
              <a:t>relacion</a:t>
            </a:r>
            <a:r>
              <a:rPr lang="es-ES" sz="4000" dirty="0" smtClean="0"/>
              <a:t> con  </a:t>
            </a:r>
            <a:r>
              <a:rPr lang="es-ES" sz="4000" b="1" dirty="0" smtClean="0"/>
              <a:t>Neumoconiosis</a:t>
            </a:r>
            <a:r>
              <a:rPr lang="es-ES" sz="4000" dirty="0" smtClean="0"/>
              <a:t/>
            </a:r>
            <a:br>
              <a:rPr lang="es-ES" sz="4000" dirty="0" smtClean="0"/>
            </a:b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xmlns="" val="130590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Tipo de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ra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TC103090434[[fn=Caracteres de madera]]</Template>
  <TotalTime>176</TotalTime>
  <Words>494</Words>
  <Application>Microsoft Office PowerPoint</Application>
  <PresentationFormat>Personalizado</PresentationFormat>
  <Paragraphs>43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Tipo de madera</vt:lpstr>
      <vt:lpstr>Caso clínico</vt:lpstr>
      <vt:lpstr>Diapositiva 2</vt:lpstr>
      <vt:lpstr>Diapositiva 3</vt:lpstr>
      <vt:lpstr>Diapositiva 4</vt:lpstr>
      <vt:lpstr>Diapositiva 5</vt:lpstr>
      <vt:lpstr>TC de Tórax</vt:lpstr>
      <vt:lpstr>Diapositiva 7</vt:lpstr>
      <vt:lpstr>Diapositiva 8</vt:lpstr>
      <vt:lpstr>BFC con BTB para Dx/Di silicosis/sarcoidosis  BTB: nódulos y aéreas de fibrosis con cristales birrefringeNtes en relacion con  Neumoconiosis </vt:lpstr>
      <vt:lpstr>Diapositiva 10</vt:lpstr>
      <vt:lpstr>Diapositiva 11</vt:lpstr>
      <vt:lpstr>Incapacidad permanente  Seguimiento periodico  Alejamiento laboral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clínico</dc:title>
  <dc:creator>Usuario</dc:creator>
  <cp:lastModifiedBy>Nombre de usuario</cp:lastModifiedBy>
  <cp:revision>25</cp:revision>
  <dcterms:created xsi:type="dcterms:W3CDTF">2014-09-30T14:43:46Z</dcterms:created>
  <dcterms:modified xsi:type="dcterms:W3CDTF">2014-10-11T20:17:54Z</dcterms:modified>
</cp:coreProperties>
</file>