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sldIdLst>
    <p:sldId id="313" r:id="rId2"/>
    <p:sldId id="314" r:id="rId3"/>
    <p:sldId id="315" r:id="rId4"/>
    <p:sldId id="320" r:id="rId5"/>
    <p:sldId id="289" r:id="rId6"/>
    <p:sldId id="291" r:id="rId7"/>
    <p:sldId id="317" r:id="rId8"/>
    <p:sldId id="296" r:id="rId9"/>
    <p:sldId id="305" r:id="rId10"/>
    <p:sldId id="318" r:id="rId11"/>
    <p:sldId id="302" r:id="rId12"/>
    <p:sldId id="326" r:id="rId13"/>
    <p:sldId id="304" r:id="rId14"/>
    <p:sldId id="294" r:id="rId15"/>
    <p:sldId id="281" r:id="rId16"/>
    <p:sldId id="295" r:id="rId17"/>
    <p:sldId id="323" r:id="rId18"/>
    <p:sldId id="32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0044B-6458-4342-8EDA-49961DABEB07}" type="datetimeFigureOut">
              <a:rPr lang="es-ES" smtClean="0"/>
              <a:pPr/>
              <a:t>10/10/2014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D3BD2-BDDC-4B4D-A2EA-ABB8983BD55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896AC030-126B-4361-ADFD-35E6D03551C1}" type="slidenum">
              <a:rPr lang="es-AR"/>
              <a:pPr/>
              <a:t>1</a:t>
            </a:fld>
            <a:endParaRPr lang="es-AR"/>
          </a:p>
        </p:txBody>
      </p:sp>
      <p:sp>
        <p:nvSpPr>
          <p:cNvPr id="71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s-ES"/>
          </a:p>
        </p:txBody>
      </p:sp>
      <p:sp>
        <p:nvSpPr>
          <p:cNvPr id="717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901452-9BFF-4F5E-A790-8CB36533F98E}" type="slidenum">
              <a:rPr lang="es-AR" sz="1200">
                <a:solidFill>
                  <a:srgbClr val="000000"/>
                </a:solidFill>
                <a:ea typeface="Microsoft YaHei" charset="0"/>
                <a:cs typeface="Microsoft Ya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s-AR" sz="1200">
              <a:solidFill>
                <a:srgbClr val="000000"/>
              </a:solidFill>
              <a:ea typeface="Microsoft YaHei" charset="0"/>
              <a:cs typeface="Microsoft YaHe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CF2C1D6-7088-4B98-89D6-A60BB9C19434}" type="slidenum">
              <a:rPr lang="es-AR"/>
              <a:pPr/>
              <a:t>14</a:t>
            </a:fld>
            <a:endParaRPr lang="es-AR"/>
          </a:p>
        </p:txBody>
      </p:sp>
      <p:sp>
        <p:nvSpPr>
          <p:cNvPr id="40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6480" y="273629"/>
            <a:ext cx="8225280" cy="1142040"/>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456481" y="6247376"/>
            <a:ext cx="2126880" cy="469489"/>
          </a:xfrm>
        </p:spPr>
        <p:txBody>
          <a:bodyPr/>
          <a:lstStyle>
            <a:lvl1pPr>
              <a:defRPr/>
            </a:lvl1pPr>
          </a:lstStyle>
          <a:p>
            <a:endParaRPr lang="es-AR"/>
          </a:p>
        </p:txBody>
      </p:sp>
      <p:sp>
        <p:nvSpPr>
          <p:cNvPr id="4" name="3 Marcador de pie de página"/>
          <p:cNvSpPr>
            <a:spLocks noGrp="1"/>
          </p:cNvSpPr>
          <p:nvPr>
            <p:ph type="ftr" idx="11"/>
          </p:nvPr>
        </p:nvSpPr>
        <p:spPr>
          <a:xfrm>
            <a:off x="3127681" y="6247376"/>
            <a:ext cx="2895840" cy="469489"/>
          </a:xfrm>
        </p:spPr>
        <p:txBody>
          <a:bodyPr/>
          <a:lstStyle>
            <a:lvl1pPr>
              <a:defRPr/>
            </a:lvl1pPr>
          </a:lstStyle>
          <a:p>
            <a:endParaRPr lang="es-AR"/>
          </a:p>
        </p:txBody>
      </p:sp>
      <p:sp>
        <p:nvSpPr>
          <p:cNvPr id="5" name="4 Marcador de número de diapositiva"/>
          <p:cNvSpPr>
            <a:spLocks noGrp="1"/>
          </p:cNvSpPr>
          <p:nvPr>
            <p:ph type="sldNum" idx="12"/>
          </p:nvPr>
        </p:nvSpPr>
        <p:spPr>
          <a:xfrm>
            <a:off x="6556321" y="6247376"/>
            <a:ext cx="2126880" cy="469489"/>
          </a:xfrm>
        </p:spPr>
        <p:txBody>
          <a:bodyPr/>
          <a:lstStyle>
            <a:lvl1pPr>
              <a:defRPr/>
            </a:lvl1pPr>
          </a:lstStyle>
          <a:p>
            <a:fld id="{AABBE29C-52C5-45B3-94FF-78A540101F30}" type="slidenum">
              <a:rPr lang="es-A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4FD8E7-E7C7-4DEF-BF30-D3A1E0E3C7E4}" type="datetimeFigureOut">
              <a:rPr lang="es-ES" smtClean="0"/>
              <a:pPr/>
              <a:t>10/10/2014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C4EAE6-E174-4B90-82EE-4A69CBF943E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D8E7-E7C7-4DEF-BF30-D3A1E0E3C7E4}" type="datetimeFigureOut">
              <a:rPr lang="es-ES" smtClean="0"/>
              <a:pPr/>
              <a:t>10/10/2014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4EAE6-E174-4B90-82EE-4A69CBF943E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946900" y="1125538"/>
            <a:ext cx="2017713" cy="4607718"/>
          </a:xfrm>
          <a:prstGeom prst="rect">
            <a:avLst/>
          </a:prstGeom>
          <a:solidFill>
            <a:srgbClr val="558ED5"/>
          </a:solidFill>
          <a:ln w="9525" cap="flat">
            <a:noFill/>
            <a:round/>
            <a:headEnd/>
            <a:tailEnd/>
          </a:ln>
          <a:effectLst/>
        </p:spPr>
        <p:txBody>
          <a:bodyPr/>
          <a:lstStyle/>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i="1" dirty="0">
                <a:solidFill>
                  <a:srgbClr val="FFFF00"/>
                </a:solidFill>
                <a:latin typeface="Calibri" pitchFamily="32" charset="0"/>
                <a:ea typeface="Microsoft YaHei" charset="0"/>
                <a:cs typeface="Microsoft YaHei" charset="0"/>
              </a:rPr>
              <a:t>Presidente</a:t>
            </a:r>
          </a:p>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FF"/>
                </a:solidFill>
                <a:latin typeface="Calibri" pitchFamily="32" charset="0"/>
                <a:ea typeface="Microsoft YaHei" charset="0"/>
                <a:cs typeface="Microsoft YaHei" charset="0"/>
              </a:rPr>
              <a:t>CARLES, Daniel</a:t>
            </a:r>
          </a:p>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FF"/>
                </a:solidFill>
                <a:latin typeface="Calibri" pitchFamily="32" charset="0"/>
                <a:ea typeface="Microsoft YaHei" charset="0"/>
                <a:cs typeface="Microsoft YaHei" charset="0"/>
              </a:rPr>
              <a:t>Luis</a:t>
            </a:r>
          </a:p>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i="1" dirty="0">
                <a:solidFill>
                  <a:srgbClr val="FFFF00"/>
                </a:solidFill>
                <a:latin typeface="Calibri" pitchFamily="32" charset="0"/>
                <a:ea typeface="Microsoft YaHei" charset="0"/>
                <a:cs typeface="Microsoft YaHei" charset="0"/>
              </a:rPr>
              <a:t>Secretario</a:t>
            </a:r>
          </a:p>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FF"/>
                </a:solidFill>
                <a:latin typeface="Calibri" pitchFamily="32" charset="0"/>
                <a:ea typeface="Microsoft YaHei" charset="0"/>
                <a:cs typeface="Microsoft YaHei" charset="0"/>
              </a:rPr>
              <a:t>PERMAN,</a:t>
            </a:r>
          </a:p>
          <a:p>
            <a:pPr marL="342900" indent="-341313">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FF"/>
                </a:solidFill>
                <a:latin typeface="Calibri" pitchFamily="32" charset="0"/>
                <a:ea typeface="Microsoft YaHei" charset="0"/>
                <a:cs typeface="Microsoft YaHei" charset="0"/>
              </a:rPr>
              <a:t>Leonardo</a:t>
            </a:r>
          </a:p>
          <a:p>
            <a:pPr marL="342900" indent="-341313">
              <a:lnSpc>
                <a:spcPct val="9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s-AR" sz="2000" b="1" dirty="0">
              <a:solidFill>
                <a:srgbClr val="FFFFFF"/>
              </a:solidFill>
              <a:latin typeface="Calibri" pitchFamily="32" charset="0"/>
              <a:ea typeface="Microsoft YaHei" charset="0"/>
              <a:cs typeface="Microsoft YaHei" charset="0"/>
            </a:endParaRPr>
          </a:p>
          <a:p>
            <a:pPr marL="342900" indent="-341313">
              <a:lnSpc>
                <a:spcPct val="9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00"/>
                </a:solidFill>
                <a:latin typeface="Calibri" pitchFamily="32" charset="0"/>
                <a:ea typeface="Microsoft YaHei" charset="0"/>
                <a:cs typeface="Microsoft YaHei" charset="0"/>
              </a:rPr>
              <a:t>Disertante </a:t>
            </a:r>
          </a:p>
          <a:p>
            <a:pPr marL="342900" indent="-341313">
              <a:lnSpc>
                <a:spcPct val="9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FF"/>
                </a:solidFill>
                <a:latin typeface="Calibri" pitchFamily="32" charset="0"/>
                <a:ea typeface="Microsoft YaHei" charset="0"/>
                <a:cs typeface="Microsoft YaHei" charset="0"/>
              </a:rPr>
              <a:t>GÓMEZ,</a:t>
            </a:r>
          </a:p>
          <a:p>
            <a:pPr marL="342900" indent="-341313">
              <a:lnSpc>
                <a:spcPct val="9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a:solidFill>
                  <a:srgbClr val="FFFFFF"/>
                </a:solidFill>
                <a:latin typeface="Calibri" pitchFamily="32" charset="0"/>
                <a:ea typeface="Microsoft YaHei" charset="0"/>
                <a:cs typeface="Microsoft YaHei" charset="0"/>
              </a:rPr>
              <a:t>Graciela </a:t>
            </a:r>
            <a:r>
              <a:rPr lang="es-AR" sz="2000" b="1" dirty="0" smtClean="0">
                <a:solidFill>
                  <a:srgbClr val="FFFFFF"/>
                </a:solidFill>
                <a:latin typeface="Calibri" pitchFamily="32" charset="0"/>
                <a:ea typeface="Microsoft YaHei" charset="0"/>
                <a:cs typeface="Microsoft YaHei" charset="0"/>
              </a:rPr>
              <a:t>Beatriz</a:t>
            </a:r>
            <a:r>
              <a:rPr lang="it-IT" sz="2000" b="1" dirty="0" smtClean="0">
                <a:solidFill>
                  <a:srgbClr val="FFFFFF"/>
                </a:solidFill>
                <a:latin typeface="Calibri" pitchFamily="32" charset="0"/>
                <a:ea typeface="Microsoft YaHei" charset="0"/>
                <a:cs typeface="Microsoft YaHei" charset="0"/>
              </a:rPr>
              <a:t> </a:t>
            </a:r>
            <a:endParaRPr lang="it-IT" sz="2000" b="1" dirty="0">
              <a:solidFill>
                <a:srgbClr val="FFFFFF"/>
              </a:solidFill>
              <a:latin typeface="Calibri" pitchFamily="32" charset="0"/>
              <a:ea typeface="Microsoft YaHei" charset="0"/>
              <a:cs typeface="Microsoft YaHei" charset="0"/>
            </a:endParaRPr>
          </a:p>
          <a:p>
            <a:pPr marL="342900" indent="-341313">
              <a:lnSpc>
                <a:spcPct val="9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AR" sz="2000" b="1" dirty="0" smtClean="0">
                <a:solidFill>
                  <a:srgbClr val="FFFFFF"/>
                </a:solidFill>
                <a:latin typeface="Calibri" pitchFamily="32" charset="0"/>
                <a:ea typeface="Microsoft YaHei" charset="0"/>
                <a:cs typeface="Microsoft YaHei" charset="0"/>
              </a:rPr>
              <a:t>Hospital Julio C. </a:t>
            </a:r>
            <a:r>
              <a:rPr lang="es-AR" sz="2000" b="1" dirty="0" err="1" smtClean="0">
                <a:solidFill>
                  <a:srgbClr val="FFFFFF"/>
                </a:solidFill>
                <a:latin typeface="Calibri" pitchFamily="32" charset="0"/>
                <a:ea typeface="Microsoft YaHei" charset="0"/>
                <a:cs typeface="Microsoft YaHei" charset="0"/>
              </a:rPr>
              <a:t>Perrando</a:t>
            </a:r>
            <a:r>
              <a:rPr lang="es-AR" sz="2000" b="1" dirty="0" smtClean="0">
                <a:solidFill>
                  <a:srgbClr val="FFFFFF"/>
                </a:solidFill>
                <a:latin typeface="Calibri" pitchFamily="32" charset="0"/>
                <a:ea typeface="Microsoft YaHei" charset="0"/>
                <a:cs typeface="Microsoft YaHei" charset="0"/>
              </a:rPr>
              <a:t> (CHACO)</a:t>
            </a:r>
            <a:endParaRPr lang="es-AR" sz="2000" b="1" dirty="0">
              <a:solidFill>
                <a:srgbClr val="FFFFFF"/>
              </a:solidFill>
              <a:latin typeface="Calibri" pitchFamily="32" charset="0"/>
              <a:ea typeface="Microsoft YaHei" charset="0"/>
              <a:cs typeface="Microsoft YaHei" charset="0"/>
            </a:endParaRPr>
          </a:p>
          <a:p>
            <a:pPr marL="342900" indent="-341313">
              <a:lnSpc>
                <a:spcPct val="90000"/>
              </a:lnSpc>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s-AR" sz="2000" b="1" dirty="0">
              <a:solidFill>
                <a:srgbClr val="FFFFFF"/>
              </a:solidFill>
              <a:latin typeface="Calibri" pitchFamily="32" charset="0"/>
              <a:ea typeface="Microsoft YaHei" charset="0"/>
              <a:cs typeface="Microsoft YaHei" charset="0"/>
            </a:endParaRPr>
          </a:p>
        </p:txBody>
      </p:sp>
      <p:graphicFrame>
        <p:nvGraphicFramePr>
          <p:cNvPr id="3074" name="Object 2"/>
          <p:cNvGraphicFramePr>
            <a:graphicFrameLocks noChangeAspect="1"/>
          </p:cNvGraphicFramePr>
          <p:nvPr/>
        </p:nvGraphicFramePr>
        <p:xfrm>
          <a:off x="2627784" y="260648"/>
          <a:ext cx="4032250" cy="6324600"/>
        </p:xfrm>
        <a:graphic>
          <a:graphicData uri="http://schemas.openxmlformats.org/presentationml/2006/ole">
            <p:oleObj spid="_x0000_s65538" r:id="rId4" imgW="8411749" imgH="11971429" progId="">
              <p:embed/>
            </p:oleObj>
          </a:graphicData>
        </a:graphic>
      </p:graphicFrame>
      <p:sp>
        <p:nvSpPr>
          <p:cNvPr id="3075" name="Rectangle 3"/>
          <p:cNvSpPr>
            <a:spLocks noChangeArrowheads="1"/>
          </p:cNvSpPr>
          <p:nvPr/>
        </p:nvSpPr>
        <p:spPr bwMode="auto">
          <a:xfrm>
            <a:off x="5370513" y="908050"/>
            <a:ext cx="1174750" cy="76200"/>
          </a:xfrm>
          <a:prstGeom prst="rect">
            <a:avLst/>
          </a:prstGeom>
          <a:solidFill>
            <a:srgbClr val="FFFFFF"/>
          </a:solidFill>
          <a:ln w="9525" cap="flat">
            <a:noFill/>
            <a:round/>
            <a:headEnd/>
            <a:tailEnd/>
          </a:ln>
          <a:effectLst/>
        </p:spPr>
        <p:txBody>
          <a:bodyPr wrap="none" anchor="ctr"/>
          <a:lstStyle/>
          <a:p>
            <a:endParaRPr lang="es-ES"/>
          </a:p>
        </p:txBody>
      </p:sp>
      <p:pic>
        <p:nvPicPr>
          <p:cNvPr id="3076" name="Picture 4"/>
          <p:cNvPicPr>
            <a:picLocks noChangeAspect="1" noChangeArrowheads="1"/>
          </p:cNvPicPr>
          <p:nvPr/>
        </p:nvPicPr>
        <p:blipFill>
          <a:blip r:embed="rId5" cstate="print">
            <a:lum bright="-6000" contrast="18000"/>
          </a:blip>
          <a:srcRect b="62654"/>
          <a:stretch>
            <a:fillRect/>
          </a:stretch>
        </p:blipFill>
        <p:spPr bwMode="auto">
          <a:xfrm>
            <a:off x="5391150" y="260350"/>
            <a:ext cx="1371600" cy="647700"/>
          </a:xfrm>
          <a:prstGeom prst="rect">
            <a:avLst/>
          </a:prstGeom>
          <a:noFill/>
          <a:ln w="9525" cap="flat">
            <a:noFill/>
            <a:round/>
            <a:headEnd/>
            <a:tailEnd/>
          </a:ln>
          <a:effectLst/>
        </p:spPr>
      </p:pic>
      <p:sp>
        <p:nvSpPr>
          <p:cNvPr id="3077" name="Line 5"/>
          <p:cNvSpPr>
            <a:spLocks noChangeShapeType="1"/>
          </p:cNvSpPr>
          <p:nvPr/>
        </p:nvSpPr>
        <p:spPr bwMode="auto">
          <a:xfrm>
            <a:off x="5370513" y="981075"/>
            <a:ext cx="1174750" cy="1588"/>
          </a:xfrm>
          <a:prstGeom prst="line">
            <a:avLst/>
          </a:prstGeom>
          <a:noFill/>
          <a:ln w="57240" cap="sq">
            <a:solidFill>
              <a:srgbClr val="FFFFFF"/>
            </a:solidFill>
            <a:miter lim="800000"/>
            <a:headEnd/>
            <a:tailEnd/>
          </a:ln>
          <a:effectLst/>
        </p:spPr>
        <p:txBody>
          <a:bodyPr/>
          <a:lstStyle/>
          <a:p>
            <a:endParaRPr lang="es-ES"/>
          </a:p>
        </p:txBody>
      </p:sp>
      <p:sp>
        <p:nvSpPr>
          <p:cNvPr id="3078" name="Line 6"/>
          <p:cNvSpPr>
            <a:spLocks noChangeShapeType="1"/>
          </p:cNvSpPr>
          <p:nvPr/>
        </p:nvSpPr>
        <p:spPr bwMode="auto">
          <a:xfrm flipV="1">
            <a:off x="6545263" y="906463"/>
            <a:ext cx="1587" cy="155575"/>
          </a:xfrm>
          <a:prstGeom prst="line">
            <a:avLst/>
          </a:prstGeom>
          <a:noFill/>
          <a:ln w="28440" cap="sq">
            <a:solidFill>
              <a:srgbClr val="FFFFFF"/>
            </a:solidFill>
            <a:miter lim="800000"/>
            <a:headEnd/>
            <a:tailEnd/>
          </a:ln>
          <a:effectLst/>
        </p:spPr>
        <p:txBody>
          <a:bodyPr/>
          <a:lstStyle/>
          <a:p>
            <a:endParaRPr lang="es-ES"/>
          </a:p>
        </p:txBody>
      </p:sp>
      <p:sp>
        <p:nvSpPr>
          <p:cNvPr id="3079" name="Text Box 7"/>
          <p:cNvSpPr txBox="1">
            <a:spLocks noChangeArrowheads="1"/>
          </p:cNvSpPr>
          <p:nvPr/>
        </p:nvSpPr>
        <p:spPr bwMode="auto">
          <a:xfrm>
            <a:off x="4787900" y="3835400"/>
            <a:ext cx="2016125" cy="2749550"/>
          </a:xfrm>
          <a:prstGeom prst="rect">
            <a:avLst/>
          </a:prstGeom>
          <a:solidFill>
            <a:srgbClr val="FF00FF"/>
          </a:solidFill>
          <a:ln w="9525" cap="flat">
            <a:noFill/>
            <a:round/>
            <a:headEnd/>
            <a:tailEnd/>
          </a:ln>
          <a:effectLst>
            <a:outerShdw dist="17819" dir="2700000" algn="ctr" rotWithShape="0">
              <a:srgbClr val="000000"/>
            </a:outerShdw>
          </a:effectLst>
        </p:spPr>
        <p:txBody>
          <a:bodyPr lIns="90000" tIns="46800" rIns="90000" bIns="46800">
            <a:spAutoFit/>
          </a:bodyPr>
          <a:lstStyle/>
          <a:p>
            <a:pPr algn="ctr">
              <a:lnSpc>
                <a:spcPct val="90000"/>
              </a:lnSpc>
              <a:spcBef>
                <a:spcPts val="18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AR" sz="300" b="1">
              <a:solidFill>
                <a:srgbClr val="FFFFFF"/>
              </a:solidFill>
              <a:effectLst>
                <a:outerShdw blurRad="38100" dist="38100" dir="2700000" algn="tl">
                  <a:srgbClr val="000000"/>
                </a:outerShdw>
              </a:effectLst>
              <a:latin typeface="Tahoma" pitchFamily="32" charset="0"/>
              <a:ea typeface="Microsoft YaHei" charset="0"/>
              <a:cs typeface="Microsoft YaHei"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a:solidFill>
                  <a:srgbClr val="FFFFFF"/>
                </a:solidFill>
                <a:effectLst>
                  <a:outerShdw blurRad="38100" dist="38100" dir="2700000" algn="tl">
                    <a:srgbClr val="000000"/>
                  </a:outerShdw>
                </a:effectLst>
                <a:latin typeface="Tahoma" pitchFamily="32" charset="0"/>
                <a:cs typeface="Tahoma" pitchFamily="32" charset="0"/>
              </a:rPr>
              <a:t>Región</a:t>
            </a:r>
            <a:r>
              <a:rPr lang="es-AR" sz="2000" b="1">
                <a:solidFill>
                  <a:srgbClr val="FFFFFF"/>
                </a:solidFill>
                <a:effectLst>
                  <a:outerShdw blurRad="38100" dist="38100" dir="2700000" algn="tl">
                    <a:srgbClr val="000000"/>
                  </a:outerShdw>
                </a:effectLst>
                <a:latin typeface="Tahoma" pitchFamily="32" charset="0"/>
                <a:cs typeface="Tahoma" pitchFamily="32" charset="0"/>
              </a:rPr>
              <a:t> NEA</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AR" b="1">
                <a:solidFill>
                  <a:srgbClr val="FFFFFF"/>
                </a:solidFill>
                <a:ea typeface="Microsoft YaHei" charset="0"/>
                <a:cs typeface="Microsoft YaHei" charset="0"/>
              </a:rPr>
              <a:t>“Cáncer de pulmón y H.A.C.R.E. Revisión y presentación de casos en la Región Nordeste</a:t>
            </a:r>
          </a:p>
          <a:p>
            <a:pPr algn="ctr">
              <a:lnSpc>
                <a:spcPct val="90000"/>
              </a:lnSpc>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AR" b="1">
              <a:solidFill>
                <a:srgbClr val="FFFFFF"/>
              </a:solidFill>
              <a:ea typeface="Microsoft YaHei" charset="0"/>
              <a:cs typeface="Microsoft YaHei" charset="0"/>
            </a:endParaRPr>
          </a:p>
        </p:txBody>
      </p:sp>
      <p:grpSp>
        <p:nvGrpSpPr>
          <p:cNvPr id="2" name="Group 8"/>
          <p:cNvGrpSpPr>
            <a:grpSpLocks/>
          </p:cNvGrpSpPr>
          <p:nvPr/>
        </p:nvGrpSpPr>
        <p:grpSpPr bwMode="auto">
          <a:xfrm>
            <a:off x="395288" y="285750"/>
            <a:ext cx="2136775" cy="6367463"/>
            <a:chOff x="249" y="180"/>
            <a:chExt cx="1346" cy="4011"/>
          </a:xfrm>
        </p:grpSpPr>
        <p:grpSp>
          <p:nvGrpSpPr>
            <p:cNvPr id="3" name="Group 9"/>
            <p:cNvGrpSpPr>
              <a:grpSpLocks/>
            </p:cNvGrpSpPr>
            <p:nvPr/>
          </p:nvGrpSpPr>
          <p:grpSpPr bwMode="auto">
            <a:xfrm>
              <a:off x="249" y="1904"/>
              <a:ext cx="1210" cy="2286"/>
              <a:chOff x="249" y="1904"/>
              <a:chExt cx="1210" cy="2286"/>
            </a:xfrm>
          </p:grpSpPr>
          <p:pic>
            <p:nvPicPr>
              <p:cNvPr id="3082" name="Picture 10"/>
              <p:cNvPicPr>
                <a:picLocks noChangeAspect="1" noChangeArrowheads="1"/>
              </p:cNvPicPr>
              <p:nvPr/>
            </p:nvPicPr>
            <p:blipFill>
              <a:blip r:embed="rId6" cstate="print"/>
              <a:srcRect/>
              <a:stretch>
                <a:fillRect/>
              </a:stretch>
            </p:blipFill>
            <p:spPr bwMode="auto">
              <a:xfrm>
                <a:off x="249" y="1904"/>
                <a:ext cx="1210" cy="2148"/>
              </a:xfrm>
              <a:prstGeom prst="rect">
                <a:avLst/>
              </a:prstGeom>
              <a:noFill/>
              <a:ln w="9525" cap="flat">
                <a:noFill/>
                <a:round/>
                <a:headEnd/>
                <a:tailEnd/>
              </a:ln>
              <a:effectLst/>
            </p:spPr>
          </p:pic>
          <p:sp>
            <p:nvSpPr>
              <p:cNvPr id="3083" name="Text Box 11"/>
              <p:cNvSpPr txBox="1">
                <a:spLocks noChangeArrowheads="1"/>
              </p:cNvSpPr>
              <p:nvPr/>
            </p:nvSpPr>
            <p:spPr bwMode="auto">
              <a:xfrm>
                <a:off x="260" y="1982"/>
                <a:ext cx="1117" cy="2209"/>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a:solidFill>
                      <a:srgbClr val="0000FF"/>
                    </a:solidFill>
                    <a:latin typeface="Calibri" pitchFamily="32" charset="0"/>
                    <a:ea typeface="Microsoft YaHei" charset="0"/>
                    <a:cs typeface="Microsoft YaHei" charset="0"/>
                  </a:rPr>
                  <a:t>Simposio Regional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a:solidFill>
                      <a:srgbClr val="0000FF"/>
                    </a:solidFill>
                    <a:latin typeface="Calibri" pitchFamily="32" charset="0"/>
                    <a:ea typeface="Microsoft YaHei" charset="0"/>
                    <a:cs typeface="Microsoft YaHei" charset="0"/>
                  </a:rPr>
                  <a:t>Nº 6</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2000" b="1">
                  <a:solidFill>
                    <a:srgbClr val="0000FF"/>
                  </a:solidFill>
                  <a:latin typeface="Calibri" pitchFamily="32" charset="0"/>
                  <a:ea typeface="Microsoft YaHei" charset="0"/>
                  <a:cs typeface="Microsoft YaHei"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AR" b="1">
                    <a:solidFill>
                      <a:srgbClr val="0000FF"/>
                    </a:solidFill>
                    <a:latin typeface="Calibri" pitchFamily="32" charset="0"/>
                    <a:ea typeface="Microsoft YaHei" charset="0"/>
                    <a:cs typeface="Microsoft YaHei" charset="0"/>
                  </a:rPr>
                  <a:t>DOMINGO  12/10/2014</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AR" b="1">
                  <a:solidFill>
                    <a:srgbClr val="0000FF"/>
                  </a:solidFill>
                  <a:latin typeface="Calibri" pitchFamily="32" charset="0"/>
                  <a:ea typeface="Microsoft YaHei" charset="0"/>
                  <a:cs typeface="Microsoft YaHei"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AR" b="1">
                    <a:solidFill>
                      <a:srgbClr val="0000FF"/>
                    </a:solidFill>
                    <a:ea typeface="Microsoft YaHei" charset="0"/>
                    <a:cs typeface="Microsoft YaHei" charset="0"/>
                  </a:rPr>
                  <a:t>Salón V.Ocampo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AR" b="1">
                    <a:solidFill>
                      <a:srgbClr val="0000FF"/>
                    </a:solidFill>
                    <a:ea typeface="Microsoft YaHei" charset="0"/>
                    <a:cs typeface="Microsoft YaHei" charset="0"/>
                  </a:rPr>
                  <a:t> 10.30-12.00hs.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AR" b="1">
                  <a:solidFill>
                    <a:srgbClr val="0000FF"/>
                  </a:solidFill>
                  <a:ea typeface="Microsoft YaHei" charset="0"/>
                  <a:cs typeface="Microsoft YaHei" charset="0"/>
                </a:endParaRPr>
              </a:p>
            </p:txBody>
          </p:sp>
        </p:grpSp>
        <p:pic>
          <p:nvPicPr>
            <p:cNvPr id="3084" name="Picture 12"/>
            <p:cNvPicPr>
              <a:picLocks noChangeAspect="1" noChangeArrowheads="1"/>
            </p:cNvPicPr>
            <p:nvPr/>
          </p:nvPicPr>
          <p:blipFill>
            <a:blip r:embed="rId7" cstate="print"/>
            <a:srcRect/>
            <a:stretch>
              <a:fillRect/>
            </a:stretch>
          </p:blipFill>
          <p:spPr bwMode="auto">
            <a:xfrm>
              <a:off x="249" y="180"/>
              <a:ext cx="1346" cy="1494"/>
            </a:xfrm>
            <a:prstGeom prst="rect">
              <a:avLst/>
            </a:prstGeom>
            <a:noFill/>
            <a:ln w="9525" cap="flat">
              <a:noFill/>
              <a:round/>
              <a:headEnd/>
              <a:tailEnd/>
            </a:ln>
            <a:effectLst/>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dirty="0" smtClean="0">
                <a:latin typeface="Arial" pitchFamily="34" charset="0"/>
                <a:cs typeface="Arial" pitchFamily="34" charset="0"/>
              </a:rPr>
              <a:t>Criterios diagnóstico de H.A.C.R.E</a:t>
            </a:r>
            <a:r>
              <a:rPr lang="es-ES" dirty="0" smtClean="0"/>
              <a:t>.</a:t>
            </a:r>
            <a:endParaRPr lang="es-ES" dirty="0"/>
          </a:p>
        </p:txBody>
      </p:sp>
      <p:sp>
        <p:nvSpPr>
          <p:cNvPr id="3" name="2 Marcador de contenido"/>
          <p:cNvSpPr>
            <a:spLocks noGrp="1"/>
          </p:cNvSpPr>
          <p:nvPr>
            <p:ph idx="1"/>
          </p:nvPr>
        </p:nvSpPr>
        <p:spPr>
          <a:xfrm>
            <a:off x="251520" y="1052736"/>
            <a:ext cx="8435280" cy="5472608"/>
          </a:xfrm>
        </p:spPr>
        <p:txBody>
          <a:bodyPr>
            <a:normAutofit fontScale="25000" lnSpcReduction="20000"/>
          </a:bodyPr>
          <a:lstStyle/>
          <a:p>
            <a:endParaRPr lang="es-ES" dirty="0" smtClean="0"/>
          </a:p>
          <a:p>
            <a:pPr>
              <a:buNone/>
            </a:pPr>
            <a:endParaRPr lang="es-ES" dirty="0" smtClean="0"/>
          </a:p>
          <a:p>
            <a:pPr algn="just"/>
            <a:r>
              <a:rPr lang="es-ES" sz="8000" dirty="0" smtClean="0">
                <a:latin typeface="Arial" pitchFamily="34" charset="0"/>
                <a:cs typeface="Arial" pitchFamily="34" charset="0"/>
              </a:rPr>
              <a:t>1-Al menos 6 meses de exposición a niveles de arsénico mayores a 50 </a:t>
            </a:r>
            <a:r>
              <a:rPr lang="es-ES" sz="8000" dirty="0" err="1" smtClean="0">
                <a:latin typeface="Arial" pitchFamily="34" charset="0"/>
                <a:cs typeface="Arial" pitchFamily="34" charset="0"/>
              </a:rPr>
              <a:t>ppb</a:t>
            </a:r>
            <a:r>
              <a:rPr lang="es-ES" sz="8000" dirty="0" smtClean="0">
                <a:latin typeface="Arial" pitchFamily="34" charset="0"/>
                <a:cs typeface="Arial" pitchFamily="34" charset="0"/>
              </a:rPr>
              <a:t> en agua de bebida, o exposición a altos niveles de arsénico por contaminación del aire o alimentos.</a:t>
            </a:r>
          </a:p>
          <a:p>
            <a:pPr algn="just"/>
            <a:endParaRPr lang="es-ES" sz="8000" dirty="0" smtClean="0">
              <a:latin typeface="Arial" pitchFamily="34" charset="0"/>
              <a:cs typeface="Arial" pitchFamily="34" charset="0"/>
            </a:endParaRPr>
          </a:p>
          <a:p>
            <a:pPr algn="just"/>
            <a:r>
              <a:rPr lang="es-ES" sz="8000" dirty="0" smtClean="0">
                <a:latin typeface="Arial" pitchFamily="34" charset="0"/>
                <a:cs typeface="Arial" pitchFamily="34" charset="0"/>
              </a:rPr>
              <a:t>2- Manifestaciones cutáneas características de HACRE.</a:t>
            </a:r>
          </a:p>
          <a:p>
            <a:pPr algn="just"/>
            <a:endParaRPr lang="es-ES" sz="8000" dirty="0" smtClean="0">
              <a:latin typeface="Arial" pitchFamily="34" charset="0"/>
              <a:cs typeface="Arial" pitchFamily="34" charset="0"/>
            </a:endParaRPr>
          </a:p>
          <a:p>
            <a:pPr algn="just"/>
            <a:r>
              <a:rPr lang="es-ES" sz="8000" dirty="0" smtClean="0">
                <a:latin typeface="Arial" pitchFamily="34" charset="0"/>
                <a:cs typeface="Arial" pitchFamily="34" charset="0"/>
              </a:rPr>
              <a:t>3-Manifestaciones no cancerígenas: debilidad, enfermedad pulmonar crónica, fibrosis portal no cirrótica del hígado con o sin hipertensión portal, neuropatía periférica, vasculopatía periférica, edema duro de pies y manos.</a:t>
            </a:r>
          </a:p>
          <a:p>
            <a:pPr algn="just"/>
            <a:endParaRPr lang="es-ES" sz="8000" dirty="0" smtClean="0">
              <a:latin typeface="Arial" pitchFamily="34" charset="0"/>
              <a:cs typeface="Arial" pitchFamily="34" charset="0"/>
            </a:endParaRPr>
          </a:p>
          <a:p>
            <a:pPr algn="just"/>
            <a:r>
              <a:rPr lang="es-ES" sz="8000" dirty="0" smtClean="0">
                <a:latin typeface="Arial" pitchFamily="34" charset="0"/>
                <a:cs typeface="Arial" pitchFamily="34" charset="0"/>
              </a:rPr>
              <a:t>4-Cáncer de piel: Enfermedad de </a:t>
            </a:r>
            <a:r>
              <a:rPr lang="es-ES" sz="8000" dirty="0" err="1" smtClean="0">
                <a:latin typeface="Arial" pitchFamily="34" charset="0"/>
                <a:cs typeface="Arial" pitchFamily="34" charset="0"/>
              </a:rPr>
              <a:t>Bowen</a:t>
            </a:r>
            <a:r>
              <a:rPr lang="es-ES" sz="8000" dirty="0" smtClean="0">
                <a:latin typeface="Arial" pitchFamily="34" charset="0"/>
                <a:cs typeface="Arial" pitchFamily="34" charset="0"/>
              </a:rPr>
              <a:t>; Carcinoma </a:t>
            </a:r>
            <a:r>
              <a:rPr lang="es-ES" sz="8000" dirty="0" err="1" smtClean="0">
                <a:latin typeface="Arial" pitchFamily="34" charset="0"/>
                <a:cs typeface="Arial" pitchFamily="34" charset="0"/>
              </a:rPr>
              <a:t>espinocelular</a:t>
            </a:r>
            <a:r>
              <a:rPr lang="es-ES" sz="8000" dirty="0" smtClean="0">
                <a:latin typeface="Arial" pitchFamily="34" charset="0"/>
                <a:cs typeface="Arial" pitchFamily="34" charset="0"/>
              </a:rPr>
              <a:t>; Carcinoma </a:t>
            </a:r>
            <a:r>
              <a:rPr lang="es-ES" sz="8000" dirty="0" err="1" smtClean="0">
                <a:latin typeface="Arial" pitchFamily="34" charset="0"/>
                <a:cs typeface="Arial" pitchFamily="34" charset="0"/>
              </a:rPr>
              <a:t>basocelular</a:t>
            </a:r>
            <a:r>
              <a:rPr lang="es-ES" sz="8000" dirty="0" smtClean="0">
                <a:latin typeface="Arial" pitchFamily="34" charset="0"/>
                <a:cs typeface="Arial" pitchFamily="34" charset="0"/>
              </a:rPr>
              <a:t> (múltiples y en zonas NO expuestas).</a:t>
            </a:r>
          </a:p>
          <a:p>
            <a:pPr algn="just"/>
            <a:endParaRPr lang="es-ES" sz="8000" dirty="0" smtClean="0">
              <a:latin typeface="Arial" pitchFamily="34" charset="0"/>
              <a:cs typeface="Arial" pitchFamily="34" charset="0"/>
            </a:endParaRPr>
          </a:p>
          <a:p>
            <a:pPr algn="just"/>
            <a:r>
              <a:rPr lang="es-ES" sz="8000" dirty="0" smtClean="0">
                <a:latin typeface="Arial" pitchFamily="34" charset="0"/>
                <a:cs typeface="Arial" pitchFamily="34" charset="0"/>
              </a:rPr>
              <a:t>5-As en pelo &gt; 1 mg/kg y As en uñas &gt; 1,08 mg/kg, y/o As en orina &gt; 50 </a:t>
            </a:r>
            <a:r>
              <a:rPr lang="es-ES" sz="8000" dirty="0" err="1" smtClean="0">
                <a:latin typeface="Arial" pitchFamily="34" charset="0"/>
                <a:cs typeface="Arial" pitchFamily="34" charset="0"/>
              </a:rPr>
              <a:t>ug</a:t>
            </a:r>
            <a:r>
              <a:rPr lang="es-ES" sz="8000" dirty="0" smtClean="0">
                <a:latin typeface="Arial" pitchFamily="34" charset="0"/>
                <a:cs typeface="Arial" pitchFamily="34" charset="0"/>
              </a:rPr>
              <a:t>/L (sin antecedentes de consumo de alimentos de origen marino).</a:t>
            </a:r>
          </a:p>
          <a:p>
            <a:pPr algn="r"/>
            <a:endParaRPr lang="es-ES" sz="5500" dirty="0" smtClean="0">
              <a:latin typeface="Arial" pitchFamily="34" charset="0"/>
              <a:cs typeface="Arial" pitchFamily="34" charset="0"/>
            </a:endParaRPr>
          </a:p>
          <a:p>
            <a:pPr algn="r"/>
            <a:r>
              <a:rPr lang="es-ES" sz="5500" dirty="0" smtClean="0">
                <a:latin typeface="Arial" pitchFamily="34" charset="0"/>
                <a:cs typeface="Arial" pitchFamily="34" charset="0"/>
              </a:rPr>
              <a:t>Fuente: </a:t>
            </a:r>
            <a:r>
              <a:rPr lang="es-ES" sz="5500" i="1" dirty="0" err="1" smtClean="0">
                <a:latin typeface="Arial" pitchFamily="34" charset="0"/>
                <a:cs typeface="Arial" pitchFamily="34" charset="0"/>
              </a:rPr>
              <a:t>Mazumder</a:t>
            </a:r>
            <a:r>
              <a:rPr lang="es-ES" sz="5500" i="1" dirty="0" smtClean="0">
                <a:latin typeface="Arial" pitchFamily="34" charset="0"/>
                <a:cs typeface="Arial" pitchFamily="34" charset="0"/>
              </a:rPr>
              <a:t> ,2000</a:t>
            </a:r>
            <a:endParaRPr lang="es-ES" sz="5500" dirty="0" smtClean="0">
              <a:latin typeface="Arial" pitchFamily="34" charset="0"/>
              <a:cs typeface="Arial" pitchFamily="34" charset="0"/>
            </a:endParaRPr>
          </a:p>
          <a:p>
            <a:pPr algn="r"/>
            <a:endParaRPr lang="es-ES" sz="5500" dirty="0" smtClean="0">
              <a:latin typeface="Arial" pitchFamily="34" charset="0"/>
              <a:cs typeface="Arial" pitchFamily="34" charset="0"/>
            </a:endParaRPr>
          </a:p>
          <a:p>
            <a:pPr algn="r"/>
            <a:endParaRPr lang="es-ES" sz="5500" dirty="0" smtClean="0">
              <a:latin typeface="Arial" pitchFamily="34" charset="0"/>
              <a:cs typeface="Arial" pitchFamily="34" charset="0"/>
            </a:endParaRPr>
          </a:p>
          <a:p>
            <a:pPr algn="r">
              <a:buNone/>
            </a:pPr>
            <a:endParaRPr lang="es-ES" sz="55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457200" y="1700808"/>
            <a:ext cx="8229600" cy="2592288"/>
          </a:xfrm>
        </p:spPr>
        <p:txBody>
          <a:bodyPr>
            <a:normAutofit/>
          </a:bodyPr>
          <a:lstStyle/>
          <a:p>
            <a:r>
              <a:rPr lang="es-ES" dirty="0" smtClean="0">
                <a:latin typeface="Arial" pitchFamily="34" charset="0"/>
                <a:cs typeface="Arial" pitchFamily="34" charset="0"/>
              </a:rPr>
              <a:t>EN EL NORDESTE ARGENTINO…</a:t>
            </a:r>
            <a:endParaRPr lang="es-ES" dirty="0">
              <a:latin typeface="Arial" pitchFamily="34" charset="0"/>
              <a:cs typeface="Arial" pitchFamily="34" charset="0"/>
            </a:endParaRPr>
          </a:p>
        </p:txBody>
      </p:sp>
      <p:pic>
        <p:nvPicPr>
          <p:cNvPr id="3" name="Picture 4" descr="C:\Documents and Settings\Usuario\Escritorio\images.jpg"/>
          <p:cNvPicPr>
            <a:picLocks noChangeAspect="1" noChangeArrowheads="1"/>
          </p:cNvPicPr>
          <p:nvPr/>
        </p:nvPicPr>
        <p:blipFill>
          <a:blip r:embed="rId2" cstate="print"/>
          <a:srcRect/>
          <a:stretch>
            <a:fillRect/>
          </a:stretch>
        </p:blipFill>
        <p:spPr bwMode="auto">
          <a:xfrm>
            <a:off x="4721908" y="3861048"/>
            <a:ext cx="3306476" cy="25202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E:\MAPAS\chaco_4x4_Inter_003.jpg"/>
          <p:cNvPicPr>
            <a:picLocks noGrp="1" noChangeAspect="1" noChangeArrowheads="1"/>
          </p:cNvPicPr>
          <p:nvPr>
            <p:ph idx="1"/>
          </p:nvPr>
        </p:nvPicPr>
        <p:blipFill>
          <a:blip r:embed="rId2" cstate="print"/>
          <a:srcRect/>
          <a:stretch>
            <a:fillRect/>
          </a:stretch>
        </p:blipFill>
        <p:spPr bwMode="auto">
          <a:xfrm>
            <a:off x="1187625" y="254076"/>
            <a:ext cx="6522972" cy="64443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19256" cy="6336704"/>
          </a:xfrm>
        </p:spPr>
        <p:txBody>
          <a:bodyPr>
            <a:normAutofit fontScale="85000" lnSpcReduction="20000"/>
          </a:bodyPr>
          <a:lstStyle/>
          <a:p>
            <a:pPr algn="just"/>
            <a:endParaRPr lang="es-ES" smtClean="0">
              <a:latin typeface="Arial" pitchFamily="34" charset="0"/>
              <a:cs typeface="Arial" pitchFamily="34" charset="0"/>
            </a:endParaRPr>
          </a:p>
          <a:p>
            <a:pPr algn="just"/>
            <a:r>
              <a:rPr lang="es-ES" smtClean="0">
                <a:latin typeface="Arial" pitchFamily="34" charset="0"/>
                <a:cs typeface="Arial" pitchFamily="34" charset="0"/>
              </a:rPr>
              <a:t>La </a:t>
            </a:r>
            <a:r>
              <a:rPr lang="es-ES" dirty="0" smtClean="0">
                <a:latin typeface="Arial" pitchFamily="34" charset="0"/>
                <a:cs typeface="Arial" pitchFamily="34" charset="0"/>
              </a:rPr>
              <a:t>región centro-oeste de la provincia del Chaco está desprovista de cursos de agua superficiales permanentes y posee un clima semidesértico que hace del agua un bien preciado.</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 Las perforaciones, pozos, represas naturales y artificiales, son fuente de provisión de agua para más del </a:t>
            </a:r>
            <a:r>
              <a:rPr lang="es-ES" b="1" dirty="0" smtClean="0">
                <a:latin typeface="Arial" pitchFamily="34" charset="0"/>
                <a:cs typeface="Arial" pitchFamily="34" charset="0"/>
              </a:rPr>
              <a:t>60% de la población del interior de la provincia</a:t>
            </a:r>
            <a:r>
              <a:rPr lang="es-ES" dirty="0" smtClean="0">
                <a:latin typeface="Arial" pitchFamily="34" charset="0"/>
                <a:cs typeface="Arial" pitchFamily="34" charset="0"/>
              </a:rPr>
              <a:t>.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 Estudios realizados en aguas subterráneas del Chaco revelan que el nivel de arsénico supera el valor guía para aguas de bebida establecido por la </a:t>
            </a:r>
            <a:r>
              <a:rPr lang="es-ES" b="1" dirty="0" smtClean="0">
                <a:latin typeface="Arial" pitchFamily="34" charset="0"/>
                <a:cs typeface="Arial" pitchFamily="34" charset="0"/>
              </a:rPr>
              <a:t>OMS en 0,01 mg.L</a:t>
            </a:r>
            <a:r>
              <a:rPr lang="es-ES" b="1" baseline="30000" dirty="0" smtClean="0">
                <a:latin typeface="Arial" pitchFamily="34" charset="0"/>
                <a:cs typeface="Arial" pitchFamily="34" charset="0"/>
              </a:rPr>
              <a:t>-1</a:t>
            </a:r>
            <a:r>
              <a:rPr lang="es-ES" b="1" dirty="0" smtClean="0">
                <a:latin typeface="Arial" pitchFamily="34" charset="0"/>
                <a:cs typeface="Arial" pitchFamily="34" charset="0"/>
              </a:rPr>
              <a:t> (10ppb)</a:t>
            </a:r>
            <a:r>
              <a:rPr lang="es-ES" baseline="30000" dirty="0" smtClean="0">
                <a:latin typeface="Arial" pitchFamily="34" charset="0"/>
                <a:cs typeface="Arial" pitchFamily="34" charset="0"/>
              </a:rPr>
              <a:t> </a:t>
            </a:r>
            <a:r>
              <a:rPr lang="es-ES" dirty="0" smtClean="0">
                <a:latin typeface="Arial" pitchFamily="34" charset="0"/>
                <a:cs typeface="Arial" pitchFamily="34" charset="0"/>
              </a:rPr>
              <a:t>y aún el sugerido por el Código Alimentario Argentino (CAA, 1994) </a:t>
            </a:r>
            <a:r>
              <a:rPr lang="es-ES" b="1" dirty="0" smtClean="0">
                <a:latin typeface="Arial" pitchFamily="34" charset="0"/>
                <a:cs typeface="Arial" pitchFamily="34" charset="0"/>
              </a:rPr>
              <a:t>en 0,05 mg.L</a:t>
            </a:r>
            <a:r>
              <a:rPr lang="es-ES" b="1" baseline="30000" dirty="0" smtClean="0">
                <a:latin typeface="Arial" pitchFamily="34" charset="0"/>
                <a:cs typeface="Arial" pitchFamily="34" charset="0"/>
              </a:rPr>
              <a:t>-1</a:t>
            </a:r>
            <a:r>
              <a:rPr lang="es-ES" dirty="0" smtClean="0">
                <a:latin typeface="Arial" pitchFamily="34" charset="0"/>
                <a:cs typeface="Arial" pitchFamily="34" charset="0"/>
              </a:rPr>
              <a:t> </a:t>
            </a:r>
            <a:r>
              <a:rPr lang="es-ES" b="1" dirty="0" smtClean="0">
                <a:latin typeface="Arial" pitchFamily="34" charset="0"/>
                <a:cs typeface="Arial" pitchFamily="34" charset="0"/>
              </a:rPr>
              <a:t>(50 </a:t>
            </a:r>
            <a:r>
              <a:rPr lang="es-ES" b="1" dirty="0" err="1" smtClean="0">
                <a:latin typeface="Arial" pitchFamily="34" charset="0"/>
                <a:cs typeface="Arial" pitchFamily="34" charset="0"/>
              </a:rPr>
              <a:t>ppb</a:t>
            </a:r>
            <a:r>
              <a:rPr lang="es-ES" b="1" dirty="0" smtClean="0">
                <a:latin typeface="Arial" pitchFamily="34" charset="0"/>
                <a:cs typeface="Arial" pitchFamily="34" charset="0"/>
              </a:rPr>
              <a:t>).</a:t>
            </a:r>
            <a:endParaRPr lang="es-E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 name="Group 1"/>
          <p:cNvGraphicFramePr>
            <a:graphicFrameLocks noGrp="1"/>
          </p:cNvGraphicFramePr>
          <p:nvPr/>
        </p:nvGraphicFramePr>
        <p:xfrm>
          <a:off x="0" y="0"/>
          <a:ext cx="9078501" cy="6525872"/>
        </p:xfrm>
        <a:graphic>
          <a:graphicData uri="http://schemas.openxmlformats.org/drawingml/2006/table">
            <a:tbl>
              <a:tblPr/>
              <a:tblGrid>
                <a:gridCol w="1478880"/>
                <a:gridCol w="1478880"/>
                <a:gridCol w="1478880"/>
                <a:gridCol w="1480320"/>
                <a:gridCol w="1478880"/>
                <a:gridCol w="1682661"/>
              </a:tblGrid>
              <a:tr h="820886">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1" i="0" u="none" strike="noStrike" cap="none" normalizeH="0" baseline="0" dirty="0" smtClean="0">
                          <a:ln>
                            <a:noFill/>
                          </a:ln>
                          <a:solidFill>
                            <a:srgbClr val="000000"/>
                          </a:solidFill>
                          <a:effectLst>
                            <a:outerShdw blurRad="38100" dist="38100" dir="2700000" algn="tl">
                              <a:srgbClr val="FFFFFF"/>
                            </a:outerShdw>
                          </a:effectLst>
                          <a:latin typeface="Arial" charset="0"/>
                          <a:ea typeface="Microsoft YaHei" charset="0"/>
                          <a:cs typeface="Microsoft YaHei" charset="0"/>
                        </a:rPr>
                        <a:t>Paciente</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1" i="0" u="none" strike="noStrike" cap="none" normalizeH="0" baseline="0" smtClean="0">
                          <a:ln>
                            <a:noFill/>
                          </a:ln>
                          <a:solidFill>
                            <a:srgbClr val="000000"/>
                          </a:solidFill>
                          <a:effectLst>
                            <a:outerShdw blurRad="38100" dist="38100" dir="2700000" algn="tl">
                              <a:srgbClr val="FFFFFF"/>
                            </a:outerShdw>
                          </a:effectLst>
                          <a:latin typeface="Arial" charset="0"/>
                          <a:ea typeface="Microsoft YaHei" charset="0"/>
                          <a:cs typeface="Microsoft YaHei" charset="0"/>
                        </a:rPr>
                        <a:t>Lugar de origen</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1" i="0" u="none" strike="noStrike" cap="none" normalizeH="0" baseline="0" smtClean="0">
                          <a:ln>
                            <a:noFill/>
                          </a:ln>
                          <a:solidFill>
                            <a:srgbClr val="000000"/>
                          </a:solidFill>
                          <a:effectLst>
                            <a:outerShdw blurRad="38100" dist="38100" dir="2700000" algn="tl">
                              <a:srgbClr val="FFFFFF"/>
                            </a:outerShdw>
                          </a:effectLst>
                          <a:latin typeface="Arial" charset="0"/>
                          <a:ea typeface="Microsoft YaHei" charset="0"/>
                          <a:cs typeface="Microsoft YaHei" charset="0"/>
                        </a:rPr>
                        <a:t>Carga Tabáquica</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1" i="0" u="none" strike="noStrike" cap="none" normalizeH="0" baseline="0" smtClean="0">
                          <a:ln>
                            <a:noFill/>
                          </a:ln>
                          <a:solidFill>
                            <a:srgbClr val="000000"/>
                          </a:solidFill>
                          <a:effectLst>
                            <a:outerShdw blurRad="38100" dist="38100" dir="2700000" algn="tl">
                              <a:srgbClr val="FFFFFF"/>
                            </a:outerShdw>
                          </a:effectLst>
                          <a:latin typeface="Arial" charset="0"/>
                          <a:ea typeface="Microsoft YaHei" charset="0"/>
                          <a:cs typeface="Microsoft YaHei" charset="0"/>
                        </a:rPr>
                        <a:t>Tiempo de exposición al Arsénico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1" i="0" u="none" strike="noStrike" cap="none" normalizeH="0" baseline="0" smtClean="0">
                          <a:ln>
                            <a:noFill/>
                          </a:ln>
                          <a:solidFill>
                            <a:srgbClr val="000000"/>
                          </a:solidFill>
                          <a:effectLst>
                            <a:outerShdw blurRad="38100" dist="38100" dir="2700000" algn="tl">
                              <a:srgbClr val="FFFFFF"/>
                            </a:outerShdw>
                          </a:effectLst>
                          <a:latin typeface="Arial" charset="0"/>
                          <a:ea typeface="Microsoft YaHei" charset="0"/>
                          <a:cs typeface="Microsoft YaHei" charset="0"/>
                        </a:rPr>
                        <a:t>Localización de la Lesión</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1" i="0" u="none" strike="noStrike" cap="none" normalizeH="0" baseline="0" smtClean="0">
                          <a:ln>
                            <a:noFill/>
                          </a:ln>
                          <a:solidFill>
                            <a:srgbClr val="000000"/>
                          </a:solidFill>
                          <a:effectLst>
                            <a:outerShdw blurRad="38100" dist="38100" dir="2700000" algn="tl">
                              <a:srgbClr val="FFFFFF"/>
                            </a:outerShdw>
                          </a:effectLst>
                          <a:latin typeface="Arial" charset="0"/>
                          <a:ea typeface="Microsoft YaHei" charset="0"/>
                          <a:cs typeface="Microsoft YaHei" charset="0"/>
                        </a:rPr>
                        <a:t>Diagnóstico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66CC"/>
                    </a:solidFill>
                  </a:tcPr>
                </a:tc>
              </a:tr>
              <a:tr h="991963">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1989 </a:t>
                      </a:r>
                      <a:r>
                        <a:rPr kumimoji="0" lang="es-AR" sz="1600" b="0" i="0" u="none" strike="noStrike" cap="none" normalizeH="0" baseline="0" dirty="0" smtClean="0">
                          <a:ln>
                            <a:noFill/>
                          </a:ln>
                          <a:solidFill>
                            <a:srgbClr val="000000"/>
                          </a:solidFill>
                          <a:effectLst/>
                          <a:latin typeface="Arial"/>
                          <a:ea typeface="Microsoft YaHei" charset="0"/>
                          <a:cs typeface="Arial"/>
                        </a:rPr>
                        <a: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Villa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Berthet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30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paq</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/año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30 años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Lob.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Inf</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 Dcho.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CARCINOMA ESPINO -CELULAR DE PULMON </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r>
              <a:tr h="77548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1991 </a:t>
                      </a:r>
                      <a:r>
                        <a:rPr kumimoji="0" lang="es-AR" sz="1600" b="0" i="0" u="none" strike="noStrike" cap="none" normalizeH="0" baseline="0" dirty="0" smtClean="0">
                          <a:ln>
                            <a:noFill/>
                          </a:ln>
                          <a:solidFill>
                            <a:srgbClr val="000000"/>
                          </a:solidFill>
                          <a:effectLst/>
                          <a:latin typeface="Arial"/>
                          <a:ea typeface="Microsoft YaHei" charset="0"/>
                          <a:cs typeface="Arial"/>
                        </a:rPr>
                        <a: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Charata</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44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paq</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/año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40 años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LSD- LM</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CARCINOMA  EPIDERMOIDE DE PULMÓN</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r>
              <a:tr h="77548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1994 </a:t>
                      </a:r>
                      <a:r>
                        <a:rPr kumimoji="0" lang="es-AR" sz="1600" b="0" i="0" u="none" strike="noStrike" cap="none" normalizeH="0" baseline="0" dirty="0" smtClean="0">
                          <a:ln>
                            <a:noFill/>
                          </a:ln>
                          <a:solidFill>
                            <a:srgbClr val="000000"/>
                          </a:solidFill>
                          <a:effectLst/>
                          <a:latin typeface="Arial"/>
                          <a:ea typeface="Microsoft YaHei" charset="0"/>
                          <a:cs typeface="Arial"/>
                        </a:rPr>
                        <a: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Villa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Berthet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20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paq</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 año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45 años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LID</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CARCINOMA  EPIDERMOIDE DE PULMÓN</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r>
              <a:tr h="142493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2007 </a:t>
                      </a:r>
                      <a:r>
                        <a:rPr kumimoji="0" lang="es-AR" sz="1600" b="0" i="0" u="none" strike="noStrike" cap="none" normalizeH="0" baseline="0" dirty="0" smtClean="0">
                          <a:ln>
                            <a:noFill/>
                          </a:ln>
                          <a:solidFill>
                            <a:srgbClr val="000000"/>
                          </a:solidFill>
                          <a:effectLst/>
                          <a:latin typeface="Arial"/>
                          <a:ea typeface="Microsoft YaHei" charset="0"/>
                          <a:cs typeface="Arial"/>
                        </a:rPr>
                        <a: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Taco Pozo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38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paq</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 año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40 años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LID y Nódulo      periférico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contralateral</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       </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CARCINOMA  ESCAMOSO POBREMENTE DIFERENCIA-DO INVASOR DE PULMÓN</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r>
              <a:tr h="743118">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2007 </a:t>
                      </a:r>
                      <a:r>
                        <a:rPr kumimoji="0" lang="es-AR" sz="1600" b="0" i="0" u="none" strike="noStrike" cap="none" normalizeH="0" baseline="0" dirty="0" smtClean="0">
                          <a:ln>
                            <a:noFill/>
                          </a:ln>
                          <a:solidFill>
                            <a:srgbClr val="000000"/>
                          </a:solidFill>
                          <a:effectLst/>
                          <a:latin typeface="Arial"/>
                          <a:ea typeface="Microsoft YaHei" charset="0"/>
                          <a:cs typeface="Arial"/>
                        </a:rPr>
                        <a: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Villa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Berthet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45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paq</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/año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60 años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LSD</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CARCINOMA NO A  CÉLULAS PEQUEÑAS.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0099FF"/>
                    </a:solidFill>
                  </a:tcPr>
                </a:tc>
              </a:tr>
              <a:tr h="748879">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2014 </a:t>
                      </a:r>
                      <a:r>
                        <a:rPr kumimoji="0" lang="es-AR" sz="1600" b="0" i="0" u="none" strike="noStrike" cap="none" normalizeH="0" baseline="0" dirty="0" smtClean="0">
                          <a:ln>
                            <a:noFill/>
                          </a:ln>
                          <a:solidFill>
                            <a:srgbClr val="000000"/>
                          </a:solidFill>
                          <a:effectLst/>
                          <a:latin typeface="Arial"/>
                          <a:ea typeface="Microsoft YaHei" charset="0"/>
                          <a:cs typeface="Arial"/>
                        </a:rPr>
                        <a:t>♂</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Villa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Angela</a:t>
                      </a:r>
                      <a:endParaRPr kumimoji="0" lang="es-AR" sz="16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30 </a:t>
                      </a:r>
                      <a:r>
                        <a:rPr kumimoji="0" lang="es-AR" sz="1600" b="0" i="0" u="none" strike="noStrike" cap="none" normalizeH="0" baseline="0" dirty="0" err="1" smtClean="0">
                          <a:ln>
                            <a:noFill/>
                          </a:ln>
                          <a:solidFill>
                            <a:srgbClr val="000000"/>
                          </a:solidFill>
                          <a:effectLst/>
                          <a:latin typeface="Arial" charset="0"/>
                          <a:ea typeface="Microsoft YaHei" charset="0"/>
                          <a:cs typeface="Microsoft YaHei" charset="0"/>
                        </a:rPr>
                        <a:t>paq</a:t>
                      </a: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/año</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61 años</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LS I</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s-AR" sz="1600" b="0" i="0" u="none" strike="noStrike" cap="none" normalizeH="0" baseline="0" dirty="0" smtClean="0">
                          <a:ln>
                            <a:noFill/>
                          </a:ln>
                          <a:solidFill>
                            <a:srgbClr val="000000"/>
                          </a:solidFill>
                          <a:effectLst/>
                          <a:latin typeface="Arial" charset="0"/>
                          <a:ea typeface="Microsoft YaHei" charset="0"/>
                          <a:cs typeface="Microsoft YaHei" charset="0"/>
                        </a:rPr>
                        <a:t>CARCINOMA NO A CEL. PEQUEÑAS DE PULMÓN.</a:t>
                      </a:r>
                    </a:p>
                  </a:txBody>
                  <a:tcPr marL="81638" marR="81638" marT="83573" marB="42456"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w="144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E:\HACRE\HACRE (DNI13667197) 4.JPG"/>
          <p:cNvPicPr>
            <a:picLocks noGrp="1" noChangeAspect="1" noChangeArrowheads="1"/>
          </p:cNvPicPr>
          <p:nvPr>
            <p:ph sz="half" idx="1"/>
          </p:nvPr>
        </p:nvPicPr>
        <p:blipFill>
          <a:blip r:embed="rId2" cstate="print"/>
          <a:srcRect l="5595" r="7915"/>
          <a:stretch>
            <a:fillRect/>
          </a:stretch>
        </p:blipFill>
        <p:spPr bwMode="auto">
          <a:xfrm>
            <a:off x="251520" y="0"/>
            <a:ext cx="3888432" cy="2924944"/>
          </a:xfrm>
          <a:prstGeom prst="rect">
            <a:avLst/>
          </a:prstGeom>
          <a:noFill/>
        </p:spPr>
      </p:pic>
      <p:pic>
        <p:nvPicPr>
          <p:cNvPr id="20482" name="Picture 2" descr="E:\HACRE\HACRE (HC221182) (10).JPG"/>
          <p:cNvPicPr>
            <a:picLocks noGrp="1" noChangeAspect="1" noChangeArrowheads="1"/>
          </p:cNvPicPr>
          <p:nvPr>
            <p:ph sz="half" idx="2"/>
          </p:nvPr>
        </p:nvPicPr>
        <p:blipFill>
          <a:blip r:embed="rId3" cstate="print"/>
          <a:srcRect l="3462" b="10923"/>
          <a:stretch>
            <a:fillRect/>
          </a:stretch>
        </p:blipFill>
        <p:spPr bwMode="auto">
          <a:xfrm>
            <a:off x="4788024" y="0"/>
            <a:ext cx="3898776" cy="2348880"/>
          </a:xfrm>
          <a:prstGeom prst="rect">
            <a:avLst/>
          </a:prstGeom>
          <a:noFill/>
        </p:spPr>
      </p:pic>
      <p:pic>
        <p:nvPicPr>
          <p:cNvPr id="5" name="Picture 2" descr="E:\HACRE\HACRE (HC174723) (3).JPG"/>
          <p:cNvPicPr>
            <a:picLocks noChangeAspect="1" noChangeArrowheads="1"/>
          </p:cNvPicPr>
          <p:nvPr/>
        </p:nvPicPr>
        <p:blipFill>
          <a:blip r:embed="rId4" cstate="print"/>
          <a:srcRect/>
          <a:stretch>
            <a:fillRect/>
          </a:stretch>
        </p:blipFill>
        <p:spPr bwMode="auto">
          <a:xfrm>
            <a:off x="395536" y="3140968"/>
            <a:ext cx="3384376" cy="3717032"/>
          </a:xfrm>
          <a:prstGeom prst="rect">
            <a:avLst/>
          </a:prstGeom>
          <a:noFill/>
        </p:spPr>
      </p:pic>
      <p:pic>
        <p:nvPicPr>
          <p:cNvPr id="6" name="Picture 3" descr="E:\HACRE\HACRE (HC174723) (1).JPG"/>
          <p:cNvPicPr>
            <a:picLocks noChangeAspect="1" noChangeArrowheads="1"/>
          </p:cNvPicPr>
          <p:nvPr/>
        </p:nvPicPr>
        <p:blipFill>
          <a:blip r:embed="rId5" cstate="print"/>
          <a:srcRect/>
          <a:stretch>
            <a:fillRect/>
          </a:stretch>
        </p:blipFill>
        <p:spPr bwMode="auto">
          <a:xfrm>
            <a:off x="4932040" y="2852936"/>
            <a:ext cx="3432696" cy="40050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ph idx="1"/>
          </p:nvPr>
        </p:nvGraphicFramePr>
        <p:xfrm>
          <a:off x="0" y="25"/>
          <a:ext cx="4392000" cy="3769244"/>
        </p:xfrm>
        <a:graphic>
          <a:graphicData uri="http://schemas.openxmlformats.org/presentationml/2006/ole">
            <p:oleObj spid="_x0000_s31746" name="Imagen de mapa de bits" r:id="rId3" imgW="6058746" imgH="5200000" progId="PBrush">
              <p:embed/>
            </p:oleObj>
          </a:graphicData>
        </a:graphic>
      </p:graphicFrame>
      <p:graphicFrame>
        <p:nvGraphicFramePr>
          <p:cNvPr id="31747" name="Object 3"/>
          <p:cNvGraphicFramePr>
            <a:graphicFrameLocks noChangeAspect="1"/>
          </p:cNvGraphicFramePr>
          <p:nvPr/>
        </p:nvGraphicFramePr>
        <p:xfrm>
          <a:off x="4427984" y="3068961"/>
          <a:ext cx="4392000" cy="3474155"/>
        </p:xfrm>
        <a:graphic>
          <a:graphicData uri="http://schemas.openxmlformats.org/presentationml/2006/ole">
            <p:oleObj spid="_x0000_s31747" name="Imagen de mapa de bits" r:id="rId4" imgW="6058746" imgH="5200000" progId="PBrush">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pPr>
              <a:buNone/>
            </a:pPr>
            <a:endParaRPr lang="es-ES" dirty="0" smtClean="0">
              <a:latin typeface="Arial" pitchFamily="34" charset="0"/>
              <a:cs typeface="Arial" pitchFamily="34" charset="0"/>
            </a:endParaRPr>
          </a:p>
          <a:p>
            <a:pPr algn="just">
              <a:buNone/>
            </a:pPr>
            <a:r>
              <a:rPr lang="es-ES" dirty="0" smtClean="0">
                <a:latin typeface="Arial" pitchFamily="34" charset="0"/>
                <a:cs typeface="Arial" pitchFamily="34" charset="0"/>
              </a:rPr>
              <a:t>   El riesgo </a:t>
            </a:r>
            <a:r>
              <a:rPr lang="es-ES" dirty="0">
                <a:latin typeface="Arial" pitchFamily="34" charset="0"/>
                <a:cs typeface="Arial" pitchFamily="34" charset="0"/>
              </a:rPr>
              <a:t>de desarrollar cáncer por exposición al arsénico existe ante </a:t>
            </a:r>
            <a:r>
              <a:rPr lang="es-ES" dirty="0" smtClean="0">
                <a:latin typeface="Arial" pitchFamily="34" charset="0"/>
                <a:cs typeface="Arial" pitchFamily="34" charset="0"/>
              </a:rPr>
              <a:t>cualquier nivel </a:t>
            </a:r>
            <a:r>
              <a:rPr lang="es-ES" dirty="0">
                <a:latin typeface="Arial" pitchFamily="34" charset="0"/>
                <a:cs typeface="Arial" pitchFamily="34" charset="0"/>
              </a:rPr>
              <a:t>de concentración de este elemento en </a:t>
            </a:r>
            <a:r>
              <a:rPr lang="es-ES" dirty="0" smtClean="0">
                <a:latin typeface="Arial" pitchFamily="34" charset="0"/>
                <a:cs typeface="Arial" pitchFamily="34" charset="0"/>
              </a:rPr>
              <a:t>el ambiente</a:t>
            </a:r>
            <a:r>
              <a:rPr lang="es-ES" dirty="0">
                <a:latin typeface="Arial" pitchFamily="34" charset="0"/>
                <a:cs typeface="Arial" pitchFamily="34" charset="0"/>
              </a:rPr>
              <a:t>, incluso en los </a:t>
            </a:r>
            <a:r>
              <a:rPr lang="es-ES" dirty="0" smtClean="0">
                <a:latin typeface="Arial" pitchFamily="34" charset="0"/>
                <a:cs typeface="Arial" pitchFamily="34" charset="0"/>
              </a:rPr>
              <a:t>rangos que </a:t>
            </a:r>
            <a:r>
              <a:rPr lang="es-ES" dirty="0">
                <a:latin typeface="Arial" pitchFamily="34" charset="0"/>
                <a:cs typeface="Arial" pitchFamily="34" charset="0"/>
              </a:rPr>
              <a:t>están dentro de las normas oficiales sobre contenido de arsénico en </a:t>
            </a:r>
            <a:r>
              <a:rPr lang="es-ES" dirty="0" smtClean="0">
                <a:latin typeface="Arial" pitchFamily="34" charset="0"/>
                <a:cs typeface="Arial" pitchFamily="34" charset="0"/>
              </a:rPr>
              <a:t>el agua</a:t>
            </a:r>
            <a:r>
              <a:rPr lang="es-ES" dirty="0">
                <a:latin typeface="Arial" pitchFamily="34" charset="0"/>
                <a:cs typeface="Arial" pitchFamily="34" charset="0"/>
              </a:rPr>
              <a:t>. </a:t>
            </a:r>
            <a:r>
              <a:rPr lang="es-ES" dirty="0" smtClean="0">
                <a:latin typeface="Arial" pitchFamily="34" charset="0"/>
                <a:cs typeface="Arial" pitchFamily="34" charset="0"/>
              </a:rPr>
              <a:t> </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latin typeface="Arial" pitchFamily="34" charset="0"/>
                <a:cs typeface="Arial" pitchFamily="34" charset="0"/>
              </a:rPr>
              <a:t>GRACIAS ….</a:t>
            </a:r>
            <a:endParaRPr lang="es-ES" dirty="0">
              <a:latin typeface="Arial" pitchFamily="34" charset="0"/>
              <a:cs typeface="Arial" pitchFamily="34" charset="0"/>
            </a:endParaRPr>
          </a:p>
        </p:txBody>
      </p:sp>
      <p:pic>
        <p:nvPicPr>
          <p:cNvPr id="100354" name="Picture 2" descr="C:\Documents and Settings\Usuario\Mis documentos\Mis imágenes\8.jpg"/>
          <p:cNvPicPr>
            <a:picLocks noChangeAspect="1" noChangeArrowheads="1"/>
          </p:cNvPicPr>
          <p:nvPr/>
        </p:nvPicPr>
        <p:blipFill>
          <a:blip r:embed="rId2" cstate="print"/>
          <a:srcRect/>
          <a:stretch>
            <a:fillRect/>
          </a:stretch>
        </p:blipFill>
        <p:spPr bwMode="auto">
          <a:xfrm>
            <a:off x="1013956" y="3377992"/>
            <a:ext cx="3630052" cy="2571287"/>
          </a:xfrm>
          <a:prstGeom prst="rect">
            <a:avLst/>
          </a:prstGeom>
          <a:noFill/>
        </p:spPr>
      </p:pic>
      <p:pic>
        <p:nvPicPr>
          <p:cNvPr id="100355" name="Picture 3" descr="C:\Documents and Settings\Usuario\Escritorio\descarga.jpg"/>
          <p:cNvPicPr>
            <a:picLocks noChangeAspect="1" noChangeArrowheads="1"/>
          </p:cNvPicPr>
          <p:nvPr/>
        </p:nvPicPr>
        <p:blipFill>
          <a:blip r:embed="rId3" cstate="print"/>
          <a:srcRect/>
          <a:stretch>
            <a:fillRect/>
          </a:stretch>
        </p:blipFill>
        <p:spPr bwMode="auto">
          <a:xfrm>
            <a:off x="4755090" y="3356992"/>
            <a:ext cx="3204076" cy="2736304"/>
          </a:xfrm>
          <a:prstGeom prst="rect">
            <a:avLst/>
          </a:prstGeom>
          <a:noFill/>
        </p:spPr>
      </p:pic>
      <p:pic>
        <p:nvPicPr>
          <p:cNvPr id="100356" name="Picture 4" descr="C:\Documents and Settings\Usuario\Escritorio\images.jpg"/>
          <p:cNvPicPr>
            <a:picLocks noChangeAspect="1" noChangeArrowheads="1"/>
          </p:cNvPicPr>
          <p:nvPr/>
        </p:nvPicPr>
        <p:blipFill>
          <a:blip r:embed="rId4" cstate="print"/>
          <a:srcRect/>
          <a:stretch>
            <a:fillRect/>
          </a:stretch>
        </p:blipFill>
        <p:spPr bwMode="auto">
          <a:xfrm>
            <a:off x="4721908" y="108457"/>
            <a:ext cx="3306476" cy="317652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pitchFamily="34" charset="0"/>
                <a:cs typeface="Arial" pitchFamily="34" charset="0"/>
              </a:rPr>
              <a:t>OBJETIVO:</a:t>
            </a:r>
            <a:endParaRPr lang="es-ES"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ES" dirty="0" smtClean="0">
                <a:latin typeface="Arial" pitchFamily="34" charset="0"/>
                <a:cs typeface="Arial" pitchFamily="34" charset="0"/>
              </a:rPr>
              <a:t>EL HACRE ES UNA PATOLOGÍA  PRESENTE EN LA SALUD PÚBLICA. TENIENDO EN LA REGIÓN DEL NEA AMPLIA POBLACIÓN QUE INGIEREN AGUAS SUBTERRÁNEAS CON ALTO CONTENIDO DE ARSÉNICO, QUE SUMADO AL FACTOR TABACO TIENEN MAYOR PREDISPOSICIÓN A CÁNCER DE PULMÓN.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584176"/>
          </a:xfrm>
        </p:spPr>
        <p:txBody>
          <a:bodyPr>
            <a:normAutofit fontScale="90000"/>
          </a:bodyPr>
          <a:lstStyle/>
          <a:p>
            <a:r>
              <a:rPr lang="es-ES" dirty="0" smtClean="0">
                <a:latin typeface="Arial" pitchFamily="34" charset="0"/>
                <a:cs typeface="Arial" pitchFamily="34" charset="0"/>
              </a:rPr>
              <a:t>¿Qué es el </a:t>
            </a:r>
            <a:r>
              <a:rPr lang="es-ES" dirty="0" err="1" smtClean="0">
                <a:latin typeface="Arial" pitchFamily="34" charset="0"/>
                <a:cs typeface="Arial" pitchFamily="34" charset="0"/>
              </a:rPr>
              <a:t>Hidroarsenicismo</a:t>
            </a:r>
            <a:r>
              <a:rPr lang="es-ES" dirty="0" smtClean="0">
                <a:latin typeface="Arial" pitchFamily="34" charset="0"/>
                <a:cs typeface="Arial" pitchFamily="34" charset="0"/>
              </a:rPr>
              <a:t> Crónico Regional Endémico? (H.A.C.R.E.)</a:t>
            </a:r>
            <a:endParaRPr lang="es-ES" dirty="0">
              <a:latin typeface="Arial" pitchFamily="34" charset="0"/>
              <a:cs typeface="Arial" pitchFamily="34" charset="0"/>
            </a:endParaRPr>
          </a:p>
        </p:txBody>
      </p:sp>
      <p:sp>
        <p:nvSpPr>
          <p:cNvPr id="3" name="2 Marcador de contenido"/>
          <p:cNvSpPr>
            <a:spLocks noGrp="1"/>
          </p:cNvSpPr>
          <p:nvPr>
            <p:ph idx="1"/>
          </p:nvPr>
        </p:nvSpPr>
        <p:spPr>
          <a:xfrm>
            <a:off x="457200" y="2852936"/>
            <a:ext cx="8229600" cy="3273227"/>
          </a:xfrm>
        </p:spPr>
        <p:txBody>
          <a:bodyPr>
            <a:normAutofit fontScale="92500" lnSpcReduction="10000"/>
          </a:bodyPr>
          <a:lstStyle/>
          <a:p>
            <a:pPr algn="just"/>
            <a:r>
              <a:rPr lang="es-ES" sz="3600" dirty="0" smtClean="0">
                <a:latin typeface="Arial" pitchFamily="34" charset="0"/>
                <a:cs typeface="Arial" pitchFamily="34" charset="0"/>
              </a:rPr>
              <a:t>La enfermedad provocada por la ingestión continua de agua con contenido de arsénico en valores superiores a los fijados por la Organización mundial de la Salud.</a:t>
            </a:r>
          </a:p>
          <a:p>
            <a:pPr algn="just"/>
            <a:endParaRPr lang="es-ES" sz="3600" dirty="0" smtClean="0">
              <a:latin typeface="Arial" pitchFamily="34" charset="0"/>
              <a:cs typeface="Arial" pitchFamily="34" charset="0"/>
            </a:endParaRPr>
          </a:p>
          <a:p>
            <a:pPr algn="r"/>
            <a:r>
              <a:rPr lang="es-ES" sz="1100" dirty="0" smtClean="0">
                <a:latin typeface="Arial" pitchFamily="34" charset="0"/>
                <a:cs typeface="Arial" pitchFamily="34" charset="0"/>
              </a:rPr>
              <a:t>EPIDEMIOLOGÍA DEL HIDROARSENICISMO CRÓNICO REGIONAL ENDÉMICO EN LA REP.ARG.</a:t>
            </a:r>
            <a:endParaRPr lang="es-ES"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fontScale="85000" lnSpcReduction="20000"/>
          </a:bodyPr>
          <a:lstStyle/>
          <a:p>
            <a:pPr algn="just"/>
            <a:r>
              <a:rPr lang="es-ES" dirty="0" smtClean="0">
                <a:latin typeface="Arial" pitchFamily="34" charset="0"/>
                <a:cs typeface="Arial" pitchFamily="34" charset="0"/>
              </a:rPr>
              <a:t>En Argentina, las normas de calidad de agua para suministro público y de uso domiciliario relacionadas con sus características físicas, químicas y microbiológicas están establecidas en el </a:t>
            </a:r>
            <a:r>
              <a:rPr lang="es-ES" b="1" dirty="0" smtClean="0">
                <a:latin typeface="Arial" pitchFamily="34" charset="0"/>
                <a:cs typeface="Arial" pitchFamily="34" charset="0"/>
              </a:rPr>
              <a:t>Capítulo XII del Código Alimentario Argentino</a:t>
            </a:r>
            <a:r>
              <a:rPr lang="es-ES" dirty="0" smtClean="0">
                <a:latin typeface="Arial" pitchFamily="34" charset="0"/>
                <a:cs typeface="Arial" pitchFamily="34" charset="0"/>
              </a:rPr>
              <a:t>.</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El rango que se adopta corresponde a las guías recomendadas por la Organización Mundial de la Salud (OMS) y otras fuentes internacionales.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En el caso de las concentraciones permitidas de arsénico en agua para consumo humano el Código mantiene el límite de 50 </a:t>
            </a:r>
            <a:r>
              <a:rPr lang="es-ES" dirty="0" err="1" smtClean="0">
                <a:latin typeface="Arial" pitchFamily="34" charset="0"/>
                <a:cs typeface="Arial" pitchFamily="34" charset="0"/>
              </a:rPr>
              <a:t>ppb</a:t>
            </a:r>
            <a:r>
              <a:rPr lang="es-ES" dirty="0" smtClean="0">
                <a:latin typeface="Arial" pitchFamily="34" charset="0"/>
                <a:cs typeface="Arial" pitchFamily="34" charset="0"/>
              </a:rPr>
              <a:t> mientras que la OMS ya recomienda un máximo de 10 </a:t>
            </a:r>
            <a:r>
              <a:rPr lang="es-ES" dirty="0" err="1" smtClean="0">
                <a:latin typeface="Arial" pitchFamily="34" charset="0"/>
                <a:cs typeface="Arial" pitchFamily="34" charset="0"/>
              </a:rPr>
              <a:t>ppb</a:t>
            </a:r>
            <a:r>
              <a:rPr lang="es-ES"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lgn="just"/>
            <a:r>
              <a:rPr lang="es-ES" dirty="0" smtClean="0">
                <a:latin typeface="Arial" pitchFamily="34" charset="0"/>
                <a:cs typeface="Arial" pitchFamily="34" charset="0"/>
              </a:rPr>
              <a:t>El consumo de agua con alto contenido de arsénico por los mecanismos ambientales naturales </a:t>
            </a:r>
            <a:r>
              <a:rPr lang="es-ES" u="sng" dirty="0" smtClean="0">
                <a:latin typeface="Arial" pitchFamily="34" charset="0"/>
                <a:cs typeface="Arial" pitchFamily="34" charset="0"/>
              </a:rPr>
              <a:t>NO produce intoxicación aguda.</a:t>
            </a: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Los efectos </a:t>
            </a:r>
            <a:r>
              <a:rPr lang="es-ES" u="sng" dirty="0" smtClean="0">
                <a:latin typeface="Arial" pitchFamily="34" charset="0"/>
                <a:cs typeface="Arial" pitchFamily="34" charset="0"/>
              </a:rPr>
              <a:t>son crónicos </a:t>
            </a:r>
            <a:r>
              <a:rPr lang="es-ES" dirty="0" smtClean="0">
                <a:latin typeface="Arial" pitchFamily="34" charset="0"/>
                <a:cs typeface="Arial" pitchFamily="34" charset="0"/>
                <a:sym typeface="Wingdings" pitchFamily="2" charset="2"/>
              </a:rPr>
              <a:t></a:t>
            </a:r>
            <a:r>
              <a:rPr lang="es-ES" dirty="0" smtClean="0">
                <a:latin typeface="Arial" pitchFamily="34" charset="0"/>
                <a:cs typeface="Arial" pitchFamily="34" charset="0"/>
              </a:rPr>
              <a:t>ingesta de pequeñas cantidades de arsénico en el agua y en otros alimentos contaminados durante largos períodos de tiempo.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lnSpcReduction="10000"/>
          </a:bodyPr>
          <a:lstStyle/>
          <a:p>
            <a:pPr algn="just"/>
            <a:r>
              <a:rPr lang="es-ES" dirty="0" smtClean="0">
                <a:latin typeface="Arial" pitchFamily="34" charset="0"/>
                <a:cs typeface="Arial" pitchFamily="34" charset="0"/>
              </a:rPr>
              <a:t>Preparar comidas con aguas arsenicales aumenta el contenido de arsénico</a:t>
            </a:r>
            <a:r>
              <a:rPr lang="es-ES" dirty="0" smtClean="0">
                <a:latin typeface="Arial" pitchFamily="34" charset="0"/>
                <a:cs typeface="Arial" pitchFamily="34" charset="0"/>
                <a:sym typeface="Wingdings" pitchFamily="2" charset="2"/>
              </a:rPr>
              <a:t> en 10 a 30 % para la mayoría de los alimentos.</a:t>
            </a:r>
          </a:p>
          <a:p>
            <a:pPr algn="just"/>
            <a:endParaRPr lang="es-ES" dirty="0" smtClean="0">
              <a:latin typeface="Arial" pitchFamily="34" charset="0"/>
              <a:cs typeface="Arial" pitchFamily="34" charset="0"/>
              <a:sym typeface="Wingdings" pitchFamily="2" charset="2"/>
            </a:endParaRPr>
          </a:p>
          <a:p>
            <a:pPr algn="just"/>
            <a:r>
              <a:rPr lang="es-ES" dirty="0" smtClean="0">
                <a:latin typeface="Arial" pitchFamily="34" charset="0"/>
                <a:cs typeface="Arial" pitchFamily="34" charset="0"/>
                <a:sym typeface="Wingdings" pitchFamily="2" charset="2"/>
              </a:rPr>
              <a:t>Y en un 200 a 250% para legumbres y granos (que absorben casi todo el agua en la cocción).</a:t>
            </a:r>
          </a:p>
          <a:p>
            <a:pPr algn="just"/>
            <a:endParaRPr lang="es-ES" dirty="0" smtClean="0">
              <a:latin typeface="Arial" pitchFamily="34" charset="0"/>
              <a:cs typeface="Arial" pitchFamily="34" charset="0"/>
              <a:sym typeface="Wingdings" pitchFamily="2" charset="2"/>
            </a:endParaRPr>
          </a:p>
          <a:p>
            <a:pPr algn="just"/>
            <a:r>
              <a:rPr lang="es-ES" dirty="0" smtClean="0">
                <a:latin typeface="Arial" pitchFamily="34" charset="0"/>
                <a:cs typeface="Arial" pitchFamily="34" charset="0"/>
                <a:sym typeface="Wingdings" pitchFamily="2" charset="2"/>
              </a:rPr>
              <a:t>La irrigación con estas aguas puede aumentar el contenido de arsénico en el arroz y otras verduras.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a:bodyPr>
          <a:lstStyle/>
          <a:p>
            <a:pPr algn="just"/>
            <a:r>
              <a:rPr lang="es-ES" dirty="0" smtClean="0">
                <a:latin typeface="Arial" pitchFamily="34" charset="0"/>
                <a:cs typeface="Arial" pitchFamily="34" charset="0"/>
              </a:rPr>
              <a:t>Las características organolépticas de las aguas arsenicales no son generalmente desagradables.</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 Los efectos tóxicos pueden observarse tardíamente.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El comienzo de los síntomas puede ocurrir entre los 5 y 10 años de exposición, y las lesiones malignizarse décadas después.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120680"/>
          </a:xfrm>
        </p:spPr>
        <p:txBody>
          <a:bodyPr>
            <a:normAutofit fontScale="77500" lnSpcReduction="20000"/>
          </a:bodyPr>
          <a:lstStyle/>
          <a:p>
            <a:pPr algn="just">
              <a:buNone/>
            </a:pPr>
            <a:r>
              <a:rPr lang="es-ES" sz="2800" dirty="0" smtClean="0">
                <a:latin typeface="Arial" pitchFamily="34" charset="0"/>
                <a:cs typeface="Arial" pitchFamily="34" charset="0"/>
              </a:rPr>
              <a:t>Los períodos en el desarrollo del HACRE:</a:t>
            </a:r>
          </a:p>
          <a:p>
            <a:pPr algn="just">
              <a:buNone/>
            </a:pPr>
            <a:endParaRPr lang="es-ES" sz="2800" dirty="0" smtClean="0">
              <a:latin typeface="Arial" pitchFamily="34" charset="0"/>
              <a:cs typeface="Arial" pitchFamily="34" charset="0"/>
            </a:endParaRPr>
          </a:p>
          <a:p>
            <a:pPr algn="just"/>
            <a:r>
              <a:rPr lang="es-ES" sz="2800" u="sng" dirty="0" smtClean="0">
                <a:latin typeface="Arial" pitchFamily="34" charset="0"/>
                <a:cs typeface="Arial" pitchFamily="34" charset="0"/>
              </a:rPr>
              <a:t>PERÍODO PREPATOGÉNICO-</a:t>
            </a:r>
            <a:r>
              <a:rPr lang="es-ES" sz="2800" dirty="0" smtClean="0">
                <a:latin typeface="Arial" pitchFamily="34" charset="0"/>
                <a:cs typeface="Arial" pitchFamily="34" charset="0"/>
              </a:rPr>
              <a:t>&gt; la población está expuesto a concentraciones elevadas de arsénico inorgánico en el agua de consumo diario.</a:t>
            </a:r>
          </a:p>
          <a:p>
            <a:pPr algn="just">
              <a:buNone/>
            </a:pPr>
            <a:endParaRPr lang="es-ES" sz="2800" dirty="0" smtClean="0">
              <a:latin typeface="Arial" pitchFamily="34" charset="0"/>
              <a:cs typeface="Arial" pitchFamily="34" charset="0"/>
            </a:endParaRPr>
          </a:p>
          <a:p>
            <a:pPr algn="just"/>
            <a:r>
              <a:rPr lang="es-ES" sz="2800" u="sng" dirty="0" smtClean="0">
                <a:latin typeface="Arial" pitchFamily="34" charset="0"/>
                <a:cs typeface="Arial" pitchFamily="34" charset="0"/>
              </a:rPr>
              <a:t>PERÍODO PRECLÍNICO-</a:t>
            </a:r>
            <a:r>
              <a:rPr lang="es-ES" sz="2800" dirty="0" smtClean="0">
                <a:latin typeface="Arial" pitchFamily="34" charset="0"/>
                <a:cs typeface="Arial" pitchFamily="34" charset="0"/>
              </a:rPr>
              <a:t>&gt; el paciente no presenta síntomas pero se puede detectar en muestras de tejidos y orina.</a:t>
            </a:r>
          </a:p>
          <a:p>
            <a:pPr algn="just"/>
            <a:endParaRPr lang="es-ES" sz="2800" dirty="0" smtClean="0">
              <a:latin typeface="Arial" pitchFamily="34" charset="0"/>
              <a:cs typeface="Arial" pitchFamily="34" charset="0"/>
            </a:endParaRPr>
          </a:p>
          <a:p>
            <a:pPr algn="just"/>
            <a:r>
              <a:rPr lang="es-ES" sz="2800" u="sng" dirty="0" smtClean="0">
                <a:latin typeface="Arial" pitchFamily="34" charset="0"/>
                <a:cs typeface="Arial" pitchFamily="34" charset="0"/>
              </a:rPr>
              <a:t>PERÍODO CLÍNICO-</a:t>
            </a:r>
            <a:r>
              <a:rPr lang="es-ES" sz="2800" dirty="0" smtClean="0">
                <a:latin typeface="Arial" pitchFamily="34" charset="0"/>
                <a:cs typeface="Arial" pitchFamily="34" charset="0"/>
              </a:rPr>
              <a:t>&gt; aparecen manifestaciones en piel. La OMS estima una exposición al arsénico de 5 a 10 años.</a:t>
            </a:r>
          </a:p>
          <a:p>
            <a:pPr algn="just"/>
            <a:endParaRPr lang="es-ES" sz="2800" dirty="0" smtClean="0">
              <a:latin typeface="Arial" pitchFamily="34" charset="0"/>
              <a:cs typeface="Arial" pitchFamily="34" charset="0"/>
            </a:endParaRPr>
          </a:p>
          <a:p>
            <a:pPr algn="just"/>
            <a:r>
              <a:rPr lang="es-ES" sz="2800" u="sng" dirty="0" smtClean="0">
                <a:latin typeface="Arial" pitchFamily="34" charset="0"/>
                <a:cs typeface="Arial" pitchFamily="34" charset="0"/>
              </a:rPr>
              <a:t>PERÍODO DE COMPLICACIONES-</a:t>
            </a:r>
            <a:r>
              <a:rPr lang="es-ES" sz="2800" dirty="0" smtClean="0">
                <a:latin typeface="Arial" pitchFamily="34" charset="0"/>
                <a:cs typeface="Arial" pitchFamily="34" charset="0"/>
              </a:rPr>
              <a:t>&gt; afectación de órganos internos, desarrollo de tumores o cánceres que afectan la piel u otros órganos.</a:t>
            </a:r>
          </a:p>
          <a:p>
            <a:pPr>
              <a:buNone/>
            </a:pPr>
            <a:endParaRPr lang="es-ES" dirty="0" smtClean="0">
              <a:latin typeface="Arial" pitchFamily="34" charset="0"/>
              <a:cs typeface="Arial" pitchFamily="34" charset="0"/>
            </a:endParaRPr>
          </a:p>
          <a:p>
            <a:pPr algn="r"/>
            <a:endParaRPr lang="es-ES" sz="1200" dirty="0" smtClean="0">
              <a:latin typeface="Arial" pitchFamily="34" charset="0"/>
              <a:cs typeface="Arial" pitchFamily="34" charset="0"/>
            </a:endParaRPr>
          </a:p>
          <a:p>
            <a:pPr algn="r"/>
            <a:endParaRPr lang="es-ES" sz="1200" dirty="0" smtClean="0">
              <a:latin typeface="Arial" pitchFamily="34" charset="0"/>
              <a:cs typeface="Arial" pitchFamily="34" charset="0"/>
            </a:endParaRPr>
          </a:p>
          <a:p>
            <a:pPr algn="r"/>
            <a:endParaRPr lang="es-ES" sz="1200" dirty="0" smtClean="0">
              <a:latin typeface="Arial" pitchFamily="34" charset="0"/>
              <a:cs typeface="Arial" pitchFamily="34" charset="0"/>
            </a:endParaRPr>
          </a:p>
          <a:p>
            <a:pPr algn="r"/>
            <a:endParaRPr lang="es-ES" sz="1200" dirty="0" smtClean="0">
              <a:latin typeface="Arial" pitchFamily="34" charset="0"/>
              <a:cs typeface="Arial" pitchFamily="34" charset="0"/>
            </a:endParaRPr>
          </a:p>
          <a:p>
            <a:pPr algn="r"/>
            <a:endParaRPr lang="es-ES" sz="1200" dirty="0" smtClean="0">
              <a:latin typeface="Arial" pitchFamily="34" charset="0"/>
              <a:cs typeface="Arial" pitchFamily="34" charset="0"/>
            </a:endParaRPr>
          </a:p>
          <a:p>
            <a:pPr algn="r"/>
            <a:r>
              <a:rPr lang="es-ES" sz="1200" dirty="0" smtClean="0">
                <a:latin typeface="Arial" pitchFamily="34" charset="0"/>
                <a:cs typeface="Arial" pitchFamily="34" charset="0"/>
              </a:rPr>
              <a:t>PROGRAMA NAC. DE PREVENCIÓN Y CONTROL DE LAS INTOXICACIONES MINISTERIO DE SALUD DE LA NACIÓN -2011 </a:t>
            </a:r>
            <a:endParaRPr lang="es-E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19256" cy="5487888"/>
          </a:xfrm>
        </p:spPr>
        <p:txBody>
          <a:bodyPr>
            <a:normAutofit lnSpcReduction="10000"/>
          </a:bodyPr>
          <a:lstStyle/>
          <a:p>
            <a:pPr algn="just"/>
            <a:r>
              <a:rPr lang="es-ES" dirty="0" smtClean="0">
                <a:latin typeface="Arial" pitchFamily="34" charset="0"/>
                <a:cs typeface="Arial" pitchFamily="34" charset="0"/>
              </a:rPr>
              <a:t>En los períodos PRECLÍNICO y CLÍNICO</a:t>
            </a:r>
            <a:r>
              <a:rPr lang="es-ES" dirty="0" smtClean="0">
                <a:latin typeface="Arial" pitchFamily="34" charset="0"/>
                <a:cs typeface="Arial" pitchFamily="34" charset="0"/>
                <a:sym typeface="Wingdings" pitchFamily="2" charset="2"/>
              </a:rPr>
              <a:t> la recuperación puede ser completa, si se reemplaza la fuente de agua de bebida por otra libre de arsénico.</a:t>
            </a:r>
          </a:p>
          <a:p>
            <a:pPr algn="just"/>
            <a:endParaRPr lang="es-ES" dirty="0" smtClean="0">
              <a:latin typeface="Arial" pitchFamily="34" charset="0"/>
              <a:cs typeface="Arial" pitchFamily="34" charset="0"/>
              <a:sym typeface="Wingdings" pitchFamily="2" charset="2"/>
            </a:endParaRPr>
          </a:p>
          <a:p>
            <a:pPr algn="just"/>
            <a:r>
              <a:rPr lang="es-ES" dirty="0" smtClean="0">
                <a:latin typeface="Arial" pitchFamily="34" charset="0"/>
                <a:cs typeface="Arial" pitchFamily="34" charset="0"/>
                <a:sym typeface="Wingdings" pitchFamily="2" charset="2"/>
              </a:rPr>
              <a:t>En el período de COMPLICACIONES --&gt; las manifestaciones no cancerosas pueden ser reversibles, pero las cancerosas la única medida es el diagnóstico precoz y tratamiento oportuno para mejorar la calidad de vida.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1715</TotalTime>
  <Words>958</Words>
  <Application>Microsoft Office PowerPoint</Application>
  <PresentationFormat>Presentación en pantalla (4:3)</PresentationFormat>
  <Paragraphs>135</Paragraphs>
  <Slides>18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Tema de Office</vt:lpstr>
      <vt:lpstr>Imagen de mapa de bits</vt:lpstr>
      <vt:lpstr>Diapositiva 1</vt:lpstr>
      <vt:lpstr>OBJETIVO:</vt:lpstr>
      <vt:lpstr>¿Qué es el Hidroarsenicismo Crónico Regional Endémico? (H.A.C.R.E.)</vt:lpstr>
      <vt:lpstr>Diapositiva 4</vt:lpstr>
      <vt:lpstr>Diapositiva 5</vt:lpstr>
      <vt:lpstr>Diapositiva 6</vt:lpstr>
      <vt:lpstr>Diapositiva 7</vt:lpstr>
      <vt:lpstr>Diapositiva 8</vt:lpstr>
      <vt:lpstr>Diapositiva 9</vt:lpstr>
      <vt:lpstr>Criterios diagnóstico de H.A.C.R.E.</vt:lpstr>
      <vt:lpstr>EN EL NORDESTE ARGENTINO…</vt:lpstr>
      <vt:lpstr>Diapositiva 12</vt:lpstr>
      <vt:lpstr>Diapositiva 13</vt:lpstr>
      <vt:lpstr>Diapositiva 14</vt:lpstr>
      <vt:lpstr>Diapositiva 15</vt:lpstr>
      <vt:lpstr>Diapositiva 16</vt:lpstr>
      <vt:lpstr>Diapositiva 17</vt:lpstr>
      <vt:lpstr>Diapositiva 18</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Lenovo User</dc:creator>
  <cp:lastModifiedBy>Lenovo User</cp:lastModifiedBy>
  <cp:revision>121</cp:revision>
  <dcterms:created xsi:type="dcterms:W3CDTF">2014-05-02T07:31:53Z</dcterms:created>
  <dcterms:modified xsi:type="dcterms:W3CDTF">2014-10-10T17:14:43Z</dcterms:modified>
</cp:coreProperties>
</file>