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73" r:id="rId3"/>
    <p:sldId id="270" r:id="rId4"/>
    <p:sldId id="304" r:id="rId5"/>
    <p:sldId id="257" r:id="rId6"/>
    <p:sldId id="294" r:id="rId7"/>
    <p:sldId id="271" r:id="rId8"/>
    <p:sldId id="272" r:id="rId9"/>
    <p:sldId id="274" r:id="rId10"/>
    <p:sldId id="275" r:id="rId11"/>
    <p:sldId id="276" r:id="rId12"/>
    <p:sldId id="260" r:id="rId13"/>
    <p:sldId id="284" r:id="rId14"/>
    <p:sldId id="285" r:id="rId15"/>
    <p:sldId id="286" r:id="rId16"/>
    <p:sldId id="299" r:id="rId17"/>
    <p:sldId id="289" r:id="rId18"/>
    <p:sldId id="302" r:id="rId19"/>
    <p:sldId id="262" r:id="rId20"/>
    <p:sldId id="278" r:id="rId21"/>
    <p:sldId id="279" r:id="rId22"/>
    <p:sldId id="280" r:id="rId23"/>
    <p:sldId id="282" r:id="rId24"/>
    <p:sldId id="283" r:id="rId25"/>
    <p:sldId id="298" r:id="rId26"/>
    <p:sldId id="301" r:id="rId27"/>
    <p:sldId id="264" r:id="rId28"/>
    <p:sldId id="300" r:id="rId29"/>
    <p:sldId id="292" r:id="rId30"/>
    <p:sldId id="290" r:id="rId31"/>
    <p:sldId id="305" r:id="rId32"/>
    <p:sldId id="306" r:id="rId33"/>
    <p:sldId id="291" r:id="rId34"/>
    <p:sldId id="293" r:id="rId35"/>
    <p:sldId id="303" r:id="rId36"/>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1" autoAdjust="0"/>
    <p:restoredTop sz="94669"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E:\Cardio%20Neuro%20Neumo\Pacientes%20NM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AR"/>
            </a:pPr>
            <a:r>
              <a:rPr lang="en-US"/>
              <a:t>DMD </a:t>
            </a:r>
          </a:p>
        </c:rich>
      </c:tx>
      <c:layout/>
      <c:overlay val="0"/>
      <c:spPr>
        <a:noFill/>
        <a:ln w="25400">
          <a:noFill/>
        </a:ln>
      </c:spPr>
    </c:title>
    <c:autoTitleDeleted val="0"/>
    <c:plotArea>
      <c:layout/>
      <c:scatterChart>
        <c:scatterStyle val="smoothMarker"/>
        <c:varyColors val="0"/>
        <c:ser>
          <c:idx val="0"/>
          <c:order val="0"/>
          <c:tx>
            <c:strRef>
              <c:f>DMD!$E$2</c:f>
              <c:strCache>
                <c:ptCount val="1"/>
                <c:pt idx="0">
                  <c:v>CVF%</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DMD!$C$15:$C$22</c:f>
              <c:numCache>
                <c:formatCode>General</c:formatCode>
                <c:ptCount val="8"/>
                <c:pt idx="0">
                  <c:v>13</c:v>
                </c:pt>
                <c:pt idx="1">
                  <c:v>14</c:v>
                </c:pt>
                <c:pt idx="2">
                  <c:v>15</c:v>
                </c:pt>
                <c:pt idx="3">
                  <c:v>16</c:v>
                </c:pt>
                <c:pt idx="4">
                  <c:v>17</c:v>
                </c:pt>
                <c:pt idx="5">
                  <c:v>18</c:v>
                </c:pt>
                <c:pt idx="6">
                  <c:v>19</c:v>
                </c:pt>
                <c:pt idx="7">
                  <c:v>20</c:v>
                </c:pt>
              </c:numCache>
            </c:numRef>
          </c:xVal>
          <c:yVal>
            <c:numRef>
              <c:f>DMD!$E$15:$E$22</c:f>
              <c:numCache>
                <c:formatCode>General</c:formatCode>
                <c:ptCount val="8"/>
                <c:pt idx="0">
                  <c:v>71</c:v>
                </c:pt>
                <c:pt idx="1">
                  <c:v>38</c:v>
                </c:pt>
                <c:pt idx="2">
                  <c:v>49</c:v>
                </c:pt>
                <c:pt idx="3">
                  <c:v>41</c:v>
                </c:pt>
                <c:pt idx="4">
                  <c:v>30</c:v>
                </c:pt>
                <c:pt idx="5">
                  <c:v>23</c:v>
                </c:pt>
                <c:pt idx="6">
                  <c:v>14</c:v>
                </c:pt>
                <c:pt idx="7">
                  <c:v>7</c:v>
                </c:pt>
              </c:numCache>
            </c:numRef>
          </c:yVal>
          <c:smooth val="1"/>
        </c:ser>
        <c:ser>
          <c:idx val="1"/>
          <c:order val="1"/>
          <c:tx>
            <c:strRef>
              <c:f>DMD!$F$2</c:f>
              <c:strCache>
                <c:ptCount val="1"/>
                <c:pt idx="0">
                  <c:v>Sniff cmH20</c:v>
                </c:pt>
              </c:strCache>
            </c:strRef>
          </c:tx>
          <c:spPr>
            <a:ln w="3175">
              <a:solidFill>
                <a:srgbClr val="FF00FF"/>
              </a:solidFill>
              <a:prstDash val="solid"/>
            </a:ln>
          </c:spPr>
          <c:marker>
            <c:symbol val="square"/>
            <c:size val="3"/>
            <c:spPr>
              <a:solidFill>
                <a:srgbClr val="FF00FF"/>
              </a:solidFill>
              <a:ln>
                <a:solidFill>
                  <a:srgbClr val="FF00FF"/>
                </a:solidFill>
                <a:prstDash val="solid"/>
              </a:ln>
            </c:spPr>
          </c:marker>
          <c:xVal>
            <c:numRef>
              <c:f>DMD!$C$15:$C$22</c:f>
              <c:numCache>
                <c:formatCode>General</c:formatCode>
                <c:ptCount val="8"/>
                <c:pt idx="0">
                  <c:v>13</c:v>
                </c:pt>
                <c:pt idx="1">
                  <c:v>14</c:v>
                </c:pt>
                <c:pt idx="2">
                  <c:v>15</c:v>
                </c:pt>
                <c:pt idx="3">
                  <c:v>16</c:v>
                </c:pt>
                <c:pt idx="4">
                  <c:v>17</c:v>
                </c:pt>
                <c:pt idx="5">
                  <c:v>18</c:v>
                </c:pt>
                <c:pt idx="6">
                  <c:v>19</c:v>
                </c:pt>
                <c:pt idx="7">
                  <c:v>20</c:v>
                </c:pt>
              </c:numCache>
            </c:numRef>
          </c:xVal>
          <c:yVal>
            <c:numRef>
              <c:f>DMD!$F$15:$F$22</c:f>
              <c:numCache>
                <c:formatCode>General</c:formatCode>
                <c:ptCount val="8"/>
                <c:pt idx="0">
                  <c:v>30</c:v>
                </c:pt>
                <c:pt idx="1">
                  <c:v>30</c:v>
                </c:pt>
                <c:pt idx="2">
                  <c:v>30</c:v>
                </c:pt>
                <c:pt idx="3">
                  <c:v>14</c:v>
                </c:pt>
                <c:pt idx="4">
                  <c:v>13</c:v>
                </c:pt>
                <c:pt idx="5">
                  <c:v>13</c:v>
                </c:pt>
                <c:pt idx="6">
                  <c:v>12</c:v>
                </c:pt>
                <c:pt idx="7">
                  <c:v>10</c:v>
                </c:pt>
              </c:numCache>
            </c:numRef>
          </c:yVal>
          <c:smooth val="1"/>
        </c:ser>
        <c:ser>
          <c:idx val="2"/>
          <c:order val="2"/>
          <c:tx>
            <c:strRef>
              <c:f>DMD!$G$2</c:f>
              <c:strCache>
                <c:ptCount val="1"/>
                <c:pt idx="0">
                  <c:v>PiMaxcmH20</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xVal>
            <c:numRef>
              <c:f>DMD!$C$15:$C$22</c:f>
              <c:numCache>
                <c:formatCode>General</c:formatCode>
                <c:ptCount val="8"/>
                <c:pt idx="0">
                  <c:v>13</c:v>
                </c:pt>
                <c:pt idx="1">
                  <c:v>14</c:v>
                </c:pt>
                <c:pt idx="2">
                  <c:v>15</c:v>
                </c:pt>
                <c:pt idx="3">
                  <c:v>16</c:v>
                </c:pt>
                <c:pt idx="4">
                  <c:v>17</c:v>
                </c:pt>
                <c:pt idx="5">
                  <c:v>18</c:v>
                </c:pt>
                <c:pt idx="6">
                  <c:v>19</c:v>
                </c:pt>
                <c:pt idx="7">
                  <c:v>20</c:v>
                </c:pt>
              </c:numCache>
            </c:numRef>
          </c:xVal>
          <c:yVal>
            <c:numRef>
              <c:f>DMD!$G$15:$G$22</c:f>
              <c:numCache>
                <c:formatCode>General</c:formatCode>
                <c:ptCount val="8"/>
                <c:pt idx="0">
                  <c:v>47</c:v>
                </c:pt>
                <c:pt idx="1">
                  <c:v>47</c:v>
                </c:pt>
                <c:pt idx="2">
                  <c:v>42</c:v>
                </c:pt>
                <c:pt idx="3">
                  <c:v>23</c:v>
                </c:pt>
                <c:pt idx="4">
                  <c:v>22</c:v>
                </c:pt>
                <c:pt idx="5">
                  <c:v>20</c:v>
                </c:pt>
                <c:pt idx="6">
                  <c:v>20</c:v>
                </c:pt>
                <c:pt idx="7">
                  <c:v>13</c:v>
                </c:pt>
              </c:numCache>
            </c:numRef>
          </c:yVal>
          <c:smooth val="1"/>
        </c:ser>
        <c:ser>
          <c:idx val="3"/>
          <c:order val="3"/>
          <c:tx>
            <c:strRef>
              <c:f>DMD!$H$2</c:f>
              <c:strCache>
                <c:ptCount val="1"/>
                <c:pt idx="0">
                  <c:v>PeMaxcmH20</c:v>
                </c:pt>
              </c:strCache>
            </c:strRef>
          </c:tx>
          <c:spPr>
            <a:ln w="12700">
              <a:solidFill>
                <a:srgbClr val="00FFFF"/>
              </a:solidFill>
              <a:prstDash val="solid"/>
            </a:ln>
          </c:spPr>
          <c:marker>
            <c:symbol val="x"/>
            <c:size val="5"/>
            <c:spPr>
              <a:noFill/>
              <a:ln>
                <a:solidFill>
                  <a:srgbClr val="00FFFF"/>
                </a:solidFill>
                <a:prstDash val="solid"/>
              </a:ln>
            </c:spPr>
          </c:marker>
          <c:xVal>
            <c:numRef>
              <c:f>DMD!$C$15:$C$22</c:f>
              <c:numCache>
                <c:formatCode>General</c:formatCode>
                <c:ptCount val="8"/>
                <c:pt idx="0">
                  <c:v>13</c:v>
                </c:pt>
                <c:pt idx="1">
                  <c:v>14</c:v>
                </c:pt>
                <c:pt idx="2">
                  <c:v>15</c:v>
                </c:pt>
                <c:pt idx="3">
                  <c:v>16</c:v>
                </c:pt>
                <c:pt idx="4">
                  <c:v>17</c:v>
                </c:pt>
                <c:pt idx="5">
                  <c:v>18</c:v>
                </c:pt>
                <c:pt idx="6">
                  <c:v>19</c:v>
                </c:pt>
                <c:pt idx="7">
                  <c:v>20</c:v>
                </c:pt>
              </c:numCache>
            </c:numRef>
          </c:xVal>
          <c:yVal>
            <c:numRef>
              <c:f>DMD!$H$15:$H$22</c:f>
              <c:numCache>
                <c:formatCode>General</c:formatCode>
                <c:ptCount val="8"/>
                <c:pt idx="0">
                  <c:v>30</c:v>
                </c:pt>
                <c:pt idx="1">
                  <c:v>30</c:v>
                </c:pt>
                <c:pt idx="2">
                  <c:v>26</c:v>
                </c:pt>
                <c:pt idx="3">
                  <c:v>22</c:v>
                </c:pt>
                <c:pt idx="4">
                  <c:v>20</c:v>
                </c:pt>
                <c:pt idx="5">
                  <c:v>13</c:v>
                </c:pt>
                <c:pt idx="6">
                  <c:v>10</c:v>
                </c:pt>
                <c:pt idx="7">
                  <c:v>10</c:v>
                </c:pt>
              </c:numCache>
            </c:numRef>
          </c:yVal>
          <c:smooth val="1"/>
        </c:ser>
        <c:dLbls>
          <c:showLegendKey val="0"/>
          <c:showVal val="0"/>
          <c:showCatName val="0"/>
          <c:showSerName val="0"/>
          <c:showPercent val="0"/>
          <c:showBubbleSize val="0"/>
        </c:dLbls>
        <c:axId val="26065536"/>
        <c:axId val="26080000"/>
      </c:scatterChart>
      <c:scatterChart>
        <c:scatterStyle val="lineMarker"/>
        <c:varyColors val="0"/>
        <c:ser>
          <c:idx val="4"/>
          <c:order val="4"/>
          <c:tx>
            <c:strRef>
              <c:f>DMD!$I$2</c:f>
              <c:strCache>
                <c:ptCount val="1"/>
                <c:pt idx="0">
                  <c:v>PEF Cl l/min</c:v>
                </c:pt>
              </c:strCache>
            </c:strRef>
          </c:tx>
          <c:spPr>
            <a:ln w="12700">
              <a:solidFill>
                <a:srgbClr val="800080"/>
              </a:solidFill>
              <a:prstDash val="solid"/>
            </a:ln>
          </c:spPr>
          <c:marker>
            <c:symbol val="star"/>
            <c:size val="5"/>
            <c:spPr>
              <a:noFill/>
              <a:ln>
                <a:solidFill>
                  <a:srgbClr val="800080"/>
                </a:solidFill>
                <a:prstDash val="solid"/>
              </a:ln>
            </c:spPr>
          </c:marker>
          <c:xVal>
            <c:numRef>
              <c:f>DMD!$C$15:$C$22</c:f>
              <c:numCache>
                <c:formatCode>General</c:formatCode>
                <c:ptCount val="8"/>
                <c:pt idx="0">
                  <c:v>13</c:v>
                </c:pt>
                <c:pt idx="1">
                  <c:v>14</c:v>
                </c:pt>
                <c:pt idx="2">
                  <c:v>15</c:v>
                </c:pt>
                <c:pt idx="3">
                  <c:v>16</c:v>
                </c:pt>
                <c:pt idx="4">
                  <c:v>17</c:v>
                </c:pt>
                <c:pt idx="5">
                  <c:v>18</c:v>
                </c:pt>
                <c:pt idx="6">
                  <c:v>19</c:v>
                </c:pt>
                <c:pt idx="7">
                  <c:v>20</c:v>
                </c:pt>
              </c:numCache>
            </c:numRef>
          </c:xVal>
          <c:yVal>
            <c:numRef>
              <c:f>DMD!$I$15:$I$22</c:f>
              <c:numCache>
                <c:formatCode>General</c:formatCode>
                <c:ptCount val="8"/>
                <c:pt idx="0">
                  <c:v>130</c:v>
                </c:pt>
                <c:pt idx="1">
                  <c:v>126</c:v>
                </c:pt>
                <c:pt idx="2">
                  <c:v>150</c:v>
                </c:pt>
                <c:pt idx="3">
                  <c:v>95</c:v>
                </c:pt>
                <c:pt idx="4">
                  <c:v>60</c:v>
                </c:pt>
                <c:pt idx="5">
                  <c:v>60</c:v>
                </c:pt>
                <c:pt idx="6">
                  <c:v>60</c:v>
                </c:pt>
                <c:pt idx="7">
                  <c:v>60</c:v>
                </c:pt>
              </c:numCache>
            </c:numRef>
          </c:yVal>
          <c:smooth val="0"/>
        </c:ser>
        <c:dLbls>
          <c:showLegendKey val="0"/>
          <c:showVal val="0"/>
          <c:showCatName val="0"/>
          <c:showSerName val="0"/>
          <c:showPercent val="0"/>
          <c:showBubbleSize val="0"/>
        </c:dLbls>
        <c:axId val="26081536"/>
        <c:axId val="25886720"/>
      </c:scatterChart>
      <c:valAx>
        <c:axId val="26065536"/>
        <c:scaling>
          <c:orientation val="minMax"/>
          <c:max val="21"/>
          <c:min val="12"/>
        </c:scaling>
        <c:delete val="0"/>
        <c:axPos val="b"/>
        <c:majorGridlines/>
        <c:numFmt formatCode="General" sourceLinked="1"/>
        <c:majorTickMark val="none"/>
        <c:minorTickMark val="none"/>
        <c:tickLblPos val="nextTo"/>
        <c:spPr>
          <a:ln w="3175">
            <a:solidFill>
              <a:srgbClr val="000000"/>
            </a:solidFill>
            <a:prstDash val="solid"/>
          </a:ln>
        </c:spPr>
        <c:txPr>
          <a:bodyPr rot="0" vert="horz"/>
          <a:lstStyle/>
          <a:p>
            <a:pPr>
              <a:defRPr lang="es-AR" sz="850" b="0" i="0" u="none" strike="noStrike" baseline="0">
                <a:solidFill>
                  <a:srgbClr val="000000"/>
                </a:solidFill>
                <a:latin typeface="Arial"/>
                <a:ea typeface="Arial"/>
                <a:cs typeface="Arial"/>
              </a:defRPr>
            </a:pPr>
            <a:endParaRPr lang="es-AR"/>
          </a:p>
        </c:txPr>
        <c:crossAx val="26080000"/>
        <c:crosses val="autoZero"/>
        <c:crossBetween val="midCat"/>
      </c:valAx>
      <c:valAx>
        <c:axId val="26080000"/>
        <c:scaling>
          <c:orientation val="minMax"/>
        </c:scaling>
        <c:delete val="0"/>
        <c:axPos val="l"/>
        <c:majorGridlines/>
        <c:numFmt formatCode="General" sourceLinked="1"/>
        <c:majorTickMark val="none"/>
        <c:minorTickMark val="none"/>
        <c:tickLblPos val="nextTo"/>
        <c:spPr>
          <a:ln w="3175">
            <a:solidFill>
              <a:srgbClr val="000000"/>
            </a:solidFill>
            <a:prstDash val="solid"/>
          </a:ln>
        </c:spPr>
        <c:txPr>
          <a:bodyPr rot="0" vert="horz"/>
          <a:lstStyle/>
          <a:p>
            <a:pPr>
              <a:defRPr lang="es-AR" sz="850" b="0" i="0" u="none" strike="noStrike" baseline="0">
                <a:solidFill>
                  <a:srgbClr val="000000"/>
                </a:solidFill>
                <a:latin typeface="Arial"/>
                <a:ea typeface="Arial"/>
                <a:cs typeface="Arial"/>
              </a:defRPr>
            </a:pPr>
            <a:endParaRPr lang="es-AR"/>
          </a:p>
        </c:txPr>
        <c:crossAx val="26065536"/>
        <c:crosses val="autoZero"/>
        <c:crossBetween val="midCat"/>
      </c:valAx>
      <c:valAx>
        <c:axId val="26081536"/>
        <c:scaling>
          <c:orientation val="minMax"/>
        </c:scaling>
        <c:delete val="1"/>
        <c:axPos val="b"/>
        <c:numFmt formatCode="General" sourceLinked="1"/>
        <c:majorTickMark val="out"/>
        <c:minorTickMark val="none"/>
        <c:tickLblPos val="none"/>
        <c:crossAx val="25886720"/>
        <c:crosses val="autoZero"/>
        <c:crossBetween val="midCat"/>
      </c:valAx>
      <c:valAx>
        <c:axId val="25886720"/>
        <c:scaling>
          <c:orientation val="minMax"/>
        </c:scaling>
        <c:delete val="0"/>
        <c:axPos val="r"/>
        <c:numFmt formatCode="General" sourceLinked="1"/>
        <c:majorTickMark val="out"/>
        <c:minorTickMark val="none"/>
        <c:tickLblPos val="nextTo"/>
        <c:spPr>
          <a:ln w="3175">
            <a:solidFill>
              <a:srgbClr val="000000"/>
            </a:solidFill>
            <a:prstDash val="solid"/>
          </a:ln>
        </c:spPr>
        <c:txPr>
          <a:bodyPr rot="0" vert="horz"/>
          <a:lstStyle/>
          <a:p>
            <a:pPr>
              <a:defRPr lang="es-AR" sz="850" b="0" i="0" u="none" strike="noStrike" baseline="0">
                <a:solidFill>
                  <a:srgbClr val="000000"/>
                </a:solidFill>
                <a:latin typeface="Arial"/>
                <a:ea typeface="Arial"/>
                <a:cs typeface="Arial"/>
              </a:defRPr>
            </a:pPr>
            <a:endParaRPr lang="es-AR"/>
          </a:p>
        </c:txPr>
        <c:crossAx val="26081536"/>
        <c:crosses val="max"/>
        <c:crossBetween val="midCat"/>
      </c:valAx>
      <c:spPr>
        <a:solidFill>
          <a:srgbClr val="C0C0C0"/>
        </a:solidFill>
        <a:ln w="12700">
          <a:solidFill>
            <a:srgbClr val="808080"/>
          </a:solidFill>
          <a:prstDash val="solid"/>
        </a:ln>
      </c:spPr>
    </c:plotArea>
    <c:legend>
      <c:legendPos val="b"/>
      <c:layout/>
      <c:overlay val="0"/>
      <c:spPr>
        <a:solidFill>
          <a:srgbClr val="FFFFFF"/>
        </a:solidFill>
        <a:ln w="3175">
          <a:solidFill>
            <a:srgbClr val="000000"/>
          </a:solidFill>
          <a:prstDash val="solid"/>
        </a:ln>
      </c:spPr>
      <c:txPr>
        <a:bodyPr/>
        <a:lstStyle/>
        <a:p>
          <a:pPr>
            <a:defRPr lang="es-AR" sz="780" b="0" i="0" u="none" strike="noStrike" baseline="0">
              <a:solidFill>
                <a:srgbClr val="000000"/>
              </a:solidFill>
              <a:latin typeface="Arial"/>
              <a:ea typeface="Arial"/>
              <a:cs typeface="Arial"/>
            </a:defRPr>
          </a:pPr>
          <a:endParaRPr lang="es-AR"/>
        </a:p>
      </c:txPr>
    </c:legend>
    <c:plotVisOnly val="1"/>
    <c:dispBlanksAs val="span"/>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s-A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515DF65-55BA-42DC-B0B2-4C977569BF79}" type="datetimeFigureOut">
              <a:rPr lang="es-ES"/>
              <a:pPr>
                <a:defRPr/>
              </a:pPr>
              <a:t>12/10/2014</a:t>
            </a:fld>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73870A-F3AF-406D-A13B-E1D371C8B505}" type="slidenum">
              <a:rPr lang="es-ES"/>
              <a:pPr>
                <a:defRPr/>
              </a:pPr>
              <a:t>‹Nº›</a:t>
            </a:fld>
            <a:endParaRPr lang="es-ES"/>
          </a:p>
        </p:txBody>
      </p:sp>
    </p:spTree>
    <p:extLst>
      <p:ext uri="{BB962C8B-B14F-4D97-AF65-F5344CB8AC3E}">
        <p14:creationId xmlns:p14="http://schemas.microsoft.com/office/powerpoint/2010/main" val="2497506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BD5D612-6211-4372-A585-BC2AA2D8336D}" type="slidenum">
              <a:rPr lang="es-ES" sz="1200">
                <a:latin typeface="Times New Roman" pitchFamily="18" charset="0"/>
                <a:ea typeface="ＭＳ Ｐゴシック"/>
                <a:cs typeface="ＭＳ Ｐゴシック"/>
              </a:rPr>
              <a:pPr algn="r"/>
              <a:t>3</a:t>
            </a:fld>
            <a:endParaRPr lang="es-ES" sz="1200">
              <a:latin typeface="Times New Roman" pitchFamily="18" charset="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eaLnBrk="1" hangingPunct="1">
              <a:defRPr/>
            </a:pPr>
            <a:r>
              <a:rPr lang="es-ES_tradnl" b="1">
                <a:solidFill>
                  <a:schemeClr val="bg1"/>
                </a:solidFill>
                <a:effectLst>
                  <a:outerShdw blurRad="38100" dist="38100" dir="2700000" algn="tl">
                    <a:srgbClr val="C0C0C0"/>
                  </a:outerShdw>
                </a:effectLst>
              </a:rPr>
              <a:t>La evolución de una enfermedad neuromuscular hacia la insuficiencia ventilatoria, puede ser rápida (segundos) o lenta (años, décadas).</a:t>
            </a:r>
          </a:p>
          <a:p>
            <a:pPr eaLnBrk="1" hangingPunct="1">
              <a:defRPr/>
            </a:pPr>
            <a:r>
              <a:rPr lang="es-ES_tradnl" b="1">
                <a:solidFill>
                  <a:schemeClr val="bg1"/>
                </a:solidFill>
                <a:effectLst>
                  <a:outerShdw blurRad="38100" dist="38100" dir="2700000" algn="tl">
                    <a:srgbClr val="C0C0C0"/>
                  </a:outerShdw>
                </a:effectLst>
              </a:rPr>
              <a:t>Sobre esa evolución, se puede agregar un episodio agudo, en general precipitado por una infección (canalicular o parenquimatosa) y también debido a la administración de drogas depresoras</a:t>
            </a:r>
            <a:r>
              <a:rPr lang="es-ES_tradnl">
                <a:solidFill>
                  <a:schemeClr val="bg1"/>
                </a:solidFill>
                <a:effectLst>
                  <a:outerShdw blurRad="38100" dist="38100" dir="2700000" algn="tl">
                    <a:srgbClr val="C0C0C0"/>
                  </a:outerShdw>
                </a:effectLst>
              </a:rPr>
              <a:t>. </a:t>
            </a:r>
          </a:p>
          <a:p>
            <a:pPr eaLnBrk="1" hangingPunct="1">
              <a:defRPr/>
            </a:pPr>
            <a:endParaRPr lang="es-ES_tradnl">
              <a:solidFill>
                <a:schemeClr val="bg1"/>
              </a:solidFill>
              <a:effectLst>
                <a:outerShdw blurRad="38100" dist="38100" dir="2700000" algn="tl">
                  <a:srgbClr val="C0C0C0"/>
                </a:outerShdw>
              </a:effectLst>
            </a:endParaRPr>
          </a:p>
          <a:p>
            <a:pPr eaLnBrk="1" hangingPunct="1">
              <a:defRPr/>
            </a:pPr>
            <a:r>
              <a:rPr lang="es-MX"/>
              <a:t>INSUFICIENCIA RESPIRATORIA EN LA ENFERMEDAD NEUROMUSCULAR</a:t>
            </a:r>
            <a:endParaRPr lang="es-AR"/>
          </a:p>
          <a:p>
            <a:pPr eaLnBrk="1" hangingPunct="1">
              <a:defRPr/>
            </a:pPr>
            <a:r>
              <a:rPr lang="es-MX"/>
              <a:t>La insuficiencia respiratoria es una complicación frecuente en las enfermedades neuromusculares y a menudo representa la causa de muerte de los pacientes afectados.</a:t>
            </a:r>
            <a:endParaRPr lang="es-AR"/>
          </a:p>
          <a:p>
            <a:pPr eaLnBrk="1" hangingPunct="1">
              <a:defRPr/>
            </a:pPr>
            <a:r>
              <a:rPr lang="es-MX"/>
              <a:t>Los pacientes con </a:t>
            </a:r>
            <a:r>
              <a:rPr lang="es-MX" b="1"/>
              <a:t>insuficiencia respiratoria de causa neuromuscular pueden dividirse en tres grandes grupos</a:t>
            </a:r>
            <a:r>
              <a:rPr lang="es-MX"/>
              <a:t>:</a:t>
            </a:r>
            <a:endParaRPr lang="es-AR"/>
          </a:p>
          <a:p>
            <a:pPr eaLnBrk="1" hangingPunct="1">
              <a:defRPr/>
            </a:pPr>
            <a:r>
              <a:rPr lang="es-MX"/>
              <a:t>Pacientes con </a:t>
            </a:r>
            <a:r>
              <a:rPr lang="es-MX" b="1"/>
              <a:t>patología neuromuscular de tipo degenerativo</a:t>
            </a:r>
            <a:r>
              <a:rPr lang="es-MX"/>
              <a:t>, en el que la insuficiencia respiratoria aparece como </a:t>
            </a:r>
            <a:r>
              <a:rPr lang="es-MX" b="1"/>
              <a:t>consecuencia del deterioro muscular progresivo y por lo tanto con un grado de reversibilidad mínimo</a:t>
            </a:r>
            <a:r>
              <a:rPr lang="es-MX"/>
              <a:t>. En estos pacientes la ventilación mecánica se suele indicar a nivel ambulatorio y se puede prolongar a domicilio. </a:t>
            </a:r>
            <a:r>
              <a:rPr lang="es-MX" b="1"/>
              <a:t>Este tipo de pacientes pueden presentar insuficiencia respiratoria de forma aguda en el contexto de una enfermedad intercurrente que agrava su situación basal, como por ejemplo una infección respiratoria, pudiendo retornar a su situación basal una vez superada dicha situación</a:t>
            </a:r>
            <a:r>
              <a:rPr lang="es-MX"/>
              <a:t>.</a:t>
            </a:r>
            <a:endParaRPr lang="es-AR"/>
          </a:p>
          <a:p>
            <a:pPr eaLnBrk="1" hangingPunct="1">
              <a:defRPr/>
            </a:pPr>
            <a:r>
              <a:rPr lang="es-MX"/>
              <a:t>Pacientes que desarrollan insuficiencia ventilatoria como consecuencia de una </a:t>
            </a:r>
            <a:r>
              <a:rPr lang="es-MX" b="1"/>
              <a:t>enfermedad neurológica aguda, como por ejemplo el síndrome de Guillain-Barré, tétanos, intoxicación por organofosforados, crisis miasténica</a:t>
            </a:r>
            <a:r>
              <a:rPr lang="es-MX"/>
              <a:t>, etc.</a:t>
            </a:r>
            <a:endParaRPr lang="es-AR"/>
          </a:p>
          <a:p>
            <a:pPr eaLnBrk="1" hangingPunct="1">
              <a:defRPr/>
            </a:pPr>
            <a:r>
              <a:rPr lang="es-MX"/>
              <a:t>Pacientes en los que la </a:t>
            </a:r>
            <a:r>
              <a:rPr lang="es-MX" b="1"/>
              <a:t>enfermedad neuromuscular causante de la insuficiencia respiratoria aparece durante su internación en unidades de cuidados intensivos, como por ejemplo, la polineuropatía del paciente crítico</a:t>
            </a:r>
            <a:r>
              <a:rPr lang="es-MX"/>
              <a:t>.</a:t>
            </a:r>
          </a:p>
          <a:p>
            <a:pPr eaLnBrk="1" hangingPunct="1">
              <a:defRPr/>
            </a:pPr>
            <a:endParaRPr lang="es-MX"/>
          </a:p>
          <a:p>
            <a:pPr eaLnBrk="1" hangingPunct="1">
              <a:defRPr/>
            </a:pPr>
            <a:r>
              <a:rPr lang="es-MX" b="1"/>
              <a:t>PACIENTES CON PATOLOGIA NEUROMUSCULAR AGUDA</a:t>
            </a:r>
            <a:endParaRPr lang="es-AR" b="1"/>
          </a:p>
          <a:p>
            <a:pPr eaLnBrk="1" hangingPunct="1">
              <a:defRPr/>
            </a:pPr>
            <a:r>
              <a:rPr lang="es-MX"/>
              <a:t>El síndrome de Guillain-Barré es la forma más común de polineuropatía, y a menudo afecta la musculatura respiratoria ocasionando insuficiencia ventilatoria grave. La miastenia gravis es uno de los trastornos más frecuentes de compromiso de la unión neuromuscular, que desarrolla insuficiencia respiratoria de presentación brusca e imprevisible. El botulismo, aunque también se caracteriza por afectación de la unión neuromuscular, presenta un curso más previsible, requiriendo intubación y ventilación mecánica aproximadamente en la mitad de los casos. En el tétanos, los músculos respiratorios pueden presentar un espasmo que provoque paro respiratorio, de tal manera que hipoventilación y muerte pueden producirse en el transcurso de un paroxismo.</a:t>
            </a:r>
            <a:endParaRPr lang="es-AR"/>
          </a:p>
          <a:p>
            <a:pPr eaLnBrk="1" hangingPunct="1">
              <a:defRPr/>
            </a:pPr>
            <a:r>
              <a:rPr lang="es-MX"/>
              <a:t> </a:t>
            </a:r>
            <a:endParaRPr lang="es-AR"/>
          </a:p>
          <a:p>
            <a:pPr eaLnBrk="1" hangingPunct="1">
              <a:defRPr/>
            </a:pPr>
            <a:r>
              <a:rPr lang="es-MX"/>
              <a:t> </a:t>
            </a:r>
            <a:endParaRPr lang="es-AR"/>
          </a:p>
          <a:p>
            <a:pPr eaLnBrk="1" hangingPunct="1">
              <a:defRPr/>
            </a:pPr>
            <a:r>
              <a:rPr lang="es-MX" b="1"/>
              <a:t>Patología de evolución previsible: síndrome de Guillain-Barré</a:t>
            </a:r>
            <a:endParaRPr lang="es-AR" b="1"/>
          </a:p>
          <a:p>
            <a:pPr eaLnBrk="1" hangingPunct="1">
              <a:defRPr/>
            </a:pPr>
            <a:r>
              <a:rPr lang="es-MX"/>
              <a:t> En un estudio realizado en pacientes afectados por el síndrome de Guillain-Barré en el que se analizaron de forma prospectiva los parámetros respiratorios, se observó que aquellos que debieron ser intubados fueron los que presentaron una disminución progresiva de la capacidad vital (CV) en las 48 horas precedentes. La CV permaneció estable en los pacientes que no requirieron intubación. Los pacientes que presentaron </a:t>
            </a:r>
            <a:r>
              <a:rPr lang="es-MX" b="1"/>
              <a:t>insuficiencia respiratoria tenían una CV media de 15,2 ml/kg, mientras que los no intubados presentaron en todo momento una CV superior a los 40 ml/kg.</a:t>
            </a:r>
            <a:r>
              <a:rPr lang="es-MX"/>
              <a:t> Por tanto los pacientes que presenten una disminución progresiva de CV alrededor o inferior a 15 ml/kg deben ser admitidos en unidades de cuidados intensivos.</a:t>
            </a:r>
            <a:endParaRPr lang="es-AR"/>
          </a:p>
          <a:p>
            <a:pPr eaLnBrk="1" hangingPunct="1">
              <a:defRPr/>
            </a:pPr>
            <a:r>
              <a:rPr lang="es-MX"/>
              <a:t>La determinación de la </a:t>
            </a:r>
            <a:r>
              <a:rPr lang="es-MX" b="1"/>
              <a:t>Pimax aporta valiosa información, ya que valores inferiores a los 20 cmH20 indican generalmente la necesidad de intubación y ventilación mecánica.</a:t>
            </a:r>
            <a:endParaRPr lang="es-AR" b="1"/>
          </a:p>
          <a:p>
            <a:pPr eaLnBrk="1" hangingPunct="1">
              <a:defRPr/>
            </a:pPr>
            <a:r>
              <a:rPr lang="es-MX"/>
              <a:t>La medida de la frecuencia respiratoria no es un parámetro predictivo de insuficiencia respiratoria en esta patología, si bien los pacientes que requieren intubación presentan incremento de la frecuencia respiratoria en las horas previas a la misma. Las fluctuaciones que presenta este parámetro, tanto en pacientes que requieren intubación como en los que no es necesaria, reducen drásticamente su valor pronóstico. La gasometría arterial no suele utilizarse por su tardía alteración.</a:t>
            </a:r>
            <a:endParaRPr lang="es-AR"/>
          </a:p>
          <a:p>
            <a:pPr eaLnBrk="1" hangingPunct="1">
              <a:defRPr/>
            </a:pPr>
            <a:r>
              <a:rPr lang="es-MX"/>
              <a:t>La </a:t>
            </a:r>
            <a:r>
              <a:rPr lang="es-MX" b="1"/>
              <a:t>afectación de la musculatura bulbar, manifestada por disfonía, dificultad en la deglución o protrusión lingual, también indica la necesidad de intubación por fracaso respiratorio inminente y protección de la vía aérea.</a:t>
            </a:r>
            <a:endParaRPr lang="es-AR" b="1"/>
          </a:p>
          <a:p>
            <a:pPr eaLnBrk="1" hangingPunct="1">
              <a:defRPr/>
            </a:pPr>
            <a:r>
              <a:rPr lang="es-MX"/>
              <a:t>En el caso del </a:t>
            </a:r>
            <a:r>
              <a:rPr lang="es-MX" b="1"/>
              <a:t>tétanos, la disfagia invariablemente precede al laringoespasmo, y puesto que este puede preceder al espasmo generalizado, se aconseja intubar a los pacientes cuando presentan disfagia. En estos pacientes la traqueostomía suele realizarse de forma precoz dada la dificultad de manejo del paciente y por el curso prolongado de la enfermedad, habitualmente superior a 21 días</a:t>
            </a:r>
            <a:r>
              <a:rPr lang="es-MX"/>
              <a:t>.</a:t>
            </a:r>
          </a:p>
          <a:p>
            <a:pPr eaLnBrk="1" hangingPunct="1">
              <a:defRPr/>
            </a:pPr>
            <a:endParaRPr lang="es-MX" b="1"/>
          </a:p>
          <a:p>
            <a:pPr eaLnBrk="1" hangingPunct="1">
              <a:defRPr/>
            </a:pPr>
            <a:r>
              <a:rPr lang="es-MX" b="1"/>
              <a:t>Patología con evolución imprevisible: Miastenia gravis</a:t>
            </a:r>
            <a:endParaRPr lang="es-AR" b="1"/>
          </a:p>
          <a:p>
            <a:pPr eaLnBrk="1" hangingPunct="1">
              <a:defRPr/>
            </a:pPr>
            <a:r>
              <a:rPr lang="es-MX"/>
              <a:t> </a:t>
            </a:r>
            <a:endParaRPr lang="es-AR"/>
          </a:p>
          <a:p>
            <a:pPr eaLnBrk="1" hangingPunct="1">
              <a:defRPr/>
            </a:pPr>
            <a:r>
              <a:rPr lang="es-MX"/>
              <a:t>La </a:t>
            </a:r>
            <a:r>
              <a:rPr lang="es-MX" b="1"/>
              <a:t>miastenia gravis es una enfermedad en la cual se afecta la unión neuromuscular y se caracteriza por el desarrollo de debilidad y fatiga de los músculos esqueléticos, particularmente después de contracciones voluntarias repetitivas</a:t>
            </a:r>
            <a:r>
              <a:rPr lang="es-MX"/>
              <a:t>. La enfermedad es variable, episódica, afectando a varios grupos musculares, aunque raramente a los músculos respiratorios durante las primeras fases de la enfermedad (menos del 5% de los casos). A medida que la enfermedad </a:t>
            </a:r>
            <a:r>
              <a:rPr lang="es-MX" b="1"/>
              <a:t>progresa, el compromiso de la musculatura respiratoria se hace más frecuente y aparece la insuficiencia respiratoria, en ocasiones asociada a infecciones pulmonares, requiriendo ventilación mecánica</a:t>
            </a:r>
            <a:r>
              <a:rPr lang="es-MX"/>
              <a:t>. Se ha comprobado que en estos pacientes la CV no tiene valor predictivo, incluso pacientes con CV inferiores a 10-15 ml/kg no han requerido intubación y ventilación mecánica, dada la reversibilidad farmacológica del episodio. En estos casos a pesar, de no poder contar con un parámetro predictivo  a largo plazo,  si </a:t>
            </a:r>
            <a:r>
              <a:rPr lang="es-MX" b="1"/>
              <a:t>se aconseja la realización de medidas de CV y presiones estáticas máximas cada dos a tres horas hasta que el paciente entre en fase estable</a:t>
            </a:r>
            <a:r>
              <a:rPr lang="es-MX"/>
              <a:t>.</a:t>
            </a:r>
            <a:endParaRPr lang="es-AR"/>
          </a:p>
          <a:p>
            <a:pPr eaLnBrk="1" hangingPunct="1">
              <a:defRPr/>
            </a:pPr>
            <a:r>
              <a:rPr lang="es-MX"/>
              <a:t> </a:t>
            </a:r>
            <a:endParaRPr lang="es-AR"/>
          </a:p>
          <a:p>
            <a:pPr eaLnBrk="1" hangingPunct="1">
              <a:defRPr/>
            </a:pPr>
            <a:r>
              <a:rPr lang="es-MX"/>
              <a:t> </a:t>
            </a:r>
            <a:endParaRPr lang="es-AR"/>
          </a:p>
          <a:p>
            <a:pPr eaLnBrk="1" hangingPunct="1">
              <a:defRPr/>
            </a:pPr>
            <a:r>
              <a:rPr lang="es-MX" b="1"/>
              <a:t>Características ventilatorias:</a:t>
            </a:r>
            <a:endParaRPr lang="es-AR" b="1"/>
          </a:p>
          <a:p>
            <a:pPr eaLnBrk="1" hangingPunct="1">
              <a:defRPr/>
            </a:pPr>
            <a:r>
              <a:rPr lang="es-MX"/>
              <a:t>Cuando el paciente requiere intubación y ventilación mecánica, esta no ocasiona mayor dificultad. Generalmente se trata de pulmones normales, con compliance normal y resistencia de la vía aérea baja. Sin embargo, es frecuente encontrar en estos pacientes una elevada incidencia de atelectasias, incluso después de iniciar la ventilación mecánica. </a:t>
            </a:r>
            <a:endParaRPr lang="es-AR"/>
          </a:p>
          <a:p>
            <a:pPr eaLnBrk="1" hangingPunct="1">
              <a:defRPr/>
            </a:pPr>
            <a:r>
              <a:rPr lang="es-MX"/>
              <a:t>En general se aconseja suministrar elevados volúmenes corrientes, alrededor de 15 ml/kg, argumentando la </a:t>
            </a:r>
            <a:r>
              <a:rPr lang="es-MX" b="1"/>
              <a:t>alta predisposición de estos pacientes a desarrollar atelectasias</a:t>
            </a:r>
            <a:r>
              <a:rPr lang="es-MX"/>
              <a:t>. A pesar de ello, dado los múltiples estudios que demuestran las lesiones ocasionadas por grandes volúmenes corrientes, creemos que, si el paciente lo tolera, es preferible utilizar volúmenes menores, entre 7-10 ml/kg, añadiendo PEEP para contrarrestar la predisposición a la formación de atelectasias. Las frecuencias respiratorias deben oscilar entre 12-15 por minuto, y flujos aéreos medios a altos.</a:t>
            </a:r>
            <a:endParaRPr lang="es-AR"/>
          </a:p>
          <a:p>
            <a:pPr eaLnBrk="1" hangingPunct="1">
              <a:defRPr/>
            </a:pPr>
            <a:r>
              <a:rPr lang="es-MX"/>
              <a:t> </a:t>
            </a:r>
            <a:endParaRPr lang="es-AR"/>
          </a:p>
          <a:p>
            <a:pPr eaLnBrk="1" hangingPunct="1">
              <a:defRPr/>
            </a:pPr>
            <a:r>
              <a:rPr lang="es-MX"/>
              <a:t>Desconexión del respirador:</a:t>
            </a:r>
            <a:endParaRPr lang="es-AR"/>
          </a:p>
          <a:p>
            <a:pPr eaLnBrk="1" hangingPunct="1">
              <a:defRPr/>
            </a:pPr>
            <a:r>
              <a:rPr lang="es-MX"/>
              <a:t>Una vez que el paciente ha superado la fase aguda debe valorarse frecuentemente su capacidad ventilatoria para proceder a la desconexión del respirador. Son muchos los parámetros que han sido utilizados para predecir el éxito del retiro de la ventilación mecánica.</a:t>
            </a:r>
            <a:endParaRPr lang="es-AR"/>
          </a:p>
          <a:p>
            <a:pPr eaLnBrk="1" hangingPunct="1">
              <a:defRPr/>
            </a:pPr>
            <a:r>
              <a:rPr lang="es-MX"/>
              <a:t>La </a:t>
            </a:r>
            <a:r>
              <a:rPr lang="es-MX" b="1"/>
              <a:t>CV se ha mostrado útil también en este aspecto. Valores superiores a 7 ml/kg indican que puede iniciarse un proceso progresivo de destete. El retiro del respirador puede realizarse cuando la CV es igual o superior a 15 ml/kg</a:t>
            </a:r>
            <a:r>
              <a:rPr lang="es-MX"/>
              <a:t>.</a:t>
            </a:r>
            <a:endParaRPr lang="es-AR"/>
          </a:p>
          <a:p>
            <a:pPr eaLnBrk="1" hangingPunct="1">
              <a:defRPr/>
            </a:pPr>
            <a:r>
              <a:rPr lang="es-MX"/>
              <a:t>La </a:t>
            </a:r>
            <a:r>
              <a:rPr lang="es-MX" b="1"/>
              <a:t>Pimax refleja la fuerza de la musculatura inspiratoria, por lo que en estos pacientes puede resultar de gran ayuda también en el proceso de desconexión. Cuando la Pimax es más negativa de –20 cm de agua se considera que el paciente es capaz de mantener la ventilación espontáneamente.</a:t>
            </a:r>
            <a:endParaRPr lang="es-AR" b="1"/>
          </a:p>
          <a:p>
            <a:pPr eaLnBrk="1" hangingPunct="1">
              <a:defRPr/>
            </a:pPr>
            <a:r>
              <a:rPr lang="es-MX"/>
              <a:t>El cociente entre frecuencia respiratoria y volumen corriente ha demostrado ser de gran utilidad. Así, cuando el cociente es superior a 100 respiraciones/min/l sugiere que la desconexión del respirador fracasará.</a:t>
            </a:r>
            <a:endParaRPr lang="es-AR"/>
          </a:p>
          <a:p>
            <a:pPr eaLnBrk="1" hangingPunct="1">
              <a:defRPr/>
            </a:pPr>
            <a:endParaRPr lang="es-AR"/>
          </a:p>
          <a:p>
            <a:pPr eaLnBrk="1" hangingPunct="1">
              <a:defRPr/>
            </a:pPr>
            <a:r>
              <a:rPr lang="es-MX"/>
              <a:t> </a:t>
            </a:r>
            <a:endParaRPr lang="es-AR"/>
          </a:p>
          <a:p>
            <a:pPr eaLnBrk="1" hangingPunct="1">
              <a:defRPr/>
            </a:pPr>
            <a:endParaRPr lang="es-AR"/>
          </a:p>
          <a:p>
            <a:pPr eaLnBrk="1" hangingPunct="1">
              <a:defRPr/>
            </a:pPr>
            <a:r>
              <a:rPr lang="es-MX"/>
              <a:t> </a:t>
            </a:r>
            <a:endParaRPr lang="es-AR"/>
          </a:p>
          <a:p>
            <a:pPr eaLnBrk="1" hangingPunct="1">
              <a:defRPr/>
            </a:pPr>
            <a:endParaRPr lang="es-ES"/>
          </a:p>
        </p:txBody>
      </p:sp>
    </p:spTree>
    <p:extLst>
      <p:ext uri="{BB962C8B-B14F-4D97-AF65-F5344CB8AC3E}">
        <p14:creationId xmlns:p14="http://schemas.microsoft.com/office/powerpoint/2010/main" val="393654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p:spPr>
        <p:txBody>
          <a:bodyPr/>
          <a:lstStyle/>
          <a:p>
            <a:pPr eaLnBrk="1" hangingPunct="1"/>
            <a:r>
              <a:rPr lang="es-ES" b="1" smtClean="0"/>
              <a:t>ELA:</a:t>
            </a:r>
            <a:r>
              <a:rPr lang="es-ES" smtClean="0"/>
              <a:t> La enfermedad es muy variable en el tiempo. Hay casos en que el compromiso respiratorio es inicial y se deteriora mucho en 6 meses, mientras que hay otros casos, que están 15 años con la enfermedad, y necesitan poco respirador o nada de uso. O pacientes que llegan con el respirador, con mucha dependencia, entre 10 y 15 años. Por eso es muy variable la evolución de la enfermedad. De manera que es difícil predecir qué va a pasar con cada paciente en particular, a partir de ver su estado en un determinado momento. La enfermedad pudo haber hecho una curva descendente y estabilizarse o desarrollarse lentamente, durante años. El promedio de aparición de estos trastornos es de 4 a 5 años del inicio de la enfermedad. Pero la variabilidad puede ser tan amplia como 6 meses a 15 años. Y eso depende de cada paciente.</a:t>
            </a:r>
          </a:p>
          <a:p>
            <a:r>
              <a:rPr lang="en-US" b="1" smtClean="0"/>
              <a:t>Peak Flow and Peak Cough Flow in the Evaluation of Expiratory Muscle Weakness and Bulbar Impairment in </a:t>
            </a:r>
            <a:r>
              <a:rPr lang="es-AR" b="1" smtClean="0"/>
              <a:t>Patients with Neuromuscular Disease</a:t>
            </a:r>
          </a:p>
          <a:p>
            <a:r>
              <a:rPr lang="es-AR" b="1" smtClean="0"/>
              <a:t>Suarez AA, Pessolano FA, Monteiro SG, Ferreyra G, Capria ME, Mesa L, </a:t>
            </a:r>
            <a:r>
              <a:rPr lang="en-US" b="1" smtClean="0"/>
              <a:t>Dubrovsky A, De Vito EL</a:t>
            </a:r>
            <a:r>
              <a:rPr lang="en-US" smtClean="0"/>
              <a:t>: Peak flow and peak cough flow in the evaluation of expiratory muscle weakness and bulbar impairment in patients with neuromuscular diseases. </a:t>
            </a:r>
            <a:r>
              <a:rPr lang="en-US" i="1" smtClean="0"/>
              <a:t>Am J Phys Med Rehabil 2002;81:506–511.</a:t>
            </a:r>
          </a:p>
          <a:p>
            <a:r>
              <a:rPr lang="en-US" smtClean="0"/>
              <a:t>Objective: </a:t>
            </a:r>
            <a:r>
              <a:rPr lang="en-US" b="1" smtClean="0"/>
              <a:t>To study the expiratory muscle force and the ability to cough estimated by the peak expiratory flow and peak cough flow in patients with </a:t>
            </a:r>
            <a:r>
              <a:rPr lang="es-AR" b="1" smtClean="0"/>
              <a:t>Duchenne muscular dystrophy and amyotrophic lateral sclerosis.</a:t>
            </a:r>
          </a:p>
          <a:p>
            <a:r>
              <a:rPr lang="en-US" smtClean="0"/>
              <a:t>Design: A total of </a:t>
            </a:r>
            <a:r>
              <a:rPr lang="en-US" b="1" smtClean="0"/>
              <a:t>27 patients with amyotrophic lateral sclerosis</a:t>
            </a:r>
            <a:r>
              <a:rPr lang="en-US" smtClean="0"/>
              <a:t> and </a:t>
            </a:r>
            <a:r>
              <a:rPr lang="en-US" b="1" smtClean="0"/>
              <a:t>52 patients with Duchenne muscular dystrophy</a:t>
            </a:r>
            <a:r>
              <a:rPr lang="en-US" smtClean="0"/>
              <a:t> were studied. From the group of 144 normal subjects of this laboratory, we selected 38 for comparison.</a:t>
            </a:r>
          </a:p>
          <a:p>
            <a:r>
              <a:rPr lang="en-US" smtClean="0"/>
              <a:t>Results: The maximal inspiratory pressure in patients with Duchenne muscular dystrophy and amyotrophic lateral sclerosis was 64.5±  24.7% and</a:t>
            </a:r>
          </a:p>
          <a:p>
            <a:r>
              <a:rPr lang="en-US" smtClean="0"/>
              <a:t>37.8 ± 21.8%, respectively, and maximal expiratory pressure was 64.2 ±  32.5% and 37.7± 21.6%, respectively. Patient groups showed a significant</a:t>
            </a:r>
          </a:p>
          <a:p>
            <a:r>
              <a:rPr lang="en-US" smtClean="0"/>
              <a:t>lower peak expiratory flow than normal subjects. Higher peak cough flow than peak expiratory flow was found in all groups. The peak cough flow–peak expiratory flow difference was 46± 18% in normal subjects, 43± 23% in patients with Duchenne muscular dystrophy, and 11± 17% in patients with amyotrophic lateral sclerosis. The peak expiratory flow and peak cough flow were not different in bulbar onset amyotrophic lateral sclerosis. In patient groups, the dynamic and static behavior correlated positively.</a:t>
            </a:r>
          </a:p>
          <a:p>
            <a:r>
              <a:rPr lang="en-US" smtClean="0"/>
              <a:t>Conclusions: These results suggest that </a:t>
            </a:r>
            <a:r>
              <a:rPr lang="en-US" b="1" smtClean="0"/>
              <a:t>peak cough flow–peak expiratory flow is useful to monitor expiratory muscle weakness and bulbar involvement and to assess its evolution in these patients</a:t>
            </a:r>
            <a:r>
              <a:rPr lang="en-US" smtClean="0"/>
              <a:t>.</a:t>
            </a:r>
          </a:p>
          <a:p>
            <a:r>
              <a:rPr lang="en-US" smtClean="0"/>
              <a:t>El PEF tos es mayor que el PEF lo que implica una adecuada competencia de los músculos bulbares (cierre glótico firme) lo cual permite generar una alta presión toracoabdominal y altos flujos espiratorios. </a:t>
            </a:r>
            <a:r>
              <a:rPr lang="en-US" b="1" smtClean="0"/>
              <a:t>Es esperable que la falta de competencia bulbar disminuya la diferencia PFT-PEF. Esta diferencia podría usarse como medida objetiva de compromiso bulbar y su evolución en varias NMD. En normales la diferencia PFT-PEF (en % de PEF) fue 46 ± 18 %. En los ELA bulbares la diferencia fue 11 ± 17 %. En el trabajo de De Vito, todos los pacientes con ELA e inicio bulbar fueron incapaces de aumentar el PEF tos.</a:t>
            </a:r>
          </a:p>
          <a:p>
            <a:endParaRPr lang="es-AR" smtClean="0"/>
          </a:p>
        </p:txBody>
      </p:sp>
      <p:sp>
        <p:nvSpPr>
          <p:cNvPr id="68612" name="3 Marcador de número de diapositiva"/>
          <p:cNvSpPr>
            <a:spLocks noGrp="1"/>
          </p:cNvSpPr>
          <p:nvPr>
            <p:ph type="sldNum" sz="quarter" idx="5"/>
          </p:nvPr>
        </p:nvSpPr>
        <p:spPr/>
        <p:txBody>
          <a:bodyPr/>
          <a:lstStyle/>
          <a:p>
            <a:pPr>
              <a:defRPr/>
            </a:pPr>
            <a:fld id="{8B335353-412E-4500-A16C-C3914C59DDF7}" type="slidenum">
              <a:rPr lang="es-ES" smtClean="0"/>
              <a:pPr>
                <a:defRPr/>
              </a:pPr>
              <a:t>16</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p:spPr>
        <p:txBody>
          <a:bodyPr/>
          <a:lstStyle/>
          <a:p>
            <a:pPr eaLnBrk="1" hangingPunct="1"/>
            <a:r>
              <a:rPr lang="es-AR" b="1" smtClean="0"/>
              <a:t>Espindola Federico:</a:t>
            </a:r>
          </a:p>
          <a:p>
            <a:pPr eaLnBrk="1" hangingPunct="1"/>
            <a:r>
              <a:rPr lang="es-AR" smtClean="0"/>
              <a:t>19 a DMD. Cuando la CVF cae por debajo del 50% es indicación de realizar GSA y/o PSG particularmente si hay st sugestivos de hipoventilacion</a:t>
            </a:r>
          </a:p>
          <a:p>
            <a:pPr eaLnBrk="1" hangingPunct="1"/>
            <a:r>
              <a:rPr lang="es-AR" smtClean="0"/>
              <a:t>Las distrofinopatías son un grupo de trastornos neuromusculares recesivos ligados al cromosoma X, causados por mutaciones en el gen </a:t>
            </a:r>
            <a:r>
              <a:rPr lang="es-AR" i="1" smtClean="0"/>
              <a:t>DMD, </a:t>
            </a:r>
            <a:r>
              <a:rPr lang="es-AR" smtClean="0"/>
              <a:t>que codifica la distrofina, una proteína de unión que forma un vínculo estructural entre elementos de la matriz extracelular y el citoesqueleto vía un complejo multiproteínico denominado DGC (</a:t>
            </a:r>
            <a:r>
              <a:rPr lang="es-AR" i="1" smtClean="0"/>
              <a:t>dystrophin glycoprotein complex</a:t>
            </a:r>
            <a:r>
              <a:rPr lang="es-AR" smtClean="0"/>
              <a:t>). La distrofia muscular de Duchenne (DMD) es un fenotipo grave</a:t>
            </a:r>
          </a:p>
          <a:p>
            <a:pPr eaLnBrk="1" hangingPunct="1"/>
            <a:r>
              <a:rPr lang="es-AR" smtClean="0"/>
              <a:t>de inicio temprano, mientras que la distrofia muscular de Becker (DMB) representa una presentación leve de inicio tardío.</a:t>
            </a:r>
          </a:p>
        </p:txBody>
      </p:sp>
      <p:sp>
        <p:nvSpPr>
          <p:cNvPr id="77828" name="3 Marcador de número de diapositiva"/>
          <p:cNvSpPr>
            <a:spLocks noGrp="1"/>
          </p:cNvSpPr>
          <p:nvPr>
            <p:ph type="sldNum" sz="quarter" idx="5"/>
          </p:nvPr>
        </p:nvSpPr>
        <p:spPr/>
        <p:txBody>
          <a:bodyPr/>
          <a:lstStyle/>
          <a:p>
            <a:pPr>
              <a:defRPr/>
            </a:pPr>
            <a:fld id="{C384AC79-B7BB-465C-B459-0FBC0AE4B898}" type="slidenum">
              <a:rPr lang="es-ES" smtClean="0"/>
              <a:pPr>
                <a:defRPr/>
              </a:pPr>
              <a:t>28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4176542E-A5DE-4957-82FE-7F379B2E831B}" type="datetimeFigureOut">
              <a:rPr lang="es-AR"/>
              <a:pPr>
                <a:defRPr/>
              </a:pPr>
              <a:t>12/10/2014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8C799375-A9C2-421C-B490-07D284DABF4D}"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8BD7E46F-9A70-4365-A93D-24DE257EEF4A}" type="datetimeFigureOut">
              <a:rPr lang="es-AR"/>
              <a:pPr>
                <a:defRPr/>
              </a:pPr>
              <a:t>12/10/2014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AC7D986F-61B3-4747-AA3D-CE21F68B461A}"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313EC3F9-35C7-450C-9B77-82E76F6407F9}" type="datetimeFigureOut">
              <a:rPr lang="es-AR"/>
              <a:pPr>
                <a:defRPr/>
              </a:pPr>
              <a:t>12/10/2014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5A144CC9-5C64-4F8B-B651-BE74BC5DDCF9}"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8493299F-3A38-41FB-9058-174C4DDD09D6}" type="datetimeFigureOut">
              <a:rPr lang="es-AR"/>
              <a:pPr>
                <a:defRPr/>
              </a:pPr>
              <a:t>12/10/2014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269B938F-9171-4EEB-8FCD-36A5509DA3BD}"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093ACD6-C92C-46A1-AAF2-8E8E8E9CF4F2}" type="datetimeFigureOut">
              <a:rPr lang="es-AR"/>
              <a:pPr>
                <a:defRPr/>
              </a:pPr>
              <a:t>12/10/2014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0D984747-4CA3-4DAD-8342-2C556422F3E3}"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20DA399B-7ECF-41A5-9164-6469789422D4}" type="datetimeFigureOut">
              <a:rPr lang="es-AR"/>
              <a:pPr>
                <a:defRPr/>
              </a:pPr>
              <a:t>12/10/2014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DACBF336-613A-4D99-A92F-1786C24E073A}"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5CE394EE-0DAA-4F49-BAE0-3B4BC6F14144}" type="datetimeFigureOut">
              <a:rPr lang="es-AR"/>
              <a:pPr>
                <a:defRPr/>
              </a:pPr>
              <a:t>12/10/2014</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4EC11427-4284-44C2-9EF8-16CA76620286}"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18DD9F46-60E7-4E39-A845-7379B5AF5788}" type="datetimeFigureOut">
              <a:rPr lang="es-AR"/>
              <a:pPr>
                <a:defRPr/>
              </a:pPr>
              <a:t>12/10/2014</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20DFA291-CAA3-4D68-AB8B-24FDF040F609}"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6502815-1258-4C2D-9968-A224ABB14E4E}" type="datetimeFigureOut">
              <a:rPr lang="es-AR"/>
              <a:pPr>
                <a:defRPr/>
              </a:pPr>
              <a:t>12/10/2014</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2413873B-B7A3-4C1B-8723-AA142F1E6B39}"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ECC9C88-C6A5-4351-8654-BF0F30F86386}" type="datetimeFigureOut">
              <a:rPr lang="es-AR"/>
              <a:pPr>
                <a:defRPr/>
              </a:pPr>
              <a:t>12/10/2014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E5742969-D4E6-43E4-A632-A180E25E4CBD}"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5238BA2-1D31-4F3B-BD1B-0CCB36CAAECA}" type="datetimeFigureOut">
              <a:rPr lang="es-AR"/>
              <a:pPr>
                <a:defRPr/>
              </a:pPr>
              <a:t>12/10/2014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E9BF27DA-7E74-4BC1-A6B4-0638A3A3424A}"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0F398F-5A3D-4AD9-AB76-A5056F64857E}" type="datetimeFigureOut">
              <a:rPr lang="es-AR"/>
              <a:pPr>
                <a:defRPr/>
              </a:pPr>
              <a:t>12/10/2014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4277B0-A22B-4DC1-B567-188B2395E9D6}"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http/::www.uba.ar:noticias:23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http/::www.uba.ar:noticias:2395"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http/::www.uba.ar:noticias:2395"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http/::www.uba.ar:noticias:2395"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http/::www.uba.ar:noticias:2395" TargetMode="External"/><Relationship Id="rId5" Type="http://schemas.openxmlformats.org/officeDocument/2006/relationships/image" Target="../media/image2.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2131177"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http/::www.uba.ar:noticias:239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11" Type="http://schemas.openxmlformats.org/officeDocument/2006/relationships/image" Target="/http/::www.uba.ar:noticias:2395" TargetMode="External"/><Relationship Id="rId5" Type="http://schemas.openxmlformats.org/officeDocument/2006/relationships/oleObject" Target="../embeddings/Microsoft_Excel_97-2003_Worksheet1.xls"/><Relationship Id="rId10" Type="http://schemas.openxmlformats.org/officeDocument/2006/relationships/image" Target="../media/image2.jpeg"/><Relationship Id="rId4" Type="http://schemas.openxmlformats.org/officeDocument/2006/relationships/oleObject" Target="../embeddings/oleObject3.bin"/><Relationship Id="rId9"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http/::www.uba.ar:noticias:239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5.bin"/><Relationship Id="rId7"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1.emf"/><Relationship Id="rId4" Type="http://schemas.openxmlformats.org/officeDocument/2006/relationships/oleObject" Target="../embeddings/Microsoft_Excel_97-2003_Worksheet3.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uba.ar:noticias:239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www.uba.ar:noticias:2395"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uba.ar:noticias:2395"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www.uba.ar:noticias:2395" TargetMode="External"/><Relationship Id="rId5" Type="http://schemas.openxmlformats.org/officeDocument/2006/relationships/image" Target="../media/image2.jpe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http/::www.uba.ar:noticias:23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274638"/>
            <a:ext cx="8186766" cy="1725602"/>
          </a:xfrm>
        </p:spPr>
        <p:txBody>
          <a:bodyPr/>
          <a:lstStyle/>
          <a:p>
            <a:pPr eaLnBrk="1" hangingPunct="1"/>
            <a:r>
              <a:rPr lang="es-AR" sz="4000" dirty="0" smtClean="0"/>
              <a:t>Un día en el Laboratorio, qué podemos hacer? Articulación entre la fisiopatología y la clínica</a:t>
            </a:r>
            <a:endParaRPr lang="es-ES" sz="4000" dirty="0" smtClean="0"/>
          </a:p>
        </p:txBody>
      </p:sp>
      <p:sp>
        <p:nvSpPr>
          <p:cNvPr id="14338" name="Rectangle 3"/>
          <p:cNvSpPr>
            <a:spLocks noGrp="1"/>
          </p:cNvSpPr>
          <p:nvPr>
            <p:ph type="body" idx="1"/>
          </p:nvPr>
        </p:nvSpPr>
        <p:spPr>
          <a:xfrm>
            <a:off x="457200" y="2643182"/>
            <a:ext cx="8229600" cy="3857652"/>
          </a:xfrm>
        </p:spPr>
        <p:txBody>
          <a:bodyPr/>
          <a:lstStyle/>
          <a:p>
            <a:pPr marL="0" indent="0" algn="ctr" eaLnBrk="1" hangingPunct="1">
              <a:buNone/>
            </a:pPr>
            <a:r>
              <a:rPr lang="es-AR" b="1" dirty="0" smtClean="0"/>
              <a:t>Instituto </a:t>
            </a:r>
            <a:r>
              <a:rPr lang="es-AR" b="1" dirty="0"/>
              <a:t>de Investigaciones Medicas Alfredo Lanari (UBA)</a:t>
            </a:r>
          </a:p>
          <a:p>
            <a:pPr eaLnBrk="1" hangingPunct="1"/>
            <a:endParaRPr lang="es-AR" dirty="0" smtClean="0"/>
          </a:p>
          <a:p>
            <a:pPr eaLnBrk="1" hangingPunct="1"/>
            <a:r>
              <a:rPr lang="es-AR" sz="2400" dirty="0" smtClean="0"/>
              <a:t>Lic. Sergio G. Monteiro</a:t>
            </a:r>
          </a:p>
          <a:p>
            <a:pPr eaLnBrk="1" hangingPunct="1"/>
            <a:r>
              <a:rPr lang="es-AR" sz="2400" dirty="0" smtClean="0"/>
              <a:t>Dr. Federico G. </a:t>
            </a:r>
            <a:r>
              <a:rPr lang="es-AR" sz="2400" dirty="0" err="1" smtClean="0"/>
              <a:t>Craviotto</a:t>
            </a:r>
            <a:endParaRPr lang="es-AR" sz="2400" dirty="0" smtClean="0"/>
          </a:p>
          <a:p>
            <a:pPr eaLnBrk="1" hangingPunct="1"/>
            <a:r>
              <a:rPr lang="es-AR" sz="2400" dirty="0" smtClean="0"/>
              <a:t>Dra. Patricia K. Aruj</a:t>
            </a:r>
          </a:p>
          <a:p>
            <a:pPr eaLnBrk="1" hangingPunct="1"/>
            <a:r>
              <a:rPr lang="es-AR" sz="2400" dirty="0" smtClean="0"/>
              <a:t>Dr. Santiago C. Arce</a:t>
            </a:r>
          </a:p>
          <a:p>
            <a:pPr eaLnBrk="1" hangingPunct="1"/>
            <a:r>
              <a:rPr lang="es-AR" sz="2400" dirty="0" smtClean="0"/>
              <a:t>Dr. Eduardo L. De Vito</a:t>
            </a:r>
          </a:p>
          <a:p>
            <a:pPr eaLnBrk="1" hangingPunct="1"/>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pPr eaLnBrk="1" hangingPunct="1"/>
            <a:r>
              <a:rPr lang="es-ES_tradnl" sz="3600" b="1" smtClean="0"/>
              <a:t>Parálisis diafragmática.</a:t>
            </a:r>
            <a:br>
              <a:rPr lang="es-ES_tradnl" sz="3600" b="1" smtClean="0"/>
            </a:br>
            <a:r>
              <a:rPr lang="es-ES_tradnl" sz="3600" b="1" smtClean="0"/>
              <a:t>Pdi max = cero</a:t>
            </a:r>
          </a:p>
        </p:txBody>
      </p:sp>
      <p:pic>
        <p:nvPicPr>
          <p:cNvPr id="31746" name="Picture 4"/>
          <p:cNvPicPr>
            <a:picLocks noGrp="1" noChangeAspect="1" noChangeArrowheads="1"/>
          </p:cNvPicPr>
          <p:nvPr>
            <p:ph type="body" idx="4294967295"/>
          </p:nvPr>
        </p:nvPicPr>
        <p:blipFill>
          <a:blip r:embed="rId2"/>
          <a:srcRect t="19818" r="1312" b="6735"/>
          <a:stretch>
            <a:fillRect/>
          </a:stretch>
        </p:blipFill>
        <p:spPr>
          <a:xfrm>
            <a:off x="549275" y="1600200"/>
            <a:ext cx="8045450" cy="4525963"/>
          </a:xfrm>
        </p:spPr>
      </p:pic>
      <p:pic>
        <p:nvPicPr>
          <p:cNvPr id="4" name="Picture 1060" descr="http://www.uba.ar/noticias/2395"/>
          <p:cNvPicPr>
            <a:picLocks noChangeAspect="1" noChangeArrowheads="1"/>
          </p:cNvPicPr>
          <p:nvPr/>
        </p:nvPicPr>
        <p:blipFill>
          <a:blip r:embed="rId3" r:link="rId4" cstate="print"/>
          <a:srcRect/>
          <a:stretch>
            <a:fillRect/>
          </a:stretch>
        </p:blipFill>
        <p:spPr bwMode="auto">
          <a:xfrm>
            <a:off x="419100" y="430213"/>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p:cNvSpPr>
          <p:nvPr>
            <p:ph type="title" idx="4294967295"/>
          </p:nvPr>
        </p:nvSpPr>
        <p:spPr/>
        <p:txBody>
          <a:bodyPr/>
          <a:lstStyle/>
          <a:p>
            <a:r>
              <a:rPr lang="es-ES" b="1" smtClean="0"/>
              <a:t>Parálisis diafragmática</a:t>
            </a:r>
          </a:p>
        </p:txBody>
      </p:sp>
      <p:sp>
        <p:nvSpPr>
          <p:cNvPr id="32770" name="Rectangle 2"/>
          <p:cNvSpPr>
            <a:spLocks noGrp="1"/>
          </p:cNvSpPr>
          <p:nvPr>
            <p:ph type="body" idx="4294967295"/>
          </p:nvPr>
        </p:nvSpPr>
        <p:spPr>
          <a:xfrm>
            <a:off x="395288" y="1350963"/>
            <a:ext cx="8569325" cy="5391150"/>
          </a:xfrm>
        </p:spPr>
        <p:txBody>
          <a:bodyPr/>
          <a:lstStyle/>
          <a:p>
            <a:pPr eaLnBrk="1" hangingPunct="1">
              <a:lnSpc>
                <a:spcPct val="90000"/>
              </a:lnSpc>
            </a:pPr>
            <a:r>
              <a:rPr lang="es-MX" sz="2800" smtClean="0"/>
              <a:t>Pdi alrededor de CERO</a:t>
            </a:r>
          </a:p>
          <a:p>
            <a:pPr eaLnBrk="1" hangingPunct="1">
              <a:lnSpc>
                <a:spcPct val="90000"/>
              </a:lnSpc>
            </a:pPr>
            <a:endParaRPr lang="es-MX" sz="2800" smtClean="0"/>
          </a:p>
          <a:p>
            <a:pPr eaLnBrk="1" hangingPunct="1">
              <a:lnSpc>
                <a:spcPct val="90000"/>
              </a:lnSpc>
            </a:pPr>
            <a:r>
              <a:rPr lang="es-MX" sz="2800" smtClean="0"/>
              <a:t>Ortopnea: Pdi max menor de 30 cmH</a:t>
            </a:r>
            <a:r>
              <a:rPr lang="es-MX" sz="2800" baseline="-25000" smtClean="0"/>
              <a:t>2</a:t>
            </a:r>
            <a:r>
              <a:rPr lang="es-MX" sz="2800" smtClean="0"/>
              <a:t>O </a:t>
            </a:r>
          </a:p>
          <a:p>
            <a:pPr lvl="1" eaLnBrk="1" hangingPunct="1">
              <a:lnSpc>
                <a:spcPct val="90000"/>
              </a:lnSpc>
            </a:pPr>
            <a:endParaRPr lang="es-MX" smtClean="0"/>
          </a:p>
          <a:p>
            <a:pPr eaLnBrk="1" hangingPunct="1">
              <a:lnSpc>
                <a:spcPct val="90000"/>
              </a:lnSpc>
            </a:pPr>
            <a:endParaRPr lang="es-MX" sz="2800" smtClean="0"/>
          </a:p>
          <a:p>
            <a:pPr eaLnBrk="1" hangingPunct="1">
              <a:lnSpc>
                <a:spcPct val="90000"/>
              </a:lnSpc>
            </a:pPr>
            <a:r>
              <a:rPr lang="es-MX" sz="2800" smtClean="0"/>
              <a:t>Respiración paradojal del diafragma (Pga negativa)</a:t>
            </a:r>
          </a:p>
          <a:p>
            <a:pPr eaLnBrk="1" hangingPunct="1">
              <a:lnSpc>
                <a:spcPct val="90000"/>
              </a:lnSpc>
            </a:pPr>
            <a:endParaRPr lang="es-MX" sz="2800" smtClean="0"/>
          </a:p>
          <a:p>
            <a:pPr eaLnBrk="1" hangingPunct="1">
              <a:lnSpc>
                <a:spcPct val="90000"/>
              </a:lnSpc>
            </a:pPr>
            <a:r>
              <a:rPr lang="es-MX" sz="2800" smtClean="0"/>
              <a:t>Correlaciona con respiración paradojal del abdomen (movimiento hacia adentro en inspiración)</a:t>
            </a:r>
          </a:p>
          <a:p>
            <a:pPr eaLnBrk="1" hangingPunct="1">
              <a:lnSpc>
                <a:spcPct val="90000"/>
              </a:lnSpc>
            </a:pPr>
            <a:endParaRPr lang="es-MX" sz="2800" smtClean="0"/>
          </a:p>
        </p:txBody>
      </p:sp>
      <p:pic>
        <p:nvPicPr>
          <p:cNvPr id="4" name="Picture 1060" descr="http://www.uba.ar/noticias/2395"/>
          <p:cNvPicPr>
            <a:picLocks noChangeAspect="1" noChangeArrowheads="1"/>
          </p:cNvPicPr>
          <p:nvPr/>
        </p:nvPicPr>
        <p:blipFill>
          <a:blip r:embed="rId2" r:link="rId3" cstate="print"/>
          <a:srcRect/>
          <a:stretch>
            <a:fillRect/>
          </a:stretch>
        </p:blipFill>
        <p:spPr bwMode="auto">
          <a:xfrm>
            <a:off x="419100" y="430213"/>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3 CuadroTexto"/>
          <p:cNvSpPr txBox="1">
            <a:spLocks noChangeArrowheads="1"/>
          </p:cNvSpPr>
          <p:nvPr/>
        </p:nvSpPr>
        <p:spPr bwMode="auto">
          <a:xfrm>
            <a:off x="3959225" y="476250"/>
            <a:ext cx="1223963" cy="557213"/>
          </a:xfrm>
          <a:prstGeom prst="rect">
            <a:avLst/>
          </a:prstGeom>
          <a:noFill/>
          <a:ln w="38100">
            <a:solidFill>
              <a:schemeClr val="tx1"/>
            </a:solidFill>
            <a:miter lim="800000"/>
            <a:headEnd/>
            <a:tailEnd/>
          </a:ln>
        </p:spPr>
        <p:txBody>
          <a:bodyPr>
            <a:spAutoFit/>
          </a:bodyPr>
          <a:lstStyle/>
          <a:p>
            <a:pPr algn="ctr"/>
            <a:r>
              <a:rPr lang="es-AR" sz="2800" b="1">
                <a:latin typeface="Calibri"/>
              </a:rPr>
              <a:t>ENM</a:t>
            </a:r>
          </a:p>
        </p:txBody>
      </p:sp>
      <p:grpSp>
        <p:nvGrpSpPr>
          <p:cNvPr id="16392" name="Group 8"/>
          <p:cNvGrpSpPr>
            <a:grpSpLocks/>
          </p:cNvGrpSpPr>
          <p:nvPr/>
        </p:nvGrpSpPr>
        <p:grpSpPr bwMode="auto">
          <a:xfrm>
            <a:off x="2465388" y="1071563"/>
            <a:ext cx="2105025" cy="3921125"/>
            <a:chOff x="1553" y="1083"/>
            <a:chExt cx="1326" cy="2470"/>
          </a:xfrm>
        </p:grpSpPr>
        <p:sp>
          <p:nvSpPr>
            <p:cNvPr id="34819" name="7 Rectángulo"/>
            <p:cNvSpPr>
              <a:spLocks noChangeArrowheads="1"/>
            </p:cNvSpPr>
            <p:nvPr/>
          </p:nvSpPr>
          <p:spPr bwMode="auto">
            <a:xfrm>
              <a:off x="1625" y="1769"/>
              <a:ext cx="1157" cy="518"/>
            </a:xfrm>
            <a:prstGeom prst="rect">
              <a:avLst/>
            </a:prstGeom>
            <a:noFill/>
            <a:ln w="9525">
              <a:noFill/>
              <a:miter lim="800000"/>
              <a:headEnd/>
              <a:tailEnd/>
            </a:ln>
          </p:spPr>
          <p:txBody>
            <a:bodyPr>
              <a:spAutoFit/>
            </a:bodyPr>
            <a:lstStyle/>
            <a:p>
              <a:pPr algn="ctr"/>
              <a:r>
                <a:rPr lang="es-AR" sz="2400">
                  <a:solidFill>
                    <a:srgbClr val="000000"/>
                  </a:solidFill>
                  <a:latin typeface="Calibri"/>
                </a:rPr>
                <a:t>Compromiso bulbar</a:t>
              </a:r>
            </a:p>
          </p:txBody>
        </p:sp>
        <p:sp>
          <p:nvSpPr>
            <p:cNvPr id="34820" name="11 Rectángulo"/>
            <p:cNvSpPr>
              <a:spLocks noChangeArrowheads="1"/>
            </p:cNvSpPr>
            <p:nvPr/>
          </p:nvSpPr>
          <p:spPr bwMode="auto">
            <a:xfrm>
              <a:off x="1553" y="2976"/>
              <a:ext cx="1301" cy="577"/>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Sialorrea</a:t>
              </a:r>
            </a:p>
            <a:p>
              <a:pPr marL="92075" indent="-92075">
                <a:buFont typeface="Arial" charset="0"/>
                <a:buChar char="•"/>
              </a:pPr>
              <a:r>
                <a:rPr lang="es-AR">
                  <a:latin typeface="Calibri"/>
                </a:rPr>
                <a:t>Aspiración</a:t>
              </a:r>
            </a:p>
            <a:p>
              <a:pPr marL="92075" indent="-92075">
                <a:buFont typeface="Arial" charset="0"/>
                <a:buChar char="•"/>
              </a:pPr>
              <a:r>
                <a:rPr lang="es-AR">
                  <a:latin typeface="Calibri"/>
                </a:rPr>
                <a:t>NMN a repetición</a:t>
              </a:r>
            </a:p>
          </p:txBody>
        </p:sp>
        <p:sp>
          <p:nvSpPr>
            <p:cNvPr id="16" name="15 Flecha abajo"/>
            <p:cNvSpPr/>
            <p:nvPr/>
          </p:nvSpPr>
          <p:spPr>
            <a:xfrm>
              <a:off x="2087"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1" name="20 Conector recto de flecha"/>
            <p:cNvCxnSpPr>
              <a:stCxn id="34817" idx="2"/>
              <a:endCxn id="34819" idx="0"/>
            </p:cNvCxnSpPr>
            <p:nvPr/>
          </p:nvCxnSpPr>
          <p:spPr>
            <a:xfrm flipH="1">
              <a:off x="2204" y="1083"/>
              <a:ext cx="675"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8" name="Picture 1060" descr="http://www.uba.ar/noticias/2395"/>
          <p:cNvPicPr>
            <a:picLocks noChangeAspect="1" noChangeArrowheads="1"/>
          </p:cNvPicPr>
          <p:nvPr/>
        </p:nvPicPr>
        <p:blipFill>
          <a:blip r:embed="rId2" r:link="rId3" cstate="print"/>
          <a:srcRect/>
          <a:stretch>
            <a:fillRect/>
          </a:stretch>
        </p:blipFill>
        <p:spPr bwMode="auto">
          <a:xfrm>
            <a:off x="419100" y="430213"/>
            <a:ext cx="287338" cy="27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ipe(up)">
                                      <p:cBhvr>
                                        <p:cTn id="7"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DSC00196"/>
          <p:cNvPicPr>
            <a:picLocks noChangeAspect="1" noChangeArrowheads="1"/>
          </p:cNvPicPr>
          <p:nvPr/>
        </p:nvPicPr>
        <p:blipFill>
          <a:blip r:embed="rId2">
            <a:lum bright="20000"/>
          </a:blip>
          <a:srcRect/>
          <a:stretch>
            <a:fillRect/>
          </a:stretch>
        </p:blipFill>
        <p:spPr bwMode="auto">
          <a:xfrm>
            <a:off x="1619250" y="1719263"/>
            <a:ext cx="5761038" cy="4321175"/>
          </a:xfrm>
          <a:prstGeom prst="rect">
            <a:avLst/>
          </a:prstGeom>
          <a:noFill/>
          <a:ln w="9525">
            <a:noFill/>
            <a:miter lim="800000"/>
            <a:headEnd/>
            <a:tailEnd/>
          </a:ln>
        </p:spPr>
      </p:pic>
      <p:sp>
        <p:nvSpPr>
          <p:cNvPr id="35842" name="Rectangle 6"/>
          <p:cNvSpPr>
            <a:spLocks noGrp="1" noChangeArrowheads="1"/>
          </p:cNvSpPr>
          <p:nvPr>
            <p:ph type="title" idx="4294967295"/>
          </p:nvPr>
        </p:nvSpPr>
        <p:spPr>
          <a:xfrm>
            <a:off x="971550" y="609600"/>
            <a:ext cx="7561263" cy="1143000"/>
          </a:xfrm>
        </p:spPr>
        <p:txBody>
          <a:bodyPr/>
          <a:lstStyle/>
          <a:p>
            <a:pPr eaLnBrk="1" hangingPunct="1"/>
            <a:r>
              <a:rPr lang="es-ES" sz="4000" b="1" smtClean="0"/>
              <a:t>Flujo espiratorio pico - TOS</a:t>
            </a:r>
          </a:p>
        </p:txBody>
      </p:sp>
      <p:sp>
        <p:nvSpPr>
          <p:cNvPr id="6" name="5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
        <p:nvSpPr>
          <p:cNvPr id="5" name="4 Rectángulo"/>
          <p:cNvSpPr/>
          <p:nvPr/>
        </p:nvSpPr>
        <p:spPr>
          <a:xfrm>
            <a:off x="2928926" y="3286124"/>
            <a:ext cx="1071570"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Picture 1060" descr="http://www.uba.ar/noticias/2395"/>
          <p:cNvPicPr>
            <a:picLocks noChangeAspect="1" noChangeArrowheads="1"/>
          </p:cNvPicPr>
          <p:nvPr/>
        </p:nvPicPr>
        <p:blipFill>
          <a:blip r:embed="rId3" r:link="rId4" cstate="print"/>
          <a:srcRect/>
          <a:stretch>
            <a:fillRect/>
          </a:stretch>
        </p:blipFill>
        <p:spPr bwMode="auto">
          <a:xfrm>
            <a:off x="8429652" y="214290"/>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2"/>
          <p:cNvSpPr txBox="1">
            <a:spLocks noChangeArrowheads="1"/>
          </p:cNvSpPr>
          <p:nvPr/>
        </p:nvSpPr>
        <p:spPr bwMode="auto">
          <a:xfrm>
            <a:off x="269875" y="411163"/>
            <a:ext cx="4378325" cy="579437"/>
          </a:xfrm>
          <a:prstGeom prst="rect">
            <a:avLst/>
          </a:prstGeom>
          <a:noFill/>
          <a:ln w="9525">
            <a:noFill/>
            <a:miter lim="800000"/>
            <a:headEnd/>
            <a:tailEnd/>
          </a:ln>
        </p:spPr>
        <p:txBody>
          <a:bodyPr wrap="none">
            <a:spAutoFit/>
          </a:bodyPr>
          <a:lstStyle/>
          <a:p>
            <a:pPr eaLnBrk="0" hangingPunct="0"/>
            <a:r>
              <a:rPr lang="es-ES_tradnl" sz="3200" b="1">
                <a:cs typeface="Times New Roman" pitchFamily="18" charset="0"/>
              </a:rPr>
              <a:t>Flujo Espiratorio Pico</a:t>
            </a:r>
          </a:p>
        </p:txBody>
      </p:sp>
      <p:sp>
        <p:nvSpPr>
          <p:cNvPr id="43014" name="Text Box 3"/>
          <p:cNvSpPr txBox="1">
            <a:spLocks noChangeArrowheads="1"/>
          </p:cNvSpPr>
          <p:nvPr/>
        </p:nvSpPr>
        <p:spPr bwMode="auto">
          <a:xfrm>
            <a:off x="0" y="1143000"/>
            <a:ext cx="9296400" cy="2867025"/>
          </a:xfrm>
          <a:prstGeom prst="rect">
            <a:avLst/>
          </a:prstGeom>
          <a:noFill/>
          <a:ln w="9525">
            <a:noFill/>
            <a:miter lim="800000"/>
            <a:headEnd/>
            <a:tailEnd/>
          </a:ln>
        </p:spPr>
        <p:txBody>
          <a:bodyPr>
            <a:spAutoFit/>
          </a:bodyPr>
          <a:lstStyle/>
          <a:p>
            <a:pPr eaLnBrk="0" hangingPunct="0">
              <a:buFont typeface="Wingdings" pitchFamily="2" charset="2"/>
              <a:buChar char="²"/>
            </a:pPr>
            <a:r>
              <a:rPr lang="es-ES" sz="2300" b="1"/>
              <a:t>Evalúa indirectamente la fuerza  de los músculos espiratorios. </a:t>
            </a:r>
          </a:p>
          <a:p>
            <a:pPr eaLnBrk="0" hangingPunct="0">
              <a:buFont typeface="Wingdings" pitchFamily="2" charset="2"/>
              <a:buNone/>
            </a:pPr>
            <a:r>
              <a:rPr lang="es-ES" sz="2300" b="1"/>
              <a:t>   (en ausencia de obstrucción bronquial).</a:t>
            </a:r>
          </a:p>
          <a:p>
            <a:pPr eaLnBrk="0" hangingPunct="0">
              <a:buFont typeface="Wingdings" pitchFamily="2" charset="2"/>
              <a:buChar char="²"/>
            </a:pPr>
            <a:r>
              <a:rPr lang="es-ES" sz="2300" b="1"/>
              <a:t>FEP tosido </a:t>
            </a:r>
            <a:r>
              <a:rPr lang="es-ES" sz="2800" b="1">
                <a:sym typeface="Symbol" pitchFamily="18" charset="2"/>
              </a:rPr>
              <a:t></a:t>
            </a:r>
            <a:r>
              <a:rPr lang="es-ES" sz="2300" b="1"/>
              <a:t> Indemnidad bulbar</a:t>
            </a:r>
            <a:r>
              <a:rPr lang="es-ES" sz="2400" b="1"/>
              <a:t>  </a:t>
            </a:r>
          </a:p>
          <a:p>
            <a:pPr eaLnBrk="0" hangingPunct="0">
              <a:buFont typeface="Wingdings" pitchFamily="2" charset="2"/>
              <a:buChar char="²"/>
            </a:pPr>
            <a:endParaRPr lang="es-ES" sz="2400" b="1"/>
          </a:p>
          <a:p>
            <a:pPr eaLnBrk="0" hangingPunct="0">
              <a:buFont typeface="Wingdings" pitchFamily="2" charset="2"/>
              <a:buNone/>
            </a:pPr>
            <a:r>
              <a:rPr lang="es-ES" sz="2800" b="1"/>
              <a:t> FEP</a:t>
            </a:r>
            <a:r>
              <a:rPr lang="es-ES_tradnl" sz="2800" b="1"/>
              <a:t> Tosido</a:t>
            </a:r>
            <a:r>
              <a:rPr lang="es-ES" sz="2800" b="1"/>
              <a:t> </a:t>
            </a:r>
            <a:endParaRPr lang="es-ES_tradnl" sz="2800" b="1"/>
          </a:p>
          <a:p>
            <a:pPr eaLnBrk="0" hangingPunct="0">
              <a:buFont typeface="Wingdings" pitchFamily="2" charset="2"/>
              <a:buNone/>
            </a:pPr>
            <a:r>
              <a:rPr lang="es-ES_tradnl" sz="2800" b="1"/>
              <a:t>	</a:t>
            </a:r>
            <a:r>
              <a:rPr lang="es-ES" sz="2800" b="1"/>
              <a:t>&lt; 160 litros / min</a:t>
            </a:r>
            <a:endParaRPr lang="es-MX" sz="2800" b="1"/>
          </a:p>
          <a:p>
            <a:pPr eaLnBrk="0" hangingPunct="0">
              <a:buFont typeface="Wingdings" pitchFamily="2" charset="2"/>
              <a:buNone/>
            </a:pPr>
            <a:r>
              <a:rPr lang="es-ES" sz="2800" b="1"/>
              <a:t> </a:t>
            </a:r>
            <a:r>
              <a:rPr lang="es-ES" sz="2800" b="1">
                <a:sym typeface="Wingdings" pitchFamily="2" charset="2"/>
              </a:rPr>
              <a:t> </a:t>
            </a:r>
            <a:r>
              <a:rPr lang="es-ES" sz="2800" b="1"/>
              <a:t> </a:t>
            </a:r>
            <a:r>
              <a:rPr lang="es-MX" sz="2800" b="1"/>
              <a:t>       </a:t>
            </a:r>
            <a:r>
              <a:rPr lang="es-ES" sz="2800" b="1">
                <a:sym typeface="Symbol" pitchFamily="18" charset="2"/>
              </a:rPr>
              <a:t></a:t>
            </a:r>
            <a:r>
              <a:rPr lang="es-MX" sz="2800" b="1">
                <a:sym typeface="Symbol" pitchFamily="18" charset="2"/>
              </a:rPr>
              <a:t> T</a:t>
            </a:r>
            <a:r>
              <a:rPr lang="es-ES" sz="2800" b="1"/>
              <a:t>os inefectiva.</a:t>
            </a:r>
            <a:endParaRPr lang="es-ES_tradnl" sz="2800" b="1"/>
          </a:p>
        </p:txBody>
      </p:sp>
      <p:graphicFrame>
        <p:nvGraphicFramePr>
          <p:cNvPr id="43012" name="Object 0"/>
          <p:cNvGraphicFramePr>
            <a:graphicFrameLocks noChangeAspect="1"/>
          </p:cNvGraphicFramePr>
          <p:nvPr/>
        </p:nvGraphicFramePr>
        <p:xfrm>
          <a:off x="4419600" y="2360613"/>
          <a:ext cx="4419600" cy="4344987"/>
        </p:xfrm>
        <a:graphic>
          <a:graphicData uri="http://schemas.openxmlformats.org/presentationml/2006/ole">
            <mc:AlternateContent xmlns:mc="http://schemas.openxmlformats.org/markup-compatibility/2006">
              <mc:Choice xmlns:v="urn:schemas-microsoft-com:vml" Requires="v">
                <p:oleObj spid="_x0000_s43015" name="Imagen de mapa de bits" r:id="rId3" imgW="4525007" imgH="4447619" progId="PBrush">
                  <p:embed/>
                </p:oleObj>
              </mc:Choice>
              <mc:Fallback>
                <p:oleObj name="Imagen de mapa de bits" r:id="rId3" imgW="4525007" imgH="4447619"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360613"/>
                        <a:ext cx="4419600" cy="434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5" name="Text Box 5"/>
          <p:cNvSpPr txBox="1">
            <a:spLocks noChangeArrowheads="1"/>
          </p:cNvSpPr>
          <p:nvPr/>
        </p:nvSpPr>
        <p:spPr bwMode="auto">
          <a:xfrm>
            <a:off x="3200400" y="5045075"/>
            <a:ext cx="1371600" cy="1127125"/>
          </a:xfrm>
          <a:prstGeom prst="rect">
            <a:avLst/>
          </a:prstGeom>
          <a:noFill/>
          <a:ln w="9525">
            <a:noFill/>
            <a:miter lim="800000"/>
            <a:headEnd/>
            <a:tailEnd/>
          </a:ln>
        </p:spPr>
        <p:txBody>
          <a:bodyPr>
            <a:spAutoFit/>
          </a:bodyPr>
          <a:lstStyle/>
          <a:p>
            <a:pPr eaLnBrk="0" hangingPunct="0">
              <a:spcBef>
                <a:spcPct val="20000"/>
              </a:spcBef>
            </a:pPr>
            <a:r>
              <a:rPr lang="es-AR" sz="2000" b="1"/>
              <a:t>N      115</a:t>
            </a:r>
          </a:p>
          <a:p>
            <a:pPr eaLnBrk="0" hangingPunct="0">
              <a:spcBef>
                <a:spcPct val="20000"/>
              </a:spcBef>
            </a:pPr>
            <a:r>
              <a:rPr lang="es-AR" sz="2000" b="1"/>
              <a:t>DMD  40</a:t>
            </a:r>
          </a:p>
          <a:p>
            <a:pPr eaLnBrk="0" hangingPunct="0">
              <a:spcBef>
                <a:spcPct val="20000"/>
              </a:spcBef>
            </a:pPr>
            <a:r>
              <a:rPr lang="es-AR" sz="2000" b="1"/>
              <a:t>ELA   25</a:t>
            </a:r>
            <a:endParaRPr lang="es-ES" sz="2000" b="1"/>
          </a:p>
        </p:txBody>
      </p:sp>
      <p:sp>
        <p:nvSpPr>
          <p:cNvPr id="8" name="7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pic>
        <p:nvPicPr>
          <p:cNvPr id="7" name="Picture 1060" descr="http://www.uba.ar/noticias/2395"/>
          <p:cNvPicPr>
            <a:picLocks noChangeAspect="1" noChangeArrowheads="1"/>
          </p:cNvPicPr>
          <p:nvPr/>
        </p:nvPicPr>
        <p:blipFill>
          <a:blip r:embed="rId5" r:link="rId6" cstate="print"/>
          <a:srcRect/>
          <a:stretch>
            <a:fillRect/>
          </a:stretch>
        </p:blipFill>
        <p:spPr bwMode="auto">
          <a:xfrm>
            <a:off x="8429652" y="214290"/>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Paper F1"/>
          <p:cNvPicPr>
            <a:picLocks noChangeAspect="1" noChangeArrowheads="1"/>
          </p:cNvPicPr>
          <p:nvPr/>
        </p:nvPicPr>
        <p:blipFill>
          <a:blip r:embed="rId2">
            <a:lum bright="-12000" contrast="18000"/>
          </a:blip>
          <a:srcRect/>
          <a:stretch>
            <a:fillRect/>
          </a:stretch>
        </p:blipFill>
        <p:spPr bwMode="auto">
          <a:xfrm>
            <a:off x="533400" y="1711325"/>
            <a:ext cx="8077200" cy="3435350"/>
          </a:xfrm>
          <a:prstGeom prst="rect">
            <a:avLst/>
          </a:prstGeom>
          <a:noFill/>
          <a:ln w="9525">
            <a:noFill/>
            <a:miter lim="800000"/>
            <a:headEnd/>
            <a:tailEnd/>
          </a:ln>
        </p:spPr>
      </p:pic>
      <p:sp>
        <p:nvSpPr>
          <p:cNvPr id="5" name="4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
        <p:nvSpPr>
          <p:cNvPr id="44035" name="Rectangle 6"/>
          <p:cNvSpPr>
            <a:spLocks noChangeArrowheads="1"/>
          </p:cNvSpPr>
          <p:nvPr/>
        </p:nvSpPr>
        <p:spPr bwMode="auto">
          <a:xfrm>
            <a:off x="684213" y="5876925"/>
            <a:ext cx="7962900" cy="409575"/>
          </a:xfrm>
          <a:prstGeom prst="rect">
            <a:avLst/>
          </a:prstGeom>
          <a:solidFill>
            <a:srgbClr val="FFFFFF"/>
          </a:solidFill>
          <a:ln w="9525">
            <a:noFill/>
            <a:miter lim="800000"/>
            <a:headEnd/>
            <a:tailEnd/>
          </a:ln>
        </p:spPr>
        <p:txBody>
          <a:bodyPr lIns="0" tIns="0" rIns="0" bIns="0" anchor="ctr">
            <a:spAutoFit/>
          </a:bodyPr>
          <a:lstStyle/>
          <a:p>
            <a:pPr algn="ctr"/>
            <a:r>
              <a:rPr lang="es-ES" sz="900">
                <a:latin typeface="Times New Roman" pitchFamily="18" charset="0"/>
                <a:hlinkClick r:id="rId3"/>
              </a:rPr>
              <a:t>Peak flow and peak cough flow in the evaluation of expiratory muscle weakness and bulbar impairment in patients with neuromuscular disease.</a:t>
            </a:r>
            <a:endParaRPr lang="es-ES" sz="900">
              <a:latin typeface="Times New Roman" pitchFamily="18" charset="0"/>
            </a:endParaRPr>
          </a:p>
          <a:p>
            <a:pPr algn="ctr"/>
            <a:r>
              <a:rPr lang="es-ES" sz="900">
                <a:latin typeface="Times New Roman" pitchFamily="18" charset="0"/>
              </a:rPr>
              <a:t>Suárez AA, Pessolano FA, </a:t>
            </a:r>
            <a:r>
              <a:rPr lang="es-ES" sz="900" b="1">
                <a:latin typeface="Times New Roman" pitchFamily="18" charset="0"/>
              </a:rPr>
              <a:t>Monteiro SG</a:t>
            </a:r>
            <a:r>
              <a:rPr lang="es-ES" sz="900">
                <a:latin typeface="Times New Roman" pitchFamily="18" charset="0"/>
              </a:rPr>
              <a:t>, Ferreyra G, Capria ME, Mesa L, Dubrovsky A, De Vito EL.</a:t>
            </a:r>
          </a:p>
          <a:p>
            <a:pPr algn="ctr"/>
            <a:r>
              <a:rPr lang="es-ES" sz="900">
                <a:latin typeface="Times New Roman" pitchFamily="18" charset="0"/>
              </a:rPr>
              <a:t>Am J Phys Med Rehabil. 2002 Jul;81(7):506-11.</a:t>
            </a:r>
          </a:p>
        </p:txBody>
      </p:sp>
      <p:pic>
        <p:nvPicPr>
          <p:cNvPr id="6" name="Picture 1060" descr="http://www.uba.ar/noticias/2395"/>
          <p:cNvPicPr>
            <a:picLocks noChangeAspect="1" noChangeArrowheads="1"/>
          </p:cNvPicPr>
          <p:nvPr/>
        </p:nvPicPr>
        <p:blipFill>
          <a:blip r:embed="rId4" r:link="rId5" cstate="print"/>
          <a:srcRect/>
          <a:stretch>
            <a:fillRect/>
          </a:stretch>
        </p:blipFill>
        <p:spPr bwMode="auto">
          <a:xfrm>
            <a:off x="8429652" y="214290"/>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7"/>
          <p:cNvGraphicFramePr>
            <a:graphicFrameLocks noChangeAspect="1"/>
          </p:cNvGraphicFramePr>
          <p:nvPr/>
        </p:nvGraphicFramePr>
        <p:xfrm>
          <a:off x="609600" y="914400"/>
          <a:ext cx="4572000" cy="2590800"/>
        </p:xfrm>
        <a:graphic>
          <a:graphicData uri="http://schemas.openxmlformats.org/presentationml/2006/ole">
            <mc:AlternateContent xmlns:mc="http://schemas.openxmlformats.org/markup-compatibility/2006">
              <mc:Choice xmlns:v="urn:schemas-microsoft-com:vml" Requires="v">
                <p:oleObj spid="_x0000_s67588" name="Gráfico" r:id="rId5" imgW="4572000" imgH="2590935" progId="Excel.Sheet.8">
                  <p:embed/>
                </p:oleObj>
              </mc:Choice>
              <mc:Fallback>
                <p:oleObj name="Gráfico" r:id="rId5" imgW="4572000" imgH="2590935" progId="Excel.Shee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45720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8"/>
          <p:cNvGraphicFramePr>
            <a:graphicFrameLocks noChangeAspect="1"/>
          </p:cNvGraphicFramePr>
          <p:nvPr/>
        </p:nvGraphicFramePr>
        <p:xfrm>
          <a:off x="4305300" y="3848100"/>
          <a:ext cx="4572000" cy="2590800"/>
        </p:xfrm>
        <a:graphic>
          <a:graphicData uri="http://schemas.openxmlformats.org/presentationml/2006/ole">
            <mc:AlternateContent xmlns:mc="http://schemas.openxmlformats.org/markup-compatibility/2006">
              <mc:Choice xmlns:v="urn:schemas-microsoft-com:vml" Requires="v">
                <p:oleObj spid="_x0000_s67589" name="Gráfico" r:id="rId8" imgW="4572000" imgH="2590935" progId="Excel.Sheet.8">
                  <p:embed/>
                </p:oleObj>
              </mc:Choice>
              <mc:Fallback>
                <p:oleObj name="Gráfico" r:id="rId8" imgW="4572000" imgH="2590935" progId="Excel.Sheet.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5300" y="3848100"/>
                        <a:ext cx="45720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4 Marcador de pie de página"/>
          <p:cNvSpPr>
            <a:spLocks noGrp="1"/>
          </p:cNvSpPr>
          <p:nvPr>
            <p:ph type="ftr" sz="quarter" idx="10"/>
          </p:nvPr>
        </p:nvSpPr>
        <p:spPr/>
        <p:txBody>
          <a:bodyPr/>
          <a:lstStyle/>
          <a:p>
            <a:pPr>
              <a:defRPr/>
            </a:pPr>
            <a:endParaRPr lang="es-ES" dirty="0" smtClean="0"/>
          </a:p>
        </p:txBody>
      </p:sp>
      <p:sp>
        <p:nvSpPr>
          <p:cNvPr id="6" name="5 CuadroTexto"/>
          <p:cNvSpPr txBox="1"/>
          <p:nvPr/>
        </p:nvSpPr>
        <p:spPr>
          <a:xfrm>
            <a:off x="0" y="5676900"/>
            <a:ext cx="4267200" cy="430213"/>
          </a:xfrm>
          <a:prstGeom prst="rect">
            <a:avLst/>
          </a:prstGeom>
          <a:noFill/>
        </p:spPr>
        <p:txBody>
          <a:bodyPr>
            <a:spAutoFit/>
          </a:bodyPr>
          <a:lstStyle/>
          <a:p>
            <a:pPr>
              <a:defRPr/>
            </a:pPr>
            <a:r>
              <a:rPr lang="en-US" sz="1100" dirty="0">
                <a:latin typeface="+mj-lt"/>
              </a:rPr>
              <a:t>La </a:t>
            </a:r>
            <a:r>
              <a:rPr lang="en-US" sz="1100" dirty="0" err="1">
                <a:latin typeface="+mj-lt"/>
              </a:rPr>
              <a:t>falta</a:t>
            </a:r>
            <a:r>
              <a:rPr lang="en-US" sz="1100" dirty="0">
                <a:latin typeface="+mj-lt"/>
              </a:rPr>
              <a:t> de </a:t>
            </a:r>
            <a:r>
              <a:rPr lang="en-US" sz="1100" dirty="0" err="1">
                <a:latin typeface="+mj-lt"/>
              </a:rPr>
              <a:t>competencia</a:t>
            </a:r>
            <a:r>
              <a:rPr lang="en-US" sz="1100" dirty="0">
                <a:latin typeface="+mj-lt"/>
              </a:rPr>
              <a:t> bulbar </a:t>
            </a:r>
            <a:r>
              <a:rPr lang="en-US" sz="1100" dirty="0" err="1">
                <a:latin typeface="+mj-lt"/>
              </a:rPr>
              <a:t>disminuye</a:t>
            </a:r>
            <a:r>
              <a:rPr lang="en-US" sz="1100" dirty="0">
                <a:latin typeface="+mj-lt"/>
              </a:rPr>
              <a:t> la </a:t>
            </a:r>
            <a:r>
              <a:rPr lang="en-US" sz="1100" dirty="0" err="1">
                <a:latin typeface="+mj-lt"/>
              </a:rPr>
              <a:t>diferencia</a:t>
            </a:r>
            <a:r>
              <a:rPr lang="en-US" sz="1100" dirty="0">
                <a:latin typeface="+mj-lt"/>
              </a:rPr>
              <a:t> PFT-PEF</a:t>
            </a:r>
          </a:p>
          <a:p>
            <a:pPr>
              <a:defRPr/>
            </a:pPr>
            <a:r>
              <a:rPr lang="en-US" sz="1100" i="1" dirty="0">
                <a:latin typeface="+mj-lt"/>
              </a:rPr>
              <a:t>De Vito, Monteiro et al. Am. J. Phys. Med. </a:t>
            </a:r>
            <a:r>
              <a:rPr lang="en-US" sz="1100" i="1" dirty="0" err="1">
                <a:latin typeface="+mj-lt"/>
              </a:rPr>
              <a:t>Rehabil</a:t>
            </a:r>
            <a:r>
              <a:rPr lang="en-US" sz="1100" i="1" dirty="0">
                <a:latin typeface="+mj-lt"/>
              </a:rPr>
              <a:t>. Vol. 81, No. 7</a:t>
            </a:r>
            <a:endParaRPr lang="es-AR" sz="1100" dirty="0">
              <a:latin typeface="+mj-lt"/>
            </a:endParaRPr>
          </a:p>
        </p:txBody>
      </p:sp>
      <p:pic>
        <p:nvPicPr>
          <p:cNvPr id="7" name="Picture 1060" descr="http://www.uba.ar/noticias/2395"/>
          <p:cNvPicPr>
            <a:picLocks noChangeAspect="1" noChangeArrowheads="1"/>
          </p:cNvPicPr>
          <p:nvPr/>
        </p:nvPicPr>
        <p:blipFill>
          <a:blip r:embed="rId10" r:link="rId11" cstate="print"/>
          <a:srcRect/>
          <a:stretch>
            <a:fillRect/>
          </a:stretch>
        </p:blipFill>
        <p:spPr bwMode="auto">
          <a:xfrm>
            <a:off x="8429652" y="214290"/>
            <a:ext cx="287338" cy="27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a:xfrm>
            <a:off x="4876800" y="2209800"/>
            <a:ext cx="4267200" cy="4495800"/>
          </a:xfrm>
        </p:spPr>
        <p:txBody>
          <a:bodyPr/>
          <a:lstStyle/>
          <a:p>
            <a:pPr eaLnBrk="1" hangingPunct="1">
              <a:lnSpc>
                <a:spcPct val="80000"/>
              </a:lnSpc>
              <a:buFont typeface="Arial" charset="0"/>
              <a:buNone/>
            </a:pPr>
            <a:r>
              <a:rPr lang="es-ES_tradnl" sz="1600" smtClean="0"/>
              <a:t>Poco se ha publicado sobre el uso</a:t>
            </a:r>
          </a:p>
          <a:p>
            <a:pPr eaLnBrk="1" hangingPunct="1">
              <a:lnSpc>
                <a:spcPct val="80000"/>
              </a:lnSpc>
              <a:buFont typeface="Arial" charset="0"/>
              <a:buNone/>
            </a:pPr>
            <a:r>
              <a:rPr lang="es-ES_tradnl" sz="1600" smtClean="0"/>
              <a:t>de la VNI en el cuidado de los pacientes con</a:t>
            </a:r>
          </a:p>
          <a:p>
            <a:pPr eaLnBrk="1" hangingPunct="1">
              <a:lnSpc>
                <a:spcPct val="80000"/>
              </a:lnSpc>
              <a:buFont typeface="Arial" charset="0"/>
              <a:buNone/>
            </a:pPr>
            <a:r>
              <a:rPr lang="es-ES_tradnl" sz="1600" smtClean="0"/>
              <a:t>ELA, respecto al fracaso de los músculos</a:t>
            </a:r>
          </a:p>
          <a:p>
            <a:pPr eaLnBrk="1" hangingPunct="1">
              <a:lnSpc>
                <a:spcPct val="80000"/>
              </a:lnSpc>
              <a:buFont typeface="Arial" charset="0"/>
              <a:buNone/>
            </a:pPr>
            <a:r>
              <a:rPr lang="es-ES_tradnl" sz="1600" smtClean="0"/>
              <a:t>respiratorios en estado terminal.</a:t>
            </a:r>
            <a:br>
              <a:rPr lang="es-ES_tradnl" sz="1600" smtClean="0"/>
            </a:br>
            <a:endParaRPr lang="es-ES_tradnl" sz="1600" smtClean="0"/>
          </a:p>
          <a:p>
            <a:pPr eaLnBrk="1" hangingPunct="1">
              <a:lnSpc>
                <a:spcPct val="80000"/>
              </a:lnSpc>
              <a:buFont typeface="Arial" charset="0"/>
              <a:buNone/>
            </a:pPr>
            <a:r>
              <a:rPr lang="es-ES_tradnl" sz="1600" smtClean="0"/>
              <a:t>Siguen existiendo grandes variaciones por</a:t>
            </a:r>
          </a:p>
          <a:p>
            <a:pPr eaLnBrk="1" hangingPunct="1">
              <a:lnSpc>
                <a:spcPct val="80000"/>
              </a:lnSpc>
              <a:buFont typeface="Arial" charset="0"/>
              <a:buNone/>
            </a:pPr>
            <a:r>
              <a:rPr lang="es-ES_tradnl" sz="1600" smtClean="0"/>
              <a:t>país, la economía, el interés del médico y</a:t>
            </a:r>
          </a:p>
          <a:p>
            <a:pPr eaLnBrk="1" hangingPunct="1">
              <a:lnSpc>
                <a:spcPct val="80000"/>
              </a:lnSpc>
              <a:buFont typeface="Arial" charset="0"/>
              <a:buNone/>
            </a:pPr>
            <a:r>
              <a:rPr lang="es-ES_tradnl" sz="1600" smtClean="0"/>
              <a:t>experiencia, los conceptos locales de los</a:t>
            </a:r>
          </a:p>
          <a:p>
            <a:pPr eaLnBrk="1" hangingPunct="1">
              <a:lnSpc>
                <a:spcPct val="80000"/>
              </a:lnSpc>
              <a:buFont typeface="Arial" charset="0"/>
              <a:buNone/>
            </a:pPr>
            <a:r>
              <a:rPr lang="es-ES_tradnl" sz="1600" smtClean="0"/>
              <a:t>requisitos de cuidados paliativos, y</a:t>
            </a:r>
          </a:p>
          <a:p>
            <a:pPr eaLnBrk="1" hangingPunct="1">
              <a:lnSpc>
                <a:spcPct val="80000"/>
              </a:lnSpc>
              <a:buFont typeface="Arial" charset="0"/>
              <a:buNone/>
            </a:pPr>
            <a:r>
              <a:rPr lang="es-ES_tradnl" sz="1600" smtClean="0"/>
              <a:t>los recursos disponibles para la atención</a:t>
            </a:r>
          </a:p>
          <a:p>
            <a:pPr eaLnBrk="1" hangingPunct="1">
              <a:lnSpc>
                <a:spcPct val="80000"/>
              </a:lnSpc>
              <a:buFont typeface="Arial" charset="0"/>
              <a:buNone/>
            </a:pPr>
            <a:r>
              <a:rPr lang="es-ES_tradnl" sz="1600" smtClean="0"/>
              <a:t>domiciliaria.</a:t>
            </a:r>
          </a:p>
          <a:p>
            <a:pPr eaLnBrk="1" hangingPunct="1">
              <a:lnSpc>
                <a:spcPct val="80000"/>
              </a:lnSpc>
              <a:buFont typeface="Arial" charset="0"/>
              <a:buNone/>
            </a:pPr>
            <a:r>
              <a:rPr lang="es-ES_tradnl" sz="1600" smtClean="0"/>
              <a:t>Nuestros pacientes, sin embargo,</a:t>
            </a:r>
          </a:p>
          <a:p>
            <a:pPr eaLnBrk="1" hangingPunct="1">
              <a:lnSpc>
                <a:spcPct val="80000"/>
              </a:lnSpc>
              <a:buFont typeface="Arial" charset="0"/>
              <a:buNone/>
            </a:pPr>
            <a:r>
              <a:rPr lang="es-ES_tradnl" sz="1600" smtClean="0"/>
              <a:t>demuestran la viabilidad de la VNI para</a:t>
            </a:r>
          </a:p>
          <a:p>
            <a:pPr eaLnBrk="1" hangingPunct="1">
              <a:lnSpc>
                <a:spcPct val="80000"/>
              </a:lnSpc>
              <a:buFont typeface="Arial" charset="0"/>
              <a:buNone/>
            </a:pPr>
            <a:r>
              <a:rPr lang="es-ES_tradnl" sz="1600" smtClean="0"/>
              <a:t>prolongar la supervivencia, el bienestar y</a:t>
            </a:r>
          </a:p>
          <a:p>
            <a:pPr eaLnBrk="1" hangingPunct="1">
              <a:lnSpc>
                <a:spcPct val="80000"/>
              </a:lnSpc>
              <a:buFont typeface="Arial" charset="0"/>
              <a:buNone/>
            </a:pPr>
            <a:r>
              <a:rPr lang="es-ES_tradnl" sz="1600" smtClean="0"/>
              <a:t>optimizar su utilización en el hogar, y</a:t>
            </a:r>
          </a:p>
          <a:p>
            <a:pPr eaLnBrk="1" hangingPunct="1">
              <a:lnSpc>
                <a:spcPct val="80000"/>
              </a:lnSpc>
              <a:buFont typeface="Arial" charset="0"/>
              <a:buNone/>
            </a:pPr>
            <a:r>
              <a:rPr lang="es-ES_tradnl" sz="1600" smtClean="0"/>
              <a:t>optimizar el posibilidades de morir en paz.</a:t>
            </a:r>
          </a:p>
          <a:p>
            <a:pPr eaLnBrk="1" hangingPunct="1">
              <a:lnSpc>
                <a:spcPct val="80000"/>
              </a:lnSpc>
              <a:buFont typeface="Arial" charset="0"/>
              <a:buNone/>
            </a:pPr>
            <a:endParaRPr lang="es-ES" sz="1600" smtClean="0"/>
          </a:p>
        </p:txBody>
      </p:sp>
      <p:pic>
        <p:nvPicPr>
          <p:cNvPr id="55298" name="Picture 4"/>
          <p:cNvPicPr>
            <a:picLocks noChangeAspect="1" noChangeArrowheads="1"/>
          </p:cNvPicPr>
          <p:nvPr/>
        </p:nvPicPr>
        <p:blipFill>
          <a:blip r:embed="rId2"/>
          <a:srcRect l="24118" t="14583" r="25294" b="44792"/>
          <a:stretch>
            <a:fillRect/>
          </a:stretch>
        </p:blipFill>
        <p:spPr bwMode="auto">
          <a:xfrm>
            <a:off x="4800600" y="0"/>
            <a:ext cx="4343400" cy="1981200"/>
          </a:xfrm>
          <a:prstGeom prst="rect">
            <a:avLst/>
          </a:prstGeom>
          <a:noFill/>
          <a:ln w="9525">
            <a:noFill/>
            <a:miter lim="800000"/>
            <a:headEnd/>
            <a:tailEnd/>
          </a:ln>
        </p:spPr>
      </p:pic>
      <p:pic>
        <p:nvPicPr>
          <p:cNvPr id="55299" name="Picture 5"/>
          <p:cNvPicPr>
            <a:picLocks noChangeAspect="1" noChangeArrowheads="1"/>
          </p:cNvPicPr>
          <p:nvPr/>
        </p:nvPicPr>
        <p:blipFill>
          <a:blip r:embed="rId3"/>
          <a:srcRect l="30000" t="11458" r="28235" b="10417"/>
          <a:stretch>
            <a:fillRect/>
          </a:stretch>
        </p:blipFill>
        <p:spPr bwMode="auto">
          <a:xfrm>
            <a:off x="0" y="1676400"/>
            <a:ext cx="4832350" cy="5105400"/>
          </a:xfrm>
          <a:prstGeom prst="rect">
            <a:avLst/>
          </a:prstGeom>
          <a:noFill/>
          <a:ln w="9525">
            <a:noFill/>
            <a:miter lim="800000"/>
            <a:headEnd/>
            <a:tailEnd/>
          </a:ln>
        </p:spPr>
      </p:pic>
      <p:pic>
        <p:nvPicPr>
          <p:cNvPr id="5" name="Picture 1060" descr="http://www.uba.ar/noticias/2395"/>
          <p:cNvPicPr>
            <a:picLocks noChangeAspect="1" noChangeArrowheads="1"/>
          </p:cNvPicPr>
          <p:nvPr/>
        </p:nvPicPr>
        <p:blipFill>
          <a:blip r:embed="rId4" r:link="rId5" cstate="print"/>
          <a:srcRect/>
          <a:stretch>
            <a:fillRect/>
          </a:stretch>
        </p:blipFill>
        <p:spPr bwMode="auto">
          <a:xfrm>
            <a:off x="428596" y="357166"/>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4294967295"/>
          </p:nvPr>
        </p:nvSpPr>
        <p:spPr>
          <a:xfrm>
            <a:off x="228600" y="198438"/>
            <a:ext cx="8763000" cy="3840162"/>
          </a:xfrm>
        </p:spPr>
        <p:txBody>
          <a:bodyPr/>
          <a:lstStyle/>
          <a:p>
            <a:pPr eaLnBrk="1" hangingPunct="1">
              <a:buFont typeface="Arial" charset="0"/>
              <a:buNone/>
            </a:pPr>
            <a:r>
              <a:rPr lang="en-US" sz="2800" smtClean="0"/>
              <a:t>  </a:t>
            </a:r>
            <a:r>
              <a:rPr lang="en-US" sz="4000" b="1" smtClean="0"/>
              <a:t>Sin embargo…	</a:t>
            </a:r>
          </a:p>
          <a:p>
            <a:pPr eaLnBrk="1" hangingPunct="1">
              <a:buFont typeface="Arial" charset="0"/>
              <a:buNone/>
            </a:pPr>
            <a:endParaRPr lang="en-US" sz="2800" smtClean="0"/>
          </a:p>
          <a:p>
            <a:pPr eaLnBrk="1" hangingPunct="1">
              <a:buFont typeface="Arial" charset="0"/>
              <a:buNone/>
            </a:pPr>
            <a:r>
              <a:rPr lang="en-US" sz="2000" smtClean="0"/>
              <a:t>El u</a:t>
            </a:r>
            <a:r>
              <a:rPr lang="es-ES" sz="2000" smtClean="0"/>
              <a:t>so de BiPAP nocturno ha sido reportado para prolongar la vida de los pacientes de ELA por unos pocos meses [10-12]. Sin embargo, un centro ha reportado una supervivencia de ocho años en los pacientes con ELA a través del uso de la  ventilación no invasiva continua (NIV), según sea necesario [13] y también ha reportado beneficios similares para los pacientes con distrofia muscular de Duchenne [14 , 15 ]</a:t>
            </a:r>
          </a:p>
        </p:txBody>
      </p:sp>
      <p:pic>
        <p:nvPicPr>
          <p:cNvPr id="54274" name="Picture 4"/>
          <p:cNvPicPr>
            <a:picLocks noChangeAspect="1" noChangeArrowheads="1"/>
          </p:cNvPicPr>
          <p:nvPr/>
        </p:nvPicPr>
        <p:blipFill>
          <a:blip r:embed="rId2">
            <a:lum contrast="42000"/>
          </a:blip>
          <a:srcRect l="24706" t="50520" r="50603" b="38020"/>
          <a:stretch>
            <a:fillRect/>
          </a:stretch>
        </p:blipFill>
        <p:spPr bwMode="auto">
          <a:xfrm>
            <a:off x="1600200" y="4267200"/>
            <a:ext cx="6248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3 CuadroTexto"/>
          <p:cNvSpPr txBox="1">
            <a:spLocks noChangeArrowheads="1"/>
          </p:cNvSpPr>
          <p:nvPr/>
        </p:nvSpPr>
        <p:spPr bwMode="auto">
          <a:xfrm>
            <a:off x="3959225" y="476250"/>
            <a:ext cx="1223963" cy="557213"/>
          </a:xfrm>
          <a:prstGeom prst="rect">
            <a:avLst/>
          </a:prstGeom>
          <a:noFill/>
          <a:ln w="38100">
            <a:solidFill>
              <a:schemeClr val="tx1"/>
            </a:solidFill>
            <a:miter lim="800000"/>
            <a:headEnd/>
            <a:tailEnd/>
          </a:ln>
        </p:spPr>
        <p:txBody>
          <a:bodyPr>
            <a:spAutoFit/>
          </a:bodyPr>
          <a:lstStyle/>
          <a:p>
            <a:pPr algn="ctr"/>
            <a:r>
              <a:rPr lang="es-AR" sz="2800" b="1">
                <a:latin typeface="Calibri"/>
              </a:rPr>
              <a:t>ENM</a:t>
            </a:r>
          </a:p>
        </p:txBody>
      </p:sp>
      <p:grpSp>
        <p:nvGrpSpPr>
          <p:cNvPr id="18445" name="Group 13"/>
          <p:cNvGrpSpPr>
            <a:grpSpLocks/>
          </p:cNvGrpSpPr>
          <p:nvPr/>
        </p:nvGrpSpPr>
        <p:grpSpPr bwMode="auto">
          <a:xfrm>
            <a:off x="4470400" y="1071563"/>
            <a:ext cx="2286000" cy="3646487"/>
            <a:chOff x="2816" y="1083"/>
            <a:chExt cx="1440" cy="2297"/>
          </a:xfrm>
        </p:grpSpPr>
        <p:sp>
          <p:nvSpPr>
            <p:cNvPr id="45059" name="8 Rectángulo"/>
            <p:cNvSpPr>
              <a:spLocks noChangeArrowheads="1"/>
            </p:cNvSpPr>
            <p:nvPr/>
          </p:nvSpPr>
          <p:spPr bwMode="auto">
            <a:xfrm>
              <a:off x="2816" y="1769"/>
              <a:ext cx="1440" cy="518"/>
            </a:xfrm>
            <a:prstGeom prst="rect">
              <a:avLst/>
            </a:prstGeom>
            <a:noFill/>
            <a:ln w="9525">
              <a:noFill/>
              <a:miter lim="800000"/>
              <a:headEnd/>
              <a:tailEnd/>
            </a:ln>
          </p:spPr>
          <p:txBody>
            <a:bodyPr>
              <a:spAutoFit/>
            </a:bodyPr>
            <a:lstStyle/>
            <a:p>
              <a:pPr algn="ctr"/>
              <a:r>
                <a:rPr lang="es-AR" sz="2400">
                  <a:solidFill>
                    <a:srgbClr val="000000"/>
                  </a:solidFill>
                  <a:latin typeface="Calibri"/>
                </a:rPr>
                <a:t>Compromiso control central</a:t>
              </a:r>
            </a:p>
          </p:txBody>
        </p:sp>
        <p:sp>
          <p:nvSpPr>
            <p:cNvPr id="45060" name="12 Rectángulo"/>
            <p:cNvSpPr>
              <a:spLocks noChangeArrowheads="1"/>
            </p:cNvSpPr>
            <p:nvPr/>
          </p:nvSpPr>
          <p:spPr bwMode="auto">
            <a:xfrm>
              <a:off x="2835" y="2976"/>
              <a:ext cx="1401" cy="404"/>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Hipersomnolencia</a:t>
              </a:r>
            </a:p>
            <a:p>
              <a:pPr marL="92075" indent="-92075">
                <a:buFont typeface="Arial" charset="0"/>
                <a:buChar char="•"/>
              </a:pPr>
              <a:r>
                <a:rPr lang="es-AR">
                  <a:latin typeface="Calibri"/>
                </a:rPr>
                <a:t>Alcalosis metabólica</a:t>
              </a:r>
            </a:p>
          </p:txBody>
        </p:sp>
        <p:sp>
          <p:nvSpPr>
            <p:cNvPr id="17" name="16 Flecha abajo"/>
            <p:cNvSpPr/>
            <p:nvPr/>
          </p:nvSpPr>
          <p:spPr>
            <a:xfrm>
              <a:off x="3419" y="2293"/>
              <a:ext cx="233"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3" name="22 Conector recto de flecha"/>
            <p:cNvCxnSpPr>
              <a:stCxn id="45057" idx="2"/>
              <a:endCxn id="45059" idx="0"/>
            </p:cNvCxnSpPr>
            <p:nvPr/>
          </p:nvCxnSpPr>
          <p:spPr>
            <a:xfrm>
              <a:off x="2879" y="1083"/>
              <a:ext cx="657"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wipe(up)">
                                      <p:cBhvr>
                                        <p:cTn id="7"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685800" y="188913"/>
            <a:ext cx="7772400" cy="1143000"/>
          </a:xfrm>
        </p:spPr>
        <p:txBody>
          <a:bodyPr/>
          <a:lstStyle/>
          <a:p>
            <a:pPr eaLnBrk="1" hangingPunct="1"/>
            <a:r>
              <a:rPr lang="es-AR" sz="3200" b="1" dirty="0" smtClean="0">
                <a:solidFill>
                  <a:schemeClr val="tx2"/>
                </a:solidFill>
              </a:rPr>
              <a:t>¿Para qué estudiamos pacientes con ENM progresivas en el Laboratorio Pulmonar? </a:t>
            </a:r>
            <a:endParaRPr lang="es-ES" sz="3200" b="1" dirty="0" smtClean="0">
              <a:solidFill>
                <a:schemeClr val="tx2"/>
              </a:solidFill>
            </a:endParaRPr>
          </a:p>
        </p:txBody>
      </p:sp>
      <p:sp>
        <p:nvSpPr>
          <p:cNvPr id="15362" name="Rectangle 3"/>
          <p:cNvSpPr>
            <a:spLocks noGrp="1" noChangeArrowheads="1"/>
          </p:cNvSpPr>
          <p:nvPr>
            <p:ph idx="4294967295"/>
          </p:nvPr>
        </p:nvSpPr>
        <p:spPr>
          <a:xfrm>
            <a:off x="215900" y="1341438"/>
            <a:ext cx="8748713" cy="4876800"/>
          </a:xfrm>
        </p:spPr>
        <p:txBody>
          <a:bodyPr/>
          <a:lstStyle/>
          <a:p>
            <a:pPr eaLnBrk="1" hangingPunct="1">
              <a:lnSpc>
                <a:spcPct val="80000"/>
              </a:lnSpc>
            </a:pPr>
            <a:r>
              <a:rPr lang="es-ES" sz="2400" smtClean="0"/>
              <a:t>Obtener medidas </a:t>
            </a:r>
            <a:r>
              <a:rPr lang="es-ES" sz="2400" b="1" smtClean="0"/>
              <a:t>objetivas</a:t>
            </a:r>
            <a:r>
              <a:rPr lang="es-ES" sz="2400" smtClean="0"/>
              <a:t> de la función respiratoria en enfermedades lentamente progresivas y muy  poco sintomáticas.</a:t>
            </a:r>
          </a:p>
          <a:p>
            <a:pPr eaLnBrk="1" hangingPunct="1">
              <a:lnSpc>
                <a:spcPct val="80000"/>
              </a:lnSpc>
            </a:pPr>
            <a:endParaRPr lang="es-ES" sz="2400" smtClean="0"/>
          </a:p>
          <a:p>
            <a:pPr eaLnBrk="1" hangingPunct="1">
              <a:lnSpc>
                <a:spcPct val="80000"/>
              </a:lnSpc>
            </a:pPr>
            <a:r>
              <a:rPr lang="es-ES" sz="2400" smtClean="0"/>
              <a:t>Especial atención en la:</a:t>
            </a:r>
          </a:p>
          <a:p>
            <a:pPr lvl="1" eaLnBrk="1" hangingPunct="1">
              <a:lnSpc>
                <a:spcPct val="80000"/>
              </a:lnSpc>
            </a:pPr>
            <a:r>
              <a:rPr lang="es-ES" sz="2400" b="1" smtClean="0"/>
              <a:t>Hipoventilación</a:t>
            </a:r>
          </a:p>
          <a:p>
            <a:pPr lvl="1" eaLnBrk="1" hangingPunct="1">
              <a:lnSpc>
                <a:spcPct val="80000"/>
              </a:lnSpc>
            </a:pPr>
            <a:r>
              <a:rPr lang="es-ES" sz="2400" b="1" smtClean="0"/>
              <a:t>Tos débil</a:t>
            </a:r>
          </a:p>
          <a:p>
            <a:pPr lvl="1" eaLnBrk="1" hangingPunct="1">
              <a:lnSpc>
                <a:spcPct val="80000"/>
              </a:lnSpc>
            </a:pPr>
            <a:r>
              <a:rPr lang="es-ES" sz="2400" b="1" smtClean="0"/>
              <a:t>Desarrollo de la caja torácica</a:t>
            </a:r>
          </a:p>
          <a:p>
            <a:pPr lvl="1" eaLnBrk="1" hangingPunct="1">
              <a:lnSpc>
                <a:spcPct val="80000"/>
              </a:lnSpc>
            </a:pPr>
            <a:endParaRPr lang="es-ES" sz="2400" b="1" smtClean="0"/>
          </a:p>
          <a:p>
            <a:pPr eaLnBrk="1" hangingPunct="1">
              <a:lnSpc>
                <a:spcPct val="80000"/>
              </a:lnSpc>
            </a:pPr>
            <a:r>
              <a:rPr lang="es-ES" sz="2400" smtClean="0"/>
              <a:t>Planificar medidas </a:t>
            </a:r>
            <a:r>
              <a:rPr lang="es-ES" sz="2400" b="1" smtClean="0"/>
              <a:t>preventivas</a:t>
            </a:r>
            <a:r>
              <a:rPr lang="es-ES" sz="2400" smtClean="0"/>
              <a:t> de complicaciones </a:t>
            </a:r>
          </a:p>
          <a:p>
            <a:pPr eaLnBrk="1" hangingPunct="1">
              <a:lnSpc>
                <a:spcPct val="80000"/>
              </a:lnSpc>
            </a:pPr>
            <a:endParaRPr lang="es-ES" sz="2400" smtClean="0"/>
          </a:p>
          <a:p>
            <a:pPr eaLnBrk="1" hangingPunct="1">
              <a:lnSpc>
                <a:spcPct val="80000"/>
              </a:lnSpc>
            </a:pPr>
            <a:r>
              <a:rPr lang="es-ES" sz="2400" smtClean="0"/>
              <a:t>Plantear </a:t>
            </a:r>
            <a:r>
              <a:rPr lang="es-ES" sz="2400" b="1" smtClean="0"/>
              <a:t>tratamientos</a:t>
            </a:r>
            <a:r>
              <a:rPr lang="es-ES" sz="2400" smtClean="0"/>
              <a:t> en el momento oportuno</a:t>
            </a:r>
          </a:p>
          <a:p>
            <a:pPr eaLnBrk="1" hangingPunct="1">
              <a:lnSpc>
                <a:spcPct val="80000"/>
              </a:lnSpc>
              <a:buFontTx/>
              <a:buNone/>
            </a:pPr>
            <a:endParaRPr lang="es-ES" sz="2400" smtClean="0"/>
          </a:p>
          <a:p>
            <a:pPr eaLnBrk="1" hangingPunct="1">
              <a:lnSpc>
                <a:spcPct val="80000"/>
              </a:lnSpc>
            </a:pPr>
            <a:r>
              <a:rPr lang="es-ES" sz="2400" b="1" smtClean="0"/>
              <a:t>Acordar  medidas anticipadas</a:t>
            </a:r>
            <a:r>
              <a:rPr lang="es-ES" sz="2400" smtClean="0"/>
              <a:t> (preferencias, sostén vital)</a:t>
            </a:r>
          </a:p>
          <a:p>
            <a:pPr eaLnBrk="1" hangingPunct="1">
              <a:lnSpc>
                <a:spcPct val="80000"/>
              </a:lnSpc>
            </a:pPr>
            <a:endParaRPr lang="es-ES" sz="2400" smtClean="0"/>
          </a:p>
        </p:txBody>
      </p:sp>
      <p:sp>
        <p:nvSpPr>
          <p:cNvPr id="6" name="5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p:cNvSpPr>
            <a:spLocks noGrp="1" noChangeArrowheads="1"/>
          </p:cNvSpPr>
          <p:nvPr>
            <p:ph type="title" idx="4294967295"/>
          </p:nvPr>
        </p:nvSpPr>
        <p:spPr/>
        <p:txBody>
          <a:bodyPr/>
          <a:lstStyle/>
          <a:p>
            <a:pPr eaLnBrk="1" hangingPunct="1"/>
            <a:r>
              <a:rPr lang="es-ES" sz="4000" b="1" smtClean="0"/>
              <a:t>Control de la ventilación</a:t>
            </a:r>
            <a:br>
              <a:rPr lang="es-ES" sz="4000" b="1" smtClean="0"/>
            </a:br>
            <a:r>
              <a:rPr lang="es-ES" sz="4000" b="1" smtClean="0"/>
              <a:t>P</a:t>
            </a:r>
            <a:r>
              <a:rPr lang="es-ES" sz="4000" b="1" baseline="-25000" smtClean="0"/>
              <a:t>0.1</a:t>
            </a:r>
            <a:r>
              <a:rPr lang="es-ES" sz="4000" b="1" smtClean="0"/>
              <a:t> / PetCO</a:t>
            </a:r>
            <a:r>
              <a:rPr lang="es-ES" sz="4000" b="1" baseline="-25000" smtClean="0"/>
              <a:t>2</a:t>
            </a:r>
          </a:p>
        </p:txBody>
      </p:sp>
      <p:pic>
        <p:nvPicPr>
          <p:cNvPr id="46082" name="Picture 4" descr="DSC00201"/>
          <p:cNvPicPr>
            <a:picLocks noGrp="1" noChangeAspect="1" noChangeArrowheads="1"/>
          </p:cNvPicPr>
          <p:nvPr>
            <p:ph sz="half" idx="4294967295"/>
          </p:nvPr>
        </p:nvPicPr>
        <p:blipFill>
          <a:blip r:embed="rId2"/>
          <a:srcRect/>
          <a:stretch>
            <a:fillRect/>
          </a:stretch>
        </p:blipFill>
        <p:spPr>
          <a:xfrm>
            <a:off x="1547813" y="1989138"/>
            <a:ext cx="2970212" cy="3960812"/>
          </a:xfrm>
        </p:spPr>
      </p:pic>
      <p:sp>
        <p:nvSpPr>
          <p:cNvPr id="7" name="6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
        <p:nvSpPr>
          <p:cNvPr id="46084" name="Text Box 7"/>
          <p:cNvSpPr txBox="1">
            <a:spLocks noChangeArrowheads="1"/>
          </p:cNvSpPr>
          <p:nvPr/>
        </p:nvSpPr>
        <p:spPr bwMode="auto">
          <a:xfrm>
            <a:off x="5724525" y="2565400"/>
            <a:ext cx="2879725" cy="2530475"/>
          </a:xfrm>
          <a:prstGeom prst="rect">
            <a:avLst/>
          </a:prstGeom>
          <a:noFill/>
          <a:ln w="9525">
            <a:noFill/>
            <a:miter lim="800000"/>
            <a:headEnd/>
            <a:tailEnd/>
          </a:ln>
        </p:spPr>
        <p:txBody>
          <a:bodyPr>
            <a:spAutoFit/>
          </a:bodyPr>
          <a:lstStyle/>
          <a:p>
            <a:pPr>
              <a:spcBef>
                <a:spcPct val="50000"/>
              </a:spcBef>
            </a:pPr>
            <a:r>
              <a:rPr lang="es-ES" sz="2000" b="1">
                <a:latin typeface="Times New Roman" pitchFamily="18" charset="0"/>
              </a:rPr>
              <a:t>Reinhalación de CO</a:t>
            </a:r>
            <a:r>
              <a:rPr lang="es-ES" sz="2000" b="1" baseline="-25000">
                <a:latin typeface="Times New Roman" pitchFamily="18" charset="0"/>
              </a:rPr>
              <a:t>2</a:t>
            </a:r>
            <a:r>
              <a:rPr lang="es-ES" sz="2000" b="1">
                <a:latin typeface="Times New Roman" pitchFamily="18" charset="0"/>
              </a:rPr>
              <a:t> en oxígeno durante 4 minutos y oclusiones periódicas no anticipadas para luego analizar la presión en los primeros 0.1 segundos de la inspiración: P0.1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IMG_0044"/>
          <p:cNvPicPr>
            <a:picLocks noChangeAspect="1" noChangeArrowheads="1"/>
          </p:cNvPicPr>
          <p:nvPr/>
        </p:nvPicPr>
        <p:blipFill>
          <a:blip r:embed="rId2"/>
          <a:srcRect/>
          <a:stretch>
            <a:fillRect/>
          </a:stretch>
        </p:blipFill>
        <p:spPr bwMode="auto">
          <a:xfrm>
            <a:off x="152400" y="152400"/>
            <a:ext cx="4514850" cy="6019800"/>
          </a:xfrm>
          <a:prstGeom prst="rect">
            <a:avLst/>
          </a:prstGeom>
          <a:noFill/>
          <a:ln w="9525">
            <a:noFill/>
            <a:miter lim="800000"/>
            <a:headEnd/>
            <a:tailEnd/>
          </a:ln>
        </p:spPr>
      </p:pic>
      <p:pic>
        <p:nvPicPr>
          <p:cNvPr id="47106" name="Picture 3" descr="i phone-1 014x"/>
          <p:cNvPicPr>
            <a:picLocks noChangeAspect="1" noChangeArrowheads="1"/>
          </p:cNvPicPr>
          <p:nvPr/>
        </p:nvPicPr>
        <p:blipFill>
          <a:blip r:embed="rId3" cstate="print"/>
          <a:srcRect/>
          <a:stretch>
            <a:fillRect/>
          </a:stretch>
        </p:blipFill>
        <p:spPr bwMode="auto">
          <a:xfrm>
            <a:off x="5486400" y="228600"/>
            <a:ext cx="3352800" cy="2514600"/>
          </a:xfrm>
          <a:prstGeom prst="rect">
            <a:avLst/>
          </a:prstGeom>
          <a:noFill/>
          <a:ln w="9525">
            <a:noFill/>
            <a:miter lim="800000"/>
            <a:headEnd/>
            <a:tailEnd/>
          </a:ln>
        </p:spPr>
      </p:pic>
      <p:pic>
        <p:nvPicPr>
          <p:cNvPr id="47107" name="Picture 4" descr="i phone-1 021x"/>
          <p:cNvPicPr>
            <a:picLocks noChangeAspect="1" noChangeArrowheads="1"/>
          </p:cNvPicPr>
          <p:nvPr/>
        </p:nvPicPr>
        <p:blipFill>
          <a:blip r:embed="rId4"/>
          <a:srcRect/>
          <a:stretch>
            <a:fillRect/>
          </a:stretch>
        </p:blipFill>
        <p:spPr bwMode="auto">
          <a:xfrm>
            <a:off x="4800600" y="3048000"/>
            <a:ext cx="2686050" cy="3581400"/>
          </a:xfrm>
          <a:prstGeom prst="rect">
            <a:avLst/>
          </a:prstGeom>
          <a:noFill/>
          <a:ln w="9525">
            <a:noFill/>
            <a:miter lim="800000"/>
            <a:headEnd/>
            <a:tailEnd/>
          </a:ln>
        </p:spPr>
      </p:pic>
      <p:sp>
        <p:nvSpPr>
          <p:cNvPr id="7" name="6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p:txBody>
          <a:bodyPr/>
          <a:lstStyle/>
          <a:p>
            <a:pPr eaLnBrk="1" hangingPunct="1"/>
            <a:r>
              <a:rPr lang="es-ES_tradnl" sz="3600" smtClean="0"/>
              <a:t>Grafico de todo el estudio, basal y 4 minutos de reinhalación de CO2</a:t>
            </a:r>
          </a:p>
        </p:txBody>
      </p:sp>
      <p:pic>
        <p:nvPicPr>
          <p:cNvPr id="48130" name="Picture 3"/>
          <p:cNvPicPr>
            <a:picLocks noGrp="1" noChangeAspect="1" noChangeArrowheads="1"/>
          </p:cNvPicPr>
          <p:nvPr>
            <p:ph type="body" idx="4294967295"/>
          </p:nvPr>
        </p:nvPicPr>
        <p:blipFill>
          <a:blip r:embed="rId2"/>
          <a:srcRect t="14941" r="1003" b="5507"/>
          <a:stretch>
            <a:fillRect/>
          </a:stretch>
        </p:blipFill>
        <p:spPr>
          <a:xfrm>
            <a:off x="457200" y="2276475"/>
            <a:ext cx="8147050" cy="36004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r>
              <a:rPr lang="es-ES" sz="3200" b="1" smtClean="0"/>
              <a:t>Inspiración ocluida para medir P0.1</a:t>
            </a:r>
          </a:p>
        </p:txBody>
      </p:sp>
      <p:pic>
        <p:nvPicPr>
          <p:cNvPr id="50178" name="Picture 3"/>
          <p:cNvPicPr>
            <a:picLocks noGrp="1" noChangeAspect="1" noChangeArrowheads="1"/>
          </p:cNvPicPr>
          <p:nvPr>
            <p:ph type="body" idx="4294967295"/>
          </p:nvPr>
        </p:nvPicPr>
        <p:blipFill>
          <a:blip r:embed="rId2"/>
          <a:srcRect t="19711" r="2759" b="7085"/>
          <a:stretch>
            <a:fillRect/>
          </a:stretch>
        </p:blipFill>
        <p:spPr>
          <a:xfrm>
            <a:off x="457200" y="1341438"/>
            <a:ext cx="8147050" cy="51117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8"/>
          <p:cNvSpPr>
            <a:spLocks noGrp="1"/>
          </p:cNvSpPr>
          <p:nvPr>
            <p:ph type="title" idx="4294967295"/>
          </p:nvPr>
        </p:nvSpPr>
        <p:spPr/>
        <p:txBody>
          <a:bodyPr/>
          <a:lstStyle/>
          <a:p>
            <a:r>
              <a:rPr lang="es-ES" sz="3600" b="1" smtClean="0"/>
              <a:t>P0.1/PCO2 antes y después de normalización de la PCO2 con VNI</a:t>
            </a:r>
          </a:p>
        </p:txBody>
      </p:sp>
      <p:graphicFrame>
        <p:nvGraphicFramePr>
          <p:cNvPr id="40963" name="Object 3"/>
          <p:cNvGraphicFramePr>
            <a:graphicFrameLocks noGrp="1" noChangeAspect="1"/>
          </p:cNvGraphicFramePr>
          <p:nvPr>
            <p:ph sz="half" idx="4294967295"/>
          </p:nvPr>
        </p:nvGraphicFramePr>
        <p:xfrm>
          <a:off x="1476375" y="1536700"/>
          <a:ext cx="3114675" cy="3152775"/>
        </p:xfrm>
        <a:graphic>
          <a:graphicData uri="http://schemas.openxmlformats.org/presentationml/2006/ole">
            <mc:AlternateContent xmlns:mc="http://schemas.openxmlformats.org/markup-compatibility/2006">
              <mc:Choice xmlns:v="urn:schemas-microsoft-com:vml" Requires="v">
                <p:oleObj spid="_x0000_s40969" name="Gráfico" r:id="rId4" imgW="3114675" imgH="3152775" progId="Excel.Sheet.8">
                  <p:embed/>
                </p:oleObj>
              </mc:Choice>
              <mc:Fallback>
                <p:oleObj name="Gráfico" r:id="rId4" imgW="3114675" imgH="3152775" progId="Excel.Sheet.8">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536700"/>
                        <a:ext cx="3114675"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4" name="Object 7"/>
          <p:cNvGraphicFramePr>
            <a:graphicFrameLocks noGrp="1" noChangeAspect="1"/>
          </p:cNvGraphicFramePr>
          <p:nvPr>
            <p:ph sz="quarter" idx="4294967295"/>
          </p:nvPr>
        </p:nvGraphicFramePr>
        <p:xfrm>
          <a:off x="5435600" y="1628775"/>
          <a:ext cx="2773363" cy="2808288"/>
        </p:xfrm>
        <a:graphic>
          <a:graphicData uri="http://schemas.openxmlformats.org/presentationml/2006/ole">
            <mc:AlternateContent xmlns:mc="http://schemas.openxmlformats.org/markup-compatibility/2006">
              <mc:Choice xmlns:v="urn:schemas-microsoft-com:vml" Requires="v">
                <p:oleObj spid="_x0000_s40970" name="Gráfico" r:id="rId7" imgW="3114675" imgH="3152775" progId="Excel.Sheet.8">
                  <p:embed/>
                </p:oleObj>
              </mc:Choice>
              <mc:Fallback>
                <p:oleObj name="Gráfico" r:id="rId7" imgW="3114675" imgH="3152775" progId="Excel.Sheet.8">
                  <p:embed/>
                  <p:pic>
                    <p:nvPicPr>
                      <p:cNvPr id="0" name="Picture 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628775"/>
                        <a:ext cx="2773363" cy="280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Text Box 10"/>
          <p:cNvSpPr txBox="1">
            <a:spLocks noChangeArrowheads="1"/>
          </p:cNvSpPr>
          <p:nvPr/>
        </p:nvSpPr>
        <p:spPr bwMode="auto">
          <a:xfrm>
            <a:off x="395288" y="4724400"/>
            <a:ext cx="7724775" cy="1006475"/>
          </a:xfrm>
          <a:prstGeom prst="rect">
            <a:avLst/>
          </a:prstGeom>
          <a:noFill/>
          <a:ln w="9525">
            <a:noFill/>
            <a:miter lim="800000"/>
            <a:headEnd/>
            <a:tailEnd/>
          </a:ln>
        </p:spPr>
        <p:txBody>
          <a:bodyPr>
            <a:spAutoFit/>
          </a:bodyPr>
          <a:lstStyle/>
          <a:p>
            <a:r>
              <a:rPr lang="es-ES" sz="2000">
                <a:latin typeface="Times New Roman" pitchFamily="18" charset="0"/>
              </a:rPr>
              <a:t>		</a:t>
            </a:r>
          </a:p>
          <a:p>
            <a:r>
              <a:rPr lang="es-ES" sz="2000">
                <a:latin typeface="Times New Roman" pitchFamily="18" charset="0"/>
              </a:rPr>
              <a:t>					</a:t>
            </a:r>
          </a:p>
          <a:p>
            <a:r>
              <a:rPr lang="es-ES" sz="2000">
                <a:latin typeface="Times New Roman" pitchFamily="18" charset="0"/>
              </a:rPr>
              <a:t>			</a:t>
            </a:r>
          </a:p>
        </p:txBody>
      </p:sp>
      <p:graphicFrame>
        <p:nvGraphicFramePr>
          <p:cNvPr id="63574" name="Group 86"/>
          <p:cNvGraphicFramePr>
            <a:graphicFrameLocks noGrp="1"/>
          </p:cNvGraphicFramePr>
          <p:nvPr>
            <p:ph sz="quarter" idx="4294967295"/>
          </p:nvPr>
        </p:nvGraphicFramePr>
        <p:xfrm>
          <a:off x="2843213" y="4581525"/>
          <a:ext cx="4038600" cy="1848803"/>
        </p:xfrm>
        <a:graphic>
          <a:graphicData uri="http://schemas.openxmlformats.org/drawingml/2006/table">
            <a:tbl>
              <a:tblPr/>
              <a:tblGrid>
                <a:gridCol w="1346200"/>
                <a:gridCol w="1346200"/>
                <a:gridCol w="1346200"/>
              </a:tblGrid>
              <a:tr h="385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1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smtClean="0">
                          <a:ln>
                            <a:noFill/>
                          </a:ln>
                          <a:solidFill>
                            <a:schemeClr val="tx1"/>
                          </a:solidFill>
                          <a:effectLst/>
                          <a:latin typeface="Calibri" pitchFamily="34" charset="0"/>
                        </a:rPr>
                        <a:t>Pre VNI </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smtClean="0">
                          <a:ln>
                            <a:noFill/>
                          </a:ln>
                          <a:solidFill>
                            <a:schemeClr val="tx1"/>
                          </a:solidFill>
                          <a:effectLst/>
                          <a:latin typeface="Calibri" pitchFamily="34" charset="0"/>
                        </a:rPr>
                        <a:t>Post VNI </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dirty="0" err="1" smtClean="0">
                          <a:ln>
                            <a:noFill/>
                          </a:ln>
                          <a:solidFill>
                            <a:schemeClr val="tx1"/>
                          </a:solidFill>
                          <a:effectLst/>
                          <a:latin typeface="Calibri" pitchFamily="34" charset="0"/>
                        </a:rPr>
                        <a:t>Ph</a:t>
                      </a:r>
                      <a:r>
                        <a:rPr kumimoji="0" lang="es-AR" sz="1800" b="1" i="0" u="none" strike="noStrike" cap="none" normalizeH="0" baseline="0" dirty="0" smtClean="0">
                          <a:ln>
                            <a:noFill/>
                          </a:ln>
                          <a:solidFill>
                            <a:schemeClr val="tx1"/>
                          </a:solidFill>
                          <a:effectLst/>
                          <a:latin typeface="Calibri" pitchFamily="34" charset="0"/>
                        </a:rPr>
                        <a:t> </a:t>
                      </a:r>
                      <a:endParaRPr kumimoji="0" lang="es-ES" sz="1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7.39</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7.42</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smtClean="0">
                          <a:ln>
                            <a:noFill/>
                          </a:ln>
                          <a:solidFill>
                            <a:schemeClr val="tx1"/>
                          </a:solidFill>
                          <a:effectLst/>
                          <a:latin typeface="Calibri" pitchFamily="34" charset="0"/>
                        </a:rPr>
                        <a:t>PO2</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dirty="0" smtClean="0">
                          <a:ln>
                            <a:noFill/>
                          </a:ln>
                          <a:solidFill>
                            <a:schemeClr val="tx1"/>
                          </a:solidFill>
                          <a:effectLst/>
                          <a:latin typeface="Calibri" pitchFamily="34" charset="0"/>
                        </a:rPr>
                        <a:t>79.3</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79</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smtClean="0">
                          <a:ln>
                            <a:noFill/>
                          </a:ln>
                          <a:solidFill>
                            <a:schemeClr val="tx1"/>
                          </a:solidFill>
                          <a:effectLst/>
                          <a:latin typeface="Calibri" pitchFamily="34" charset="0"/>
                        </a:rPr>
                        <a:t>PaCO2</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46.2</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41.7</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1" i="0" u="none" strike="noStrike" cap="none" normalizeH="0" baseline="0" smtClean="0">
                          <a:ln>
                            <a:noFill/>
                          </a:ln>
                          <a:solidFill>
                            <a:schemeClr val="tx1"/>
                          </a:solidFill>
                          <a:effectLst/>
                          <a:latin typeface="Calibri" pitchFamily="34" charset="0"/>
                        </a:rPr>
                        <a:t>Bic </a:t>
                      </a:r>
                      <a:endParaRPr kumimoji="0" lang="es-ES" sz="1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smtClean="0">
                          <a:ln>
                            <a:noFill/>
                          </a:ln>
                          <a:solidFill>
                            <a:schemeClr val="tx1"/>
                          </a:solidFill>
                          <a:effectLst/>
                          <a:latin typeface="Calibri" pitchFamily="34" charset="0"/>
                        </a:rPr>
                        <a:t>27.4</a:t>
                      </a:r>
                      <a:endParaRPr kumimoji="0" lang="es-E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AR" sz="1800" b="0" i="0" u="none" strike="noStrike" cap="none" normalizeH="0" baseline="0" dirty="0" smtClean="0">
                          <a:ln>
                            <a:noFill/>
                          </a:ln>
                          <a:solidFill>
                            <a:schemeClr val="tx1"/>
                          </a:solidFill>
                          <a:effectLst/>
                          <a:latin typeface="Calibri" pitchFamily="34" charset="0"/>
                        </a:rPr>
                        <a:t>20.6 </a:t>
                      </a:r>
                      <a:endParaRPr kumimoji="0" lang="es-E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2381" y="0"/>
          <a:ext cx="9145059" cy="6858000"/>
        </p:xfrm>
        <a:graphic>
          <a:graphicData uri="http://schemas.openxmlformats.org/presentationml/2006/ole">
            <mc:AlternateContent xmlns:mc="http://schemas.openxmlformats.org/markup-compatibility/2006">
              <mc:Choice xmlns:v="urn:schemas-microsoft-com:vml" Requires="v">
                <p:oleObj spid="_x0000_s66563" name="Presentación" r:id="rId4" imgW="4570586" imgH="3427608" progId="PowerPoint.Show.12">
                  <p:embed/>
                </p:oleObj>
              </mc:Choice>
              <mc:Fallback>
                <p:oleObj name="Presentación" r:id="rId4" imgW="4570586" imgH="3427608" progId="PowerPoint.Show.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 y="0"/>
                        <a:ext cx="914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0" y="620713"/>
            <a:ext cx="4552950" cy="2409825"/>
          </a:xfrm>
          <a:prstGeom prst="rect">
            <a:avLst/>
          </a:prstGeom>
          <a:noFill/>
          <a:ln w="9525" algn="ctr">
            <a:noFill/>
            <a:miter lim="800000"/>
            <a:headEnd/>
            <a:tailEnd/>
          </a:ln>
        </p:spPr>
      </p:pic>
      <p:pic>
        <p:nvPicPr>
          <p:cNvPr id="36867" name="Picture 4"/>
          <p:cNvPicPr>
            <a:picLocks noChangeAspect="1" noChangeArrowheads="1"/>
          </p:cNvPicPr>
          <p:nvPr/>
        </p:nvPicPr>
        <p:blipFill>
          <a:blip r:embed="rId3"/>
          <a:srcRect/>
          <a:stretch>
            <a:fillRect/>
          </a:stretch>
        </p:blipFill>
        <p:spPr bwMode="auto">
          <a:xfrm>
            <a:off x="0" y="3038475"/>
            <a:ext cx="4576763" cy="2419350"/>
          </a:xfrm>
          <a:prstGeom prst="rect">
            <a:avLst/>
          </a:prstGeom>
          <a:noFill/>
          <a:ln w="9525" algn="ctr">
            <a:noFill/>
            <a:miter lim="800000"/>
            <a:headEnd/>
            <a:tailEnd/>
          </a:ln>
        </p:spPr>
      </p:pic>
      <p:pic>
        <p:nvPicPr>
          <p:cNvPr id="36868" name="Picture 5"/>
          <p:cNvPicPr>
            <a:picLocks noChangeAspect="1" noChangeArrowheads="1"/>
          </p:cNvPicPr>
          <p:nvPr/>
        </p:nvPicPr>
        <p:blipFill>
          <a:blip r:embed="rId4"/>
          <a:srcRect/>
          <a:stretch>
            <a:fillRect/>
          </a:stretch>
        </p:blipFill>
        <p:spPr bwMode="auto">
          <a:xfrm>
            <a:off x="4521200" y="666750"/>
            <a:ext cx="4356100" cy="4598988"/>
          </a:xfrm>
          <a:prstGeom prst="rect">
            <a:avLst/>
          </a:prstGeom>
          <a:noFill/>
          <a:ln w="9525" algn="ctr">
            <a:noFill/>
            <a:miter lim="800000"/>
            <a:headEnd/>
            <a:tailEnd/>
          </a:ln>
        </p:spPr>
      </p:pic>
      <p:sp>
        <p:nvSpPr>
          <p:cNvPr id="36869" name="6 Marcador de pie de página"/>
          <p:cNvSpPr>
            <a:spLocks noGrp="1"/>
          </p:cNvSpPr>
          <p:nvPr>
            <p:ph type="ftr" sz="quarter" idx="10"/>
          </p:nvPr>
        </p:nvSpPr>
        <p:spPr>
          <a:xfrm>
            <a:off x="3132138" y="6400800"/>
            <a:ext cx="2895600" cy="457200"/>
          </a:xfrm>
        </p:spPr>
        <p:txBody>
          <a:bodyPr anchor="t"/>
          <a:lstStyle/>
          <a:p>
            <a:pPr>
              <a:defRPr/>
            </a:pPr>
            <a:endParaRPr lang="es-ES" sz="1000" dirty="0" smtClean="0"/>
          </a:p>
        </p:txBody>
      </p:sp>
      <p:sp>
        <p:nvSpPr>
          <p:cNvPr id="5" name="2 Subtítulo"/>
          <p:cNvSpPr txBox="1">
            <a:spLocks/>
          </p:cNvSpPr>
          <p:nvPr/>
        </p:nvSpPr>
        <p:spPr bwMode="auto">
          <a:xfrm>
            <a:off x="0" y="5661025"/>
            <a:ext cx="8820150" cy="504825"/>
          </a:xfrm>
          <a:prstGeom prst="rect">
            <a:avLst/>
          </a:prstGeom>
          <a:noFill/>
          <a:ln w="9525">
            <a:noFill/>
            <a:miter lim="800000"/>
            <a:headEnd/>
            <a:tailEnd/>
          </a:ln>
        </p:spPr>
        <p:txBody>
          <a:bodyPr>
            <a:normAutofit/>
          </a:bodyPr>
          <a:lstStyle/>
          <a:p>
            <a:pPr marL="44450" algn="ctr" eaLnBrk="0" hangingPunct="0">
              <a:lnSpc>
                <a:spcPct val="90000"/>
              </a:lnSpc>
              <a:spcBef>
                <a:spcPts val="300"/>
              </a:spcBef>
              <a:buClr>
                <a:srgbClr val="FFFFFF"/>
              </a:buClr>
              <a:buFont typeface="Arial" charset="0"/>
              <a:buNone/>
              <a:defRPr/>
            </a:pPr>
            <a:r>
              <a:rPr lang="es-AR" sz="1600" i="1">
                <a:solidFill>
                  <a:schemeClr val="tx2"/>
                </a:solidFill>
                <a:effectLst>
                  <a:outerShdw blurRad="38100" dist="38100" dir="2700000" algn="tl">
                    <a:srgbClr val="C0C0C0"/>
                  </a:outerShdw>
                </a:effectLst>
                <a:cs typeface="+mn-cs"/>
              </a:rPr>
              <a:t>Déficit de Maltasa Ácida</a:t>
            </a:r>
          </a:p>
        </p:txBody>
      </p:sp>
      <p:sp>
        <p:nvSpPr>
          <p:cNvPr id="36872" name="7 Rectángulo"/>
          <p:cNvSpPr>
            <a:spLocks noChangeArrowheads="1"/>
          </p:cNvSpPr>
          <p:nvPr/>
        </p:nvSpPr>
        <p:spPr bwMode="auto">
          <a:xfrm>
            <a:off x="5905500" y="3771900"/>
            <a:ext cx="933450" cy="247650"/>
          </a:xfrm>
          <a:prstGeom prst="rect">
            <a:avLst/>
          </a:prstGeom>
          <a:noFill/>
          <a:ln w="25400" algn="ctr">
            <a:solidFill>
              <a:srgbClr val="FF0000"/>
            </a:solidFill>
            <a:round/>
            <a:headEnd/>
            <a:tailEnd/>
          </a:ln>
        </p:spPr>
        <p:txBody>
          <a:bodyPr anchor="ctr"/>
          <a:lstStyle/>
          <a:p>
            <a:endParaRPr lang="es-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3 CuadroTexto"/>
          <p:cNvSpPr txBox="1">
            <a:spLocks noChangeArrowheads="1"/>
          </p:cNvSpPr>
          <p:nvPr/>
        </p:nvSpPr>
        <p:spPr bwMode="auto">
          <a:xfrm>
            <a:off x="3959225" y="476250"/>
            <a:ext cx="1223963" cy="557213"/>
          </a:xfrm>
          <a:prstGeom prst="rect">
            <a:avLst/>
          </a:prstGeom>
          <a:noFill/>
          <a:ln w="38100">
            <a:solidFill>
              <a:schemeClr val="tx1"/>
            </a:solidFill>
            <a:miter lim="800000"/>
            <a:headEnd/>
            <a:tailEnd/>
          </a:ln>
        </p:spPr>
        <p:txBody>
          <a:bodyPr>
            <a:spAutoFit/>
          </a:bodyPr>
          <a:lstStyle/>
          <a:p>
            <a:pPr algn="ctr"/>
            <a:r>
              <a:rPr lang="es-AR" sz="2800" b="1">
                <a:latin typeface="Calibri"/>
              </a:rPr>
              <a:t>ENM</a:t>
            </a:r>
          </a:p>
        </p:txBody>
      </p:sp>
      <p:grpSp>
        <p:nvGrpSpPr>
          <p:cNvPr id="20498" name="Group 18"/>
          <p:cNvGrpSpPr>
            <a:grpSpLocks/>
          </p:cNvGrpSpPr>
          <p:nvPr/>
        </p:nvGrpSpPr>
        <p:grpSpPr bwMode="auto">
          <a:xfrm>
            <a:off x="4570413" y="1071563"/>
            <a:ext cx="4629150" cy="3646487"/>
            <a:chOff x="2879" y="1083"/>
            <a:chExt cx="2916" cy="2297"/>
          </a:xfrm>
        </p:grpSpPr>
        <p:sp>
          <p:nvSpPr>
            <p:cNvPr id="52227" name="5 CuadroTexto"/>
            <p:cNvSpPr txBox="1">
              <a:spLocks noChangeArrowheads="1"/>
            </p:cNvSpPr>
            <p:nvPr/>
          </p:nvSpPr>
          <p:spPr bwMode="auto">
            <a:xfrm>
              <a:off x="4417" y="1824"/>
              <a:ext cx="1247" cy="288"/>
            </a:xfrm>
            <a:prstGeom prst="rect">
              <a:avLst/>
            </a:prstGeom>
            <a:noFill/>
            <a:ln w="28575">
              <a:noFill/>
              <a:miter lim="800000"/>
              <a:headEnd/>
              <a:tailEnd/>
            </a:ln>
          </p:spPr>
          <p:txBody>
            <a:bodyPr>
              <a:spAutoFit/>
            </a:bodyPr>
            <a:lstStyle/>
            <a:p>
              <a:pPr algn="ctr"/>
              <a:r>
                <a:rPr lang="es-AR" sz="2400">
                  <a:latin typeface="Calibri"/>
                </a:rPr>
                <a:t>Escoliosis</a:t>
              </a:r>
            </a:p>
          </p:txBody>
        </p:sp>
        <p:sp>
          <p:nvSpPr>
            <p:cNvPr id="52228" name="13 Rectángulo"/>
            <p:cNvSpPr>
              <a:spLocks noChangeArrowheads="1"/>
            </p:cNvSpPr>
            <p:nvPr/>
          </p:nvSpPr>
          <p:spPr bwMode="auto">
            <a:xfrm>
              <a:off x="4286" y="2976"/>
              <a:ext cx="1509" cy="404"/>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Restricción progresiva</a:t>
              </a:r>
            </a:p>
            <a:p>
              <a:pPr marL="92075" indent="-92075">
                <a:buFont typeface="Arial" charset="0"/>
                <a:buChar char="•"/>
              </a:pPr>
              <a:r>
                <a:rPr lang="es-AR">
                  <a:latin typeface="Calibri"/>
                </a:rPr>
                <a:t>NMN</a:t>
              </a:r>
            </a:p>
          </p:txBody>
        </p:sp>
        <p:sp>
          <p:nvSpPr>
            <p:cNvPr id="18" name="17 Flecha abajo"/>
            <p:cNvSpPr/>
            <p:nvPr/>
          </p:nvSpPr>
          <p:spPr>
            <a:xfrm>
              <a:off x="4924"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5" name="24 Conector recto de flecha"/>
            <p:cNvCxnSpPr>
              <a:stCxn id="52225" idx="2"/>
              <a:endCxn id="52227" idx="0"/>
            </p:cNvCxnSpPr>
            <p:nvPr/>
          </p:nvCxnSpPr>
          <p:spPr>
            <a:xfrm>
              <a:off x="2879" y="1083"/>
              <a:ext cx="2162" cy="7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wipe(up)">
                                      <p:cBhvr>
                                        <p:cTn id="7"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4294967295"/>
          </p:nvPr>
        </p:nvPicPr>
        <p:blipFill>
          <a:blip r:embed="rId3"/>
          <a:srcRect/>
          <a:stretch>
            <a:fillRect/>
          </a:stretch>
        </p:blipFill>
        <p:spPr>
          <a:xfrm>
            <a:off x="26988" y="1989138"/>
            <a:ext cx="4770437" cy="3411537"/>
          </a:xfrm>
        </p:spPr>
      </p:pic>
      <p:sp>
        <p:nvSpPr>
          <p:cNvPr id="32771" name="1 Título"/>
          <p:cNvSpPr>
            <a:spLocks/>
          </p:cNvSpPr>
          <p:nvPr/>
        </p:nvSpPr>
        <p:spPr bwMode="auto">
          <a:xfrm>
            <a:off x="438150" y="5886450"/>
            <a:ext cx="8229600" cy="590550"/>
          </a:xfrm>
          <a:prstGeom prst="rect">
            <a:avLst/>
          </a:prstGeom>
          <a:noFill/>
          <a:ln w="9525">
            <a:noFill/>
            <a:miter lim="800000"/>
            <a:headEnd/>
            <a:tailEnd/>
          </a:ln>
        </p:spPr>
        <p:txBody>
          <a:bodyPr anchor="ctr"/>
          <a:lstStyle/>
          <a:p>
            <a:r>
              <a:rPr lang="es-AR" sz="1600" i="1" dirty="0"/>
              <a:t>E. </a:t>
            </a:r>
            <a:r>
              <a:rPr lang="es-AR" sz="1600" i="1" dirty="0" smtClean="0"/>
              <a:t>F  </a:t>
            </a:r>
            <a:r>
              <a:rPr lang="es-AR" sz="1600" i="1" dirty="0"/>
              <a:t>19 años DMD</a:t>
            </a:r>
            <a:r>
              <a:rPr lang="es-AR" sz="4000" dirty="0"/>
              <a:t> </a:t>
            </a:r>
          </a:p>
        </p:txBody>
      </p:sp>
      <p:sp>
        <p:nvSpPr>
          <p:cNvPr id="32773" name="5 Marcador de pie de página"/>
          <p:cNvSpPr>
            <a:spLocks noGrp="1"/>
          </p:cNvSpPr>
          <p:nvPr>
            <p:ph type="ftr" sz="quarter" idx="10"/>
          </p:nvPr>
        </p:nvSpPr>
        <p:spPr/>
        <p:txBody>
          <a:bodyPr/>
          <a:lstStyle/>
          <a:p>
            <a:pPr>
              <a:defRPr/>
            </a:pPr>
            <a:endParaRPr lang="es-ES" dirty="0" smtClean="0"/>
          </a:p>
        </p:txBody>
      </p:sp>
      <p:graphicFrame>
        <p:nvGraphicFramePr>
          <p:cNvPr id="8" name="Chart 1"/>
          <p:cNvGraphicFramePr>
            <a:graphicFrameLocks/>
          </p:cNvGraphicFramePr>
          <p:nvPr/>
        </p:nvGraphicFramePr>
        <p:xfrm>
          <a:off x="4914900" y="2171700"/>
          <a:ext cx="4229100" cy="2990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533400" y="0"/>
            <a:ext cx="8229600" cy="685800"/>
          </a:xfrm>
        </p:spPr>
        <p:txBody>
          <a:bodyPr/>
          <a:lstStyle/>
          <a:p>
            <a:pPr eaLnBrk="1" hangingPunct="1"/>
            <a:endParaRPr lang="es-ES" sz="4000" smtClean="0"/>
          </a:p>
        </p:txBody>
      </p:sp>
      <p:pic>
        <p:nvPicPr>
          <p:cNvPr id="58370" name="Picture 3"/>
          <p:cNvPicPr>
            <a:picLocks noGrp="1" noChangeAspect="1" noChangeArrowheads="1"/>
          </p:cNvPicPr>
          <p:nvPr>
            <p:ph type="body" idx="4294967295"/>
          </p:nvPr>
        </p:nvPicPr>
        <p:blipFill>
          <a:blip r:embed="rId2"/>
          <a:srcRect t="10861" r="4425" b="7074"/>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395288" y="2066925"/>
            <a:ext cx="7056437" cy="2497138"/>
            <a:chOff x="249" y="1434"/>
            <a:chExt cx="4445" cy="1573"/>
          </a:xfrm>
        </p:grpSpPr>
        <p:sp>
          <p:nvSpPr>
            <p:cNvPr id="16410" name="Text Box 24"/>
            <p:cNvSpPr txBox="1">
              <a:spLocks noChangeArrowheads="1"/>
            </p:cNvSpPr>
            <p:nvPr/>
          </p:nvSpPr>
          <p:spPr bwMode="auto">
            <a:xfrm>
              <a:off x="249" y="2795"/>
              <a:ext cx="2983" cy="212"/>
            </a:xfrm>
            <a:prstGeom prst="rect">
              <a:avLst/>
            </a:prstGeom>
            <a:noFill/>
            <a:ln w="9525">
              <a:noFill/>
              <a:miter lim="800000"/>
              <a:headEnd/>
              <a:tailEnd/>
            </a:ln>
          </p:spPr>
          <p:txBody>
            <a:bodyPr>
              <a:spAutoFit/>
            </a:bodyPr>
            <a:lstStyle/>
            <a:p>
              <a:pPr algn="ctr"/>
              <a:r>
                <a:rPr lang="es-AR" sz="1600">
                  <a:ea typeface="ＭＳ Ｐゴシック"/>
                  <a:cs typeface="ＭＳ Ｐゴシック"/>
                </a:rPr>
                <a:t>Progresión según la historia natural</a:t>
              </a:r>
              <a:endParaRPr lang="es-ES" sz="2000">
                <a:ea typeface="ＭＳ Ｐゴシック"/>
                <a:cs typeface="ＭＳ Ｐゴシック"/>
              </a:endParaRPr>
            </a:p>
          </p:txBody>
        </p:sp>
        <p:grpSp>
          <p:nvGrpSpPr>
            <p:cNvPr id="16411" name="Group 33"/>
            <p:cNvGrpSpPr>
              <a:grpSpLocks/>
            </p:cNvGrpSpPr>
            <p:nvPr/>
          </p:nvGrpSpPr>
          <p:grpSpPr bwMode="auto">
            <a:xfrm>
              <a:off x="1610" y="1434"/>
              <a:ext cx="3084" cy="1497"/>
              <a:chOff x="1610" y="1434"/>
              <a:chExt cx="3084" cy="1497"/>
            </a:xfrm>
          </p:grpSpPr>
          <p:sp>
            <p:nvSpPr>
              <p:cNvPr id="16412" name="Line 28"/>
              <p:cNvSpPr>
                <a:spLocks noChangeShapeType="1"/>
              </p:cNvSpPr>
              <p:nvPr/>
            </p:nvSpPr>
            <p:spPr bwMode="auto">
              <a:xfrm flipH="1">
                <a:off x="1837" y="1706"/>
                <a:ext cx="227" cy="953"/>
              </a:xfrm>
              <a:prstGeom prst="line">
                <a:avLst/>
              </a:prstGeom>
              <a:noFill/>
              <a:ln w="9525">
                <a:solidFill>
                  <a:schemeClr val="tx1"/>
                </a:solidFill>
                <a:prstDash val="dash"/>
                <a:round/>
                <a:headEnd/>
                <a:tailEnd type="triangle" w="med" len="med"/>
              </a:ln>
            </p:spPr>
            <p:txBody>
              <a:bodyPr/>
              <a:lstStyle/>
              <a:p>
                <a:endParaRPr lang="en-US"/>
              </a:p>
            </p:txBody>
          </p:sp>
          <p:sp>
            <p:nvSpPr>
              <p:cNvPr id="16413" name="Line 29"/>
              <p:cNvSpPr>
                <a:spLocks noChangeShapeType="1"/>
              </p:cNvSpPr>
              <p:nvPr/>
            </p:nvSpPr>
            <p:spPr bwMode="auto">
              <a:xfrm flipH="1">
                <a:off x="2290" y="1752"/>
                <a:ext cx="681" cy="998"/>
              </a:xfrm>
              <a:prstGeom prst="line">
                <a:avLst/>
              </a:prstGeom>
              <a:noFill/>
              <a:ln w="9525">
                <a:solidFill>
                  <a:schemeClr val="tx1"/>
                </a:solidFill>
                <a:prstDash val="dash"/>
                <a:round/>
                <a:headEnd/>
                <a:tailEnd type="triangle" w="med" len="med"/>
              </a:ln>
            </p:spPr>
            <p:txBody>
              <a:bodyPr/>
              <a:lstStyle/>
              <a:p>
                <a:endParaRPr lang="en-US"/>
              </a:p>
            </p:txBody>
          </p:sp>
          <p:sp>
            <p:nvSpPr>
              <p:cNvPr id="16414" name="Line 30"/>
              <p:cNvSpPr>
                <a:spLocks noChangeShapeType="1"/>
              </p:cNvSpPr>
              <p:nvPr/>
            </p:nvSpPr>
            <p:spPr bwMode="auto">
              <a:xfrm flipH="1">
                <a:off x="2517" y="1661"/>
                <a:ext cx="1225" cy="953"/>
              </a:xfrm>
              <a:prstGeom prst="line">
                <a:avLst/>
              </a:prstGeom>
              <a:noFill/>
              <a:ln w="9525">
                <a:solidFill>
                  <a:schemeClr val="tx1"/>
                </a:solidFill>
                <a:prstDash val="dash"/>
                <a:round/>
                <a:headEnd/>
                <a:tailEnd type="triangle" w="med" len="med"/>
              </a:ln>
            </p:spPr>
            <p:txBody>
              <a:bodyPr/>
              <a:lstStyle/>
              <a:p>
                <a:endParaRPr lang="en-US"/>
              </a:p>
            </p:txBody>
          </p:sp>
          <p:sp>
            <p:nvSpPr>
              <p:cNvPr id="16415" name="Line 31"/>
              <p:cNvSpPr>
                <a:spLocks noChangeShapeType="1"/>
              </p:cNvSpPr>
              <p:nvPr/>
            </p:nvSpPr>
            <p:spPr bwMode="auto">
              <a:xfrm>
                <a:off x="1610" y="1752"/>
                <a:ext cx="91" cy="862"/>
              </a:xfrm>
              <a:prstGeom prst="line">
                <a:avLst/>
              </a:prstGeom>
              <a:noFill/>
              <a:ln w="9525">
                <a:solidFill>
                  <a:schemeClr val="tx1"/>
                </a:solidFill>
                <a:prstDash val="dash"/>
                <a:round/>
                <a:headEnd/>
                <a:tailEnd type="triangle" w="med" len="med"/>
              </a:ln>
            </p:spPr>
            <p:txBody>
              <a:bodyPr/>
              <a:lstStyle/>
              <a:p>
                <a:endParaRPr lang="en-US"/>
              </a:p>
            </p:txBody>
          </p:sp>
          <p:sp>
            <p:nvSpPr>
              <p:cNvPr id="16416" name="Line 32"/>
              <p:cNvSpPr>
                <a:spLocks noChangeShapeType="1"/>
              </p:cNvSpPr>
              <p:nvPr/>
            </p:nvSpPr>
            <p:spPr bwMode="auto">
              <a:xfrm flipH="1">
                <a:off x="3107" y="1434"/>
                <a:ext cx="1587" cy="1497"/>
              </a:xfrm>
              <a:prstGeom prst="line">
                <a:avLst/>
              </a:prstGeom>
              <a:noFill/>
              <a:ln w="9525">
                <a:solidFill>
                  <a:schemeClr val="tx1"/>
                </a:solidFill>
                <a:prstDash val="dash"/>
                <a:round/>
                <a:headEnd/>
                <a:tailEnd type="triangle" w="med" len="med"/>
              </a:ln>
            </p:spPr>
            <p:txBody>
              <a:bodyPr/>
              <a:lstStyle/>
              <a:p>
                <a:endParaRPr lang="en-US"/>
              </a:p>
            </p:txBody>
          </p:sp>
        </p:grpSp>
      </p:grpSp>
      <p:sp>
        <p:nvSpPr>
          <p:cNvPr id="16386" name="Text Box 17"/>
          <p:cNvSpPr txBox="1">
            <a:spLocks noChangeArrowheads="1"/>
          </p:cNvSpPr>
          <p:nvPr/>
        </p:nvSpPr>
        <p:spPr bwMode="auto">
          <a:xfrm>
            <a:off x="7331075" y="385763"/>
            <a:ext cx="1255713" cy="741362"/>
          </a:xfrm>
          <a:prstGeom prst="rect">
            <a:avLst/>
          </a:prstGeom>
          <a:noFill/>
          <a:ln w="9525">
            <a:solidFill>
              <a:schemeClr val="bg2"/>
            </a:solidFill>
            <a:miter lim="800000"/>
            <a:headEnd/>
            <a:tailEnd/>
          </a:ln>
        </p:spPr>
        <p:txBody>
          <a:bodyPr>
            <a:spAutoFit/>
          </a:bodyPr>
          <a:lstStyle/>
          <a:p>
            <a:r>
              <a:rPr lang="es-MX" sz="1400" b="1">
                <a:solidFill>
                  <a:schemeClr val="bg2"/>
                </a:solidFill>
                <a:ea typeface="ＭＳ Ｐゴシック"/>
                <a:cs typeface="ＭＳ Ｐゴシック"/>
              </a:rPr>
              <a:t>Función</a:t>
            </a:r>
          </a:p>
          <a:p>
            <a:r>
              <a:rPr lang="es-MX" sz="1400" b="1">
                <a:solidFill>
                  <a:schemeClr val="bg2"/>
                </a:solidFill>
                <a:ea typeface="ＭＳ Ｐゴシック"/>
                <a:cs typeface="ＭＳ Ｐゴシック"/>
              </a:rPr>
              <a:t>respiratoria </a:t>
            </a:r>
          </a:p>
          <a:p>
            <a:r>
              <a:rPr lang="es-MX" sz="1400" b="1">
                <a:solidFill>
                  <a:schemeClr val="bg2"/>
                </a:solidFill>
                <a:ea typeface="ＭＳ Ｐゴシック"/>
                <a:cs typeface="ＭＳ Ｐゴシック"/>
              </a:rPr>
              <a:t>normal</a:t>
            </a:r>
            <a:endParaRPr lang="es-ES" sz="1400" b="1">
              <a:solidFill>
                <a:schemeClr val="bg2"/>
              </a:solidFill>
              <a:ea typeface="ＭＳ Ｐゴシック"/>
              <a:cs typeface="ＭＳ Ｐゴシック"/>
            </a:endParaRPr>
          </a:p>
        </p:txBody>
      </p:sp>
      <p:grpSp>
        <p:nvGrpSpPr>
          <p:cNvPr id="16387" name="Group 26"/>
          <p:cNvGrpSpPr>
            <a:grpSpLocks/>
          </p:cNvGrpSpPr>
          <p:nvPr/>
        </p:nvGrpSpPr>
        <p:grpSpPr bwMode="auto">
          <a:xfrm>
            <a:off x="2195513" y="908050"/>
            <a:ext cx="6477000" cy="2855913"/>
            <a:chOff x="521" y="527"/>
            <a:chExt cx="4080" cy="1612"/>
          </a:xfrm>
        </p:grpSpPr>
        <p:sp>
          <p:nvSpPr>
            <p:cNvPr id="16392" name="Freeform 3"/>
            <p:cNvSpPr>
              <a:spLocks/>
            </p:cNvSpPr>
            <p:nvPr/>
          </p:nvSpPr>
          <p:spPr bwMode="auto">
            <a:xfrm>
              <a:off x="553" y="821"/>
              <a:ext cx="3239" cy="1223"/>
            </a:xfrm>
            <a:custGeom>
              <a:avLst/>
              <a:gdLst>
                <a:gd name="T0" fmla="*/ 0 w 4415"/>
                <a:gd name="T1" fmla="*/ 0 h 2553"/>
                <a:gd name="T2" fmla="*/ 0 w 4415"/>
                <a:gd name="T3" fmla="*/ 0 h 2553"/>
                <a:gd name="T4" fmla="*/ 1 w 4415"/>
                <a:gd name="T5" fmla="*/ 0 h 2553"/>
                <a:gd name="T6" fmla="*/ 0 60000 65536"/>
                <a:gd name="T7" fmla="*/ 0 60000 65536"/>
                <a:gd name="T8" fmla="*/ 0 60000 65536"/>
                <a:gd name="T9" fmla="*/ 0 w 4415"/>
                <a:gd name="T10" fmla="*/ 0 h 2553"/>
                <a:gd name="T11" fmla="*/ 4415 w 4415"/>
                <a:gd name="T12" fmla="*/ 2553 h 2553"/>
              </a:gdLst>
              <a:ahLst/>
              <a:cxnLst>
                <a:cxn ang="T6">
                  <a:pos x="T0" y="T1"/>
                </a:cxn>
                <a:cxn ang="T7">
                  <a:pos x="T2" y="T3"/>
                </a:cxn>
                <a:cxn ang="T8">
                  <a:pos x="T4" y="T5"/>
                </a:cxn>
              </a:cxnLst>
              <a:rect l="T9" t="T10" r="T11" b="T12"/>
              <a:pathLst>
                <a:path w="4415" h="2553">
                  <a:moveTo>
                    <a:pt x="0" y="0"/>
                  </a:moveTo>
                  <a:lnTo>
                    <a:pt x="0" y="2553"/>
                  </a:lnTo>
                  <a:lnTo>
                    <a:pt x="4415" y="2552"/>
                  </a:lnTo>
                </a:path>
              </a:pathLst>
            </a:custGeom>
            <a:noFill/>
            <a:ln w="38100">
              <a:solidFill>
                <a:schemeClr val="bg2"/>
              </a:solidFill>
              <a:round/>
              <a:headEnd type="none" w="med" len="med"/>
              <a:tailEnd type="triangle" w="med" len="med"/>
            </a:ln>
          </p:spPr>
          <p:txBody>
            <a:bodyPr/>
            <a:lstStyle/>
            <a:p>
              <a:endParaRPr lang="en-US"/>
            </a:p>
          </p:txBody>
        </p:sp>
        <p:sp>
          <p:nvSpPr>
            <p:cNvPr id="16393" name="Line 4"/>
            <p:cNvSpPr>
              <a:spLocks noChangeShapeType="1"/>
            </p:cNvSpPr>
            <p:nvPr/>
          </p:nvSpPr>
          <p:spPr bwMode="auto">
            <a:xfrm>
              <a:off x="572" y="822"/>
              <a:ext cx="336" cy="1029"/>
            </a:xfrm>
            <a:prstGeom prst="line">
              <a:avLst/>
            </a:prstGeom>
            <a:noFill/>
            <a:ln w="38100">
              <a:solidFill>
                <a:schemeClr val="bg2"/>
              </a:solidFill>
              <a:round/>
              <a:headEnd/>
              <a:tailEnd type="triangle" w="med" len="med"/>
            </a:ln>
          </p:spPr>
          <p:txBody>
            <a:bodyPr/>
            <a:lstStyle/>
            <a:p>
              <a:endParaRPr lang="en-US"/>
            </a:p>
          </p:txBody>
        </p:sp>
        <p:sp>
          <p:nvSpPr>
            <p:cNvPr id="16394" name="Text Box 6"/>
            <p:cNvSpPr txBox="1">
              <a:spLocks noChangeArrowheads="1"/>
            </p:cNvSpPr>
            <p:nvPr/>
          </p:nvSpPr>
          <p:spPr bwMode="auto">
            <a:xfrm>
              <a:off x="567" y="527"/>
              <a:ext cx="439" cy="17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Horas</a:t>
              </a:r>
              <a:endParaRPr lang="es-ES" sz="1400" b="1">
                <a:ea typeface="ＭＳ Ｐゴシック"/>
                <a:cs typeface="ＭＳ Ｐゴシック"/>
              </a:endParaRPr>
            </a:p>
          </p:txBody>
        </p:sp>
        <p:sp>
          <p:nvSpPr>
            <p:cNvPr id="16395" name="Text Box 7"/>
            <p:cNvSpPr txBox="1">
              <a:spLocks noChangeArrowheads="1"/>
            </p:cNvSpPr>
            <p:nvPr/>
          </p:nvSpPr>
          <p:spPr bwMode="auto">
            <a:xfrm>
              <a:off x="1025" y="527"/>
              <a:ext cx="463" cy="17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Meses</a:t>
              </a:r>
              <a:endParaRPr lang="es-ES" sz="1400" b="1">
                <a:ea typeface="ＭＳ Ｐゴシック"/>
                <a:cs typeface="ＭＳ Ｐゴシック"/>
              </a:endParaRPr>
            </a:p>
          </p:txBody>
        </p:sp>
        <p:sp>
          <p:nvSpPr>
            <p:cNvPr id="16396" name="Text Box 8"/>
            <p:cNvSpPr txBox="1">
              <a:spLocks noChangeArrowheads="1"/>
            </p:cNvSpPr>
            <p:nvPr/>
          </p:nvSpPr>
          <p:spPr bwMode="auto">
            <a:xfrm>
              <a:off x="1588" y="527"/>
              <a:ext cx="475" cy="17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6 años</a:t>
              </a:r>
              <a:endParaRPr lang="es-ES" sz="1400" b="1">
                <a:ea typeface="ＭＳ Ｐゴシック"/>
                <a:cs typeface="ＭＳ Ｐゴシック"/>
              </a:endParaRPr>
            </a:p>
          </p:txBody>
        </p:sp>
        <p:sp>
          <p:nvSpPr>
            <p:cNvPr id="16397" name="Text Box 9"/>
            <p:cNvSpPr txBox="1">
              <a:spLocks noChangeArrowheads="1"/>
            </p:cNvSpPr>
            <p:nvPr/>
          </p:nvSpPr>
          <p:spPr bwMode="auto">
            <a:xfrm>
              <a:off x="2144" y="531"/>
              <a:ext cx="537" cy="17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28 años</a:t>
              </a:r>
              <a:endParaRPr lang="es-ES" sz="1400" b="1">
                <a:ea typeface="ＭＳ Ｐゴシック"/>
                <a:cs typeface="ＭＳ Ｐゴシック"/>
              </a:endParaRPr>
            </a:p>
          </p:txBody>
        </p:sp>
        <p:sp>
          <p:nvSpPr>
            <p:cNvPr id="16398" name="Text Box 10"/>
            <p:cNvSpPr txBox="1">
              <a:spLocks noChangeArrowheads="1"/>
            </p:cNvSpPr>
            <p:nvPr/>
          </p:nvSpPr>
          <p:spPr bwMode="auto">
            <a:xfrm>
              <a:off x="2857" y="527"/>
              <a:ext cx="633" cy="17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&gt; 30 años</a:t>
              </a:r>
              <a:endParaRPr lang="es-ES" sz="1400" b="1">
                <a:ea typeface="ＭＳ Ｐゴシック"/>
                <a:cs typeface="ＭＳ Ｐゴシック"/>
              </a:endParaRPr>
            </a:p>
          </p:txBody>
        </p:sp>
        <p:sp>
          <p:nvSpPr>
            <p:cNvPr id="16399" name="Line 11"/>
            <p:cNvSpPr>
              <a:spLocks noChangeShapeType="1"/>
            </p:cNvSpPr>
            <p:nvPr/>
          </p:nvSpPr>
          <p:spPr bwMode="auto">
            <a:xfrm>
              <a:off x="564" y="822"/>
              <a:ext cx="986" cy="850"/>
            </a:xfrm>
            <a:prstGeom prst="line">
              <a:avLst/>
            </a:prstGeom>
            <a:noFill/>
            <a:ln w="38100">
              <a:solidFill>
                <a:schemeClr val="bg2"/>
              </a:solidFill>
              <a:round/>
              <a:headEnd/>
              <a:tailEnd type="triangle" w="med" len="med"/>
            </a:ln>
          </p:spPr>
          <p:txBody>
            <a:bodyPr/>
            <a:lstStyle/>
            <a:p>
              <a:endParaRPr lang="en-US"/>
            </a:p>
          </p:txBody>
        </p:sp>
        <p:sp>
          <p:nvSpPr>
            <p:cNvPr id="16400" name="Line 12"/>
            <p:cNvSpPr>
              <a:spLocks noChangeShapeType="1"/>
            </p:cNvSpPr>
            <p:nvPr/>
          </p:nvSpPr>
          <p:spPr bwMode="auto">
            <a:xfrm>
              <a:off x="548" y="822"/>
              <a:ext cx="1550" cy="597"/>
            </a:xfrm>
            <a:prstGeom prst="line">
              <a:avLst/>
            </a:prstGeom>
            <a:noFill/>
            <a:ln w="38100">
              <a:solidFill>
                <a:schemeClr val="bg2"/>
              </a:solidFill>
              <a:round/>
              <a:headEnd/>
              <a:tailEnd type="triangle" w="med" len="med"/>
            </a:ln>
          </p:spPr>
          <p:txBody>
            <a:bodyPr/>
            <a:lstStyle/>
            <a:p>
              <a:endParaRPr lang="en-US"/>
            </a:p>
          </p:txBody>
        </p:sp>
        <p:sp>
          <p:nvSpPr>
            <p:cNvPr id="16401" name="Line 13"/>
            <p:cNvSpPr>
              <a:spLocks noChangeShapeType="1"/>
            </p:cNvSpPr>
            <p:nvPr/>
          </p:nvSpPr>
          <p:spPr bwMode="auto">
            <a:xfrm>
              <a:off x="556" y="816"/>
              <a:ext cx="2430" cy="529"/>
            </a:xfrm>
            <a:prstGeom prst="line">
              <a:avLst/>
            </a:prstGeom>
            <a:noFill/>
            <a:ln w="38100">
              <a:solidFill>
                <a:schemeClr val="bg2"/>
              </a:solidFill>
              <a:round/>
              <a:headEnd/>
              <a:tailEnd type="triangle" w="med" len="med"/>
            </a:ln>
          </p:spPr>
          <p:txBody>
            <a:bodyPr/>
            <a:lstStyle/>
            <a:p>
              <a:endParaRPr lang="en-US"/>
            </a:p>
          </p:txBody>
        </p:sp>
        <p:sp>
          <p:nvSpPr>
            <p:cNvPr id="16402" name="Line 14"/>
            <p:cNvSpPr>
              <a:spLocks noChangeShapeType="1"/>
            </p:cNvSpPr>
            <p:nvPr/>
          </p:nvSpPr>
          <p:spPr bwMode="auto">
            <a:xfrm>
              <a:off x="548" y="811"/>
              <a:ext cx="3311" cy="299"/>
            </a:xfrm>
            <a:prstGeom prst="line">
              <a:avLst/>
            </a:prstGeom>
            <a:noFill/>
            <a:ln w="38100">
              <a:solidFill>
                <a:schemeClr val="bg2"/>
              </a:solidFill>
              <a:round/>
              <a:headEnd/>
              <a:tailEnd type="triangle" w="med" len="med"/>
            </a:ln>
          </p:spPr>
          <p:txBody>
            <a:bodyPr/>
            <a:lstStyle/>
            <a:p>
              <a:endParaRPr lang="en-US"/>
            </a:p>
          </p:txBody>
        </p:sp>
        <p:sp>
          <p:nvSpPr>
            <p:cNvPr id="198672" name="AutoShape 16"/>
            <p:cNvSpPr>
              <a:spLocks noChangeArrowheads="1"/>
            </p:cNvSpPr>
            <p:nvPr/>
          </p:nvSpPr>
          <p:spPr bwMode="auto">
            <a:xfrm>
              <a:off x="3969" y="736"/>
              <a:ext cx="115" cy="970"/>
            </a:xfrm>
            <a:prstGeom prst="downArrow">
              <a:avLst>
                <a:gd name="adj1" fmla="val 50000"/>
                <a:gd name="adj2" fmla="val 210870"/>
              </a:avLst>
            </a:prstGeom>
            <a:gradFill rotWithShape="0">
              <a:gsLst>
                <a:gs pos="0">
                  <a:schemeClr val="accent1"/>
                </a:gs>
                <a:gs pos="100000">
                  <a:srgbClr val="FF3300"/>
                </a:gs>
              </a:gsLst>
              <a:lin ang="5400000" scaled="1"/>
            </a:gradFill>
            <a:ln w="9525">
              <a:solidFill>
                <a:schemeClr val="bg2"/>
              </a:solidFill>
              <a:miter lim="800000"/>
              <a:headEnd/>
              <a:tailEnd/>
            </a:ln>
          </p:spPr>
          <p:txBody>
            <a:bodyPr wrap="none" anchor="ctr"/>
            <a:lstStyle/>
            <a:p>
              <a:pPr eaLnBrk="0" hangingPunct="0">
                <a:defRPr/>
              </a:pPr>
              <a:endParaRPr lang="en-US" sz="2400" b="1" i="1">
                <a:effectLst>
                  <a:outerShdw blurRad="38100" dist="38100" dir="2700000" algn="tl">
                    <a:srgbClr val="FFFFFF"/>
                  </a:outerShdw>
                </a:effectLst>
                <a:ea typeface="ＭＳ Ｐゴシック" pitchFamily="-84" charset="-128"/>
              </a:endParaRPr>
            </a:p>
          </p:txBody>
        </p:sp>
        <p:sp>
          <p:nvSpPr>
            <p:cNvPr id="16404" name="Text Box 18"/>
            <p:cNvSpPr txBox="1">
              <a:spLocks noChangeArrowheads="1"/>
            </p:cNvSpPr>
            <p:nvPr/>
          </p:nvSpPr>
          <p:spPr bwMode="auto">
            <a:xfrm>
              <a:off x="3833" y="1842"/>
              <a:ext cx="768" cy="297"/>
            </a:xfrm>
            <a:prstGeom prst="rect">
              <a:avLst/>
            </a:prstGeom>
            <a:noFill/>
            <a:ln w="9525">
              <a:solidFill>
                <a:schemeClr val="bg2"/>
              </a:solidFill>
              <a:miter lim="800000"/>
              <a:headEnd/>
              <a:tailEnd/>
            </a:ln>
          </p:spPr>
          <p:txBody>
            <a:bodyPr wrap="none">
              <a:spAutoFit/>
            </a:bodyPr>
            <a:lstStyle/>
            <a:p>
              <a:r>
                <a:rPr lang="es-MX" sz="1400" b="1">
                  <a:ea typeface="ＭＳ Ｐゴシック"/>
                  <a:cs typeface="ＭＳ Ｐゴシック"/>
                </a:rPr>
                <a:t>Asistencia </a:t>
              </a:r>
            </a:p>
            <a:p>
              <a:r>
                <a:rPr lang="es-MX" sz="1400" b="1">
                  <a:ea typeface="ＭＳ Ｐゴシック"/>
                  <a:cs typeface="ＭＳ Ｐゴシック"/>
                </a:rPr>
                <a:t>respiratoria </a:t>
              </a:r>
              <a:endParaRPr lang="es-ES" sz="1400" b="1">
                <a:ea typeface="ＭＳ Ｐゴシック"/>
                <a:cs typeface="ＭＳ Ｐゴシック"/>
              </a:endParaRPr>
            </a:p>
          </p:txBody>
        </p:sp>
        <p:sp>
          <p:nvSpPr>
            <p:cNvPr id="198675" name="Oval 19"/>
            <p:cNvSpPr>
              <a:spLocks noChangeArrowheads="1"/>
            </p:cNvSpPr>
            <p:nvPr/>
          </p:nvSpPr>
          <p:spPr bwMode="auto">
            <a:xfrm>
              <a:off x="521" y="793"/>
              <a:ext cx="70" cy="46"/>
            </a:xfrm>
            <a:prstGeom prst="ellipse">
              <a:avLst/>
            </a:prstGeom>
            <a:solidFill>
              <a:srgbClr val="00FF00"/>
            </a:solidFill>
            <a:ln w="38100">
              <a:solidFill>
                <a:schemeClr val="bg2"/>
              </a:solidFill>
              <a:round/>
              <a:headEnd/>
              <a:tailEnd/>
            </a:ln>
          </p:spPr>
          <p:txBody>
            <a:bodyPr wrap="none" anchor="ctr"/>
            <a:lstStyle/>
            <a:p>
              <a:pPr eaLnBrk="0" hangingPunct="0">
                <a:defRPr/>
              </a:pPr>
              <a:endParaRPr lang="en-US" sz="2400" b="1" i="1">
                <a:effectLst>
                  <a:outerShdw blurRad="38100" dist="38100" dir="2700000" algn="tl">
                    <a:srgbClr val="FFFFFF"/>
                  </a:outerShdw>
                </a:effectLst>
                <a:ea typeface="ＭＳ Ｐゴシック" pitchFamily="-84" charset="-128"/>
              </a:endParaRPr>
            </a:p>
          </p:txBody>
        </p:sp>
        <p:sp>
          <p:nvSpPr>
            <p:cNvPr id="16406" name="Freeform 20"/>
            <p:cNvSpPr>
              <a:spLocks/>
            </p:cNvSpPr>
            <p:nvPr/>
          </p:nvSpPr>
          <p:spPr bwMode="auto">
            <a:xfrm>
              <a:off x="2317" y="977"/>
              <a:ext cx="634" cy="146"/>
            </a:xfrm>
            <a:custGeom>
              <a:avLst/>
              <a:gdLst>
                <a:gd name="T0" fmla="*/ 0 w 864"/>
                <a:gd name="T1" fmla="*/ 0 h 304"/>
                <a:gd name="T2" fmla="*/ 1 w 864"/>
                <a:gd name="T3" fmla="*/ 0 h 304"/>
                <a:gd name="T4" fmla="*/ 1 w 864"/>
                <a:gd name="T5" fmla="*/ 0 h 304"/>
                <a:gd name="T6" fmla="*/ 1 w 864"/>
                <a:gd name="T7" fmla="*/ 0 h 304"/>
                <a:gd name="T8" fmla="*/ 0 60000 65536"/>
                <a:gd name="T9" fmla="*/ 0 60000 65536"/>
                <a:gd name="T10" fmla="*/ 0 60000 65536"/>
                <a:gd name="T11" fmla="*/ 0 60000 65536"/>
                <a:gd name="T12" fmla="*/ 0 w 864"/>
                <a:gd name="T13" fmla="*/ 0 h 304"/>
                <a:gd name="T14" fmla="*/ 864 w 864"/>
                <a:gd name="T15" fmla="*/ 304 h 304"/>
              </a:gdLst>
              <a:ahLst/>
              <a:cxnLst>
                <a:cxn ang="T8">
                  <a:pos x="T0" y="T1"/>
                </a:cxn>
                <a:cxn ang="T9">
                  <a:pos x="T2" y="T3"/>
                </a:cxn>
                <a:cxn ang="T10">
                  <a:pos x="T4" y="T5"/>
                </a:cxn>
                <a:cxn ang="T11">
                  <a:pos x="T6" y="T7"/>
                </a:cxn>
              </a:cxnLst>
              <a:rect l="T12" t="T13" r="T14" b="T15"/>
              <a:pathLst>
                <a:path w="864" h="304">
                  <a:moveTo>
                    <a:pt x="0" y="0"/>
                  </a:moveTo>
                  <a:cubicBezTo>
                    <a:pt x="48" y="96"/>
                    <a:pt x="96" y="192"/>
                    <a:pt x="192" y="240"/>
                  </a:cubicBezTo>
                  <a:cubicBezTo>
                    <a:pt x="288" y="288"/>
                    <a:pt x="464" y="304"/>
                    <a:pt x="576" y="288"/>
                  </a:cubicBezTo>
                  <a:cubicBezTo>
                    <a:pt x="688" y="272"/>
                    <a:pt x="776" y="208"/>
                    <a:pt x="864" y="144"/>
                  </a:cubicBezTo>
                </a:path>
              </a:pathLst>
            </a:custGeom>
            <a:noFill/>
            <a:ln w="38100">
              <a:solidFill>
                <a:schemeClr val="bg2"/>
              </a:solidFill>
              <a:round/>
              <a:headEnd/>
              <a:tailEnd type="triangle" w="med" len="med"/>
            </a:ln>
          </p:spPr>
          <p:txBody>
            <a:bodyPr/>
            <a:lstStyle/>
            <a:p>
              <a:endParaRPr lang="en-US"/>
            </a:p>
          </p:txBody>
        </p:sp>
        <p:sp>
          <p:nvSpPr>
            <p:cNvPr id="16407" name="Freeform 21"/>
            <p:cNvSpPr>
              <a:spLocks/>
            </p:cNvSpPr>
            <p:nvPr/>
          </p:nvSpPr>
          <p:spPr bwMode="auto">
            <a:xfrm>
              <a:off x="1895" y="1098"/>
              <a:ext cx="669" cy="298"/>
            </a:xfrm>
            <a:custGeom>
              <a:avLst/>
              <a:gdLst>
                <a:gd name="T0" fmla="*/ 0 w 912"/>
                <a:gd name="T1" fmla="*/ 0 h 624"/>
                <a:gd name="T2" fmla="*/ 1 w 912"/>
                <a:gd name="T3" fmla="*/ 0 h 624"/>
                <a:gd name="T4" fmla="*/ 1 w 912"/>
                <a:gd name="T5" fmla="*/ 0 h 624"/>
                <a:gd name="T6" fmla="*/ 0 60000 65536"/>
                <a:gd name="T7" fmla="*/ 0 60000 65536"/>
                <a:gd name="T8" fmla="*/ 0 60000 65536"/>
                <a:gd name="T9" fmla="*/ 0 w 912"/>
                <a:gd name="T10" fmla="*/ 0 h 624"/>
                <a:gd name="T11" fmla="*/ 912 w 912"/>
                <a:gd name="T12" fmla="*/ 624 h 624"/>
              </a:gdLst>
              <a:ahLst/>
              <a:cxnLst>
                <a:cxn ang="T6">
                  <a:pos x="T0" y="T1"/>
                </a:cxn>
                <a:cxn ang="T7">
                  <a:pos x="T2" y="T3"/>
                </a:cxn>
                <a:cxn ang="T8">
                  <a:pos x="T4" y="T5"/>
                </a:cxn>
              </a:cxnLst>
              <a:rect l="T9" t="T10" r="T11" b="T12"/>
              <a:pathLst>
                <a:path w="912" h="624">
                  <a:moveTo>
                    <a:pt x="0" y="0"/>
                  </a:moveTo>
                  <a:cubicBezTo>
                    <a:pt x="20" y="116"/>
                    <a:pt x="40" y="232"/>
                    <a:pt x="192" y="336"/>
                  </a:cubicBezTo>
                  <a:cubicBezTo>
                    <a:pt x="344" y="440"/>
                    <a:pt x="628" y="532"/>
                    <a:pt x="912" y="624"/>
                  </a:cubicBezTo>
                </a:path>
              </a:pathLst>
            </a:custGeom>
            <a:noFill/>
            <a:ln w="38100">
              <a:solidFill>
                <a:schemeClr val="bg2"/>
              </a:solidFill>
              <a:round/>
              <a:headEnd/>
              <a:tailEnd type="triangle" w="med" len="med"/>
            </a:ln>
          </p:spPr>
          <p:txBody>
            <a:bodyPr/>
            <a:lstStyle/>
            <a:p>
              <a:endParaRPr lang="en-US"/>
            </a:p>
          </p:txBody>
        </p:sp>
        <p:sp>
          <p:nvSpPr>
            <p:cNvPr id="16408" name="Freeform 22"/>
            <p:cNvSpPr>
              <a:spLocks/>
            </p:cNvSpPr>
            <p:nvPr/>
          </p:nvSpPr>
          <p:spPr bwMode="auto">
            <a:xfrm>
              <a:off x="3092" y="1046"/>
              <a:ext cx="563" cy="307"/>
            </a:xfrm>
            <a:custGeom>
              <a:avLst/>
              <a:gdLst>
                <a:gd name="T0" fmla="*/ 0 w 768"/>
                <a:gd name="T1" fmla="*/ 0 h 640"/>
                <a:gd name="T2" fmla="*/ 1 w 768"/>
                <a:gd name="T3" fmla="*/ 0 h 640"/>
                <a:gd name="T4" fmla="*/ 1 w 768"/>
                <a:gd name="T5" fmla="*/ 0 h 640"/>
                <a:gd name="T6" fmla="*/ 1 w 768"/>
                <a:gd name="T7" fmla="*/ 0 h 640"/>
                <a:gd name="T8" fmla="*/ 1 w 768"/>
                <a:gd name="T9" fmla="*/ 0 h 640"/>
                <a:gd name="T10" fmla="*/ 0 60000 65536"/>
                <a:gd name="T11" fmla="*/ 0 60000 65536"/>
                <a:gd name="T12" fmla="*/ 0 60000 65536"/>
                <a:gd name="T13" fmla="*/ 0 60000 65536"/>
                <a:gd name="T14" fmla="*/ 0 60000 65536"/>
                <a:gd name="T15" fmla="*/ 0 w 768"/>
                <a:gd name="T16" fmla="*/ 0 h 640"/>
                <a:gd name="T17" fmla="*/ 768 w 768"/>
                <a:gd name="T18" fmla="*/ 640 h 640"/>
              </a:gdLst>
              <a:ahLst/>
              <a:cxnLst>
                <a:cxn ang="T10">
                  <a:pos x="T0" y="T1"/>
                </a:cxn>
                <a:cxn ang="T11">
                  <a:pos x="T2" y="T3"/>
                </a:cxn>
                <a:cxn ang="T12">
                  <a:pos x="T4" y="T5"/>
                </a:cxn>
                <a:cxn ang="T13">
                  <a:pos x="T6" y="T7"/>
                </a:cxn>
                <a:cxn ang="T14">
                  <a:pos x="T8" y="T9"/>
                </a:cxn>
              </a:cxnLst>
              <a:rect l="T15" t="T16" r="T17" b="T18"/>
              <a:pathLst>
                <a:path w="768" h="640">
                  <a:moveTo>
                    <a:pt x="0" y="0"/>
                  </a:moveTo>
                  <a:cubicBezTo>
                    <a:pt x="16" y="164"/>
                    <a:pt x="32" y="328"/>
                    <a:pt x="96" y="432"/>
                  </a:cubicBezTo>
                  <a:cubicBezTo>
                    <a:pt x="160" y="536"/>
                    <a:pt x="304" y="640"/>
                    <a:pt x="384" y="624"/>
                  </a:cubicBezTo>
                  <a:cubicBezTo>
                    <a:pt x="464" y="608"/>
                    <a:pt x="512" y="384"/>
                    <a:pt x="576" y="336"/>
                  </a:cubicBezTo>
                  <a:cubicBezTo>
                    <a:pt x="640" y="288"/>
                    <a:pt x="704" y="312"/>
                    <a:pt x="768" y="336"/>
                  </a:cubicBezTo>
                </a:path>
              </a:pathLst>
            </a:custGeom>
            <a:noFill/>
            <a:ln w="38100">
              <a:solidFill>
                <a:schemeClr val="bg2"/>
              </a:solidFill>
              <a:round/>
              <a:headEnd/>
              <a:tailEnd type="triangle" w="med" len="med"/>
            </a:ln>
          </p:spPr>
          <p:txBody>
            <a:bodyPr/>
            <a:lstStyle/>
            <a:p>
              <a:endParaRPr lang="en-US"/>
            </a:p>
          </p:txBody>
        </p:sp>
        <p:sp>
          <p:nvSpPr>
            <p:cNvPr id="16409" name="Text Box 23"/>
            <p:cNvSpPr txBox="1">
              <a:spLocks noChangeArrowheads="1"/>
            </p:cNvSpPr>
            <p:nvPr/>
          </p:nvSpPr>
          <p:spPr bwMode="auto">
            <a:xfrm>
              <a:off x="568" y="1797"/>
              <a:ext cx="3250" cy="229"/>
            </a:xfrm>
            <a:prstGeom prst="rect">
              <a:avLst/>
            </a:prstGeom>
            <a:noFill/>
            <a:ln w="9525">
              <a:solidFill>
                <a:schemeClr val="bg2"/>
              </a:solidFill>
              <a:miter lim="800000"/>
              <a:headEnd/>
              <a:tailEnd/>
            </a:ln>
          </p:spPr>
          <p:txBody>
            <a:bodyPr wrap="none">
              <a:spAutoFit/>
            </a:bodyPr>
            <a:lstStyle/>
            <a:p>
              <a:r>
                <a:rPr lang="es-ES_tradnl" sz="1000" b="1">
                  <a:ea typeface="ＭＳ Ｐゴシック"/>
                  <a:cs typeface="ＭＳ Ｐゴシック"/>
                </a:rPr>
                <a:t>MEDULARES 	       ELA / ENM  	DMD /Beker		POLIO</a:t>
              </a:r>
            </a:p>
            <a:p>
              <a:r>
                <a:rPr lang="es-ES_tradnl" sz="1000" b="1">
                  <a:ea typeface="ＭＳ Ｐゴシック"/>
                  <a:cs typeface="ＭＳ Ｐゴシック"/>
                </a:rPr>
                <a:t>GB / MG	</a:t>
              </a:r>
              <a:endParaRPr lang="es-ES" sz="1000" b="1">
                <a:ea typeface="ＭＳ Ｐゴシック"/>
                <a:cs typeface="ＭＳ Ｐゴシック"/>
              </a:endParaRPr>
            </a:p>
          </p:txBody>
        </p:sp>
      </p:grpSp>
      <p:sp>
        <p:nvSpPr>
          <p:cNvPr id="16388" name="Freeform 37"/>
          <p:cNvSpPr>
            <a:spLocks/>
          </p:cNvSpPr>
          <p:nvPr/>
        </p:nvSpPr>
        <p:spPr bwMode="auto">
          <a:xfrm>
            <a:off x="6308725" y="2174875"/>
            <a:ext cx="792163" cy="1412875"/>
          </a:xfrm>
          <a:custGeom>
            <a:avLst/>
            <a:gdLst>
              <a:gd name="T0" fmla="*/ 0 w 499"/>
              <a:gd name="T1" fmla="*/ 0 h 998"/>
              <a:gd name="T2" fmla="*/ 2147483647 w 499"/>
              <a:gd name="T3" fmla="*/ 2147483647 h 998"/>
              <a:gd name="T4" fmla="*/ 2147483647 w 499"/>
              <a:gd name="T5" fmla="*/ 2147483647 h 998"/>
              <a:gd name="T6" fmla="*/ 0 60000 65536"/>
              <a:gd name="T7" fmla="*/ 0 60000 65536"/>
              <a:gd name="T8" fmla="*/ 0 60000 65536"/>
              <a:gd name="T9" fmla="*/ 0 w 499"/>
              <a:gd name="T10" fmla="*/ 0 h 998"/>
              <a:gd name="T11" fmla="*/ 499 w 499"/>
              <a:gd name="T12" fmla="*/ 998 h 998"/>
            </a:gdLst>
            <a:ahLst/>
            <a:cxnLst>
              <a:cxn ang="T6">
                <a:pos x="T0" y="T1"/>
              </a:cxn>
              <a:cxn ang="T7">
                <a:pos x="T2" y="T3"/>
              </a:cxn>
              <a:cxn ang="T8">
                <a:pos x="T4" y="T5"/>
              </a:cxn>
            </a:cxnLst>
            <a:rect l="T9" t="T10" r="T11" b="T12"/>
            <a:pathLst>
              <a:path w="499" h="998">
                <a:moveTo>
                  <a:pt x="0" y="0"/>
                </a:moveTo>
                <a:cubicBezTo>
                  <a:pt x="95" y="280"/>
                  <a:pt x="190" y="560"/>
                  <a:pt x="273" y="726"/>
                </a:cubicBezTo>
                <a:cubicBezTo>
                  <a:pt x="356" y="892"/>
                  <a:pt x="427" y="945"/>
                  <a:pt x="499" y="998"/>
                </a:cubicBezTo>
              </a:path>
            </a:pathLst>
          </a:custGeom>
          <a:noFill/>
          <a:ln w="34925" cap="flat" cmpd="sng">
            <a:solidFill>
              <a:schemeClr val="bg2"/>
            </a:solidFill>
            <a:prstDash val="solid"/>
            <a:round/>
            <a:headEnd type="none" w="med" len="med"/>
            <a:tailEnd type="triangle" w="med" len="med"/>
          </a:ln>
        </p:spPr>
        <p:txBody>
          <a:bodyPr/>
          <a:lstStyle/>
          <a:p>
            <a:endParaRPr lang="en-US"/>
          </a:p>
        </p:txBody>
      </p:sp>
      <p:sp>
        <p:nvSpPr>
          <p:cNvPr id="37" name="Rectangle 9"/>
          <p:cNvSpPr>
            <a:spLocks noChangeArrowheads="1"/>
          </p:cNvSpPr>
          <p:nvPr/>
        </p:nvSpPr>
        <p:spPr bwMode="auto">
          <a:xfrm>
            <a:off x="2497138" y="152400"/>
            <a:ext cx="4068762" cy="244475"/>
          </a:xfrm>
          <a:prstGeom prst="rect">
            <a:avLst/>
          </a:prstGeom>
          <a:noFill/>
          <a:ln w="9525">
            <a:noFill/>
            <a:miter lim="800000"/>
            <a:headEnd/>
            <a:tailEnd/>
          </a:ln>
        </p:spPr>
        <p:txBody>
          <a:bodyPr>
            <a:spAutoFit/>
          </a:bodyPr>
          <a:lstStyle/>
          <a:p>
            <a:pPr>
              <a:defRPr/>
            </a:pPr>
            <a:r>
              <a:rPr lang="es-AR" sz="1000" b="1">
                <a:effectLst>
                  <a:outerShdw blurRad="38100" dist="38100" dir="2700000" algn="tl">
                    <a:srgbClr val="C0C0C0"/>
                  </a:outerShdw>
                </a:effectLst>
                <a:ea typeface="ＭＳ Ｐゴシック" pitchFamily="-84" charset="-128"/>
              </a:rPr>
              <a:t>Un día en el Laboratorio, que podemos hacer?</a:t>
            </a:r>
            <a:endParaRPr lang="es-ES" sz="1000" b="1">
              <a:effectLst>
                <a:outerShdw blurRad="38100" dist="38100" dir="2700000" algn="tl">
                  <a:srgbClr val="C0C0C0"/>
                </a:outerShdw>
              </a:effectLst>
              <a:ea typeface="ＭＳ Ｐゴシック" pitchFamily="-84" charset="-128"/>
            </a:endParaRPr>
          </a:p>
        </p:txBody>
      </p:sp>
      <p:sp>
        <p:nvSpPr>
          <p:cNvPr id="36903" name="Rectangle 39"/>
          <p:cNvSpPr>
            <a:spLocks noChangeArrowheads="1"/>
          </p:cNvSpPr>
          <p:nvPr/>
        </p:nvSpPr>
        <p:spPr bwMode="auto">
          <a:xfrm>
            <a:off x="611560" y="5129897"/>
            <a:ext cx="7880350" cy="1323439"/>
          </a:xfrm>
          <a:prstGeom prst="rect">
            <a:avLst/>
          </a:prstGeom>
          <a:noFill/>
          <a:ln>
            <a:noFill/>
          </a:ln>
          <a:effectLst/>
          <a:extLst/>
        </p:spPr>
        <p:txBody>
          <a:bodyPr wrap="square">
            <a:spAutoFit/>
          </a:bodyPr>
          <a:lstStyle/>
          <a:p>
            <a:pPr lvl="1">
              <a:defRPr/>
            </a:pPr>
            <a:r>
              <a:rPr lang="es-ES_tradnl" sz="1600" b="1" dirty="0">
                <a:ea typeface="ＭＳ Ｐゴシック" pitchFamily="-84" charset="-128"/>
              </a:rPr>
              <a:t>Curso lento, progresivo, </a:t>
            </a:r>
            <a:r>
              <a:rPr lang="es-ES_tradnl" sz="1600" b="1" dirty="0" err="1">
                <a:ea typeface="ＭＳ Ｐゴシック" pitchFamily="-84" charset="-128"/>
              </a:rPr>
              <a:t>oligosintomático</a:t>
            </a:r>
            <a:r>
              <a:rPr lang="es-ES_tradnl" sz="1600" b="1" dirty="0">
                <a:ea typeface="ＭＳ Ｐゴシック" pitchFamily="-84" charset="-128"/>
              </a:rPr>
              <a:t>. Síntomas cuando el deterioro funcional es severo (</a:t>
            </a:r>
            <a:r>
              <a:rPr lang="es-ES_tradnl" sz="1600" b="1" u="sng" dirty="0">
                <a:solidFill>
                  <a:srgbClr val="FF0000"/>
                </a:solidFill>
                <a:effectLst>
                  <a:outerShdw blurRad="38100" dist="38100" dir="2700000" algn="tl">
                    <a:srgbClr val="C0C0C0"/>
                  </a:outerShdw>
                </a:effectLst>
                <a:ea typeface="ＭＳ Ｐゴシック" pitchFamily="-84" charset="-128"/>
              </a:rPr>
              <a:t>CVF, </a:t>
            </a:r>
            <a:r>
              <a:rPr lang="es-ES_tradnl" sz="1600" b="1" u="sng" dirty="0" err="1">
                <a:solidFill>
                  <a:srgbClr val="FF0000"/>
                </a:solidFill>
                <a:effectLst>
                  <a:outerShdw blurRad="38100" dist="38100" dir="2700000" algn="tl">
                    <a:srgbClr val="C0C0C0"/>
                  </a:outerShdw>
                </a:effectLst>
                <a:ea typeface="ＭＳ Ｐゴシック" pitchFamily="-84" charset="-128"/>
              </a:rPr>
              <a:t>PiMax</a:t>
            </a:r>
            <a:r>
              <a:rPr lang="es-ES_tradnl" sz="1600" b="1" u="sng" dirty="0">
                <a:solidFill>
                  <a:srgbClr val="FF0000"/>
                </a:solidFill>
                <a:effectLst>
                  <a:outerShdw blurRad="38100" dist="38100" dir="2700000" algn="tl">
                    <a:srgbClr val="C0C0C0"/>
                  </a:outerShdw>
                </a:effectLst>
                <a:ea typeface="ＭＳ Ｐゴシック" pitchFamily="-84" charset="-128"/>
              </a:rPr>
              <a:t>, GSA</a:t>
            </a:r>
            <a:r>
              <a:rPr lang="es-ES_tradnl" sz="1600" b="1" dirty="0">
                <a:ea typeface="ＭＳ Ｐゴシック" pitchFamily="-84" charset="-128"/>
              </a:rPr>
              <a:t>)</a:t>
            </a:r>
          </a:p>
          <a:p>
            <a:pPr lvl="1">
              <a:defRPr/>
            </a:pPr>
            <a:endParaRPr lang="es-ES_tradnl" sz="1600" b="1" dirty="0">
              <a:ea typeface="ＭＳ Ｐゴシック" pitchFamily="-84" charset="-128"/>
            </a:endParaRPr>
          </a:p>
          <a:p>
            <a:pPr lvl="1">
              <a:defRPr/>
            </a:pPr>
            <a:r>
              <a:rPr lang="es-ES_tradnl" sz="1600" b="1" dirty="0">
                <a:ea typeface="ＭＳ Ｐゴシック" pitchFamily="-84" charset="-128"/>
              </a:rPr>
              <a:t>Episodio agudo, por inadecuado manejo de secreciones  (</a:t>
            </a:r>
            <a:r>
              <a:rPr lang="es-ES_tradnl" sz="1600" b="1" u="sng" dirty="0" err="1">
                <a:solidFill>
                  <a:srgbClr val="FF0000"/>
                </a:solidFill>
                <a:effectLst>
                  <a:outerShdw blurRad="38100" dist="38100" dir="2700000" algn="tl">
                    <a:srgbClr val="C0C0C0"/>
                  </a:outerShdw>
                </a:effectLst>
                <a:ea typeface="ＭＳ Ｐゴシック" pitchFamily="-84" charset="-128"/>
              </a:rPr>
              <a:t>PeMax</a:t>
            </a:r>
            <a:r>
              <a:rPr lang="es-ES_tradnl" sz="1600" b="1" u="sng" dirty="0">
                <a:solidFill>
                  <a:srgbClr val="FF0000"/>
                </a:solidFill>
                <a:effectLst>
                  <a:outerShdw blurRad="38100" dist="38100" dir="2700000" algn="tl">
                    <a:srgbClr val="C0C0C0"/>
                  </a:outerShdw>
                </a:effectLst>
                <a:ea typeface="ＭＳ Ｐゴシック" pitchFamily="-84" charset="-128"/>
              </a:rPr>
              <a:t>, PEF, PEF-tos, competencia bulbar</a:t>
            </a:r>
            <a:r>
              <a:rPr lang="es-ES_tradnl" sz="1600" b="1" dirty="0">
                <a:ea typeface="ＭＳ Ｐゴシック" pitchFamily="-84" charset="-128"/>
              </a:rPr>
              <a:t>)</a:t>
            </a:r>
          </a:p>
        </p:txBody>
      </p:sp>
      <p:pic>
        <p:nvPicPr>
          <p:cNvPr id="16391" name="Picture 1060" descr="http://www.uba.ar/noticias/2395"/>
          <p:cNvPicPr>
            <a:picLocks noChangeAspect="1" noChangeArrowheads="1"/>
          </p:cNvPicPr>
          <p:nvPr/>
        </p:nvPicPr>
        <p:blipFill>
          <a:blip r:embed="rId3" r:link="rId4"/>
          <a:srcRect/>
          <a:stretch>
            <a:fillRect/>
          </a:stretch>
        </p:blipFill>
        <p:spPr bwMode="auto">
          <a:xfrm>
            <a:off x="419100" y="430213"/>
            <a:ext cx="716712" cy="6969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idx="4294967295"/>
          </p:nvPr>
        </p:nvSpPr>
        <p:spPr>
          <a:xfrm>
            <a:off x="457200" y="3200400"/>
            <a:ext cx="8229600" cy="3657600"/>
          </a:xfrm>
        </p:spPr>
        <p:txBody>
          <a:bodyPr/>
          <a:lstStyle/>
          <a:p>
            <a:pPr eaLnBrk="1" hangingPunct="1">
              <a:buFont typeface="Arial" charset="0"/>
              <a:buNone/>
            </a:pPr>
            <a:r>
              <a:rPr lang="es-ES_tradnl" sz="2800" b="1" smtClean="0"/>
              <a:t>Ventilación no Invasiva.</a:t>
            </a:r>
          </a:p>
          <a:p>
            <a:pPr eaLnBrk="1" hangingPunct="1">
              <a:buFont typeface="Arial" charset="0"/>
              <a:buNone/>
            </a:pPr>
            <a:r>
              <a:rPr lang="es-ES_tradnl" sz="2400" smtClean="0"/>
              <a:t>Parcial&lt; 23 hs por día</a:t>
            </a:r>
          </a:p>
          <a:p>
            <a:pPr eaLnBrk="1" hangingPunct="1">
              <a:buFont typeface="Arial" charset="0"/>
              <a:buNone/>
            </a:pPr>
            <a:r>
              <a:rPr lang="es-ES_tradnl" sz="2400" smtClean="0"/>
              <a:t>Total &gt; 24 hs por día</a:t>
            </a:r>
          </a:p>
          <a:p>
            <a:pPr eaLnBrk="1" hangingPunct="1">
              <a:buFont typeface="Arial" charset="0"/>
              <a:buNone/>
            </a:pPr>
            <a:r>
              <a:rPr lang="es-ES_tradnl" b="1" smtClean="0"/>
              <a:t>Asistencia de la tos</a:t>
            </a:r>
          </a:p>
          <a:p>
            <a:pPr eaLnBrk="1" hangingPunct="1">
              <a:buFont typeface="Arial" charset="0"/>
              <a:buNone/>
            </a:pPr>
            <a:r>
              <a:rPr lang="es-ES_tradnl" smtClean="0"/>
              <a:t> </a:t>
            </a:r>
            <a:r>
              <a:rPr lang="es-ES_tradnl" sz="2400" smtClean="0"/>
              <a:t>Maniobras de Air Stacking y Cough Assist.</a:t>
            </a:r>
          </a:p>
          <a:p>
            <a:pPr eaLnBrk="1" hangingPunct="1">
              <a:buFont typeface="Arial" charset="0"/>
              <a:buNone/>
            </a:pPr>
            <a:r>
              <a:rPr lang="es-ES_tradnl" b="1" smtClean="0"/>
              <a:t>Oximetría de pulso </a:t>
            </a:r>
          </a:p>
        </p:txBody>
      </p:sp>
      <p:pic>
        <p:nvPicPr>
          <p:cNvPr id="56322" name="Picture 4"/>
          <p:cNvPicPr>
            <a:picLocks noChangeAspect="1" noChangeArrowheads="1"/>
          </p:cNvPicPr>
          <p:nvPr/>
        </p:nvPicPr>
        <p:blipFill>
          <a:blip r:embed="rId2"/>
          <a:srcRect l="40889" t="40625" r="26630" b="19792"/>
          <a:stretch>
            <a:fillRect/>
          </a:stretch>
        </p:blipFill>
        <p:spPr bwMode="auto">
          <a:xfrm>
            <a:off x="2814638" y="0"/>
            <a:ext cx="62801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_tradnl" smtClean="0"/>
              <a:t>Objetivos de la VNI a corto plazo</a:t>
            </a:r>
          </a:p>
        </p:txBody>
      </p:sp>
      <p:sp>
        <p:nvSpPr>
          <p:cNvPr id="13315" name="2 Marcador de contenido"/>
          <p:cNvSpPr>
            <a:spLocks noGrp="1"/>
          </p:cNvSpPr>
          <p:nvPr>
            <p:ph idx="1"/>
          </p:nvPr>
        </p:nvSpPr>
        <p:spPr/>
        <p:txBody>
          <a:bodyPr/>
          <a:lstStyle/>
          <a:p>
            <a:pPr>
              <a:buFontTx/>
              <a:buNone/>
            </a:pPr>
            <a:endParaRPr lang="es-ES_tradnl" smtClean="0"/>
          </a:p>
          <a:p>
            <a:pPr>
              <a:buFontTx/>
              <a:buNone/>
            </a:pPr>
            <a:r>
              <a:rPr lang="es-ES_tradnl" smtClean="0"/>
              <a:t>Alivio de los síntomas.</a:t>
            </a:r>
          </a:p>
          <a:p>
            <a:pPr>
              <a:buFontTx/>
              <a:buNone/>
            </a:pPr>
            <a:r>
              <a:rPr lang="es-ES_tradnl" smtClean="0"/>
              <a:t>Reducción del trabajo respiratorio.</a:t>
            </a:r>
          </a:p>
          <a:p>
            <a:pPr>
              <a:buFontTx/>
              <a:buNone/>
            </a:pPr>
            <a:r>
              <a:rPr lang="es-ES_tradnl" smtClean="0"/>
              <a:t>Mejorar y estabilizar el intercambio gaseoso.</a:t>
            </a:r>
          </a:p>
          <a:p>
            <a:pPr>
              <a:buFontTx/>
              <a:buNone/>
            </a:pPr>
            <a:r>
              <a:rPr lang="es-ES_tradnl" smtClean="0"/>
              <a:t>Adecuar la sincronía paciente ventilador.</a:t>
            </a:r>
          </a:p>
          <a:p>
            <a:pPr>
              <a:buFontTx/>
              <a:buNone/>
            </a:pPr>
            <a:r>
              <a:rPr lang="es-ES_tradnl" smtClean="0"/>
              <a:t>Minimizar riesgos.</a:t>
            </a:r>
          </a:p>
          <a:p>
            <a:pPr>
              <a:buFontTx/>
              <a:buNone/>
            </a:pPr>
            <a:r>
              <a:rPr lang="es-ES_tradnl" smtClean="0">
                <a:solidFill>
                  <a:srgbClr val="FF0000"/>
                </a:solidFill>
              </a:rPr>
              <a:t>Evitar la intubación.</a:t>
            </a:r>
          </a:p>
          <a:p>
            <a:endParaRPr lang="es-ES_tradnl"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_tradnl" b="1" smtClean="0"/>
              <a:t>Objetivos de la VNI a largo plazo</a:t>
            </a:r>
          </a:p>
        </p:txBody>
      </p:sp>
      <p:sp>
        <p:nvSpPr>
          <p:cNvPr id="14339" name="2 Marcador de contenido"/>
          <p:cNvSpPr>
            <a:spLocks noGrp="1"/>
          </p:cNvSpPr>
          <p:nvPr>
            <p:ph idx="1"/>
          </p:nvPr>
        </p:nvSpPr>
        <p:spPr/>
        <p:txBody>
          <a:bodyPr/>
          <a:lstStyle/>
          <a:p>
            <a:pPr>
              <a:buFontTx/>
              <a:buNone/>
            </a:pPr>
            <a:endParaRPr lang="es-ES_tradnl" smtClean="0"/>
          </a:p>
          <a:p>
            <a:pPr>
              <a:buFontTx/>
              <a:buNone/>
            </a:pPr>
            <a:r>
              <a:rPr lang="es-ES_tradnl" smtClean="0"/>
              <a:t>Mejorar la calidad y duración del sueño.</a:t>
            </a:r>
          </a:p>
          <a:p>
            <a:pPr>
              <a:buFontTx/>
              <a:buNone/>
            </a:pPr>
            <a:endParaRPr lang="es-ES_tradnl" smtClean="0"/>
          </a:p>
          <a:p>
            <a:pPr>
              <a:buFontTx/>
              <a:buNone/>
            </a:pPr>
            <a:r>
              <a:rPr lang="es-ES_tradnl" smtClean="0"/>
              <a:t>Maximizar la calidad de vida del paciente.</a:t>
            </a:r>
          </a:p>
          <a:p>
            <a:pPr>
              <a:buFontTx/>
              <a:buNone/>
            </a:pPr>
            <a:endParaRPr lang="es-ES_tradnl" smtClean="0"/>
          </a:p>
          <a:p>
            <a:pPr>
              <a:buFontTx/>
              <a:buNone/>
            </a:pPr>
            <a:r>
              <a:rPr lang="es-ES_tradnl" smtClean="0"/>
              <a:t>Mejorar el estado funcional del paciente.</a:t>
            </a:r>
          </a:p>
          <a:p>
            <a:pPr>
              <a:buFontTx/>
              <a:buNone/>
            </a:pPr>
            <a:endParaRPr lang="es-ES_tradnl" smtClean="0">
              <a:solidFill>
                <a:srgbClr val="FF0000"/>
              </a:solidFill>
            </a:endParaRPr>
          </a:p>
          <a:p>
            <a:pPr>
              <a:buFontTx/>
              <a:buNone/>
            </a:pPr>
            <a:r>
              <a:rPr lang="es-ES_tradnl" smtClean="0">
                <a:solidFill>
                  <a:srgbClr val="FF0000"/>
                </a:solidFill>
              </a:rPr>
              <a:t>Prolongación de la supervivencia.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4294967295"/>
          </p:nvPr>
        </p:nvSpPr>
        <p:spPr/>
        <p:txBody>
          <a:bodyPr/>
          <a:lstStyle/>
          <a:p>
            <a:pPr eaLnBrk="1" hangingPunct="1"/>
            <a:endParaRPr lang="es-ES_tradnl" smtClean="0"/>
          </a:p>
        </p:txBody>
      </p:sp>
      <p:pic>
        <p:nvPicPr>
          <p:cNvPr id="57346" name="Picture 5" descr="28-09-06_1230"/>
          <p:cNvPicPr>
            <a:picLocks noChangeAspect="1" noChangeArrowheads="1"/>
          </p:cNvPicPr>
          <p:nvPr/>
        </p:nvPicPr>
        <p:blipFill>
          <a:blip r:embed="rId2"/>
          <a:srcRect l="9195" r="12643" b="1639"/>
          <a:stretch>
            <a:fillRect/>
          </a:stretch>
        </p:blipFill>
        <p:spPr bwMode="auto">
          <a:xfrm>
            <a:off x="1524000" y="1828800"/>
            <a:ext cx="5181600" cy="4572000"/>
          </a:xfrm>
          <a:prstGeom prst="rect">
            <a:avLst/>
          </a:prstGeom>
          <a:noFill/>
          <a:ln w="9525">
            <a:noFill/>
            <a:miter lim="800000"/>
            <a:headEnd/>
            <a:tailEnd/>
          </a:ln>
        </p:spPr>
      </p:pic>
      <p:sp>
        <p:nvSpPr>
          <p:cNvPr id="57347" name="4 Título"/>
          <p:cNvSpPr>
            <a:spLocks noGrp="1"/>
          </p:cNvSpPr>
          <p:nvPr>
            <p:ph type="title" idx="4294967295"/>
          </p:nvPr>
        </p:nvSpPr>
        <p:spPr/>
        <p:txBody>
          <a:bodyPr/>
          <a:lstStyle/>
          <a:p>
            <a:r>
              <a:rPr lang="es-ES_tradnl" b="1" dirty="0" smtClean="0"/>
              <a:t>VNI intermitente durante el día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Grp="1" noChangeAspect="1" noChangeArrowheads="1"/>
          </p:cNvPicPr>
          <p:nvPr>
            <p:ph type="body" idx="4294967295"/>
          </p:nvPr>
        </p:nvPicPr>
        <p:blipFill>
          <a:blip r:embed="rId2"/>
          <a:srcRect l="11084" t="9831" r="11784" b="17340"/>
          <a:stretch>
            <a:fillRect/>
          </a:stretch>
        </p:blipFill>
        <p:spPr>
          <a:xfrm>
            <a:off x="914400" y="533400"/>
            <a:ext cx="7543800" cy="56578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685800" y="188913"/>
            <a:ext cx="7772400" cy="1143000"/>
          </a:xfrm>
        </p:spPr>
        <p:txBody>
          <a:bodyPr/>
          <a:lstStyle/>
          <a:p>
            <a:pPr eaLnBrk="1" hangingPunct="1"/>
            <a:r>
              <a:rPr lang="es-AR" sz="3200" b="1" dirty="0" smtClean="0">
                <a:solidFill>
                  <a:schemeClr val="tx2"/>
                </a:solidFill>
              </a:rPr>
              <a:t>¿Para qué estudiamos pacientes con ENM progresivas en el Laboratorio Pulmonar? </a:t>
            </a:r>
            <a:endParaRPr lang="es-ES" sz="3200" b="1" dirty="0" smtClean="0">
              <a:solidFill>
                <a:schemeClr val="tx2"/>
              </a:solidFill>
            </a:endParaRPr>
          </a:p>
        </p:txBody>
      </p:sp>
      <p:sp>
        <p:nvSpPr>
          <p:cNvPr id="15362" name="Rectangle 3"/>
          <p:cNvSpPr>
            <a:spLocks noGrp="1" noChangeArrowheads="1"/>
          </p:cNvSpPr>
          <p:nvPr>
            <p:ph idx="4294967295"/>
          </p:nvPr>
        </p:nvSpPr>
        <p:spPr>
          <a:xfrm>
            <a:off x="215900" y="1341438"/>
            <a:ext cx="8748713" cy="4876800"/>
          </a:xfrm>
        </p:spPr>
        <p:txBody>
          <a:bodyPr/>
          <a:lstStyle/>
          <a:p>
            <a:pPr eaLnBrk="1" hangingPunct="1">
              <a:lnSpc>
                <a:spcPct val="80000"/>
              </a:lnSpc>
            </a:pPr>
            <a:r>
              <a:rPr lang="es-ES" sz="2400" smtClean="0"/>
              <a:t>Obtener medidas </a:t>
            </a:r>
            <a:r>
              <a:rPr lang="es-ES" sz="2400" b="1" smtClean="0"/>
              <a:t>objetivas</a:t>
            </a:r>
            <a:r>
              <a:rPr lang="es-ES" sz="2400" smtClean="0"/>
              <a:t> de la función respiratoria en enfermedades lentamente progresivas y muy  poco sintomáticas.</a:t>
            </a:r>
          </a:p>
          <a:p>
            <a:pPr eaLnBrk="1" hangingPunct="1">
              <a:lnSpc>
                <a:spcPct val="80000"/>
              </a:lnSpc>
            </a:pPr>
            <a:endParaRPr lang="es-ES" sz="2400" smtClean="0"/>
          </a:p>
          <a:p>
            <a:pPr eaLnBrk="1" hangingPunct="1">
              <a:lnSpc>
                <a:spcPct val="80000"/>
              </a:lnSpc>
            </a:pPr>
            <a:r>
              <a:rPr lang="es-ES" sz="2400" smtClean="0"/>
              <a:t>Especial atención en la:</a:t>
            </a:r>
          </a:p>
          <a:p>
            <a:pPr lvl="1" eaLnBrk="1" hangingPunct="1">
              <a:lnSpc>
                <a:spcPct val="80000"/>
              </a:lnSpc>
            </a:pPr>
            <a:r>
              <a:rPr lang="es-ES" sz="2400" b="1" smtClean="0"/>
              <a:t>Hipoventilación</a:t>
            </a:r>
          </a:p>
          <a:p>
            <a:pPr lvl="1" eaLnBrk="1" hangingPunct="1">
              <a:lnSpc>
                <a:spcPct val="80000"/>
              </a:lnSpc>
            </a:pPr>
            <a:r>
              <a:rPr lang="es-ES" sz="2400" b="1" smtClean="0"/>
              <a:t>Tos débil</a:t>
            </a:r>
          </a:p>
          <a:p>
            <a:pPr lvl="1" eaLnBrk="1" hangingPunct="1">
              <a:lnSpc>
                <a:spcPct val="80000"/>
              </a:lnSpc>
            </a:pPr>
            <a:r>
              <a:rPr lang="es-ES" sz="2400" b="1" smtClean="0"/>
              <a:t>Desarrollo de la caja torácica</a:t>
            </a:r>
          </a:p>
          <a:p>
            <a:pPr lvl="1" eaLnBrk="1" hangingPunct="1">
              <a:lnSpc>
                <a:spcPct val="80000"/>
              </a:lnSpc>
            </a:pPr>
            <a:endParaRPr lang="es-ES" sz="2400" b="1" smtClean="0"/>
          </a:p>
          <a:p>
            <a:pPr eaLnBrk="1" hangingPunct="1">
              <a:lnSpc>
                <a:spcPct val="80000"/>
              </a:lnSpc>
            </a:pPr>
            <a:r>
              <a:rPr lang="es-ES" sz="2400" smtClean="0"/>
              <a:t>Planificar medidas </a:t>
            </a:r>
            <a:r>
              <a:rPr lang="es-ES" sz="2400" b="1" smtClean="0"/>
              <a:t>preventivas</a:t>
            </a:r>
            <a:r>
              <a:rPr lang="es-ES" sz="2400" smtClean="0"/>
              <a:t> de complicaciones </a:t>
            </a:r>
          </a:p>
          <a:p>
            <a:pPr eaLnBrk="1" hangingPunct="1">
              <a:lnSpc>
                <a:spcPct val="80000"/>
              </a:lnSpc>
            </a:pPr>
            <a:endParaRPr lang="es-ES" sz="2400" smtClean="0"/>
          </a:p>
          <a:p>
            <a:pPr eaLnBrk="1" hangingPunct="1">
              <a:lnSpc>
                <a:spcPct val="80000"/>
              </a:lnSpc>
            </a:pPr>
            <a:r>
              <a:rPr lang="es-ES" sz="2400" smtClean="0"/>
              <a:t>Plantear </a:t>
            </a:r>
            <a:r>
              <a:rPr lang="es-ES" sz="2400" b="1" smtClean="0"/>
              <a:t>tratamientos</a:t>
            </a:r>
            <a:r>
              <a:rPr lang="es-ES" sz="2400" smtClean="0"/>
              <a:t> en el momento oportuno</a:t>
            </a:r>
          </a:p>
          <a:p>
            <a:pPr eaLnBrk="1" hangingPunct="1">
              <a:lnSpc>
                <a:spcPct val="80000"/>
              </a:lnSpc>
              <a:buFontTx/>
              <a:buNone/>
            </a:pPr>
            <a:endParaRPr lang="es-ES" sz="2400" smtClean="0"/>
          </a:p>
          <a:p>
            <a:pPr eaLnBrk="1" hangingPunct="1">
              <a:lnSpc>
                <a:spcPct val="80000"/>
              </a:lnSpc>
            </a:pPr>
            <a:r>
              <a:rPr lang="es-ES" sz="2400" b="1" smtClean="0"/>
              <a:t>Acordar  medidas anticipadas</a:t>
            </a:r>
            <a:r>
              <a:rPr lang="es-ES" sz="2400" smtClean="0"/>
              <a:t> (preferencias, sostén vital)</a:t>
            </a:r>
          </a:p>
          <a:p>
            <a:pPr eaLnBrk="1" hangingPunct="1">
              <a:lnSpc>
                <a:spcPct val="80000"/>
              </a:lnSpc>
            </a:pPr>
            <a:endParaRPr lang="es-ES" sz="2400" smtClean="0"/>
          </a:p>
        </p:txBody>
      </p:sp>
      <p:sp>
        <p:nvSpPr>
          <p:cNvPr id="6" name="5 Marcador de pie de página"/>
          <p:cNvSpPr txBox="1">
            <a:spLocks noGrp="1"/>
          </p:cNvSpPr>
          <p:nvPr/>
        </p:nvSpPr>
        <p:spPr>
          <a:xfrm>
            <a:off x="3124200" y="6356350"/>
            <a:ext cx="2895600" cy="365125"/>
          </a:xfrm>
          <a:prstGeom prst="rect">
            <a:avLst/>
          </a:prstGeom>
          <a:noFill/>
        </p:spPr>
        <p:txBody>
          <a:bodyPr anchor="ctr"/>
          <a:lstStyle/>
          <a:p>
            <a:pPr algn="ctr">
              <a:defRPr/>
            </a:pPr>
            <a:r>
              <a:rPr lang="pt-BR" sz="1200">
                <a:solidFill>
                  <a:schemeClr val="tx1">
                    <a:tint val="75000"/>
                  </a:schemeClr>
                </a:solidFill>
                <a:latin typeface="Times New Roman" pitchFamily="18" charset="0"/>
              </a:rPr>
              <a:t>Lic. Sergio G Monteiro - IDIM- UBA</a:t>
            </a:r>
            <a:endParaRPr lang="es-ES" sz="1200">
              <a:solidFill>
                <a:schemeClr val="tx1">
                  <a:tint val="7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60350"/>
            <a:ext cx="7772400" cy="1143000"/>
          </a:xfrm>
        </p:spPr>
        <p:txBody>
          <a:bodyPr/>
          <a:lstStyle/>
          <a:p>
            <a:r>
              <a:rPr lang="es-ES" sz="3200" b="1" dirty="0" smtClean="0">
                <a:effectLst>
                  <a:outerShdw blurRad="38100" dist="38100" dir="2700000" algn="tl">
                    <a:srgbClr val="C0C0C0"/>
                  </a:outerShdw>
                </a:effectLst>
                <a:ea typeface="ＭＳ Ｐゴシック" pitchFamily="-84" charset="-128"/>
              </a:rPr>
              <a:t>Enfoque general</a:t>
            </a:r>
          </a:p>
        </p:txBody>
      </p:sp>
      <p:sp>
        <p:nvSpPr>
          <p:cNvPr id="19458" name="Rectangle 3"/>
          <p:cNvSpPr>
            <a:spLocks noGrp="1" noChangeArrowheads="1"/>
          </p:cNvSpPr>
          <p:nvPr>
            <p:ph idx="1"/>
          </p:nvPr>
        </p:nvSpPr>
        <p:spPr>
          <a:xfrm>
            <a:off x="685800" y="1268413"/>
            <a:ext cx="7772400" cy="5373687"/>
          </a:xfrm>
        </p:spPr>
        <p:txBody>
          <a:bodyPr/>
          <a:lstStyle/>
          <a:p>
            <a:pPr eaLnBrk="1" hangingPunct="1">
              <a:lnSpc>
                <a:spcPct val="90000"/>
              </a:lnSpc>
            </a:pPr>
            <a:r>
              <a:rPr lang="es-ES" sz="2800" b="1" dirty="0" smtClean="0">
                <a:latin typeface="Calibri" pitchFamily="34" charset="0"/>
                <a:ea typeface="ＭＳ Ｐゴシック" pitchFamily="-84" charset="-128"/>
              </a:rPr>
              <a:t>Evaluación Básica</a:t>
            </a:r>
            <a:endParaRPr lang="es-ES" sz="2800" dirty="0" smtClean="0">
              <a:latin typeface="Calibri" pitchFamily="34" charset="0"/>
              <a:ea typeface="ＭＳ Ｐゴシック" pitchFamily="-84" charset="-128"/>
            </a:endParaRPr>
          </a:p>
          <a:p>
            <a:pPr lvl="1" eaLnBrk="1" hangingPunct="1">
              <a:lnSpc>
                <a:spcPct val="90000"/>
              </a:lnSpc>
            </a:pPr>
            <a:r>
              <a:rPr lang="es-ES" sz="2400" dirty="0" smtClean="0">
                <a:latin typeface="Calibri" pitchFamily="34" charset="0"/>
                <a:ea typeface="ＭＳ Ｐゴシック" pitchFamily="-84" charset="-128"/>
              </a:rPr>
              <a:t>Escala de </a:t>
            </a:r>
            <a:r>
              <a:rPr lang="es-ES" sz="2400" dirty="0" err="1" smtClean="0">
                <a:latin typeface="Calibri" pitchFamily="34" charset="0"/>
                <a:ea typeface="ＭＳ Ｐゴシック" pitchFamily="-84" charset="-128"/>
              </a:rPr>
              <a:t>Epworth</a:t>
            </a:r>
            <a:r>
              <a:rPr lang="es-ES" sz="2400" dirty="0" smtClean="0">
                <a:latin typeface="Calibri" pitchFamily="34" charset="0"/>
                <a:ea typeface="ＭＳ Ｐゴシック" pitchFamily="-84" charset="-128"/>
              </a:rPr>
              <a:t> </a:t>
            </a:r>
          </a:p>
          <a:p>
            <a:pPr lvl="1" eaLnBrk="1" hangingPunct="1">
              <a:lnSpc>
                <a:spcPct val="90000"/>
              </a:lnSpc>
            </a:pPr>
            <a:r>
              <a:rPr lang="es-ES" sz="2400" dirty="0" smtClean="0">
                <a:latin typeface="Calibri" pitchFamily="34" charset="0"/>
                <a:ea typeface="ＭＳ Ｐゴシック" pitchFamily="-84" charset="-128"/>
              </a:rPr>
              <a:t>PetCO</a:t>
            </a:r>
            <a:r>
              <a:rPr lang="es-ES" sz="2400" baseline="-25000" dirty="0" smtClean="0">
                <a:latin typeface="Calibri" pitchFamily="34" charset="0"/>
                <a:ea typeface="ＭＳ Ｐゴシック" pitchFamily="-84" charset="-128"/>
              </a:rPr>
              <a:t>2</a:t>
            </a:r>
            <a:r>
              <a:rPr lang="es-ES" sz="2400" dirty="0" smtClean="0">
                <a:latin typeface="Calibri" pitchFamily="34" charset="0"/>
                <a:ea typeface="ＭＳ Ｐゴシック" pitchFamily="-84" charset="-128"/>
              </a:rPr>
              <a:t>, SatO</a:t>
            </a:r>
            <a:r>
              <a:rPr lang="es-ES" sz="2400" baseline="-25000" dirty="0" smtClean="0">
                <a:latin typeface="Calibri" pitchFamily="34" charset="0"/>
                <a:ea typeface="ＭＳ Ｐゴシック" pitchFamily="-84" charset="-128"/>
              </a:rPr>
              <a:t>2</a:t>
            </a:r>
          </a:p>
          <a:p>
            <a:pPr lvl="1" eaLnBrk="1" hangingPunct="1">
              <a:lnSpc>
                <a:spcPct val="90000"/>
              </a:lnSpc>
            </a:pPr>
            <a:r>
              <a:rPr lang="es-AR" sz="2400" dirty="0" smtClean="0">
                <a:latin typeface="Calibri" pitchFamily="34" charset="0"/>
                <a:ea typeface="ＭＳ Ｐゴシック" pitchFamily="-84" charset="-128"/>
              </a:rPr>
              <a:t>Prueba de hiperventilación voluntaria</a:t>
            </a:r>
          </a:p>
          <a:p>
            <a:pPr lvl="1"/>
            <a:r>
              <a:rPr lang="es-ES" sz="2400" dirty="0" smtClean="0">
                <a:latin typeface="Calibri" pitchFamily="34" charset="0"/>
                <a:ea typeface="ＭＳ Ｐゴシック" pitchFamily="-84" charset="-128"/>
              </a:rPr>
              <a:t>Tiempo de apnea</a:t>
            </a:r>
          </a:p>
          <a:p>
            <a:pPr lvl="1" eaLnBrk="1" hangingPunct="1">
              <a:lnSpc>
                <a:spcPct val="90000"/>
              </a:lnSpc>
            </a:pPr>
            <a:r>
              <a:rPr lang="es-ES" sz="2400" dirty="0" smtClean="0">
                <a:latin typeface="Calibri" pitchFamily="34" charset="0"/>
                <a:ea typeface="ＭＳ Ｐゴシック" pitchFamily="-84" charset="-128"/>
              </a:rPr>
              <a:t>Gases arteriales</a:t>
            </a:r>
          </a:p>
          <a:p>
            <a:pPr lvl="1" eaLnBrk="1" hangingPunct="1">
              <a:lnSpc>
                <a:spcPct val="90000"/>
              </a:lnSpc>
            </a:pPr>
            <a:r>
              <a:rPr lang="es-ES" sz="2400" dirty="0" err="1" smtClean="0">
                <a:latin typeface="Calibri" pitchFamily="34" charset="0"/>
                <a:ea typeface="ＭＳ Ｐゴシック" pitchFamily="-84" charset="-128"/>
              </a:rPr>
              <a:t>Sniff</a:t>
            </a:r>
            <a:r>
              <a:rPr lang="es-ES" sz="2400" dirty="0" smtClean="0">
                <a:latin typeface="Calibri" pitchFamily="34" charset="0"/>
                <a:ea typeface="ＭＳ Ｐゴシック" pitchFamily="-84" charset="-128"/>
              </a:rPr>
              <a:t>/</a:t>
            </a:r>
            <a:r>
              <a:rPr lang="es-ES" sz="2400" dirty="0" err="1" smtClean="0">
                <a:latin typeface="Calibri" pitchFamily="34" charset="0"/>
                <a:ea typeface="ＭＳ Ｐゴシック" pitchFamily="-84" charset="-128"/>
              </a:rPr>
              <a:t>Pimax</a:t>
            </a:r>
            <a:r>
              <a:rPr lang="es-ES" sz="2400" dirty="0" smtClean="0">
                <a:latin typeface="Calibri" pitchFamily="34" charset="0"/>
                <a:ea typeface="ＭＳ Ｐゴシック" pitchFamily="-84" charset="-128"/>
              </a:rPr>
              <a:t> /</a:t>
            </a:r>
            <a:r>
              <a:rPr lang="es-ES" sz="2400" dirty="0" err="1" smtClean="0">
                <a:latin typeface="Calibri" pitchFamily="34" charset="0"/>
                <a:ea typeface="ＭＳ Ｐゴシック" pitchFamily="-84" charset="-128"/>
              </a:rPr>
              <a:t>Pemax</a:t>
            </a:r>
            <a:r>
              <a:rPr lang="es-ES" sz="2400" dirty="0" smtClean="0">
                <a:latin typeface="Calibri" pitchFamily="34" charset="0"/>
                <a:ea typeface="ＭＳ Ｐゴシック" pitchFamily="-84" charset="-128"/>
              </a:rPr>
              <a:t>/Pico Flujo (PFC y PFT) </a:t>
            </a:r>
          </a:p>
          <a:p>
            <a:pPr lvl="1" eaLnBrk="1" hangingPunct="1">
              <a:lnSpc>
                <a:spcPct val="90000"/>
              </a:lnSpc>
            </a:pPr>
            <a:r>
              <a:rPr lang="es-ES" sz="2400" dirty="0" smtClean="0">
                <a:latin typeface="Calibri" pitchFamily="34" charset="0"/>
                <a:ea typeface="ＭＳ Ｐゴシック" pitchFamily="-84" charset="-128"/>
              </a:rPr>
              <a:t>FVC (sentado/acostado)</a:t>
            </a:r>
          </a:p>
          <a:p>
            <a:pPr lvl="1" eaLnBrk="1" hangingPunct="1">
              <a:lnSpc>
                <a:spcPct val="90000"/>
              </a:lnSpc>
            </a:pPr>
            <a:endParaRPr lang="es-ES" sz="2400" dirty="0" smtClean="0">
              <a:latin typeface="Calibri" pitchFamily="34" charset="0"/>
              <a:ea typeface="ＭＳ Ｐゴシック" pitchFamily="-84" charset="-128"/>
            </a:endParaRPr>
          </a:p>
          <a:p>
            <a:pPr lvl="1" eaLnBrk="1" hangingPunct="1">
              <a:lnSpc>
                <a:spcPct val="90000"/>
              </a:lnSpc>
            </a:pPr>
            <a:r>
              <a:rPr lang="es-ES" b="1" dirty="0" smtClean="0">
                <a:latin typeface="Calibri" pitchFamily="34" charset="0"/>
                <a:ea typeface="ＭＳ Ｐゴシック" pitchFamily="-84" charset="-128"/>
              </a:rPr>
              <a:t>Evaluación avanzada</a:t>
            </a:r>
          </a:p>
          <a:p>
            <a:pPr lvl="1" eaLnBrk="1" hangingPunct="1">
              <a:lnSpc>
                <a:spcPct val="90000"/>
              </a:lnSpc>
            </a:pPr>
            <a:r>
              <a:rPr lang="es-ES" sz="2400" dirty="0" smtClean="0">
                <a:latin typeface="Calibri" pitchFamily="34" charset="0"/>
                <a:ea typeface="ＭＳ Ｐゴシック" pitchFamily="-84" charset="-128"/>
              </a:rPr>
              <a:t>Control  </a:t>
            </a:r>
            <a:r>
              <a:rPr lang="es-ES" sz="2400" dirty="0" err="1" smtClean="0">
                <a:latin typeface="Calibri" pitchFamily="34" charset="0"/>
                <a:ea typeface="ＭＳ Ｐゴシック" pitchFamily="-84" charset="-128"/>
              </a:rPr>
              <a:t>ventilatorio</a:t>
            </a:r>
            <a:endParaRPr lang="es-ES" sz="2400" dirty="0" smtClean="0">
              <a:latin typeface="Calibri" pitchFamily="34" charset="0"/>
              <a:ea typeface="ＭＳ Ｐゴシック" pitchFamily="-84" charset="-128"/>
            </a:endParaRPr>
          </a:p>
          <a:p>
            <a:pPr lvl="1" eaLnBrk="1" hangingPunct="1">
              <a:lnSpc>
                <a:spcPct val="90000"/>
              </a:lnSpc>
            </a:pPr>
            <a:r>
              <a:rPr lang="es-ES" sz="2400" dirty="0" smtClean="0">
                <a:latin typeface="Calibri" pitchFamily="34" charset="0"/>
                <a:ea typeface="ＭＳ Ｐゴシック" pitchFamily="-84" charset="-128"/>
              </a:rPr>
              <a:t>Presión </a:t>
            </a:r>
            <a:r>
              <a:rPr lang="es-ES" sz="2400" dirty="0" err="1" smtClean="0">
                <a:latin typeface="Calibri" pitchFamily="34" charset="0"/>
                <a:ea typeface="ＭＳ Ｐゴシック" pitchFamily="-84" charset="-128"/>
              </a:rPr>
              <a:t>transdiafragmática</a:t>
            </a:r>
            <a:endParaRPr lang="es-ES" sz="2400" dirty="0" smtClean="0">
              <a:latin typeface="Calibri" pitchFamily="34" charset="0"/>
              <a:ea typeface="ＭＳ Ｐゴシック" pitchFamily="-84" charset="-128"/>
            </a:endParaRPr>
          </a:p>
          <a:p>
            <a:pPr lvl="1" eaLnBrk="1" hangingPunct="1">
              <a:lnSpc>
                <a:spcPct val="90000"/>
              </a:lnSpc>
            </a:pPr>
            <a:endParaRPr lang="es-ES" sz="2400" dirty="0" smtClean="0">
              <a:latin typeface="Calibri" pitchFamily="34" charset="0"/>
              <a:ea typeface="ＭＳ Ｐゴシック" pitchFamily="-84" charset="-128"/>
            </a:endParaRPr>
          </a:p>
        </p:txBody>
      </p:sp>
      <p:pic>
        <p:nvPicPr>
          <p:cNvPr id="19459" name="Picture 1060" descr="http://www.uba.ar/noticias/2395"/>
          <p:cNvPicPr>
            <a:picLocks noChangeAspect="1" noChangeArrowheads="1"/>
          </p:cNvPicPr>
          <p:nvPr/>
        </p:nvPicPr>
        <p:blipFill>
          <a:blip r:embed="rId2" r:link="rId3" cstate="print"/>
          <a:srcRect/>
          <a:stretch>
            <a:fillRect/>
          </a:stretch>
        </p:blipFill>
        <p:spPr bwMode="auto">
          <a:xfrm>
            <a:off x="419100" y="430213"/>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3959225" y="476250"/>
            <a:ext cx="1223963" cy="557213"/>
          </a:xfrm>
          <a:prstGeom prst="rect">
            <a:avLst/>
          </a:prstGeom>
          <a:noFill/>
          <a:ln w="38100">
            <a:solidFill>
              <a:schemeClr val="tx1"/>
            </a:solidFill>
            <a:miter lim="800000"/>
            <a:headEnd/>
            <a:tailEnd/>
          </a:ln>
        </p:spPr>
        <p:txBody>
          <a:bodyPr>
            <a:spAutoFit/>
          </a:bodyPr>
          <a:lstStyle/>
          <a:p>
            <a:pPr algn="ctr"/>
            <a:r>
              <a:rPr lang="es-AR" sz="2800" b="1">
                <a:latin typeface="Calibri"/>
              </a:rPr>
              <a:t>ENM</a:t>
            </a:r>
          </a:p>
        </p:txBody>
      </p:sp>
      <p:grpSp>
        <p:nvGrpSpPr>
          <p:cNvPr id="13334" name="Group 22"/>
          <p:cNvGrpSpPr>
            <a:grpSpLocks/>
          </p:cNvGrpSpPr>
          <p:nvPr/>
        </p:nvGrpSpPr>
        <p:grpSpPr bwMode="auto">
          <a:xfrm>
            <a:off x="34925" y="1071563"/>
            <a:ext cx="4535488" cy="3921125"/>
            <a:chOff x="22" y="1083"/>
            <a:chExt cx="2857" cy="2470"/>
          </a:xfrm>
        </p:grpSpPr>
        <p:sp>
          <p:nvSpPr>
            <p:cNvPr id="18453" name="6 Rectángulo"/>
            <p:cNvSpPr>
              <a:spLocks noChangeArrowheads="1"/>
            </p:cNvSpPr>
            <p:nvPr/>
          </p:nvSpPr>
          <p:spPr bwMode="auto">
            <a:xfrm>
              <a:off x="143" y="1769"/>
              <a:ext cx="1225" cy="518"/>
            </a:xfrm>
            <a:prstGeom prst="rect">
              <a:avLst/>
            </a:prstGeom>
            <a:noFill/>
            <a:ln w="9525">
              <a:noFill/>
              <a:miter lim="800000"/>
              <a:headEnd/>
              <a:tailEnd/>
            </a:ln>
          </p:spPr>
          <p:txBody>
            <a:bodyPr>
              <a:spAutoFit/>
            </a:bodyPr>
            <a:lstStyle/>
            <a:p>
              <a:pPr algn="ctr"/>
              <a:r>
                <a:rPr lang="es-AR" sz="2400" dirty="0">
                  <a:latin typeface="Calibri"/>
                </a:rPr>
                <a:t>Compromiso diafragmático</a:t>
              </a:r>
            </a:p>
          </p:txBody>
        </p:sp>
        <p:sp>
          <p:nvSpPr>
            <p:cNvPr id="18454" name="10 Rectángulo"/>
            <p:cNvSpPr>
              <a:spLocks noChangeArrowheads="1"/>
            </p:cNvSpPr>
            <p:nvPr/>
          </p:nvSpPr>
          <p:spPr bwMode="auto">
            <a:xfrm>
              <a:off x="22" y="2976"/>
              <a:ext cx="1466" cy="577"/>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Ortopnea</a:t>
              </a:r>
            </a:p>
            <a:p>
              <a:pPr marL="92075" indent="-92075">
                <a:buFont typeface="Arial" charset="0"/>
                <a:buChar char="•"/>
              </a:pPr>
              <a:r>
                <a:rPr lang="es-AR">
                  <a:latin typeface="Calibri"/>
                </a:rPr>
                <a:t>Respiración paradojal</a:t>
              </a:r>
            </a:p>
            <a:p>
              <a:pPr marL="92075" indent="-92075">
                <a:buFont typeface="Arial" charset="0"/>
                <a:buChar char="•"/>
              </a:pPr>
              <a:r>
                <a:rPr lang="es-AR">
                  <a:latin typeface="Calibri"/>
                </a:rPr>
                <a:t>Disnea de esfuerzo</a:t>
              </a:r>
            </a:p>
          </p:txBody>
        </p:sp>
        <p:sp>
          <p:nvSpPr>
            <p:cNvPr id="10" name="9 Flecha abajo"/>
            <p:cNvSpPr/>
            <p:nvPr/>
          </p:nvSpPr>
          <p:spPr>
            <a:xfrm>
              <a:off x="638"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9" name="18 Conector recto de flecha"/>
            <p:cNvCxnSpPr>
              <a:stCxn id="18433" idx="2"/>
              <a:endCxn id="18453" idx="0"/>
            </p:cNvCxnSpPr>
            <p:nvPr/>
          </p:nvCxnSpPr>
          <p:spPr>
            <a:xfrm flipH="1">
              <a:off x="755" y="1083"/>
              <a:ext cx="2124"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335" name="Group 23"/>
          <p:cNvGrpSpPr>
            <a:grpSpLocks/>
          </p:cNvGrpSpPr>
          <p:nvPr/>
        </p:nvGrpSpPr>
        <p:grpSpPr bwMode="auto">
          <a:xfrm>
            <a:off x="2465388" y="1071563"/>
            <a:ext cx="2105025" cy="3921125"/>
            <a:chOff x="1553" y="1083"/>
            <a:chExt cx="1326" cy="2470"/>
          </a:xfrm>
        </p:grpSpPr>
        <p:sp>
          <p:nvSpPr>
            <p:cNvPr id="18449" name="7 Rectángulo"/>
            <p:cNvSpPr>
              <a:spLocks noChangeArrowheads="1"/>
            </p:cNvSpPr>
            <p:nvPr/>
          </p:nvSpPr>
          <p:spPr bwMode="auto">
            <a:xfrm>
              <a:off x="1625" y="1769"/>
              <a:ext cx="1157" cy="518"/>
            </a:xfrm>
            <a:prstGeom prst="rect">
              <a:avLst/>
            </a:prstGeom>
            <a:noFill/>
            <a:ln w="9525">
              <a:noFill/>
              <a:miter lim="800000"/>
              <a:headEnd/>
              <a:tailEnd/>
            </a:ln>
          </p:spPr>
          <p:txBody>
            <a:bodyPr>
              <a:spAutoFit/>
            </a:bodyPr>
            <a:lstStyle/>
            <a:p>
              <a:pPr algn="ctr"/>
              <a:r>
                <a:rPr lang="es-AR" sz="2400">
                  <a:solidFill>
                    <a:srgbClr val="000000"/>
                  </a:solidFill>
                  <a:latin typeface="Calibri"/>
                </a:rPr>
                <a:t>Compromiso bulbar</a:t>
              </a:r>
            </a:p>
          </p:txBody>
        </p:sp>
        <p:sp>
          <p:nvSpPr>
            <p:cNvPr id="18450" name="11 Rectángulo"/>
            <p:cNvSpPr>
              <a:spLocks noChangeArrowheads="1"/>
            </p:cNvSpPr>
            <p:nvPr/>
          </p:nvSpPr>
          <p:spPr bwMode="auto">
            <a:xfrm>
              <a:off x="1553" y="2976"/>
              <a:ext cx="1301" cy="577"/>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Sialorrea</a:t>
              </a:r>
            </a:p>
            <a:p>
              <a:pPr marL="92075" indent="-92075">
                <a:buFont typeface="Arial" charset="0"/>
                <a:buChar char="•"/>
              </a:pPr>
              <a:r>
                <a:rPr lang="es-AR">
                  <a:latin typeface="Calibri"/>
                </a:rPr>
                <a:t>Aspiración</a:t>
              </a:r>
            </a:p>
            <a:p>
              <a:pPr marL="92075" indent="-92075">
                <a:buFont typeface="Arial" charset="0"/>
                <a:buChar char="•"/>
              </a:pPr>
              <a:r>
                <a:rPr lang="es-AR">
                  <a:latin typeface="Calibri"/>
                </a:rPr>
                <a:t>NMN a repetición</a:t>
              </a:r>
            </a:p>
          </p:txBody>
        </p:sp>
        <p:sp>
          <p:nvSpPr>
            <p:cNvPr id="16" name="15 Flecha abajo"/>
            <p:cNvSpPr/>
            <p:nvPr/>
          </p:nvSpPr>
          <p:spPr>
            <a:xfrm>
              <a:off x="2087"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1" name="20 Conector recto de flecha"/>
            <p:cNvCxnSpPr>
              <a:stCxn id="18433" idx="2"/>
              <a:endCxn id="18449" idx="0"/>
            </p:cNvCxnSpPr>
            <p:nvPr/>
          </p:nvCxnSpPr>
          <p:spPr>
            <a:xfrm flipH="1">
              <a:off x="2204" y="1083"/>
              <a:ext cx="675"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336" name="Group 24"/>
          <p:cNvGrpSpPr>
            <a:grpSpLocks/>
          </p:cNvGrpSpPr>
          <p:nvPr/>
        </p:nvGrpSpPr>
        <p:grpSpPr bwMode="auto">
          <a:xfrm>
            <a:off x="4470400" y="1071563"/>
            <a:ext cx="2286000" cy="3646487"/>
            <a:chOff x="2816" y="1083"/>
            <a:chExt cx="1440" cy="2297"/>
          </a:xfrm>
        </p:grpSpPr>
        <p:sp>
          <p:nvSpPr>
            <p:cNvPr id="18445" name="8 Rectángulo"/>
            <p:cNvSpPr>
              <a:spLocks noChangeArrowheads="1"/>
            </p:cNvSpPr>
            <p:nvPr/>
          </p:nvSpPr>
          <p:spPr bwMode="auto">
            <a:xfrm>
              <a:off x="2816" y="1769"/>
              <a:ext cx="1440" cy="518"/>
            </a:xfrm>
            <a:prstGeom prst="rect">
              <a:avLst/>
            </a:prstGeom>
            <a:noFill/>
            <a:ln w="9525">
              <a:noFill/>
              <a:miter lim="800000"/>
              <a:headEnd/>
              <a:tailEnd/>
            </a:ln>
          </p:spPr>
          <p:txBody>
            <a:bodyPr>
              <a:spAutoFit/>
            </a:bodyPr>
            <a:lstStyle/>
            <a:p>
              <a:pPr algn="ctr"/>
              <a:r>
                <a:rPr lang="es-AR" sz="2400">
                  <a:solidFill>
                    <a:srgbClr val="000000"/>
                  </a:solidFill>
                  <a:latin typeface="Calibri"/>
                </a:rPr>
                <a:t>Compromiso control central</a:t>
              </a:r>
            </a:p>
          </p:txBody>
        </p:sp>
        <p:sp>
          <p:nvSpPr>
            <p:cNvPr id="18446" name="12 Rectángulo"/>
            <p:cNvSpPr>
              <a:spLocks noChangeArrowheads="1"/>
            </p:cNvSpPr>
            <p:nvPr/>
          </p:nvSpPr>
          <p:spPr bwMode="auto">
            <a:xfrm>
              <a:off x="2835" y="2976"/>
              <a:ext cx="1401" cy="404"/>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Hipersomnolencia</a:t>
              </a:r>
            </a:p>
            <a:p>
              <a:pPr marL="92075" indent="-92075">
                <a:buFont typeface="Arial" charset="0"/>
                <a:buChar char="•"/>
              </a:pPr>
              <a:r>
                <a:rPr lang="es-AR">
                  <a:latin typeface="Calibri"/>
                </a:rPr>
                <a:t>Alcalosis metabólica</a:t>
              </a:r>
            </a:p>
          </p:txBody>
        </p:sp>
        <p:sp>
          <p:nvSpPr>
            <p:cNvPr id="17" name="16 Flecha abajo"/>
            <p:cNvSpPr/>
            <p:nvPr/>
          </p:nvSpPr>
          <p:spPr>
            <a:xfrm>
              <a:off x="3419" y="2293"/>
              <a:ext cx="233"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3" name="22 Conector recto de flecha"/>
            <p:cNvCxnSpPr>
              <a:stCxn id="18433" idx="2"/>
              <a:endCxn id="18445" idx="0"/>
            </p:cNvCxnSpPr>
            <p:nvPr/>
          </p:nvCxnSpPr>
          <p:spPr>
            <a:xfrm>
              <a:off x="2879" y="1083"/>
              <a:ext cx="657"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337" name="Group 25"/>
          <p:cNvGrpSpPr>
            <a:grpSpLocks/>
          </p:cNvGrpSpPr>
          <p:nvPr/>
        </p:nvGrpSpPr>
        <p:grpSpPr bwMode="auto">
          <a:xfrm>
            <a:off x="4570413" y="1071563"/>
            <a:ext cx="4629150" cy="3646487"/>
            <a:chOff x="2879" y="1083"/>
            <a:chExt cx="2916" cy="2297"/>
          </a:xfrm>
        </p:grpSpPr>
        <p:sp>
          <p:nvSpPr>
            <p:cNvPr id="18441" name="5 CuadroTexto"/>
            <p:cNvSpPr txBox="1">
              <a:spLocks noChangeArrowheads="1"/>
            </p:cNvSpPr>
            <p:nvPr/>
          </p:nvSpPr>
          <p:spPr bwMode="auto">
            <a:xfrm>
              <a:off x="4417" y="1824"/>
              <a:ext cx="1247" cy="288"/>
            </a:xfrm>
            <a:prstGeom prst="rect">
              <a:avLst/>
            </a:prstGeom>
            <a:noFill/>
            <a:ln w="28575">
              <a:noFill/>
              <a:miter lim="800000"/>
              <a:headEnd/>
              <a:tailEnd/>
            </a:ln>
          </p:spPr>
          <p:txBody>
            <a:bodyPr>
              <a:spAutoFit/>
            </a:bodyPr>
            <a:lstStyle/>
            <a:p>
              <a:pPr algn="ctr"/>
              <a:r>
                <a:rPr lang="es-AR" sz="2400">
                  <a:latin typeface="Calibri"/>
                </a:rPr>
                <a:t>Escoliosis</a:t>
              </a:r>
            </a:p>
          </p:txBody>
        </p:sp>
        <p:sp>
          <p:nvSpPr>
            <p:cNvPr id="18442" name="13 Rectángulo"/>
            <p:cNvSpPr>
              <a:spLocks noChangeArrowheads="1"/>
            </p:cNvSpPr>
            <p:nvPr/>
          </p:nvSpPr>
          <p:spPr bwMode="auto">
            <a:xfrm>
              <a:off x="4286" y="2976"/>
              <a:ext cx="1509" cy="404"/>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Restricción progresiva</a:t>
              </a:r>
            </a:p>
            <a:p>
              <a:pPr marL="92075" indent="-92075">
                <a:buFont typeface="Arial" charset="0"/>
                <a:buChar char="•"/>
              </a:pPr>
              <a:r>
                <a:rPr lang="es-AR">
                  <a:latin typeface="Calibri"/>
                </a:rPr>
                <a:t>NMN</a:t>
              </a:r>
            </a:p>
          </p:txBody>
        </p:sp>
        <p:sp>
          <p:nvSpPr>
            <p:cNvPr id="18" name="17 Flecha abajo"/>
            <p:cNvSpPr/>
            <p:nvPr/>
          </p:nvSpPr>
          <p:spPr>
            <a:xfrm>
              <a:off x="4924"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25" name="24 Conector recto de flecha"/>
            <p:cNvCxnSpPr>
              <a:stCxn id="18433" idx="2"/>
              <a:endCxn id="18441" idx="0"/>
            </p:cNvCxnSpPr>
            <p:nvPr/>
          </p:nvCxnSpPr>
          <p:spPr>
            <a:xfrm>
              <a:off x="2879" y="1083"/>
              <a:ext cx="2162" cy="7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338" name="Group 26"/>
          <p:cNvGrpSpPr>
            <a:grpSpLocks/>
          </p:cNvGrpSpPr>
          <p:nvPr/>
        </p:nvGrpSpPr>
        <p:grpSpPr bwMode="auto">
          <a:xfrm>
            <a:off x="0" y="5013325"/>
            <a:ext cx="8953500" cy="969963"/>
            <a:chOff x="0" y="3158"/>
            <a:chExt cx="5640" cy="611"/>
          </a:xfrm>
        </p:grpSpPr>
        <p:sp>
          <p:nvSpPr>
            <p:cNvPr id="26" name="25 Abrir llave"/>
            <p:cNvSpPr>
              <a:spLocks/>
            </p:cNvSpPr>
            <p:nvPr/>
          </p:nvSpPr>
          <p:spPr bwMode="auto">
            <a:xfrm rot="-5400000">
              <a:off x="2688" y="470"/>
              <a:ext cx="264" cy="5640"/>
            </a:xfrm>
            <a:prstGeom prst="leftBrace">
              <a:avLst>
                <a:gd name="adj1" fmla="val 8308"/>
                <a:gd name="adj2" fmla="val 50000"/>
              </a:avLst>
            </a:prstGeom>
            <a:noFill/>
            <a:ln w="28575" algn="ctr">
              <a:solidFill>
                <a:schemeClr val="tx1"/>
              </a:solidFill>
              <a:round/>
              <a:headEnd/>
              <a:tailEnd/>
            </a:ln>
          </p:spPr>
          <p:txBody>
            <a:bodyPr vert="eaVert" anchor="ctr"/>
            <a:lstStyle/>
            <a:p>
              <a:pPr algn="ctr" fontAlgn="auto">
                <a:spcBef>
                  <a:spcPts val="0"/>
                </a:spcBef>
                <a:spcAft>
                  <a:spcPts val="0"/>
                </a:spcAft>
                <a:defRPr/>
              </a:pPr>
              <a:endParaRPr lang="es-AR">
                <a:latin typeface="+mn-lt"/>
              </a:endParaRPr>
            </a:p>
          </p:txBody>
        </p:sp>
        <p:sp>
          <p:nvSpPr>
            <p:cNvPr id="18440" name="26 CuadroTexto"/>
            <p:cNvSpPr txBox="1">
              <a:spLocks noChangeArrowheads="1"/>
            </p:cNvSpPr>
            <p:nvPr/>
          </p:nvSpPr>
          <p:spPr bwMode="auto">
            <a:xfrm>
              <a:off x="1378" y="3404"/>
              <a:ext cx="2994" cy="365"/>
            </a:xfrm>
            <a:prstGeom prst="rect">
              <a:avLst/>
            </a:prstGeom>
            <a:noFill/>
            <a:ln w="9525">
              <a:noFill/>
              <a:miter lim="800000"/>
              <a:headEnd/>
              <a:tailEnd/>
            </a:ln>
          </p:spPr>
          <p:txBody>
            <a:bodyPr>
              <a:spAutoFit/>
            </a:bodyPr>
            <a:lstStyle/>
            <a:p>
              <a:pPr algn="ctr"/>
              <a:r>
                <a:rPr lang="es-AR" sz="3200" b="1">
                  <a:solidFill>
                    <a:srgbClr val="FF0000"/>
                  </a:solidFill>
                  <a:latin typeface="Calibri"/>
                </a:rPr>
                <a:t>¡Buscar sistemáticamente!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wipe(up)">
                                      <p:cBhvr>
                                        <p:cTn id="7" dur="500"/>
                                        <p:tgtEl>
                                          <p:spTgt spid="13334"/>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3335"/>
                                        </p:tgtEl>
                                        <p:attrNameLst>
                                          <p:attrName>style.visibility</p:attrName>
                                        </p:attrNameLst>
                                      </p:cBhvr>
                                      <p:to>
                                        <p:strVal val="visible"/>
                                      </p:to>
                                    </p:set>
                                    <p:animEffect transition="in" filter="wipe(up)">
                                      <p:cBhvr>
                                        <p:cTn id="11" dur="500"/>
                                        <p:tgtEl>
                                          <p:spTgt spid="13335"/>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13336"/>
                                        </p:tgtEl>
                                        <p:attrNameLst>
                                          <p:attrName>style.visibility</p:attrName>
                                        </p:attrNameLst>
                                      </p:cBhvr>
                                      <p:to>
                                        <p:strVal val="visible"/>
                                      </p:to>
                                    </p:set>
                                    <p:animEffect transition="in" filter="wipe(up)">
                                      <p:cBhvr>
                                        <p:cTn id="15" dur="500"/>
                                        <p:tgtEl>
                                          <p:spTgt spid="13336"/>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13337"/>
                                        </p:tgtEl>
                                        <p:attrNameLst>
                                          <p:attrName>style.visibility</p:attrName>
                                        </p:attrNameLst>
                                      </p:cBhvr>
                                      <p:to>
                                        <p:strVal val="visible"/>
                                      </p:to>
                                    </p:set>
                                    <p:animEffect transition="in" filter="wipe(up)">
                                      <p:cBhvr>
                                        <p:cTn id="19" dur="500"/>
                                        <p:tgtEl>
                                          <p:spTgt spid="13337"/>
                                        </p:tgtEl>
                                      </p:cBhvr>
                                    </p:animEffect>
                                  </p:childTnLst>
                                </p:cTn>
                              </p:par>
                            </p:childTnLst>
                          </p:cTn>
                        </p:par>
                        <p:par>
                          <p:cTn id="20" fill="hold">
                            <p:stCondLst>
                              <p:cond delay="5000"/>
                            </p:stCondLst>
                            <p:childTnLst>
                              <p:par>
                                <p:cTn id="21" presetID="1" presetClass="entr" presetSubtype="0" fill="hold" nodeType="afterEffect">
                                  <p:stCondLst>
                                    <p:cond delay="500"/>
                                  </p:stCondLst>
                                  <p:childTnLst>
                                    <p:set>
                                      <p:cBhvr>
                                        <p:cTn id="22" dur="1" fill="hold">
                                          <p:stCondLst>
                                            <p:cond delay="0"/>
                                          </p:stCondLst>
                                        </p:cTn>
                                        <p:tgtEl>
                                          <p:spTgt spid="13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3335"/>
                                        </p:tgtEl>
                                      </p:cBhvr>
                                    </p:animEffect>
                                    <p:set>
                                      <p:cBhvr>
                                        <p:cTn id="27" dur="1" fill="hold">
                                          <p:stCondLst>
                                            <p:cond delay="1999"/>
                                          </p:stCondLst>
                                        </p:cTn>
                                        <p:tgtEl>
                                          <p:spTgt spid="1333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13336"/>
                                        </p:tgtEl>
                                      </p:cBhvr>
                                    </p:animEffect>
                                    <p:set>
                                      <p:cBhvr>
                                        <p:cTn id="30" dur="1" fill="hold">
                                          <p:stCondLst>
                                            <p:cond delay="1999"/>
                                          </p:stCondLst>
                                        </p:cTn>
                                        <p:tgtEl>
                                          <p:spTgt spid="1333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3337"/>
                                        </p:tgtEl>
                                      </p:cBhvr>
                                    </p:animEffect>
                                    <p:set>
                                      <p:cBhvr>
                                        <p:cTn id="33" dur="1" fill="hold">
                                          <p:stCondLst>
                                            <p:cond delay="1999"/>
                                          </p:stCondLst>
                                        </p:cTn>
                                        <p:tgtEl>
                                          <p:spTgt spid="1333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3338"/>
                                        </p:tgtEl>
                                      </p:cBhvr>
                                    </p:animEffect>
                                    <p:set>
                                      <p:cBhvr>
                                        <p:cTn id="36" dur="1" fill="hold">
                                          <p:stCondLst>
                                            <p:cond delay="1999"/>
                                          </p:stCondLst>
                                        </p:cTn>
                                        <p:tgtEl>
                                          <p:spTgt spid="13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3959225" y="476250"/>
            <a:ext cx="1223963" cy="557213"/>
          </a:xfrm>
          <a:prstGeom prst="rect">
            <a:avLst/>
          </a:prstGeom>
          <a:noFill/>
          <a:ln w="38100">
            <a:solidFill>
              <a:schemeClr val="tx1"/>
            </a:solidFill>
            <a:miter lim="800000"/>
            <a:headEnd/>
            <a:tailEnd/>
          </a:ln>
        </p:spPr>
        <p:txBody>
          <a:bodyPr>
            <a:spAutoFit/>
          </a:bodyPr>
          <a:lstStyle/>
          <a:p>
            <a:pPr algn="ctr"/>
            <a:r>
              <a:rPr lang="es-AR" sz="2800" b="1">
                <a:latin typeface="Calibri"/>
              </a:rPr>
              <a:t>ENM</a:t>
            </a:r>
          </a:p>
        </p:txBody>
      </p:sp>
      <p:grpSp>
        <p:nvGrpSpPr>
          <p:cNvPr id="13334" name="Group 22"/>
          <p:cNvGrpSpPr>
            <a:grpSpLocks/>
          </p:cNvGrpSpPr>
          <p:nvPr/>
        </p:nvGrpSpPr>
        <p:grpSpPr bwMode="auto">
          <a:xfrm>
            <a:off x="34925" y="1071563"/>
            <a:ext cx="4535488" cy="3921125"/>
            <a:chOff x="22" y="1083"/>
            <a:chExt cx="2857" cy="2470"/>
          </a:xfrm>
        </p:grpSpPr>
        <p:sp>
          <p:nvSpPr>
            <p:cNvPr id="18453" name="6 Rectángulo"/>
            <p:cNvSpPr>
              <a:spLocks noChangeArrowheads="1"/>
            </p:cNvSpPr>
            <p:nvPr/>
          </p:nvSpPr>
          <p:spPr bwMode="auto">
            <a:xfrm>
              <a:off x="143" y="1769"/>
              <a:ext cx="1225" cy="518"/>
            </a:xfrm>
            <a:prstGeom prst="rect">
              <a:avLst/>
            </a:prstGeom>
            <a:noFill/>
            <a:ln w="9525">
              <a:noFill/>
              <a:miter lim="800000"/>
              <a:headEnd/>
              <a:tailEnd/>
            </a:ln>
          </p:spPr>
          <p:txBody>
            <a:bodyPr>
              <a:spAutoFit/>
            </a:bodyPr>
            <a:lstStyle/>
            <a:p>
              <a:pPr algn="ctr"/>
              <a:r>
                <a:rPr lang="es-AR" sz="2400" dirty="0">
                  <a:latin typeface="Calibri"/>
                </a:rPr>
                <a:t>Compromiso diafragmático</a:t>
              </a:r>
            </a:p>
          </p:txBody>
        </p:sp>
        <p:sp>
          <p:nvSpPr>
            <p:cNvPr id="18454" name="10 Rectángulo"/>
            <p:cNvSpPr>
              <a:spLocks noChangeArrowheads="1"/>
            </p:cNvSpPr>
            <p:nvPr/>
          </p:nvSpPr>
          <p:spPr bwMode="auto">
            <a:xfrm>
              <a:off x="22" y="2976"/>
              <a:ext cx="1466" cy="577"/>
            </a:xfrm>
            <a:prstGeom prst="rect">
              <a:avLst/>
            </a:prstGeom>
            <a:noFill/>
            <a:ln w="9525">
              <a:noFill/>
              <a:miter lim="800000"/>
              <a:headEnd/>
              <a:tailEnd/>
            </a:ln>
          </p:spPr>
          <p:txBody>
            <a:bodyPr>
              <a:spAutoFit/>
            </a:bodyPr>
            <a:lstStyle/>
            <a:p>
              <a:pPr marL="92075" indent="-92075">
                <a:buFont typeface="Arial" charset="0"/>
                <a:buChar char="•"/>
              </a:pPr>
              <a:r>
                <a:rPr lang="es-AR">
                  <a:latin typeface="Calibri"/>
                </a:rPr>
                <a:t>Ortopnea</a:t>
              </a:r>
            </a:p>
            <a:p>
              <a:pPr marL="92075" indent="-92075">
                <a:buFont typeface="Arial" charset="0"/>
                <a:buChar char="•"/>
              </a:pPr>
              <a:r>
                <a:rPr lang="es-AR">
                  <a:latin typeface="Calibri"/>
                </a:rPr>
                <a:t>Respiración paradojal</a:t>
              </a:r>
            </a:p>
            <a:p>
              <a:pPr marL="92075" indent="-92075">
                <a:buFont typeface="Arial" charset="0"/>
                <a:buChar char="•"/>
              </a:pPr>
              <a:r>
                <a:rPr lang="es-AR">
                  <a:latin typeface="Calibri"/>
                </a:rPr>
                <a:t>Disnea de esfuerzo</a:t>
              </a:r>
            </a:p>
          </p:txBody>
        </p:sp>
        <p:sp>
          <p:nvSpPr>
            <p:cNvPr id="10" name="9 Flecha abajo"/>
            <p:cNvSpPr/>
            <p:nvPr/>
          </p:nvSpPr>
          <p:spPr>
            <a:xfrm>
              <a:off x="638" y="2293"/>
              <a:ext cx="234" cy="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cxnSp>
          <p:nvCxnSpPr>
            <p:cNvPr id="19" name="18 Conector recto de flecha"/>
            <p:cNvCxnSpPr>
              <a:stCxn id="18433" idx="2"/>
              <a:endCxn id="18453" idx="0"/>
            </p:cNvCxnSpPr>
            <p:nvPr/>
          </p:nvCxnSpPr>
          <p:spPr>
            <a:xfrm flipH="1">
              <a:off x="755" y="1083"/>
              <a:ext cx="2124" cy="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440" name="26 CuadroTexto"/>
          <p:cNvSpPr txBox="1">
            <a:spLocks noChangeArrowheads="1"/>
          </p:cNvSpPr>
          <p:nvPr/>
        </p:nvSpPr>
        <p:spPr bwMode="auto">
          <a:xfrm>
            <a:off x="2187575" y="5403850"/>
            <a:ext cx="4752975" cy="579438"/>
          </a:xfrm>
          <a:prstGeom prst="rect">
            <a:avLst/>
          </a:prstGeom>
          <a:noFill/>
          <a:ln w="9525">
            <a:noFill/>
            <a:miter lim="800000"/>
            <a:headEnd/>
            <a:tailEnd/>
          </a:ln>
        </p:spPr>
        <p:txBody>
          <a:bodyPr>
            <a:spAutoFit/>
          </a:bodyPr>
          <a:lstStyle/>
          <a:p>
            <a:pPr algn="ctr"/>
            <a:endParaRPr lang="es-AR" sz="3200" b="1" dirty="0">
              <a:solidFill>
                <a:srgbClr val="FF0000"/>
              </a:solidFill>
              <a:latin typeface="Calibri"/>
            </a:endParaRPr>
          </a:p>
        </p:txBody>
      </p:sp>
    </p:spTree>
    <p:extLst>
      <p:ext uri="{BB962C8B-B14F-4D97-AF65-F5344CB8AC3E}">
        <p14:creationId xmlns:p14="http://schemas.microsoft.com/office/powerpoint/2010/main" val="27024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wipe(up)">
                                      <p:cBhvr>
                                        <p:cTn id="7" dur="500"/>
                                        <p:tgtEl>
                                          <p:spTgt spid="13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a:xfrm>
            <a:off x="779463" y="457200"/>
            <a:ext cx="8229600" cy="1371600"/>
          </a:xfrm>
        </p:spPr>
        <p:txBody>
          <a:bodyPr/>
          <a:lstStyle/>
          <a:p>
            <a:pPr>
              <a:defRPr/>
            </a:pPr>
            <a:endParaRPr lang="es-ES" sz="2200" b="1" smtClean="0">
              <a:solidFill>
                <a:schemeClr val="bg2"/>
              </a:solidFill>
              <a:effectLst>
                <a:outerShdw blurRad="38100" dist="38100" dir="2700000" algn="tl">
                  <a:srgbClr val="C0C0C0"/>
                </a:outerShdw>
              </a:effectLst>
            </a:endParaRPr>
          </a:p>
        </p:txBody>
      </p:sp>
      <p:sp>
        <p:nvSpPr>
          <p:cNvPr id="19458" name="Rectangle 3"/>
          <p:cNvSpPr>
            <a:spLocks noGrp="1"/>
          </p:cNvSpPr>
          <p:nvPr>
            <p:ph type="body" idx="4294967295"/>
          </p:nvPr>
        </p:nvSpPr>
        <p:spPr/>
        <p:txBody>
          <a:bodyPr/>
          <a:lstStyle/>
          <a:p>
            <a:pPr eaLnBrk="1" hangingPunct="1">
              <a:lnSpc>
                <a:spcPct val="80000"/>
              </a:lnSpc>
            </a:pPr>
            <a:endParaRPr lang="es-ES" sz="2800" b="1" dirty="0" smtClean="0"/>
          </a:p>
          <a:p>
            <a:pPr eaLnBrk="1" hangingPunct="1">
              <a:lnSpc>
                <a:spcPct val="80000"/>
              </a:lnSpc>
              <a:buFont typeface="Arial" charset="0"/>
              <a:buNone/>
            </a:pPr>
            <a:r>
              <a:rPr lang="es-AR" sz="2800" b="1" dirty="0" smtClean="0"/>
              <a:t>Capacidad Vital, </a:t>
            </a:r>
          </a:p>
          <a:p>
            <a:pPr eaLnBrk="1" hangingPunct="1">
              <a:lnSpc>
                <a:spcPct val="80000"/>
              </a:lnSpc>
              <a:buFont typeface="Arial" charset="0"/>
              <a:buNone/>
            </a:pPr>
            <a:r>
              <a:rPr lang="es-AR" sz="2800" b="1" dirty="0" smtClean="0"/>
              <a:t>que hacemos?</a:t>
            </a:r>
            <a:endParaRPr lang="es-ES" sz="2800" b="1" dirty="0" smtClean="0"/>
          </a:p>
          <a:p>
            <a:pPr eaLnBrk="1" hangingPunct="1">
              <a:lnSpc>
                <a:spcPct val="80000"/>
              </a:lnSpc>
            </a:pPr>
            <a:endParaRPr lang="es-ES" sz="2800" b="1" dirty="0" smtClean="0"/>
          </a:p>
          <a:p>
            <a:pPr eaLnBrk="1" hangingPunct="1">
              <a:lnSpc>
                <a:spcPct val="80000"/>
              </a:lnSpc>
            </a:pPr>
            <a:r>
              <a:rPr lang="es-ES" sz="2800" b="1" dirty="0" smtClean="0"/>
              <a:t>Normal?</a:t>
            </a:r>
          </a:p>
          <a:p>
            <a:pPr eaLnBrk="1" hangingPunct="1">
              <a:lnSpc>
                <a:spcPct val="80000"/>
              </a:lnSpc>
            </a:pPr>
            <a:r>
              <a:rPr lang="es-AR" sz="2800" b="1" dirty="0" smtClean="0"/>
              <a:t>Disminuida?</a:t>
            </a:r>
            <a:endParaRPr lang="es-ES" sz="2800" b="1" dirty="0" smtClean="0"/>
          </a:p>
          <a:p>
            <a:pPr eaLnBrk="1" hangingPunct="1">
              <a:lnSpc>
                <a:spcPct val="80000"/>
              </a:lnSpc>
            </a:pPr>
            <a:r>
              <a:rPr lang="es-ES" sz="2800" b="1" dirty="0" smtClean="0"/>
              <a:t>Sentado y acostado? Cual es diferencia?</a:t>
            </a:r>
          </a:p>
          <a:p>
            <a:pPr eaLnBrk="1" hangingPunct="1">
              <a:lnSpc>
                <a:spcPct val="80000"/>
              </a:lnSpc>
              <a:buFont typeface="Arial" charset="0"/>
              <a:buNone/>
            </a:pPr>
            <a:r>
              <a:rPr lang="es-ES" sz="2800" b="1" dirty="0" smtClean="0"/>
              <a:t>    </a:t>
            </a:r>
            <a:r>
              <a:rPr lang="en-US" sz="2800" b="1" dirty="0" smtClean="0"/>
              <a:t>&lt; 20%...&gt;40 / 50% </a:t>
            </a:r>
            <a:r>
              <a:rPr lang="en-US" sz="2800" b="1" dirty="0" err="1" smtClean="0"/>
              <a:t>que</a:t>
            </a:r>
            <a:r>
              <a:rPr lang="en-US" sz="2800" b="1" dirty="0" smtClean="0"/>
              <a:t> </a:t>
            </a:r>
            <a:r>
              <a:rPr lang="en-US" sz="2800" b="1" dirty="0" err="1" smtClean="0"/>
              <a:t>hacemos</a:t>
            </a:r>
            <a:r>
              <a:rPr lang="en-US" sz="2800" b="1" dirty="0" smtClean="0"/>
              <a:t>? </a:t>
            </a:r>
          </a:p>
          <a:p>
            <a:pPr eaLnBrk="1" hangingPunct="1">
              <a:lnSpc>
                <a:spcPct val="80000"/>
              </a:lnSpc>
            </a:pPr>
            <a:r>
              <a:rPr lang="en-US" sz="2800" b="1" dirty="0" err="1" smtClean="0"/>
              <a:t>Radioscopía</a:t>
            </a:r>
            <a:r>
              <a:rPr lang="en-US" sz="2800" b="1" dirty="0" smtClean="0"/>
              <a:t>?</a:t>
            </a:r>
          </a:p>
          <a:p>
            <a:pPr eaLnBrk="1" hangingPunct="1">
              <a:lnSpc>
                <a:spcPct val="80000"/>
              </a:lnSpc>
            </a:pPr>
            <a:r>
              <a:rPr lang="en-US" sz="2800" b="1" dirty="0" err="1" smtClean="0"/>
              <a:t>Presión</a:t>
            </a:r>
            <a:r>
              <a:rPr lang="en-US" sz="2800" b="1" dirty="0" smtClean="0"/>
              <a:t> </a:t>
            </a:r>
            <a:r>
              <a:rPr lang="en-US" sz="2800" b="1" dirty="0" err="1" smtClean="0"/>
              <a:t>transdiafragmática</a:t>
            </a:r>
            <a:r>
              <a:rPr lang="en-US" sz="2800" b="1" dirty="0" smtClean="0"/>
              <a:t> (</a:t>
            </a:r>
            <a:r>
              <a:rPr lang="en-US" sz="2800" b="1" dirty="0" err="1" smtClean="0"/>
              <a:t>Pdi</a:t>
            </a:r>
            <a:r>
              <a:rPr lang="en-US" sz="2800" b="1" dirty="0" smtClean="0"/>
              <a:t>)? </a:t>
            </a:r>
          </a:p>
          <a:p>
            <a:pPr eaLnBrk="1" hangingPunct="1">
              <a:lnSpc>
                <a:spcPct val="80000"/>
              </a:lnSpc>
            </a:pPr>
            <a:r>
              <a:rPr lang="en-US" sz="2800" b="1" dirty="0" err="1" smtClean="0"/>
              <a:t>Ventilación</a:t>
            </a:r>
            <a:r>
              <a:rPr lang="en-US" sz="2800" b="1" dirty="0" smtClean="0"/>
              <a:t> No </a:t>
            </a:r>
            <a:r>
              <a:rPr lang="en-US" sz="2800" b="1" dirty="0" err="1" smtClean="0"/>
              <a:t>Invasiva</a:t>
            </a:r>
            <a:r>
              <a:rPr lang="en-US" sz="2800" b="1" dirty="0" smtClean="0"/>
              <a:t> (VNI)?</a:t>
            </a:r>
          </a:p>
        </p:txBody>
      </p:sp>
      <p:pic>
        <p:nvPicPr>
          <p:cNvPr id="19459" name="Picture 1060" descr="http://www.uba.ar/noticias/2395"/>
          <p:cNvPicPr>
            <a:picLocks noChangeAspect="1" noChangeArrowheads="1"/>
          </p:cNvPicPr>
          <p:nvPr/>
        </p:nvPicPr>
        <p:blipFill>
          <a:blip r:embed="rId2" r:link="rId3" cstate="print"/>
          <a:srcRect/>
          <a:stretch>
            <a:fillRect/>
          </a:stretch>
        </p:blipFill>
        <p:spPr bwMode="auto">
          <a:xfrm>
            <a:off x="419100" y="430213"/>
            <a:ext cx="287338" cy="279400"/>
          </a:xfrm>
          <a:prstGeom prst="rect">
            <a:avLst/>
          </a:prstGeom>
          <a:noFill/>
          <a:ln w="9525">
            <a:noFill/>
            <a:miter lim="800000"/>
            <a:headEnd/>
            <a:tailEnd/>
          </a:ln>
        </p:spPr>
      </p:pic>
      <p:pic>
        <p:nvPicPr>
          <p:cNvPr id="19460" name="Picture 3" descr="DSC00200"/>
          <p:cNvPicPr>
            <a:picLocks noChangeAspect="1" noChangeArrowheads="1"/>
          </p:cNvPicPr>
          <p:nvPr/>
        </p:nvPicPr>
        <p:blipFill>
          <a:blip r:embed="rId4" cstate="print"/>
          <a:srcRect/>
          <a:stretch>
            <a:fillRect/>
          </a:stretch>
        </p:blipFill>
        <p:spPr bwMode="auto">
          <a:xfrm>
            <a:off x="4643438" y="549275"/>
            <a:ext cx="4011612" cy="3040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p:cNvSpPr>
          <p:nvPr>
            <p:ph type="title" idx="4294967295"/>
          </p:nvPr>
        </p:nvSpPr>
        <p:spPr/>
        <p:txBody>
          <a:bodyPr/>
          <a:lstStyle/>
          <a:p>
            <a:pPr>
              <a:defRPr/>
            </a:pPr>
            <a:r>
              <a:rPr lang="es-AR" sz="2200" b="1" smtClean="0">
                <a:effectLst>
                  <a:outerShdw blurRad="38100" dist="38100" dir="2700000" algn="tl">
                    <a:srgbClr val="C0C0C0"/>
                  </a:outerShdw>
                </a:effectLst>
              </a:rPr>
              <a:t>Parálisis diafragmática</a:t>
            </a:r>
            <a:endParaRPr lang="es-ES" sz="2200" b="1" smtClean="0">
              <a:effectLst>
                <a:outerShdw blurRad="38100" dist="38100" dir="2700000" algn="tl">
                  <a:srgbClr val="C0C0C0"/>
                </a:outerShdw>
              </a:effectLst>
            </a:endParaRPr>
          </a:p>
        </p:txBody>
      </p:sp>
      <p:graphicFrame>
        <p:nvGraphicFramePr>
          <p:cNvPr id="29699" name="Object 3"/>
          <p:cNvGraphicFramePr>
            <a:graphicFrameLocks noGrp="1" noChangeAspect="1"/>
          </p:cNvGraphicFramePr>
          <p:nvPr>
            <p:ph idx="4294967295"/>
          </p:nvPr>
        </p:nvGraphicFramePr>
        <p:xfrm>
          <a:off x="395288" y="1989138"/>
          <a:ext cx="7489825" cy="4113212"/>
        </p:xfrm>
        <a:graphic>
          <a:graphicData uri="http://schemas.openxmlformats.org/presentationml/2006/ole">
            <mc:AlternateContent xmlns:mc="http://schemas.openxmlformats.org/markup-compatibility/2006">
              <mc:Choice xmlns:v="urn:schemas-microsoft-com:vml" Requires="v">
                <p:oleObj spid="_x0000_s29702" name="Acrobat Document" r:id="rId3" imgW="5508000" imgH="7128000" progId="AcroExch.Document.7">
                  <p:embed/>
                </p:oleObj>
              </mc:Choice>
              <mc:Fallback>
                <p:oleObj name="Acrobat Document" r:id="rId3" imgW="5508000" imgH="7128000" progId="AcroExch.Document.7">
                  <p:embed/>
                  <p:pic>
                    <p:nvPicPr>
                      <p:cNvPr id="0" name="Picture 5"/>
                      <p:cNvPicPr>
                        <a:picLocks noGrp="1" noChangeAspect="1" noChangeArrowheads="1"/>
                      </p:cNvPicPr>
                      <p:nvPr/>
                    </p:nvPicPr>
                    <p:blipFill>
                      <a:blip r:embed="rId4">
                        <a:extLst>
                          <a:ext uri="{28A0092B-C50C-407E-A947-70E740481C1C}">
                            <a14:useLocalDpi xmlns:a14="http://schemas.microsoft.com/office/drawing/2010/main" val="0"/>
                          </a:ext>
                        </a:extLst>
                      </a:blip>
                      <a:srcRect l="-1375" t="26096" r="1976" b="29358"/>
                      <a:stretch>
                        <a:fillRect/>
                      </a:stretch>
                    </p:blipFill>
                    <p:spPr bwMode="auto">
                      <a:xfrm>
                        <a:off x="395288" y="1989138"/>
                        <a:ext cx="7489825" cy="411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1" name="Picture 1060" descr="http://www.uba.ar/noticias/2395"/>
          <p:cNvPicPr>
            <a:picLocks noChangeAspect="1" noChangeArrowheads="1"/>
          </p:cNvPicPr>
          <p:nvPr/>
        </p:nvPicPr>
        <p:blipFill>
          <a:blip r:embed="rId5" r:link="rId6" cstate="print"/>
          <a:srcRect/>
          <a:stretch>
            <a:fillRect/>
          </a:stretch>
        </p:blipFill>
        <p:spPr bwMode="auto">
          <a:xfrm>
            <a:off x="419100" y="430213"/>
            <a:ext cx="287338" cy="279400"/>
          </a:xfrm>
          <a:prstGeom prst="rect">
            <a:avLst/>
          </a:prstGeom>
          <a:noFill/>
          <a:ln w="9525">
            <a:noFill/>
            <a:miter lim="800000"/>
            <a:headEnd/>
            <a:tailEnd/>
          </a:ln>
        </p:spPr>
      </p:pic>
      <p:sp>
        <p:nvSpPr>
          <p:cNvPr id="29702" name="Rectángulo 6"/>
          <p:cNvSpPr>
            <a:spLocks noChangeArrowheads="1"/>
          </p:cNvSpPr>
          <p:nvPr/>
        </p:nvSpPr>
        <p:spPr bwMode="auto">
          <a:xfrm flipV="1">
            <a:off x="2455863" y="2641600"/>
            <a:ext cx="4029075" cy="220663"/>
          </a:xfrm>
          <a:prstGeom prst="rect">
            <a:avLst/>
          </a:prstGeom>
          <a:noFill/>
          <a:ln w="9525">
            <a:solidFill>
              <a:srgbClr val="FF0000"/>
            </a:solidFill>
            <a:round/>
            <a:headEnd/>
            <a:tailEnd/>
          </a:ln>
        </p:spPr>
        <p:txBody>
          <a:bodyPr anchor="ctr"/>
          <a:lstStyle/>
          <a:p>
            <a:endParaRPr lang="es-ES">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lang="es-ES_tradnl" sz="3600" b="1" smtClean="0"/>
              <a:t>Parálisis diafragmática: </a:t>
            </a:r>
            <a:br>
              <a:rPr lang="es-ES_tradnl" sz="3600" b="1" smtClean="0"/>
            </a:br>
            <a:r>
              <a:rPr lang="es-ES_tradnl" sz="3600" b="1" smtClean="0"/>
              <a:t>Pdi sniff = cero</a:t>
            </a:r>
          </a:p>
        </p:txBody>
      </p:sp>
      <p:pic>
        <p:nvPicPr>
          <p:cNvPr id="30722" name="Picture 4"/>
          <p:cNvPicPr>
            <a:picLocks noGrp="1" noChangeAspect="1" noChangeArrowheads="1"/>
          </p:cNvPicPr>
          <p:nvPr>
            <p:ph type="body" idx="4294967295"/>
          </p:nvPr>
        </p:nvPicPr>
        <p:blipFill>
          <a:blip r:embed="rId2"/>
          <a:srcRect t="19818" r="1312" b="7120"/>
          <a:stretch>
            <a:fillRect/>
          </a:stretch>
        </p:blipFill>
        <p:spPr>
          <a:xfrm>
            <a:off x="549275" y="1600200"/>
            <a:ext cx="8045450" cy="4525963"/>
          </a:xfrm>
        </p:spPr>
      </p:pic>
      <p:pic>
        <p:nvPicPr>
          <p:cNvPr id="4" name="Picture 1060" descr="http://www.uba.ar/noticias/2395"/>
          <p:cNvPicPr>
            <a:picLocks noChangeAspect="1" noChangeArrowheads="1"/>
          </p:cNvPicPr>
          <p:nvPr/>
        </p:nvPicPr>
        <p:blipFill>
          <a:blip r:embed="rId3" r:link="rId4" cstate="print"/>
          <a:srcRect/>
          <a:stretch>
            <a:fillRect/>
          </a:stretch>
        </p:blipFill>
        <p:spPr bwMode="auto">
          <a:xfrm>
            <a:off x="419100" y="430213"/>
            <a:ext cx="287338" cy="27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316</TotalTime>
  <Words>1920</Words>
  <Application>Microsoft Office PowerPoint</Application>
  <PresentationFormat>Presentación en pantalla (4:3)</PresentationFormat>
  <Paragraphs>268</Paragraphs>
  <Slides>35</Slides>
  <Notes>3</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35</vt:i4>
      </vt:variant>
    </vt:vector>
  </HeadingPairs>
  <TitlesOfParts>
    <vt:vector size="40" baseType="lpstr">
      <vt:lpstr>Tema de Office</vt:lpstr>
      <vt:lpstr>Acrobat Document</vt:lpstr>
      <vt:lpstr>Imagen de mapa de bits</vt:lpstr>
      <vt:lpstr>Gráfico</vt:lpstr>
      <vt:lpstr>Presentación</vt:lpstr>
      <vt:lpstr>Un día en el Laboratorio, qué podemos hacer? Articulación entre la fisiopatología y la clínica</vt:lpstr>
      <vt:lpstr>¿Para qué estudiamos pacientes con ENM progresivas en el Laboratorio Pulmonar? </vt:lpstr>
      <vt:lpstr>Presentación de PowerPoint</vt:lpstr>
      <vt:lpstr>Enfoque general</vt:lpstr>
      <vt:lpstr>Presentación de PowerPoint</vt:lpstr>
      <vt:lpstr>Presentación de PowerPoint</vt:lpstr>
      <vt:lpstr>Presentación de PowerPoint</vt:lpstr>
      <vt:lpstr>Parálisis diafragmática</vt:lpstr>
      <vt:lpstr>Parálisis diafragmática:  Pdi sniff = cero</vt:lpstr>
      <vt:lpstr>Parálisis diafragmática. Pdi max = cero</vt:lpstr>
      <vt:lpstr>Parálisis diafragmática</vt:lpstr>
      <vt:lpstr>Presentación de PowerPoint</vt:lpstr>
      <vt:lpstr>Flujo espiratorio pico - TOS</vt:lpstr>
      <vt:lpstr>Presentación de PowerPoint</vt:lpstr>
      <vt:lpstr>Presentación de PowerPoint</vt:lpstr>
      <vt:lpstr>Presentación de PowerPoint</vt:lpstr>
      <vt:lpstr>Presentación de PowerPoint</vt:lpstr>
      <vt:lpstr>Presentación de PowerPoint</vt:lpstr>
      <vt:lpstr>Presentación de PowerPoint</vt:lpstr>
      <vt:lpstr>Control de la ventilación P0.1 / PetCO2</vt:lpstr>
      <vt:lpstr>Presentación de PowerPoint</vt:lpstr>
      <vt:lpstr>Grafico de todo el estudio, basal y 4 minutos de reinhalación de CO2</vt:lpstr>
      <vt:lpstr>Inspiración ocluida para medir P0.1</vt:lpstr>
      <vt:lpstr>P0.1/PCO2 antes y después de normalización de la PCO2 con VNI</vt:lpstr>
      <vt:lpstr>Presentación de PowerPoint</vt:lpstr>
      <vt:lpstr>Presentación de PowerPoint</vt:lpstr>
      <vt:lpstr>Presentación de PowerPoint</vt:lpstr>
      <vt:lpstr>Presentación de PowerPoint</vt:lpstr>
      <vt:lpstr>Presentación de PowerPoint</vt:lpstr>
      <vt:lpstr>Presentación de PowerPoint</vt:lpstr>
      <vt:lpstr>Objetivos de la VNI a corto plazo</vt:lpstr>
      <vt:lpstr>Objetivos de la VNI a largo plazo</vt:lpstr>
      <vt:lpstr>VNI intermitente durante el día</vt:lpstr>
      <vt:lpstr>Presentación de PowerPoint</vt:lpstr>
      <vt:lpstr>¿Para qué estudiamos pacientes con ENM progresivas en el Laboratorio Pulmonar?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Santiago</dc:creator>
  <cp:lastModifiedBy>record</cp:lastModifiedBy>
  <cp:revision>51</cp:revision>
  <dcterms:created xsi:type="dcterms:W3CDTF">2014-10-03T12:56:52Z</dcterms:created>
  <dcterms:modified xsi:type="dcterms:W3CDTF">2014-10-12T17:47:17Z</dcterms:modified>
</cp:coreProperties>
</file>