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3" r:id="rId2"/>
    <p:sldId id="281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7" r:id="rId16"/>
    <p:sldId id="268" r:id="rId17"/>
    <p:sldId id="269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E1D6F-1B44-441B-BEB5-9563A2F8DFAB}" type="datetimeFigureOut">
              <a:rPr lang="es-AR" smtClean="0"/>
              <a:pPr/>
              <a:t>12/10/2014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D573F-B0A5-4AFE-B481-CFB3E9352025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Dos grandes estudios de la </a:t>
            </a:r>
            <a:r>
              <a:rPr lang="es-AR" dirty="0" err="1" smtClean="0"/>
              <a:t>decada</a:t>
            </a:r>
            <a:r>
              <a:rPr lang="es-AR" dirty="0" smtClean="0"/>
              <a:t> del ochenta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573F-B0A5-4AFE-B481-CFB3E9352025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Los primeros aparecieron en la </a:t>
            </a:r>
            <a:r>
              <a:rPr lang="es-AR" dirty="0" err="1" smtClean="0"/>
              <a:t>decada</a:t>
            </a:r>
            <a:r>
              <a:rPr lang="es-AR" dirty="0" smtClean="0"/>
              <a:t> del 90</a:t>
            </a:r>
            <a:r>
              <a:rPr lang="es-AR" baseline="0" dirty="0" smtClean="0"/>
              <a:t>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573F-B0A5-4AFE-B481-CFB3E9352025}" type="slidenum">
              <a:rPr lang="es-AR" smtClean="0"/>
              <a:pPr/>
              <a:t>15</a:t>
            </a:fld>
            <a:endParaRPr lang="es-A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4E93-2688-4B84-BF2D-ED1A3E50367C}" type="datetimeFigureOut">
              <a:rPr lang="es-AR" smtClean="0"/>
              <a:pPr/>
              <a:t>12/10/2014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D46C-EED2-4F19-95F8-3203E6CB9DFB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4E93-2688-4B84-BF2D-ED1A3E50367C}" type="datetimeFigureOut">
              <a:rPr lang="es-AR" smtClean="0"/>
              <a:pPr/>
              <a:t>12/10/2014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D46C-EED2-4F19-95F8-3203E6CB9DFB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4E93-2688-4B84-BF2D-ED1A3E50367C}" type="datetimeFigureOut">
              <a:rPr lang="es-AR" smtClean="0"/>
              <a:pPr/>
              <a:t>12/10/2014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D46C-EED2-4F19-95F8-3203E6CB9DFB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4E93-2688-4B84-BF2D-ED1A3E50367C}" type="datetimeFigureOut">
              <a:rPr lang="es-AR" smtClean="0"/>
              <a:pPr/>
              <a:t>12/10/2014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D46C-EED2-4F19-95F8-3203E6CB9DFB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4E93-2688-4B84-BF2D-ED1A3E50367C}" type="datetimeFigureOut">
              <a:rPr lang="es-AR" smtClean="0"/>
              <a:pPr/>
              <a:t>12/10/2014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D46C-EED2-4F19-95F8-3203E6CB9DFB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4E93-2688-4B84-BF2D-ED1A3E50367C}" type="datetimeFigureOut">
              <a:rPr lang="es-AR" smtClean="0"/>
              <a:pPr/>
              <a:t>12/10/2014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D46C-EED2-4F19-95F8-3203E6CB9DFB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4E93-2688-4B84-BF2D-ED1A3E50367C}" type="datetimeFigureOut">
              <a:rPr lang="es-AR" smtClean="0"/>
              <a:pPr/>
              <a:t>12/10/2014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D46C-EED2-4F19-95F8-3203E6CB9DFB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4E93-2688-4B84-BF2D-ED1A3E50367C}" type="datetimeFigureOut">
              <a:rPr lang="es-AR" smtClean="0"/>
              <a:pPr/>
              <a:t>12/10/2014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D46C-EED2-4F19-95F8-3203E6CB9DFB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4E93-2688-4B84-BF2D-ED1A3E50367C}" type="datetimeFigureOut">
              <a:rPr lang="es-AR" smtClean="0"/>
              <a:pPr/>
              <a:t>12/10/2014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D46C-EED2-4F19-95F8-3203E6CB9DFB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4E93-2688-4B84-BF2D-ED1A3E50367C}" type="datetimeFigureOut">
              <a:rPr lang="es-AR" smtClean="0"/>
              <a:pPr/>
              <a:t>12/10/2014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D46C-EED2-4F19-95F8-3203E6CB9DFB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4E93-2688-4B84-BF2D-ED1A3E50367C}" type="datetimeFigureOut">
              <a:rPr lang="es-AR" smtClean="0"/>
              <a:pPr/>
              <a:t>12/10/2014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D46C-EED2-4F19-95F8-3203E6CB9DFB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C4E93-2688-4B84-BF2D-ED1A3E50367C}" type="datetimeFigureOut">
              <a:rPr lang="es-AR" smtClean="0"/>
              <a:pPr/>
              <a:t>12/10/2014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CD46C-EED2-4F19-95F8-3203E6CB9DFB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ritanbennett.com/_Catalog/ProdImg/BID3/High_Res/HeliosMarathon.jpg" TargetMode="External"/><Relationship Id="rId3" Type="http://schemas.openxmlformats.org/officeDocument/2006/relationships/hyperlink" Target="http://www.puritanbennett.com/_Catalog/ProdImg/BID3/High_Res/HeliosInHand.jpg" TargetMode="External"/><Relationship Id="rId7" Type="http://schemas.openxmlformats.org/officeDocument/2006/relationships/hyperlink" Target="http://www.mallinckrodt.com/respiratory/productcatalog/images/product/Companion500_550.jpg" TargetMode="External"/><Relationship Id="rId2" Type="http://schemas.openxmlformats.org/officeDocument/2006/relationships/hyperlink" Target="http://www.cairemedical.com/ps_stroller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recisionmedical.com/?Product=Liquid" TargetMode="External"/><Relationship Id="rId5" Type="http://schemas.openxmlformats.org/officeDocument/2006/relationships/hyperlink" Target="http://respiratorygroup.com/products/images/escort_elec.gif" TargetMode="External"/><Relationship Id="rId4" Type="http://schemas.openxmlformats.org/officeDocument/2006/relationships/hyperlink" Target="http://www.cairemedical.com/ps_spirit.htm" TargetMode="External"/><Relationship Id="rId9" Type="http://schemas.openxmlformats.org/officeDocument/2006/relationships/hyperlink" Target="http://www.chart-ind.com/litfiles/11670350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PERFILES DE MOVILIDAD EN PACIENTES CON OXIGENOTERAPIA CRONICA DOMICILIARIA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560840" cy="2160240"/>
          </a:xfrm>
        </p:spPr>
        <p:txBody>
          <a:bodyPr>
            <a:normAutofit fontScale="85000" lnSpcReduction="10000"/>
          </a:bodyPr>
          <a:lstStyle/>
          <a:p>
            <a:r>
              <a:rPr lang="es-AR" sz="3900" dirty="0" smtClean="0"/>
              <a:t>Lic. Morel Vulliez Gastón </a:t>
            </a:r>
          </a:p>
          <a:p>
            <a:r>
              <a:rPr lang="es-AR" dirty="0" smtClean="0"/>
              <a:t>Centro del parque</a:t>
            </a:r>
          </a:p>
          <a:p>
            <a:r>
              <a:rPr lang="es-AR" dirty="0" smtClean="0"/>
              <a:t>H.I.G.A Eva Perón </a:t>
            </a:r>
          </a:p>
          <a:p>
            <a:endParaRPr lang="es-AR" dirty="0" smtClean="0"/>
          </a:p>
          <a:p>
            <a:r>
              <a:rPr lang="es-AR" sz="1800" dirty="0" smtClean="0"/>
              <a:t>                                                                                 morelvulliezgaston@yahoo.com.ar</a:t>
            </a:r>
          </a:p>
          <a:p>
            <a:endParaRPr lang="es-AR" dirty="0"/>
          </a:p>
        </p:txBody>
      </p:sp>
      <p:pic>
        <p:nvPicPr>
          <p:cNvPr id="1026" name="Picture 2" descr="C:\Users\Gaston\Desktop\charla mar del plata\logo 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376265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OCD EN DOMICILIO </a:t>
            </a: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               </a:t>
            </a:r>
            <a:r>
              <a:rPr lang="es-AR" dirty="0" smtClean="0">
                <a:solidFill>
                  <a:srgbClr val="FF0000"/>
                </a:solidFill>
              </a:rPr>
              <a:t>SISTEMAS DE OXIGENO LIQUIDO</a:t>
            </a:r>
          </a:p>
          <a:p>
            <a:pPr>
              <a:buNone/>
            </a:pPr>
            <a:endParaRPr lang="es-AR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s-AR" dirty="0" smtClean="0"/>
              <a:t>   Gran capacidad de almacenamiento</a:t>
            </a:r>
          </a:p>
          <a:p>
            <a:pPr algn="just">
              <a:buNone/>
            </a:pPr>
            <a:r>
              <a:rPr lang="es-AR" dirty="0" smtClean="0"/>
              <a:t>   1 l : 860 l de oxigeno gaseoso.</a:t>
            </a:r>
          </a:p>
          <a:p>
            <a:pPr algn="just">
              <a:buNone/>
            </a:pPr>
            <a:r>
              <a:rPr lang="es-AR" dirty="0" smtClean="0"/>
              <a:t>   Flujos de O2 de 1 a 15 l/min</a:t>
            </a:r>
          </a:p>
          <a:p>
            <a:pPr algn="just">
              <a:buNone/>
            </a:pPr>
            <a:r>
              <a:rPr lang="es-AR" dirty="0" smtClean="0"/>
              <a:t>   Pureza de 99% de O2</a:t>
            </a:r>
          </a:p>
          <a:p>
            <a:pPr algn="just">
              <a:buNone/>
            </a:pPr>
            <a:r>
              <a:rPr lang="es-AR" dirty="0" smtClean="0"/>
              <a:t>   Recarga de la mochila permite autonomía fuera  del domicilio</a:t>
            </a:r>
            <a:endParaRPr lang="es-AR" dirty="0"/>
          </a:p>
          <a:p>
            <a:pPr>
              <a:buNone/>
            </a:pPr>
            <a:endParaRPr lang="es-A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de oxigeno liquido</a:t>
            </a:r>
            <a:endParaRPr lang="es-AR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693822"/>
            <a:ext cx="4041775" cy="291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45030"/>
            <a:ext cx="4040188" cy="341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5004048" y="587727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Autonomía: Duración mochila /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AR" dirty="0" smtClean="0"/>
              <a:t>SISTEMAS DE OXIGENO LIQUIDO</a:t>
            </a:r>
            <a:endParaRPr lang="es-AR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39552" y="1124744"/>
          <a:ext cx="8136905" cy="2474055"/>
        </p:xfrm>
        <a:graphic>
          <a:graphicData uri="http://schemas.openxmlformats.org/drawingml/2006/table">
            <a:tbl>
              <a:tblPr/>
              <a:tblGrid>
                <a:gridCol w="813691"/>
                <a:gridCol w="813691"/>
                <a:gridCol w="813691"/>
                <a:gridCol w="813691"/>
                <a:gridCol w="813691"/>
                <a:gridCol w="813691"/>
                <a:gridCol w="3254759"/>
              </a:tblGrid>
              <a:tr h="442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Sprint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Helios Plus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Spirit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AR" sz="12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AR" sz="12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Escort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AR" sz="12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AR" sz="12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EasyMate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56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Capacity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Liquid (liters)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0.63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0.33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0.33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0.38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0.34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Gaseous (liters)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513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308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308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277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Liquid (lbs.)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0.9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0.91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1.14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.94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20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Duration</a:t>
                      </a:r>
                      <a:r>
                        <a:rPr lang="es-A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@ 2 Lpm (hrs.)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Continuous 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Conserver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7.8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7.8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39552" y="3717031"/>
          <a:ext cx="8064897" cy="2606640"/>
        </p:xfrm>
        <a:graphic>
          <a:graphicData uri="http://schemas.openxmlformats.org/drawingml/2006/table">
            <a:tbl>
              <a:tblPr/>
              <a:tblGrid>
                <a:gridCol w="650901"/>
                <a:gridCol w="823777"/>
                <a:gridCol w="823777"/>
                <a:gridCol w="2883221"/>
                <a:gridCol w="2883221"/>
              </a:tblGrid>
              <a:tr h="40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Comp.</a:t>
                      </a:r>
                      <a:br>
                        <a:rPr lang="es-AR" sz="12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</a:br>
                      <a:r>
                        <a:rPr lang="es-AR" sz="12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550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Helios Marathon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Caire</a:t>
                      </a:r>
                      <a:br>
                        <a:rPr lang="es-AR" sz="12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</a:br>
                      <a:r>
                        <a:rPr lang="es-AR" sz="12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Spirit 600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394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Capacity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Liquid (liters)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0.67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0.85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0.63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Gaseous (liters)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542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685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516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Liquid (lbs.)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1.6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4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Duration</a:t>
                      </a:r>
                      <a:r>
                        <a:rPr lang="es-A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@ 2 Lpm (hrs.)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99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Continuous 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4.6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5.6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Conserver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10 Elipse"/>
          <p:cNvSpPr/>
          <p:nvPr/>
        </p:nvSpPr>
        <p:spPr>
          <a:xfrm>
            <a:off x="3131840" y="1844824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12 Elipse"/>
          <p:cNvSpPr/>
          <p:nvPr/>
        </p:nvSpPr>
        <p:spPr>
          <a:xfrm>
            <a:off x="3923928" y="1844824"/>
            <a:ext cx="50405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4" name="13 Elipse"/>
          <p:cNvSpPr/>
          <p:nvPr/>
        </p:nvSpPr>
        <p:spPr>
          <a:xfrm>
            <a:off x="4788024" y="1844824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5" name="14 Rectángulo"/>
          <p:cNvSpPr/>
          <p:nvPr/>
        </p:nvSpPr>
        <p:spPr>
          <a:xfrm>
            <a:off x="4644008" y="2996952"/>
            <a:ext cx="6480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6" name="15 Elipse"/>
          <p:cNvSpPr/>
          <p:nvPr/>
        </p:nvSpPr>
        <p:spPr>
          <a:xfrm>
            <a:off x="2123728" y="4365104"/>
            <a:ext cx="64807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7" name="16 Elipse"/>
          <p:cNvSpPr/>
          <p:nvPr/>
        </p:nvSpPr>
        <p:spPr>
          <a:xfrm>
            <a:off x="3923928" y="4365104"/>
            <a:ext cx="7920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2195736" y="5733256"/>
            <a:ext cx="57606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3995936" y="5733256"/>
            <a:ext cx="57606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273050"/>
            <a:ext cx="5184576" cy="707678"/>
          </a:xfrm>
        </p:spPr>
        <p:txBody>
          <a:bodyPr>
            <a:normAutofit/>
          </a:bodyPr>
          <a:lstStyle/>
          <a:p>
            <a:r>
              <a:rPr lang="es-AR" dirty="0" smtClean="0"/>
              <a:t>REGULADORES DE FLUJO INTERMITENTE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>
            <a:normAutofit lnSpcReduction="10000"/>
          </a:bodyPr>
          <a:lstStyle/>
          <a:p>
            <a:r>
              <a:rPr lang="es-AR" sz="1800" dirty="0" smtClean="0"/>
              <a:t>PUEDEN ENTREGAR PULSOS DE OXIGENO FIJO EN CADA RESPIRACION</a:t>
            </a:r>
          </a:p>
          <a:p>
            <a:endParaRPr lang="es-AR" sz="1800" dirty="0" smtClean="0"/>
          </a:p>
          <a:p>
            <a:r>
              <a:rPr lang="es-AR" sz="1800" dirty="0" smtClean="0"/>
              <a:t> </a:t>
            </a:r>
          </a:p>
          <a:p>
            <a:endParaRPr lang="es-AR" sz="1800" dirty="0" smtClean="0"/>
          </a:p>
          <a:p>
            <a:endParaRPr lang="es-AR" sz="1800" dirty="0" smtClean="0"/>
          </a:p>
          <a:p>
            <a:endParaRPr lang="es-AR" sz="1800" dirty="0" smtClean="0"/>
          </a:p>
          <a:p>
            <a:endParaRPr lang="es-AR" sz="1800" dirty="0" smtClean="0"/>
          </a:p>
          <a:p>
            <a:r>
              <a:rPr lang="es-AR" sz="1800" dirty="0" smtClean="0"/>
              <a:t>PUEDEN ENTREGAR PULSOS DE OXIGENO VARIABLE EN FUNCION DE UN VOLUMEN DE O2 ENTREGADO POR MINUTO </a:t>
            </a:r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6825" y="2509838"/>
            <a:ext cx="464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AR" dirty="0" smtClean="0"/>
              <a:t>Titulación de flujo intermitente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dirty="0" smtClean="0"/>
              <a:t>    Todos los pacientes que poseen  un</a:t>
            </a:r>
          </a:p>
          <a:p>
            <a:pPr>
              <a:buNone/>
            </a:pPr>
            <a:r>
              <a:rPr lang="es-AR" dirty="0" smtClean="0"/>
              <a:t>    dispositivo de flujo intermitente deben ser evaluados clínicamente y  titular </a:t>
            </a:r>
          </a:p>
          <a:p>
            <a:pPr>
              <a:buNone/>
            </a:pPr>
            <a:r>
              <a:rPr lang="es-AR" dirty="0" smtClean="0"/>
              <a:t>    el flujo intermitente requerido por el dispositivo </a:t>
            </a:r>
          </a:p>
          <a:p>
            <a:pPr>
              <a:buNone/>
            </a:pPr>
            <a:r>
              <a:rPr lang="es-AR" dirty="0" smtClean="0"/>
              <a:t>    empleado, con el fin de garantizar el suministro de oxígeno óptimo  </a:t>
            </a:r>
          </a:p>
          <a:p>
            <a:pPr>
              <a:buNone/>
            </a:pPr>
            <a:r>
              <a:rPr lang="es-AR" dirty="0" smtClean="0"/>
              <a:t>    durante el reposo y durante las actividades rutinarias de la vida diaria.</a:t>
            </a:r>
          </a:p>
          <a:p>
            <a:pPr>
              <a:buNone/>
            </a:pPr>
            <a:r>
              <a:rPr lang="es-AR" dirty="0" smtClean="0"/>
              <a:t>    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3779912" y="5733256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Doherty DE, Petty TL. Recommendations of the 6th Long-Term</a:t>
            </a:r>
          </a:p>
          <a:p>
            <a:r>
              <a:rPr lang="en-US" sz="1400" dirty="0" smtClean="0"/>
              <a:t>Oxygen Therapy Consensus Conference. Respir Care 2006;51(5):</a:t>
            </a:r>
          </a:p>
          <a:p>
            <a:r>
              <a:rPr lang="es-AR" sz="1400" dirty="0" smtClean="0"/>
              <a:t>519-525</a:t>
            </a:r>
            <a:endParaRPr lang="es-A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38138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CONCENTRADORES DE OXIGENO PORTATILES</a:t>
            </a:r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s-AR" dirty="0" smtClean="0"/>
              <a:t>Utilizan una fuente eléctrica y baterías de litio</a:t>
            </a:r>
          </a:p>
          <a:p>
            <a:r>
              <a:rPr lang="es-AR" dirty="0" smtClean="0"/>
              <a:t>Autonomía  infinita</a:t>
            </a:r>
          </a:p>
          <a:p>
            <a:r>
              <a:rPr lang="es-AR" dirty="0" smtClean="0"/>
              <a:t>Resuelve todos los problemas de limitación de movilidad</a:t>
            </a:r>
          </a:p>
          <a:p>
            <a:r>
              <a:rPr lang="es-AR" dirty="0" smtClean="0"/>
              <a:t>Garantizan la entrega de oxigeno a todos los pacientes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 ESTO POSIBLE 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sz="9600" dirty="0" smtClean="0"/>
              <a:t>                                                        </a:t>
            </a:r>
            <a:endParaRPr lang="es-AR" sz="9600" dirty="0"/>
          </a:p>
        </p:txBody>
      </p:sp>
      <p:pic>
        <p:nvPicPr>
          <p:cNvPr id="4" name="3 Imagen" descr="20141007_145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7" y="1916832"/>
            <a:ext cx="3744416" cy="3829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CONCENTRADORES PORTATILES DE OXIGENO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39"/>
          </a:xfrm>
        </p:spPr>
        <p:txBody>
          <a:bodyPr>
            <a:normAutofit lnSpcReduction="10000"/>
          </a:bodyPr>
          <a:lstStyle/>
          <a:p>
            <a:r>
              <a:rPr lang="es-AR" dirty="0" smtClean="0"/>
              <a:t>Peso no mayor de 3.7 kg</a:t>
            </a:r>
          </a:p>
          <a:p>
            <a:endParaRPr lang="es-AR" dirty="0" smtClean="0"/>
          </a:p>
          <a:p>
            <a:r>
              <a:rPr lang="es-AR" dirty="0" smtClean="0"/>
              <a:t>Producción de + 90% de O</a:t>
            </a:r>
            <a:r>
              <a:rPr lang="es-AR" sz="1000" dirty="0" smtClean="0"/>
              <a:t>2 </a:t>
            </a:r>
          </a:p>
          <a:p>
            <a:endParaRPr lang="es-AR" dirty="0" smtClean="0"/>
          </a:p>
          <a:p>
            <a:r>
              <a:rPr lang="es-AR" dirty="0" smtClean="0"/>
              <a:t>Producción de + 2 L de O</a:t>
            </a:r>
            <a:r>
              <a:rPr lang="es-AR" sz="1000" dirty="0" smtClean="0"/>
              <a:t>2</a:t>
            </a:r>
          </a:p>
          <a:p>
            <a:pPr>
              <a:buNone/>
            </a:pPr>
            <a:endParaRPr lang="es-AR" dirty="0" smtClean="0"/>
          </a:p>
          <a:p>
            <a:r>
              <a:rPr lang="es-AR" dirty="0" smtClean="0"/>
              <a:t>Autonomía mínima de 4 horas 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2286000" y="5805264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286000" y="5949280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Petty TL. Historical highlights of long-term oxygen therapy. Respir</a:t>
            </a:r>
          </a:p>
          <a:p>
            <a:r>
              <a:rPr lang="es-AR" dirty="0" smtClean="0"/>
              <a:t>Care 2000;45(1):29-36.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CONCENTRADORES PORTATILES DE OXIGENO </a:t>
            </a:r>
            <a:endParaRPr lang="es-AR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FLUJO CONTINUO  Y PULSATIL</a:t>
            </a:r>
            <a:endParaRPr lang="es-AR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5724128" y="1535113"/>
            <a:ext cx="2962672" cy="639762"/>
          </a:xfrm>
        </p:spPr>
        <p:txBody>
          <a:bodyPr/>
          <a:lstStyle/>
          <a:p>
            <a:r>
              <a:rPr lang="es-AR" dirty="0" smtClean="0"/>
              <a:t>PULSATIL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40968"/>
            <a:ext cx="2304256" cy="221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360844"/>
            <a:ext cx="4041775" cy="157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Concentradores de pulso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5112567"/>
          </a:xfrm>
        </p:spPr>
        <p:txBody>
          <a:bodyPr>
            <a:normAutofit/>
          </a:bodyPr>
          <a:lstStyle/>
          <a:p>
            <a:r>
              <a:rPr lang="es-AR" dirty="0" smtClean="0"/>
              <a:t>Utilizan pulsos de oxigeno de volumen variable según el modelo .</a:t>
            </a:r>
          </a:p>
          <a:p>
            <a:endParaRPr lang="es-AR" dirty="0" smtClean="0"/>
          </a:p>
          <a:p>
            <a:r>
              <a:rPr lang="es-AR" dirty="0" smtClean="0"/>
              <a:t>Producen desde 450 ml/m hasta 1250 ml/m.</a:t>
            </a:r>
          </a:p>
          <a:p>
            <a:pPr>
              <a:buNone/>
            </a:pPr>
            <a:endParaRPr lang="es-AR" dirty="0" smtClean="0"/>
          </a:p>
          <a:p>
            <a:r>
              <a:rPr lang="es-AR" dirty="0" smtClean="0"/>
              <a:t>Pureza de O</a:t>
            </a:r>
            <a:r>
              <a:rPr lang="es-AR" sz="1000" dirty="0" smtClean="0"/>
              <a:t>2</a:t>
            </a:r>
            <a:r>
              <a:rPr lang="es-AR" dirty="0" smtClean="0"/>
              <a:t> desde 87% hasta 95%</a:t>
            </a:r>
          </a:p>
          <a:p>
            <a:endParaRPr lang="es-AR" dirty="0" smtClean="0"/>
          </a:p>
          <a:p>
            <a:r>
              <a:rPr lang="es-AR" dirty="0" smtClean="0"/>
              <a:t>Mayor  autonomía energética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56793"/>
            <a:ext cx="4041775" cy="618082"/>
          </a:xfrm>
        </p:spPr>
        <p:txBody>
          <a:bodyPr>
            <a:normAutofit/>
          </a:bodyPr>
          <a:lstStyle/>
          <a:p>
            <a:endParaRPr lang="es-AR" dirty="0" smtClean="0"/>
          </a:p>
          <a:p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569371"/>
          </a:xfrm>
        </p:spPr>
        <p:txBody>
          <a:bodyPr/>
          <a:lstStyle/>
          <a:p>
            <a:r>
              <a:rPr lang="es-AR" dirty="0" smtClean="0"/>
              <a:t>El aumento de la frecuencia respiratoria produce:</a:t>
            </a:r>
          </a:p>
          <a:p>
            <a:endParaRPr lang="es-AR" dirty="0" smtClean="0"/>
          </a:p>
          <a:p>
            <a:pPr>
              <a:buNone/>
            </a:pPr>
            <a:r>
              <a:rPr lang="es-AR" dirty="0" smtClean="0"/>
              <a:t>Disminución del volumen del pulso</a:t>
            </a:r>
          </a:p>
          <a:p>
            <a:endParaRPr lang="es-AR" dirty="0" smtClean="0"/>
          </a:p>
          <a:p>
            <a:pPr>
              <a:buNone/>
            </a:pPr>
            <a:r>
              <a:rPr lang="es-AR" dirty="0" smtClean="0"/>
              <a:t>Disminución de la pureza de O</a:t>
            </a:r>
            <a:r>
              <a:rPr lang="es-AR" sz="1000" dirty="0" smtClean="0"/>
              <a:t>2</a:t>
            </a:r>
          </a:p>
          <a:p>
            <a:endParaRPr lang="es-AR" dirty="0" smtClean="0"/>
          </a:p>
          <a:p>
            <a:pPr>
              <a:buNone/>
            </a:pPr>
            <a:r>
              <a:rPr lang="es-AR" dirty="0" smtClean="0"/>
              <a:t>Caída de la FIO</a:t>
            </a:r>
            <a:r>
              <a:rPr lang="es-AR" sz="1000" dirty="0" smtClean="0"/>
              <a:t>2</a:t>
            </a:r>
            <a:endParaRPr lang="es-AR" sz="10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4572000" y="4797152"/>
            <a:ext cx="2304256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780928"/>
            <a:ext cx="8964488" cy="3345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4400" dirty="0" smtClean="0"/>
              <a:t>  </a:t>
            </a:r>
          </a:p>
          <a:p>
            <a:pPr>
              <a:buNone/>
            </a:pPr>
            <a:r>
              <a:rPr lang="es-AR" sz="4400" dirty="0" smtClean="0"/>
              <a:t>   Declaro no tener conflictos de    intereses</a:t>
            </a:r>
            <a:endParaRPr lang="es-AR" sz="4400" dirty="0"/>
          </a:p>
        </p:txBody>
      </p:sp>
      <p:sp>
        <p:nvSpPr>
          <p:cNvPr id="4" name="3 Rectángulo"/>
          <p:cNvSpPr/>
          <p:nvPr/>
        </p:nvSpPr>
        <p:spPr>
          <a:xfrm>
            <a:off x="4067944" y="6093296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morelvulliezgaston@yahoo.com.ar</a:t>
            </a:r>
          </a:p>
        </p:txBody>
      </p:sp>
      <p:pic>
        <p:nvPicPr>
          <p:cNvPr id="5" name="Picture 2" descr="C:\Users\Gaston\Desktop\charla mar del plata\logo 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64096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400" dirty="0" smtClean="0"/>
              <a:t>Performance </a:t>
            </a:r>
            <a:r>
              <a:rPr lang="es-AR" sz="2400" dirty="0" err="1" smtClean="0"/>
              <a:t>Comparison</a:t>
            </a:r>
            <a:r>
              <a:rPr lang="es-AR" sz="2400" dirty="0" smtClean="0"/>
              <a:t> of 4 Portable </a:t>
            </a:r>
            <a:r>
              <a:rPr lang="es-AR" sz="2400" dirty="0" err="1" smtClean="0"/>
              <a:t>Oxygen</a:t>
            </a:r>
            <a:r>
              <a:rPr lang="es-AR" sz="2400" dirty="0" smtClean="0"/>
              <a:t> </a:t>
            </a:r>
            <a:r>
              <a:rPr lang="es-AR" sz="2400" dirty="0" err="1" smtClean="0"/>
              <a:t>Concentrators</a:t>
            </a: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n-US" sz="2400" dirty="0" smtClean="0"/>
              <a:t>Robert L </a:t>
            </a:r>
            <a:r>
              <a:rPr lang="en-US" sz="2400" dirty="0" err="1" smtClean="0"/>
              <a:t>Chatburn</a:t>
            </a:r>
            <a:r>
              <a:rPr lang="en-US" sz="2400" dirty="0" smtClean="0"/>
              <a:t>  and Thomas J Williams </a:t>
            </a:r>
            <a:endParaRPr lang="es-AR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82296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4283968" y="6093296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RESPIRATORY CARE • APRIL 2010 VOL 55 NO 4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dirty="0" smtClean="0"/>
              <a:t>Performance </a:t>
            </a:r>
            <a:r>
              <a:rPr lang="es-AR" sz="2400" dirty="0" err="1" smtClean="0"/>
              <a:t>Comparison</a:t>
            </a:r>
            <a:r>
              <a:rPr lang="es-AR" sz="2400" dirty="0" smtClean="0"/>
              <a:t> of 4 Portable </a:t>
            </a:r>
            <a:r>
              <a:rPr lang="es-AR" sz="2400" dirty="0" err="1" smtClean="0"/>
              <a:t>Oxygen</a:t>
            </a:r>
            <a:r>
              <a:rPr lang="es-AR" sz="2400" dirty="0" smtClean="0"/>
              <a:t> </a:t>
            </a:r>
            <a:r>
              <a:rPr lang="es-AR" sz="2400" dirty="0" err="1" smtClean="0"/>
              <a:t>Concentrators</a:t>
            </a: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n-US" sz="2400" dirty="0" smtClean="0"/>
              <a:t>Robert L </a:t>
            </a:r>
            <a:r>
              <a:rPr lang="en-US" sz="2400" dirty="0" err="1" smtClean="0"/>
              <a:t>Chatburn</a:t>
            </a:r>
            <a:r>
              <a:rPr lang="en-US" sz="2400" dirty="0" smtClean="0"/>
              <a:t>  and Thomas J Williams </a:t>
            </a:r>
            <a:endParaRPr lang="es-AR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82296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635896" y="6093296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RESPIRATORY CARE • APRIL 2010 VOL 55 NO 4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dirty="0" smtClean="0"/>
              <a:t>Performance </a:t>
            </a:r>
            <a:r>
              <a:rPr lang="es-AR" sz="2400" dirty="0" err="1" smtClean="0"/>
              <a:t>Comparison</a:t>
            </a:r>
            <a:r>
              <a:rPr lang="es-AR" sz="2400" dirty="0" smtClean="0"/>
              <a:t> of 4 Portable </a:t>
            </a:r>
            <a:r>
              <a:rPr lang="es-AR" sz="2400" dirty="0" err="1" smtClean="0"/>
              <a:t>Oxygen</a:t>
            </a:r>
            <a:r>
              <a:rPr lang="es-AR" sz="2400" dirty="0" smtClean="0"/>
              <a:t> </a:t>
            </a:r>
            <a:r>
              <a:rPr lang="es-AR" sz="2400" dirty="0" err="1" smtClean="0"/>
              <a:t>Concentrators</a:t>
            </a: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n-US" sz="2400" dirty="0" smtClean="0"/>
              <a:t>Robert L </a:t>
            </a:r>
            <a:r>
              <a:rPr lang="en-US" sz="2400" dirty="0" err="1" smtClean="0"/>
              <a:t>Chatburn</a:t>
            </a:r>
            <a:r>
              <a:rPr lang="en-US" sz="2400" dirty="0" smtClean="0"/>
              <a:t>  and Thomas J Williams </a:t>
            </a:r>
            <a:endParaRPr lang="es-AR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82296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707904" y="6021288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RESPIRATORY CARE • APRIL 2010 VOL 55 NO 4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dirty="0" smtClean="0"/>
              <a:t>Performance </a:t>
            </a:r>
            <a:r>
              <a:rPr lang="es-AR" sz="2400" dirty="0" err="1" smtClean="0"/>
              <a:t>Comparison</a:t>
            </a:r>
            <a:r>
              <a:rPr lang="es-AR" sz="2400" dirty="0" smtClean="0"/>
              <a:t> of 4 Portable </a:t>
            </a:r>
            <a:r>
              <a:rPr lang="es-AR" sz="2400" dirty="0" err="1" smtClean="0"/>
              <a:t>Oxygen</a:t>
            </a:r>
            <a:r>
              <a:rPr lang="es-AR" sz="2400" dirty="0" smtClean="0"/>
              <a:t> </a:t>
            </a:r>
            <a:r>
              <a:rPr lang="es-AR" sz="2400" dirty="0" err="1" smtClean="0"/>
              <a:t>Concentrators</a:t>
            </a: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n-US" sz="2400" dirty="0" smtClean="0"/>
              <a:t>Robert L </a:t>
            </a:r>
            <a:r>
              <a:rPr lang="en-US" sz="2400" dirty="0" err="1" smtClean="0"/>
              <a:t>Chatburn</a:t>
            </a:r>
            <a:r>
              <a:rPr lang="en-US" sz="2400" dirty="0" smtClean="0"/>
              <a:t>  and Thomas J Williams </a:t>
            </a:r>
            <a:endParaRPr lang="es-AR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8229600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635896" y="6237312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RESPIRATORY CARE • APRIL 2010 VOL 55 NO 4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2700" dirty="0" smtClean="0"/>
              <a:t>Performance </a:t>
            </a:r>
            <a:r>
              <a:rPr lang="es-AR" sz="2700" dirty="0" err="1" smtClean="0"/>
              <a:t>Comparison</a:t>
            </a:r>
            <a:r>
              <a:rPr lang="es-AR" sz="2700" dirty="0" smtClean="0"/>
              <a:t> of 4 Portable </a:t>
            </a:r>
            <a:r>
              <a:rPr lang="es-AR" sz="2700" dirty="0" err="1" smtClean="0"/>
              <a:t>Oxygen</a:t>
            </a:r>
            <a:r>
              <a:rPr lang="es-AR" sz="2700" dirty="0" smtClean="0"/>
              <a:t> </a:t>
            </a:r>
            <a:r>
              <a:rPr lang="es-AR" sz="2700" dirty="0" err="1" smtClean="0"/>
              <a:t>Concentrators</a:t>
            </a:r>
            <a:r>
              <a:rPr lang="es-AR" sz="2700" dirty="0" smtClean="0"/>
              <a:t/>
            </a:r>
            <a:br>
              <a:rPr lang="es-AR" sz="2700" dirty="0" smtClean="0"/>
            </a:br>
            <a:r>
              <a:rPr lang="en-US" sz="2700" dirty="0" smtClean="0"/>
              <a:t>Robert L </a:t>
            </a:r>
            <a:r>
              <a:rPr lang="en-US" sz="2700" dirty="0" err="1" smtClean="0"/>
              <a:t>Chatburn</a:t>
            </a:r>
            <a:r>
              <a:rPr lang="en-US" sz="2700" dirty="0" smtClean="0"/>
              <a:t>  and Thomas J Williams </a:t>
            </a:r>
            <a:endParaRPr lang="es-AR" sz="27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00200"/>
            <a:ext cx="7200800" cy="42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635896" y="6165304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RESPIRATORY CARE • APRIL 2010 VOL 55 NO 4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2700" dirty="0" smtClean="0"/>
              <a:t>Performance </a:t>
            </a:r>
            <a:r>
              <a:rPr lang="es-AR" sz="2700" dirty="0" err="1" smtClean="0"/>
              <a:t>Comparison</a:t>
            </a:r>
            <a:r>
              <a:rPr lang="es-AR" sz="2700" dirty="0" smtClean="0"/>
              <a:t> of 4 Portable </a:t>
            </a:r>
            <a:r>
              <a:rPr lang="es-AR" sz="2700" dirty="0" err="1" smtClean="0"/>
              <a:t>Oxygen</a:t>
            </a:r>
            <a:r>
              <a:rPr lang="es-AR" sz="2700" dirty="0" smtClean="0"/>
              <a:t> </a:t>
            </a:r>
            <a:r>
              <a:rPr lang="es-AR" sz="2700" dirty="0" err="1" smtClean="0"/>
              <a:t>Concentrators</a:t>
            </a:r>
            <a:r>
              <a:rPr lang="es-AR" sz="2700" dirty="0" smtClean="0"/>
              <a:t/>
            </a:r>
            <a:br>
              <a:rPr lang="es-AR" sz="2700" dirty="0" smtClean="0"/>
            </a:br>
            <a:r>
              <a:rPr lang="en-US" sz="2700" dirty="0" smtClean="0"/>
              <a:t>Robert L </a:t>
            </a:r>
            <a:r>
              <a:rPr lang="en-US" sz="2700" dirty="0" err="1" smtClean="0"/>
              <a:t>Chatburn</a:t>
            </a:r>
            <a:r>
              <a:rPr lang="en-US" sz="2700" dirty="0" smtClean="0"/>
              <a:t>  and Thomas J Williams</a:t>
            </a:r>
            <a:r>
              <a:rPr lang="en-US" dirty="0" smtClean="0"/>
              <a:t> </a:t>
            </a:r>
            <a:endParaRPr lang="es-A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00201"/>
            <a:ext cx="5400600" cy="42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707904" y="6237312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RESPIRATORY CARE • APRIL 2010 VOL 55 NO 4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CONCENTRADORES DE FLUJO CONTINUO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Permiten entregar volúmenes de O2 por respiración mayores</a:t>
            </a:r>
          </a:p>
          <a:p>
            <a:endParaRPr lang="es-AR" dirty="0" smtClean="0"/>
          </a:p>
          <a:p>
            <a:r>
              <a:rPr lang="es-AR" dirty="0" smtClean="0"/>
              <a:t>Permite obtener una FIO2 mayor</a:t>
            </a:r>
          </a:p>
          <a:p>
            <a:endParaRPr lang="es-AR" dirty="0" smtClean="0"/>
          </a:p>
          <a:p>
            <a:r>
              <a:rPr lang="es-AR" dirty="0" smtClean="0"/>
              <a:t>Menor autonomía</a:t>
            </a:r>
          </a:p>
          <a:p>
            <a:endParaRPr lang="es-AR" dirty="0" smtClean="0"/>
          </a:p>
          <a:p>
            <a:r>
              <a:rPr lang="es-AR" dirty="0" smtClean="0"/>
              <a:t>Mayor peso y niveles de ruido </a:t>
            </a:r>
            <a:endParaRPr lang="es-A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2" y="1996281"/>
            <a:ext cx="64293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203848" y="6021288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RESPIRATORY CARE • JANUARY 2013 VOL 58 NO1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2167731"/>
            <a:ext cx="6438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491880" y="5949280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RESPIRATORY CARE • JANUARY 2013 VOL 58 NO1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124744"/>
            <a:ext cx="7772400" cy="3960441"/>
          </a:xfrm>
        </p:spPr>
        <p:txBody>
          <a:bodyPr>
            <a:normAutofit/>
          </a:bodyPr>
          <a:lstStyle/>
          <a:p>
            <a:r>
              <a:rPr lang="es-AR" dirty="0" smtClean="0"/>
              <a:t>OXIGENOTERAPIA CRONICA DOMICILIARIA</a:t>
            </a:r>
            <a:endParaRPr lang="es-AR" dirty="0"/>
          </a:p>
        </p:txBody>
      </p:sp>
      <p:sp>
        <p:nvSpPr>
          <p:cNvPr id="27" name="2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 administración de oxigeno (O</a:t>
            </a:r>
            <a:r>
              <a:rPr lang="es-AR" sz="1000" dirty="0" smtClean="0"/>
              <a:t>2</a:t>
            </a:r>
            <a:r>
              <a:rPr lang="es-AR" dirty="0" smtClean="0"/>
              <a:t>) un mínimo de 16 horas diarias en pacientes epoc  con hipoxemia grave  mejora su supervivencia y su calidad de vida </a:t>
            </a:r>
            <a:endParaRPr lang="es-A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2925" y="5661248"/>
            <a:ext cx="4791075" cy="952500"/>
          </a:xfrm>
        </p:spPr>
      </p:pic>
      <p:pic>
        <p:nvPicPr>
          <p:cNvPr id="2050" name="Picture 2" descr="C:\Users\Gaston\Desktop\charla mar del plata\logo 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864096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1"/>
            <a:ext cx="72728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C:\Users\Gaston\Desktop\dev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5648325" cy="14573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76672"/>
            <a:ext cx="1238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7344815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76672"/>
            <a:ext cx="32403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"/>
          <p:cNvCxnSpPr>
            <a:endCxn id="47106" idx="3"/>
          </p:cNvCxnSpPr>
          <p:nvPr/>
        </p:nvCxnSpPr>
        <p:spPr>
          <a:xfrm flipH="1" flipV="1">
            <a:off x="8100391" y="4365104"/>
            <a:ext cx="1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6660232" y="3645024"/>
            <a:ext cx="1368152" cy="86409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OCD EN ACTIVIDADES LABORALES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Satisfacer las demandas del domicilio, transporte y en el trabajo exige duplicación de fuentes de O2.</a:t>
            </a:r>
          </a:p>
          <a:p>
            <a:r>
              <a:rPr lang="es-AR" dirty="0" smtClean="0"/>
              <a:t>Concentradores estacionarios domiciliarios y CPO para traslado y actividad laboral.</a:t>
            </a:r>
          </a:p>
          <a:p>
            <a:endParaRPr lang="es-AR" dirty="0" smtClean="0"/>
          </a:p>
          <a:p>
            <a:r>
              <a:rPr lang="es-AR" dirty="0" smtClean="0"/>
              <a:t>Oxigeno liquido no es una opción.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SALIDAS RECREATIVAS 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Las salidas del domicilio de menos de 4 horas pueden realizarse con oxigeno liquido.</a:t>
            </a:r>
          </a:p>
          <a:p>
            <a:endParaRPr lang="es-AR" dirty="0" smtClean="0"/>
          </a:p>
          <a:p>
            <a:r>
              <a:rPr lang="es-AR" dirty="0" smtClean="0"/>
              <a:t>Superado ese tiempo los CPO son la opción de elección dado la presencia de fuentes eléctricas en bares, cines, teatros, etc.</a:t>
            </a:r>
            <a:endParaRPr lang="es-A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SALIDAS VACACIONALES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es-AR" dirty="0" smtClean="0"/>
              <a:t>Si la movilidad es reducida ( hoteles all inclusive) la misma fuente domiciliaria puede ser trasladada (oxigeno liquido)</a:t>
            </a:r>
          </a:p>
          <a:p>
            <a:endParaRPr lang="es-AR" dirty="0" smtClean="0"/>
          </a:p>
          <a:p>
            <a:r>
              <a:rPr lang="es-AR" dirty="0" smtClean="0"/>
              <a:t>Si exigimos desplazamientos los CPO llevan la ventaja sobre el oxigeno liquido.</a:t>
            </a:r>
            <a:endParaRPr lang="es-A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OCD EN TRANSPORTE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es-AR" dirty="0" smtClean="0"/>
              <a:t>Auto: si los traslados son cortos el oxigeno liquido puede ser una opción.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    Ante traslados mas largos los CPO son la opción dado las tomas de energía en los vehículos (encendedor).</a:t>
            </a:r>
            <a:endParaRPr lang="es-A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OCD EN TRANSPORTE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s-AR" dirty="0" smtClean="0"/>
              <a:t>Colectivos de larga distancia: los CPO son la opción y se pueden cargar en la cabina del conductor o sector de azafatas.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    uso de baterías cargadas  prolonga la autonomía .</a:t>
            </a:r>
            <a:endParaRPr lang="es-A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OCD EN VUELOS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es-AR" dirty="0" smtClean="0"/>
              <a:t>No esta permitido el oxigeno liquido</a:t>
            </a:r>
          </a:p>
          <a:p>
            <a:endParaRPr lang="es-AR" dirty="0" smtClean="0"/>
          </a:p>
          <a:p>
            <a:r>
              <a:rPr lang="es-AR" dirty="0" smtClean="0"/>
              <a:t>Los CPO están aprobados por la FAA </a:t>
            </a:r>
          </a:p>
          <a:p>
            <a:endParaRPr lang="es-AR" dirty="0" smtClean="0"/>
          </a:p>
          <a:p>
            <a:r>
              <a:rPr lang="es-AR" dirty="0" smtClean="0"/>
              <a:t>Se debe dar aviso a la aerolínea previamente</a:t>
            </a:r>
          </a:p>
          <a:p>
            <a:endParaRPr lang="es-AR" dirty="0" smtClean="0"/>
          </a:p>
          <a:p>
            <a:r>
              <a:rPr lang="es-AR" dirty="0" smtClean="0"/>
              <a:t>Se debe llevar baterías de repuesto por el tiempo</a:t>
            </a:r>
          </a:p>
          <a:p>
            <a:pPr>
              <a:buNone/>
            </a:pPr>
            <a:r>
              <a:rPr lang="es-AR" dirty="0" smtClean="0"/>
              <a:t>    de vuelo mas 3 horas.</a:t>
            </a:r>
          </a:p>
          <a:p>
            <a:endParaRPr lang="es-AR" dirty="0" smtClean="0"/>
          </a:p>
          <a:p>
            <a:r>
              <a:rPr lang="es-AR" dirty="0" smtClean="0"/>
              <a:t>Primera Clase posee enchufes en los asientos, </a:t>
            </a:r>
          </a:p>
          <a:p>
            <a:pPr>
              <a:buNone/>
            </a:pPr>
            <a:r>
              <a:rPr lang="es-AR" dirty="0" smtClean="0"/>
              <a:t>    (llevar adaptadores)</a:t>
            </a:r>
            <a:endParaRPr lang="es-A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RESUMIENDO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/>
          <a:lstStyle/>
          <a:p>
            <a:r>
              <a:rPr lang="es-AR" dirty="0" smtClean="0"/>
              <a:t>Se debe evaluar los perfiles de movilidad de los pacientes.</a:t>
            </a:r>
          </a:p>
          <a:p>
            <a:r>
              <a:rPr lang="es-AR" dirty="0" smtClean="0"/>
              <a:t>Elegir la fuente adecuada</a:t>
            </a:r>
          </a:p>
          <a:p>
            <a:r>
              <a:rPr lang="es-AR" dirty="0" smtClean="0"/>
              <a:t>Titular el flujo o setting</a:t>
            </a:r>
          </a:p>
          <a:p>
            <a:r>
              <a:rPr lang="es-AR" dirty="0" smtClean="0"/>
              <a:t>Pulsátil o continuo</a:t>
            </a:r>
          </a:p>
          <a:p>
            <a:r>
              <a:rPr lang="es-AR" dirty="0" smtClean="0"/>
              <a:t>Saturometria con el dispositivo, preferentemente test de caminata de 6 minutos.</a:t>
            </a:r>
            <a:endParaRPr lang="es-A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7200" dirty="0" smtClean="0"/>
              <a:t>MUCHAS GRACIAS</a:t>
            </a:r>
            <a:endParaRPr lang="es-AR" sz="7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AR" dirty="0" smtClean="0"/>
              <a:t>   existe una creciente evidencia de que los pacientes con EPOC que realizan actividades cotidianas en forma sostenida tienen una reducción del riesgo de reingreso hospitalario por exacerbación.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sz="1400" dirty="0" smtClean="0"/>
              <a:t>   </a:t>
            </a:r>
            <a:r>
              <a:rPr lang="es-AR" sz="1400" dirty="0" smtClean="0"/>
              <a:t>       </a:t>
            </a:r>
            <a:r>
              <a:rPr lang="es-AR" sz="1400" dirty="0" err="1" smtClean="0"/>
              <a:t>Garcia-Aymerich</a:t>
            </a:r>
            <a:r>
              <a:rPr lang="es-AR" sz="1400" dirty="0" smtClean="0"/>
              <a:t> </a:t>
            </a:r>
            <a:r>
              <a:rPr lang="es-AR" sz="1400" dirty="0" smtClean="0"/>
              <a:t>J, Farrero E, Felez MA, Izquierdo J, Marrades RM,</a:t>
            </a:r>
          </a:p>
          <a:p>
            <a:pPr>
              <a:buNone/>
            </a:pPr>
            <a:r>
              <a:rPr lang="en-US" sz="1400" dirty="0" smtClean="0"/>
              <a:t>   </a:t>
            </a:r>
            <a:r>
              <a:rPr lang="en-US" sz="1400" dirty="0" smtClean="0"/>
              <a:t>       </a:t>
            </a:r>
            <a:r>
              <a:rPr lang="en-US" sz="1400" dirty="0" smtClean="0"/>
              <a:t>Anto JM, et al. Risk factors of readmission to hospital for a </a:t>
            </a:r>
            <a:r>
              <a:rPr lang="en-US" sz="1400" dirty="0" smtClean="0"/>
              <a:t>COPD  exacerbation</a:t>
            </a:r>
            <a:r>
              <a:rPr lang="en-US" sz="1400" dirty="0" smtClean="0"/>
              <a:t>: a prospective study</a:t>
            </a:r>
            <a:r>
              <a:rPr lang="en-US" sz="1400" dirty="0" smtClean="0"/>
              <a:t>.      Thorax 2003;58(2</a:t>
            </a:r>
            <a:r>
              <a:rPr lang="en-US" sz="1400" dirty="0" smtClean="0"/>
              <a:t>):100-105</a:t>
            </a:r>
            <a:r>
              <a:rPr lang="en-US" dirty="0" smtClean="0"/>
              <a:t>.    </a:t>
            </a:r>
            <a:endParaRPr lang="es-AR" dirty="0" smtClean="0"/>
          </a:p>
        </p:txBody>
      </p:sp>
      <p:pic>
        <p:nvPicPr>
          <p:cNvPr id="3074" name="Picture 2" descr="C:\Users\Gaston\Desktop\charla mar del plata\logo 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107235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    La rehabilitación pulmonar asociada a la administración  de oxigenoterapia crónica domiciliaria determina una mejoría en la calidad de vida, reduce las complicaciones y la mortalidad relacionada a la</a:t>
            </a:r>
            <a:r>
              <a:rPr lang="es-AR" b="1" dirty="0" smtClean="0"/>
              <a:t> EPOC.</a:t>
            </a:r>
          </a:p>
          <a:p>
            <a:pPr>
              <a:buNone/>
            </a:pPr>
            <a:endParaRPr lang="es-AR" b="1" dirty="0"/>
          </a:p>
          <a:p>
            <a:pPr>
              <a:buNone/>
            </a:pPr>
            <a:endParaRPr lang="es-AR" b="1" dirty="0" smtClean="0"/>
          </a:p>
          <a:p>
            <a:pPr>
              <a:buNone/>
            </a:pPr>
            <a:r>
              <a:rPr lang="en-US" sz="1100" dirty="0" smtClean="0"/>
              <a:t>                                                                                                                              Ries </a:t>
            </a:r>
            <a:r>
              <a:rPr lang="en-US" sz="1100" dirty="0"/>
              <a:t>AL, Bauldoff GS, Carlin BW, Casaburi R, Emery CF, Mahler</a:t>
            </a:r>
          </a:p>
          <a:p>
            <a:pPr>
              <a:buNone/>
            </a:pPr>
            <a:r>
              <a:rPr lang="es-AR" sz="1100" dirty="0" smtClean="0"/>
              <a:t>                                                                                                                              DA</a:t>
            </a:r>
            <a:r>
              <a:rPr lang="es-AR" sz="1100" dirty="0"/>
              <a:t>, et al. Pulmonary rehabilitation. Joint ACCP/AACVPR evidencebased</a:t>
            </a:r>
          </a:p>
          <a:p>
            <a:pPr>
              <a:buNone/>
            </a:pPr>
            <a:r>
              <a:rPr lang="en-US" sz="1100" dirty="0" smtClean="0"/>
              <a:t>                                                                                                                              clinical </a:t>
            </a:r>
            <a:r>
              <a:rPr lang="en-US" sz="1100" dirty="0"/>
              <a:t>practice guidelines. Chest 2007;13(Suppl 5):4S-42S</a:t>
            </a:r>
            <a:endParaRPr lang="es-AR" sz="1100" b="1" dirty="0"/>
          </a:p>
        </p:txBody>
      </p:sp>
      <p:pic>
        <p:nvPicPr>
          <p:cNvPr id="4098" name="Picture 2" descr="C:\Users\Gaston\Desktop\charla mar del plata\logo 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1008112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PRESCRIPCION DE OCD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/>
              <a:t>    Tener en cuenta la movilidad del paciente</a:t>
            </a:r>
          </a:p>
          <a:p>
            <a:endParaRPr lang="es-AR" dirty="0" smtClean="0"/>
          </a:p>
          <a:p>
            <a:pPr>
              <a:buNone/>
            </a:pPr>
            <a:r>
              <a:rPr lang="es-AR" dirty="0" smtClean="0"/>
              <a:t>    El perfil de movilidad del paciente esta determinado por los hábitos de desplazamiento.</a:t>
            </a:r>
          </a:p>
          <a:p>
            <a:endParaRPr lang="es-AR" dirty="0" smtClean="0"/>
          </a:p>
          <a:p>
            <a:pPr>
              <a:buNone/>
            </a:pPr>
            <a:r>
              <a:rPr lang="es-AR" dirty="0" smtClean="0"/>
              <a:t>    Compromisos sociales y laborales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PRESCRIPCION DE OCD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Seleccionar la fuente de O</a:t>
            </a:r>
            <a:r>
              <a:rPr lang="es-AR" sz="1000" dirty="0" smtClean="0"/>
              <a:t>2</a:t>
            </a:r>
            <a:r>
              <a:rPr lang="es-AR" dirty="0" smtClean="0"/>
              <a:t> mas adecuada.</a:t>
            </a:r>
          </a:p>
          <a:p>
            <a:endParaRPr lang="es-AR" dirty="0"/>
          </a:p>
          <a:p>
            <a:r>
              <a:rPr lang="es-AR" dirty="0" smtClean="0"/>
              <a:t>Prescribir un flujo de O</a:t>
            </a:r>
            <a:r>
              <a:rPr lang="es-AR" sz="1000" dirty="0" smtClean="0"/>
              <a:t>2</a:t>
            </a:r>
            <a:r>
              <a:rPr lang="es-AR" dirty="0" smtClean="0"/>
              <a:t> adecuado en función del domicilio y ambulatorios</a:t>
            </a:r>
          </a:p>
          <a:p>
            <a:pPr>
              <a:buNone/>
            </a:pPr>
            <a:endParaRPr lang="es-AR" dirty="0" smtClean="0"/>
          </a:p>
          <a:p>
            <a:r>
              <a:rPr lang="es-AR" dirty="0" smtClean="0"/>
              <a:t>Flujos continuos o pulsátil.</a:t>
            </a:r>
          </a:p>
          <a:p>
            <a:endParaRPr lang="es-AR" dirty="0"/>
          </a:p>
          <a:p>
            <a:pPr>
              <a:buNone/>
            </a:pPr>
            <a:endParaRPr lang="es-AR" dirty="0" smtClean="0"/>
          </a:p>
          <a:p>
            <a:endParaRPr lang="es-AR" dirty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OCD EN DOMICILIO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None/>
            </a:pPr>
            <a:r>
              <a:rPr lang="es-AR" dirty="0" smtClean="0"/>
              <a:t>            </a:t>
            </a:r>
            <a:r>
              <a:rPr lang="es-AR" dirty="0" smtClean="0">
                <a:solidFill>
                  <a:srgbClr val="FF0000"/>
                </a:solidFill>
              </a:rPr>
              <a:t>CONCENTRADORES ESTACIONARIOS</a:t>
            </a:r>
          </a:p>
          <a:p>
            <a:pPr>
              <a:buNone/>
            </a:pPr>
            <a:endParaRPr lang="es-AR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AR" dirty="0" smtClean="0"/>
              <a:t>Indicados en pacientes con movilidad reducida</a:t>
            </a:r>
          </a:p>
          <a:p>
            <a:pPr>
              <a:buNone/>
            </a:pPr>
            <a:r>
              <a:rPr lang="es-AR" dirty="0" smtClean="0"/>
              <a:t>Flujos de O</a:t>
            </a:r>
            <a:r>
              <a:rPr lang="es-AR" sz="1000" dirty="0" smtClean="0"/>
              <a:t>2 </a:t>
            </a:r>
            <a:r>
              <a:rPr lang="es-AR" dirty="0" smtClean="0"/>
              <a:t>de 1 a 10 l/min</a:t>
            </a:r>
          </a:p>
          <a:p>
            <a:pPr>
              <a:buNone/>
            </a:pPr>
            <a:r>
              <a:rPr lang="es-AR" dirty="0" smtClean="0"/>
              <a:t>Bajo costo de mantenimiento</a:t>
            </a:r>
          </a:p>
          <a:p>
            <a:pPr>
              <a:buNone/>
            </a:pPr>
            <a:r>
              <a:rPr lang="es-AR" dirty="0" smtClean="0"/>
              <a:t>Pureza de O</a:t>
            </a:r>
            <a:r>
              <a:rPr lang="es-AR" sz="1000" dirty="0" smtClean="0"/>
              <a:t>2</a:t>
            </a:r>
            <a:r>
              <a:rPr lang="es-AR" dirty="0" smtClean="0"/>
              <a:t> de 90% +_ 5%</a:t>
            </a:r>
          </a:p>
          <a:p>
            <a:pPr>
              <a:buNone/>
            </a:pPr>
            <a:r>
              <a:rPr lang="es-AR" dirty="0" smtClean="0"/>
              <a:t>Fuente de energía eléctrica </a:t>
            </a:r>
          </a:p>
          <a:p>
            <a:pPr>
              <a:buNone/>
            </a:pPr>
            <a:r>
              <a:rPr lang="es-AR" dirty="0" smtClean="0"/>
              <a:t>Fuente de O</a:t>
            </a:r>
            <a:r>
              <a:rPr lang="es-AR" sz="1000" dirty="0" smtClean="0"/>
              <a:t>2</a:t>
            </a:r>
            <a:r>
              <a:rPr lang="es-AR" dirty="0" smtClean="0"/>
              <a:t> gaseoso de back up o traslado</a:t>
            </a:r>
          </a:p>
          <a:p>
            <a:pPr>
              <a:buNone/>
            </a:pPr>
            <a:endParaRPr lang="es-A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OCD EN DOMICILIO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41738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82317"/>
            <a:ext cx="4041775" cy="293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1153</Words>
  <Application>Microsoft Office PowerPoint</Application>
  <PresentationFormat>Presentación en pantalla (4:3)</PresentationFormat>
  <Paragraphs>239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PERFILES DE MOVILIDAD EN PACIENTES CON OXIGENOTERAPIA CRONICA DOMICILIARIA</vt:lpstr>
      <vt:lpstr>Diapositiva 2</vt:lpstr>
      <vt:lpstr>OXIGENOTERAPIA CRONICA DOMICILIARIA</vt:lpstr>
      <vt:lpstr>Diapositiva 4</vt:lpstr>
      <vt:lpstr>Diapositiva 5</vt:lpstr>
      <vt:lpstr>PRESCRIPCION DE OCD</vt:lpstr>
      <vt:lpstr>PRESCRIPCION DE OCD</vt:lpstr>
      <vt:lpstr> OCD EN DOMICILIO </vt:lpstr>
      <vt:lpstr>OCD EN DOMICILIO</vt:lpstr>
      <vt:lpstr>OCD EN DOMICILIO </vt:lpstr>
      <vt:lpstr>Sistemas de oxigeno liquido</vt:lpstr>
      <vt:lpstr>SISTEMAS DE OXIGENO LIQUIDO</vt:lpstr>
      <vt:lpstr>REGULADORES DE FLUJO INTERMITENTE</vt:lpstr>
      <vt:lpstr>Titulación de flujo intermitente</vt:lpstr>
      <vt:lpstr>CONCENTRADORES DE OXIGENO PORTATILES</vt:lpstr>
      <vt:lpstr>ES ESTO POSIBLE ?</vt:lpstr>
      <vt:lpstr>CONCENTRADORES PORTATILES DE OXIGENO</vt:lpstr>
      <vt:lpstr>CONCENTRADORES PORTATILES DE OXIGENO </vt:lpstr>
      <vt:lpstr>Concentradores de pulso</vt:lpstr>
      <vt:lpstr>Performance Comparison of 4 Portable Oxygen Concentrators Robert L Chatburn  and Thomas J Williams </vt:lpstr>
      <vt:lpstr>Performance Comparison of 4 Portable Oxygen Concentrators Robert L Chatburn  and Thomas J Williams </vt:lpstr>
      <vt:lpstr>Performance Comparison of 4 Portable Oxygen Concentrators Robert L Chatburn  and Thomas J Williams </vt:lpstr>
      <vt:lpstr>Performance Comparison of 4 Portable Oxygen Concentrators Robert L Chatburn  and Thomas J Williams </vt:lpstr>
      <vt:lpstr>Performance Comparison of 4 Portable Oxygen Concentrators Robert L Chatburn  and Thomas J Williams </vt:lpstr>
      <vt:lpstr>Diapositiva 25</vt:lpstr>
      <vt:lpstr>Performance Comparison of 4 Portable Oxygen Concentrators Robert L Chatburn  and Thomas J Williams </vt:lpstr>
      <vt:lpstr>CONCENTRADORES DE FLUJO CONTINUO </vt:lpstr>
      <vt:lpstr>Diapositiva 28</vt:lpstr>
      <vt:lpstr>Diapositiva 29</vt:lpstr>
      <vt:lpstr>Diapositiva 30</vt:lpstr>
      <vt:lpstr>Diapositiva 31</vt:lpstr>
      <vt:lpstr>OCD EN ACTIVIDADES LABORALES </vt:lpstr>
      <vt:lpstr>SALIDAS RECREATIVAS  </vt:lpstr>
      <vt:lpstr>SALIDAS VACACIONALES</vt:lpstr>
      <vt:lpstr>OCD EN TRANSPORTE</vt:lpstr>
      <vt:lpstr>OCD EN TRANSPORTE</vt:lpstr>
      <vt:lpstr>OCD EN VUELOS </vt:lpstr>
      <vt:lpstr>RESUMIENDO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Gaston</dc:creator>
  <cp:lastModifiedBy>Gaston</cp:lastModifiedBy>
  <cp:revision>110</cp:revision>
  <dcterms:created xsi:type="dcterms:W3CDTF">2014-10-05T23:49:09Z</dcterms:created>
  <dcterms:modified xsi:type="dcterms:W3CDTF">2014-10-12T15:56:00Z</dcterms:modified>
</cp:coreProperties>
</file>