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60" r:id="rId2"/>
    <p:sldId id="263" r:id="rId3"/>
    <p:sldId id="264" r:id="rId4"/>
    <p:sldId id="265" r:id="rId5"/>
    <p:sldId id="266" r:id="rId6"/>
    <p:sldId id="291" r:id="rId7"/>
    <p:sldId id="267" r:id="rId8"/>
    <p:sldId id="268" r:id="rId9"/>
    <p:sldId id="295" r:id="rId10"/>
    <p:sldId id="269" r:id="rId11"/>
    <p:sldId id="272" r:id="rId12"/>
    <p:sldId id="294" r:id="rId13"/>
    <p:sldId id="274" r:id="rId14"/>
    <p:sldId id="275" r:id="rId15"/>
    <p:sldId id="292" r:id="rId16"/>
    <p:sldId id="277" r:id="rId17"/>
    <p:sldId id="296" r:id="rId18"/>
    <p:sldId id="280" r:id="rId19"/>
    <p:sldId id="281" r:id="rId20"/>
    <p:sldId id="282" r:id="rId21"/>
    <p:sldId id="284" r:id="rId22"/>
    <p:sldId id="286" r:id="rId23"/>
    <p:sldId id="287" r:id="rId24"/>
    <p:sldId id="288" r:id="rId25"/>
    <p:sldId id="290" r:id="rId26"/>
    <p:sldId id="297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4" autoAdjust="0"/>
  </p:normalViewPr>
  <p:slideViewPr>
    <p:cSldViewPr>
      <p:cViewPr>
        <p:scale>
          <a:sx n="68" d="100"/>
          <a:sy n="68" d="100"/>
        </p:scale>
        <p:origin x="-72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D8F94-20A5-4636-980F-2BCDBA2C7946}" type="datetimeFigureOut">
              <a:rPr lang="es-ES" smtClean="0"/>
              <a:pPr/>
              <a:t>12/10/2014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1C7A7-B824-4F65-B06D-236C05DB067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968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C7A7-B824-4F65-B06D-236C05DB067C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9AFADBE-22D3-402B-85C7-A6D6A444E3D0}" type="datetimeFigureOut">
              <a:rPr lang="es-ES" smtClean="0"/>
              <a:pPr/>
              <a:t>12/10/2014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A7B151A-E078-49BB-ACA4-AA5EBFD1456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ADBE-22D3-402B-85C7-A6D6A444E3D0}" type="datetimeFigureOut">
              <a:rPr lang="es-ES" smtClean="0"/>
              <a:pPr/>
              <a:t>12/10/2014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151A-E078-49BB-ACA4-AA5EBFD1456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ADBE-22D3-402B-85C7-A6D6A444E3D0}" type="datetimeFigureOut">
              <a:rPr lang="es-ES" smtClean="0"/>
              <a:pPr/>
              <a:t>12/10/2014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151A-E078-49BB-ACA4-AA5EBFD1456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ADBE-22D3-402B-85C7-A6D6A444E3D0}" type="datetimeFigureOut">
              <a:rPr lang="es-ES" smtClean="0"/>
              <a:pPr/>
              <a:t>12/10/2014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151A-E078-49BB-ACA4-AA5EBFD1456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ADBE-22D3-402B-85C7-A6D6A444E3D0}" type="datetimeFigureOut">
              <a:rPr lang="es-ES" smtClean="0"/>
              <a:pPr/>
              <a:t>12/10/2014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151A-E078-49BB-ACA4-AA5EBFD1456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ADBE-22D3-402B-85C7-A6D6A444E3D0}" type="datetimeFigureOut">
              <a:rPr lang="es-ES" smtClean="0"/>
              <a:pPr/>
              <a:t>12/10/2014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151A-E078-49BB-ACA4-AA5EBFD1456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AFADBE-22D3-402B-85C7-A6D6A444E3D0}" type="datetimeFigureOut">
              <a:rPr lang="es-ES" smtClean="0"/>
              <a:pPr/>
              <a:t>12/10/2014</a:t>
            </a:fld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7B151A-E078-49BB-ACA4-AA5EBFD14562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9AFADBE-22D3-402B-85C7-A6D6A444E3D0}" type="datetimeFigureOut">
              <a:rPr lang="es-ES" smtClean="0"/>
              <a:pPr/>
              <a:t>12/10/2014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A7B151A-E078-49BB-ACA4-AA5EBFD1456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ADBE-22D3-402B-85C7-A6D6A444E3D0}" type="datetimeFigureOut">
              <a:rPr lang="es-ES" smtClean="0"/>
              <a:pPr/>
              <a:t>12/10/2014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151A-E078-49BB-ACA4-AA5EBFD1456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ADBE-22D3-402B-85C7-A6D6A444E3D0}" type="datetimeFigureOut">
              <a:rPr lang="es-ES" smtClean="0"/>
              <a:pPr/>
              <a:t>12/10/2014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151A-E078-49BB-ACA4-AA5EBFD1456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ADBE-22D3-402B-85C7-A6D6A444E3D0}" type="datetimeFigureOut">
              <a:rPr lang="es-ES" smtClean="0"/>
              <a:pPr/>
              <a:t>12/10/2014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151A-E078-49BB-ACA4-AA5EBFD1456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9AFADBE-22D3-402B-85C7-A6D6A444E3D0}" type="datetimeFigureOut">
              <a:rPr lang="es-ES" smtClean="0"/>
              <a:pPr/>
              <a:t>12/10/2014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A7B151A-E078-49BB-ACA4-AA5EBFD1456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857232"/>
            <a:ext cx="8186766" cy="3082924"/>
          </a:xfrm>
        </p:spPr>
        <p:txBody>
          <a:bodyPr>
            <a:normAutofit/>
          </a:bodyPr>
          <a:lstStyle/>
          <a:p>
            <a:r>
              <a:rPr lang="es-ES" sz="4800" dirty="0" smtClean="0">
                <a:latin typeface="Arial Rounded MT Bold" pitchFamily="34" charset="0"/>
              </a:rPr>
              <a:t>MALFORMACION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>
                <a:latin typeface="Arial Rounded MT Bold" pitchFamily="34" charset="0"/>
              </a:rPr>
              <a:t>ARTERIOVENOSA PULMONAR</a:t>
            </a:r>
            <a:endParaRPr lang="es-ES" sz="48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3929066"/>
            <a:ext cx="8686832" cy="2928934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 Rounded MT Bold" pitchFamily="34" charset="0"/>
              </a:rPr>
              <a:t>CAUSA INFRECUENTE DE HIPOXEMIA EN LA INFANCIA</a:t>
            </a:r>
          </a:p>
          <a:p>
            <a:endParaRPr lang="es-E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s-ES" dirty="0" smtClean="0">
                <a:latin typeface="Arial Rounded MT Bold" pitchFamily="34" charset="0"/>
              </a:rPr>
              <a:t>                                              </a:t>
            </a:r>
            <a:r>
              <a:rPr lang="es-ES" sz="2000" dirty="0" smtClean="0">
                <a:latin typeface="Arial Rounded MT Bold" pitchFamily="34" charset="0"/>
              </a:rPr>
              <a:t>DR SANTIAGO QUINTAS  </a:t>
            </a:r>
          </a:p>
          <a:p>
            <a:pPr>
              <a:buNone/>
            </a:pPr>
            <a:r>
              <a:rPr lang="es-ES" sz="2000" dirty="0" smtClean="0">
                <a:latin typeface="Arial Rounded MT Bold" pitchFamily="34" charset="0"/>
              </a:rPr>
              <a:t>                                                              NEUMONOLOGO INFANTIL</a:t>
            </a:r>
          </a:p>
          <a:p>
            <a:pPr>
              <a:buNone/>
            </a:pPr>
            <a:r>
              <a:rPr lang="es-ES" sz="2000" dirty="0" smtClean="0">
                <a:latin typeface="Arial Rounded MT Bold" pitchFamily="34" charset="0"/>
              </a:rPr>
              <a:t>                                                               UNIDAD NEUMONOLOGIA     </a:t>
            </a:r>
          </a:p>
          <a:p>
            <a:pPr>
              <a:buNone/>
            </a:pPr>
            <a:r>
              <a:rPr lang="es-ES" sz="2000" dirty="0" smtClean="0">
                <a:latin typeface="Arial Rounded MT Bold" pitchFamily="34" charset="0"/>
              </a:rPr>
              <a:t>                                                                 HIEMI- MAR DEL PLATA                                               </a:t>
            </a:r>
          </a:p>
          <a:p>
            <a:endParaRPr lang="es-ES" dirty="0" smtClean="0">
              <a:latin typeface="Arial Rounded MT Bold" pitchFamily="34" charset="0"/>
            </a:endParaRPr>
          </a:p>
          <a:p>
            <a:endParaRPr lang="es-ES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636"/>
            <a:ext cx="269065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14356"/>
            <a:ext cx="8186766" cy="106047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latin typeface="Arial Rounded MT Bold" pitchFamily="34" charset="0"/>
              </a:rPr>
              <a:t/>
            </a:r>
            <a:br>
              <a:rPr lang="es-ES" dirty="0" smtClean="0">
                <a:latin typeface="Arial Rounded MT Bold" pitchFamily="34" charset="0"/>
              </a:rPr>
            </a:br>
            <a:r>
              <a:rPr lang="es-ES" dirty="0" smtClean="0">
                <a:latin typeface="Arial Rounded MT Bold" pitchFamily="34" charset="0"/>
              </a:rPr>
              <a:t> ANGIOTOMOGRAFIA CON CONTRASTE ENDOVENOSO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912" t="9429" r="2036" b="33536"/>
          <a:stretch>
            <a:fillRect/>
          </a:stretch>
        </p:blipFill>
        <p:spPr bwMode="auto">
          <a:xfrm>
            <a:off x="1357290" y="1928802"/>
            <a:ext cx="640526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0" y="571480"/>
            <a:ext cx="8715404" cy="10668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ial Rounded MT Bold" pitchFamily="34" charset="0"/>
              </a:rPr>
              <a:t>ANGIOTOMOGRAFIA CON CONTRASTE ENDOVENOSO</a:t>
            </a:r>
            <a:endParaRPr lang="es-ES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615" b="2168"/>
          <a:stretch>
            <a:fillRect/>
          </a:stretch>
        </p:blipFill>
        <p:spPr>
          <a:xfrm>
            <a:off x="571472" y="1785926"/>
            <a:ext cx="3643338" cy="4714913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8618" r="6968"/>
          <a:stretch>
            <a:fillRect/>
          </a:stretch>
        </p:blipFill>
        <p:spPr bwMode="auto">
          <a:xfrm>
            <a:off x="4857752" y="1785926"/>
            <a:ext cx="3643338" cy="466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Arial Rounded MT Bold" pitchFamily="34" charset="0"/>
              </a:rPr>
              <a:t>ANGIOTOMOGRAFIA CON CONTRASTE ENDOVENOSO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532888"/>
            <a:ext cx="8229600" cy="432511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Arial Rounded MT Bold" pitchFamily="34" charset="0"/>
              </a:rPr>
              <a:t>ESTRUCTURAS VASCULARES QUE NO TERMINAN EN FORMA HABITUAL DEMUESTRAN  CARÁCTER VASCULAR DE LA LESION.</a:t>
            </a:r>
          </a:p>
          <a:p>
            <a:r>
              <a:rPr lang="es-ES" dirty="0" smtClean="0">
                <a:latin typeface="Arial Rounded MT Bold" pitchFamily="34" charset="0"/>
              </a:rPr>
              <a:t>MULTIPLES IMÁGENES NODULARES MAYORES A 7 MM DE DIAMETRO, SUBPLEURALES EN CAMPO PULMONAR BASAL Y  MEDIO DERECHO .</a:t>
            </a:r>
            <a:r>
              <a:rPr lang="es-ES" i="1" dirty="0" smtClean="0">
                <a:latin typeface="Arial Rounded MT Bold" pitchFamily="34" charset="0"/>
              </a:rPr>
              <a:t> PRESENTAN AFERENCIA VASCULAR Y REALCE INTENSO LUEGO DE LA ADMINISTRACION DEL CONTRASTE</a:t>
            </a:r>
            <a:r>
              <a:rPr lang="es-ES" dirty="0" smtClean="0">
                <a:latin typeface="Arial Rounded MT Bold" pitchFamily="34" charset="0"/>
              </a:rPr>
              <a:t>. </a:t>
            </a:r>
          </a:p>
          <a:p>
            <a:r>
              <a:rPr lang="es-ES" dirty="0" smtClean="0">
                <a:latin typeface="Arial Rounded MT Bold" pitchFamily="34" charset="0"/>
              </a:rPr>
              <a:t>HALLAZGOS COMPATIBLES CON</a:t>
            </a:r>
            <a:r>
              <a:rPr lang="es-ES" i="1" u="sng" dirty="0" smtClean="0">
                <a:latin typeface="Arial Rounded MT Bold" pitchFamily="34" charset="0"/>
              </a:rPr>
              <a:t> MALFORMACION ARTERIO VENOSA-FAVP</a:t>
            </a:r>
          </a:p>
          <a:p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857232"/>
            <a:ext cx="8358246" cy="178595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ial Rounded MT Bold" pitchFamily="34" charset="0"/>
              </a:rPr>
              <a:t>ECOCARDIOGRAFIA DE CONTRASTE  BURBUJA (BURBUJA DE ECO)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000372"/>
            <a:ext cx="8858280" cy="3574164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Arial Rounded MT Bold" pitchFamily="34" charset="0"/>
              </a:rPr>
              <a:t>PRUEBA POSITIVA. APARICION DE CONTRASTE EN CAVIDADES DERECHAS. REAPARICION TARDIA DEL MISMO EN CAVIDADES IZQUIERDAS, AL CABO DE 3-5 CICLOS.</a:t>
            </a:r>
          </a:p>
          <a:p>
            <a:endParaRPr lang="es-ES" sz="2400" dirty="0" smtClean="0">
              <a:latin typeface="Arial Rounded MT Bold" pitchFamily="34" charset="0"/>
            </a:endParaRPr>
          </a:p>
          <a:p>
            <a:r>
              <a:rPr lang="es-ES" sz="2400" dirty="0" smtClean="0">
                <a:latin typeface="Arial Rounded MT Bold" pitchFamily="34" charset="0"/>
              </a:rPr>
              <a:t>SE CONFIRMA </a:t>
            </a:r>
            <a:r>
              <a:rPr lang="es-ES" sz="2400" b="1" dirty="0" smtClean="0">
                <a:latin typeface="Arial Rounded MT Bold" pitchFamily="34" charset="0"/>
              </a:rPr>
              <a:t>FISTULA ARTERIO VENOSA PULMONAR(FAVP)- CORTOCIRCUITO DERECHA/IZQUIERDA</a:t>
            </a:r>
            <a:r>
              <a:rPr lang="es-ES" sz="2400" dirty="0" smtClean="0">
                <a:latin typeface="Arial Rounded MT Bold" pitchFamily="34" charset="0"/>
              </a:rPr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42553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Arial Rounded MT Bold" pitchFamily="34" charset="0"/>
              </a:rPr>
              <a:t>SE DECIDE AMPLIAR METODOS DIAGNOSTICOS EN BUSQUEDA DE MALFORMACIONES ARTERIOVENOSAS EN OTRAS AREAS CORPORALES.</a:t>
            </a:r>
          </a:p>
          <a:p>
            <a:endParaRPr lang="es-ES" dirty="0" smtClean="0">
              <a:latin typeface="Arial Rounded MT Bold" pitchFamily="34" charset="0"/>
            </a:endParaRPr>
          </a:p>
          <a:p>
            <a:r>
              <a:rPr lang="es-ES" dirty="0" smtClean="0">
                <a:latin typeface="Arial Rounded MT Bold" pitchFamily="34" charset="0"/>
              </a:rPr>
              <a:t>SCREENING EXTENSIVO A SU MADRE</a:t>
            </a:r>
          </a:p>
          <a:p>
            <a:endParaRPr lang="es-ES" dirty="0" smtClean="0">
              <a:latin typeface="Arial Rounded MT Bold" pitchFamily="34" charset="0"/>
            </a:endParaRPr>
          </a:p>
          <a:p>
            <a:r>
              <a:rPr lang="es-ES" dirty="0" smtClean="0">
                <a:latin typeface="Arial Rounded MT Bold" pitchFamily="34" charset="0"/>
              </a:rPr>
              <a:t>ANGIOTOMOGRAFIA DE ABDOMEN Y PELVIS CON CONTRASTE: </a:t>
            </a:r>
            <a:r>
              <a:rPr lang="es-ES" sz="2400" dirty="0" smtClean="0">
                <a:latin typeface="Arial Rounded MT Bold" pitchFamily="34" charset="0"/>
              </a:rPr>
              <a:t>NORMAL</a:t>
            </a:r>
          </a:p>
          <a:p>
            <a:endParaRPr lang="es-ES" dirty="0" smtClean="0">
              <a:latin typeface="Arial Rounded MT Bold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29642" cy="1709758"/>
          </a:xfrm>
        </p:spPr>
        <p:txBody>
          <a:bodyPr>
            <a:noAutofit/>
          </a:bodyPr>
          <a:lstStyle/>
          <a:p>
            <a:r>
              <a:rPr lang="es-ES" sz="2000" b="1" dirty="0" smtClean="0">
                <a:latin typeface="Arial Rounded MT Bold" pitchFamily="34" charset="0"/>
              </a:rPr>
              <a:t>RESONANCIA NUCLEAR MAGNETICA DE CEREBRO/ ANGIORESONANCIA</a:t>
            </a:r>
            <a:r>
              <a:rPr lang="es-ES" sz="2000" dirty="0" smtClean="0">
                <a:latin typeface="Arial Rounded MT Bold" pitchFamily="34" charset="0"/>
              </a:rPr>
              <a:t>: </a:t>
            </a:r>
            <a:r>
              <a:rPr lang="es-ES" sz="1800" dirty="0" smtClean="0">
                <a:latin typeface="Arial Rounded MT Bold" pitchFamily="34" charset="0"/>
              </a:rPr>
              <a:t>PEQUEÑA IMAGEN FOCAL DE 5 MM EN RELACION AL BRAZO POSTERIOR DE LA CAPSULA INTERNA IZQUIERDA Y GLOBOPALIDO HOMOLATERAL. ANGIORESONANCIA DE </a:t>
            </a:r>
            <a:r>
              <a:rPr lang="es-ES" sz="1800" smtClean="0">
                <a:latin typeface="Arial Rounded MT Bold" pitchFamily="34" charset="0"/>
              </a:rPr>
              <a:t>VASOS INTRACRANEANOS:NORMALES </a:t>
            </a:r>
            <a:r>
              <a:rPr lang="es-ES" sz="2000" dirty="0" smtClean="0">
                <a:latin typeface="Arial Rounded MT Bold" pitchFamily="34" charset="0"/>
              </a:rPr>
              <a:t/>
            </a:r>
            <a:br>
              <a:rPr lang="es-ES" sz="2000" dirty="0" smtClean="0">
                <a:latin typeface="Arial Rounded MT Bold" pitchFamily="34" charset="0"/>
              </a:rPr>
            </a:br>
            <a:endParaRPr lang="es-ES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2357430"/>
            <a:ext cx="5622882" cy="421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14282" y="571480"/>
            <a:ext cx="8472518" cy="1571636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 Rounded MT Bold" pitchFamily="34" charset="0"/>
              </a:rPr>
              <a:t>ESTUDIOS COMPLEMENTARIOS A FAMILIAR DE PRIMER GRADO (MADRE</a:t>
            </a:r>
            <a:r>
              <a:rPr lang="es-ES" sz="3200" dirty="0" smtClean="0"/>
              <a:t>)</a:t>
            </a:r>
            <a:endParaRPr lang="es-E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2249488"/>
            <a:ext cx="7358114" cy="391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 Rounded MT Bold" pitchFamily="34" charset="0"/>
              </a:rPr>
              <a:t>ANGIOTAC DE TORAX CON CONTRASTE: Imagen nodular homogénea de contornos lobulados de 2 cm de diámetro en Segmento Posterior de Lóbulo </a:t>
            </a:r>
            <a:r>
              <a:rPr lang="es-ES" dirty="0">
                <a:latin typeface="Arial Rounded MT Bold" pitchFamily="34" charset="0"/>
              </a:rPr>
              <a:t>I</a:t>
            </a:r>
            <a:r>
              <a:rPr lang="es-ES" dirty="0" smtClean="0">
                <a:latin typeface="Arial Rounded MT Bold" pitchFamily="34" charset="0"/>
              </a:rPr>
              <a:t>nferior </a:t>
            </a:r>
            <a:r>
              <a:rPr lang="es-ES" dirty="0">
                <a:latin typeface="Arial Rounded MT Bold" pitchFamily="34" charset="0"/>
              </a:rPr>
              <a:t>D</a:t>
            </a:r>
            <a:r>
              <a:rPr lang="es-ES" dirty="0" smtClean="0">
                <a:latin typeface="Arial Rounded MT Bold" pitchFamily="34" charset="0"/>
              </a:rPr>
              <a:t>erecho. Se asocia con arteria aferente dominante de 5 mm llegando al nódulo y rama eferente. MAVP</a:t>
            </a:r>
          </a:p>
          <a:p>
            <a:endParaRPr lang="es-ES" dirty="0">
              <a:latin typeface="Arial Rounded MT Bold" pitchFamily="34" charset="0"/>
            </a:endParaRPr>
          </a:p>
          <a:p>
            <a:r>
              <a:rPr lang="es-ES" dirty="0" smtClean="0">
                <a:latin typeface="Arial Rounded MT Bold" pitchFamily="34" charset="0"/>
              </a:rPr>
              <a:t>ANGIOTAC DE ABDOMEN:</a:t>
            </a:r>
            <a:r>
              <a:rPr lang="es-ES" sz="2400" dirty="0" smtClean="0">
                <a:latin typeface="Arial Rounded MT Bold" pitchFamily="34" charset="0"/>
              </a:rPr>
              <a:t> NORMAL</a:t>
            </a:r>
          </a:p>
          <a:p>
            <a:endParaRPr lang="es-ES" dirty="0" smtClean="0">
              <a:latin typeface="Arial Rounded MT Bold" pitchFamily="34" charset="0"/>
            </a:endParaRPr>
          </a:p>
          <a:p>
            <a:r>
              <a:rPr lang="es-ES" dirty="0" smtClean="0">
                <a:latin typeface="Arial Rounded MT Bold" pitchFamily="34" charset="0"/>
              </a:rPr>
              <a:t>RNM CEREBRO Y ANGIO RESONANCIA: </a:t>
            </a:r>
            <a:r>
              <a:rPr lang="es-ES" sz="2400" dirty="0" smtClean="0">
                <a:latin typeface="Arial Rounded MT Bold" pitchFamily="34" charset="0"/>
              </a:rPr>
              <a:t>NORMAL</a:t>
            </a:r>
            <a:endParaRPr lang="es-E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Arial Rounded MT Bold" pitchFamily="34" charset="0"/>
              </a:rPr>
              <a:t>TELANGIECTASIAS MUCOCUTANEAS</a:t>
            </a:r>
            <a:endParaRPr lang="es-ES" dirty="0">
              <a:latin typeface="Arial Rounded MT Bold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2357430"/>
            <a:ext cx="671517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785794"/>
            <a:ext cx="3857652" cy="10668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CASO CLINICO: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071678"/>
            <a:ext cx="8929718" cy="4500594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rial Rounded MT Bold" pitchFamily="34" charset="0"/>
              </a:rPr>
              <a:t>PACIENTE DE 7 AÑOS , SEXO FEMENINO, DERIVADO A NUESTRO SERVICIO POR PRESENTAR : </a:t>
            </a:r>
          </a:p>
          <a:p>
            <a:pPr>
              <a:buNone/>
            </a:pPr>
            <a:endParaRPr lang="es-ES" sz="2000" dirty="0" smtClean="0">
              <a:latin typeface="Arial Rounded MT Bold" pitchFamily="34" charset="0"/>
            </a:endParaRPr>
          </a:p>
          <a:p>
            <a:r>
              <a:rPr lang="es-ES" sz="2000" dirty="0">
                <a:latin typeface="Arial Rounded MT Bold" pitchFamily="34" charset="0"/>
              </a:rPr>
              <a:t> </a:t>
            </a:r>
            <a:r>
              <a:rPr lang="es-ES" sz="2000" dirty="0" smtClean="0">
                <a:latin typeface="Arial Rounded MT Bold" pitchFamily="34" charset="0"/>
              </a:rPr>
              <a:t> HIPOXEMIA- DISNEA- BAJA TOLERANCIA AL EJERCICIO.</a:t>
            </a:r>
          </a:p>
          <a:p>
            <a:r>
              <a:rPr lang="es-ES" sz="2000" dirty="0">
                <a:latin typeface="Arial Rounded MT Bold" pitchFamily="34" charset="0"/>
              </a:rPr>
              <a:t> </a:t>
            </a:r>
            <a:r>
              <a:rPr lang="es-ES" sz="2000" dirty="0" smtClean="0">
                <a:latin typeface="Arial Rounded MT Bold" pitchFamily="34" charset="0"/>
              </a:rPr>
              <a:t>  CIANOSIS Y ACROPAQUIAS</a:t>
            </a:r>
          </a:p>
          <a:p>
            <a:endParaRPr lang="es-ES" sz="2000" dirty="0" smtClean="0">
              <a:latin typeface="Arial Rounded MT Bold" pitchFamily="34" charset="0"/>
            </a:endParaRPr>
          </a:p>
          <a:p>
            <a:r>
              <a:rPr lang="es-ES" sz="2000" dirty="0" smtClean="0">
                <a:latin typeface="Arial Rounded MT Bold" pitchFamily="34" charset="0"/>
              </a:rPr>
              <a:t>EVALUADA POR CARDIOLOGIA DESDE SU NACIMIENTO,DESCARTANDO HIPOXEMIA POR CORTOCIRCUITO DE ETIOLOGIA CARDIACA</a:t>
            </a:r>
            <a:endParaRPr lang="es-ES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9001156" cy="5572164"/>
          </a:xfrm>
        </p:spPr>
        <p:txBody>
          <a:bodyPr>
            <a:normAutofit lnSpcReduction="10000"/>
          </a:bodyPr>
          <a:lstStyle/>
          <a:p>
            <a:r>
              <a:rPr lang="es-ES" sz="2400" dirty="0" smtClean="0">
                <a:latin typeface="Arial Rounded MT Bold" pitchFamily="34" charset="0"/>
              </a:rPr>
              <a:t>CON DIAGNOSTICO DE</a:t>
            </a:r>
            <a:r>
              <a:rPr lang="es-ES" sz="2400" i="1" u="sng" dirty="0" smtClean="0">
                <a:latin typeface="Arial Rounded MT Bold" pitchFamily="34" charset="0"/>
              </a:rPr>
              <a:t> SINDROME DE RENDU-OSLER-WEBER CON FISTULA ARTERIOVENOSA PULMONAR, </a:t>
            </a:r>
            <a:r>
              <a:rPr lang="es-ES" sz="2400" dirty="0" smtClean="0">
                <a:latin typeface="Arial Rounded MT Bold" pitchFamily="34" charset="0"/>
              </a:rPr>
              <a:t>SE DERIVA A UNIDAD TELANGIECTASIA HEMORRAGIA DEL HOSPITAL ITALIANO PARA REALIZAR TERAPEUTICA ESPECIFICA Y TESTEO GENETICO.</a:t>
            </a:r>
          </a:p>
          <a:p>
            <a:pPr>
              <a:buNone/>
            </a:pPr>
            <a:endParaRPr lang="es-ES" sz="2400" dirty="0" smtClean="0">
              <a:latin typeface="Arial Rounded MT Bold" pitchFamily="34" charset="0"/>
            </a:endParaRPr>
          </a:p>
          <a:p>
            <a:r>
              <a:rPr lang="es-ES" sz="2400" dirty="0" smtClean="0">
                <a:latin typeface="Arial Rounded MT Bold" pitchFamily="34" charset="0"/>
              </a:rPr>
              <a:t>EN </a:t>
            </a:r>
            <a:r>
              <a:rPr lang="es-ES" sz="2400" u="sng" dirty="0" smtClean="0">
                <a:latin typeface="Arial Rounded MT Bold" pitchFamily="34" charset="0"/>
              </a:rPr>
              <a:t>ENERO DE 2014 </a:t>
            </a:r>
            <a:r>
              <a:rPr lang="es-ES" sz="2400" dirty="0" smtClean="0">
                <a:latin typeface="Arial Rounded MT Bold" pitchFamily="34" charset="0"/>
              </a:rPr>
              <a:t>SE EFECTUA CATETERISMO DE ARTERIA PULMONAR DERECHA/ ANGIOGRAFIA CON DIAGNOSTICO DE MULTIPLES FISTULAS QUE COMPROMETEN PULMON DERECHO, LAS DE MAYOR TAMAÑO EN BASE PULMONAR </a:t>
            </a:r>
          </a:p>
          <a:p>
            <a:r>
              <a:rPr lang="es-ES" sz="2400" dirty="0" smtClean="0">
                <a:latin typeface="Arial Rounded MT Bold" pitchFamily="34" charset="0"/>
              </a:rPr>
              <a:t>SE EFECTUA EMBOLIZACION SELECTIVA DE 10 FAV, LOGRANDO SU EXCLUSION COMPLETA.</a:t>
            </a:r>
          </a:p>
          <a:p>
            <a:endParaRPr lang="es-ES" sz="2400" dirty="0" smtClean="0">
              <a:latin typeface="Arial Rounded MT Bold" pitchFamily="34" charset="0"/>
            </a:endParaRPr>
          </a:p>
          <a:p>
            <a:r>
              <a:rPr lang="es-ES" sz="2400" dirty="0" smtClean="0">
                <a:latin typeface="Arial Rounded MT Bold" pitchFamily="34" charset="0"/>
              </a:rPr>
              <a:t>TRATAMIENTO EXTENSIVO A SU MADRE</a:t>
            </a:r>
            <a:endParaRPr lang="es-E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5262570" cy="106984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ial Rounded MT Bold" pitchFamily="34" charset="0"/>
              </a:rPr>
              <a:t>POST-EMBOLIZACION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latin typeface="Arial Rounded MT Bold" pitchFamily="34" charset="0"/>
              </a:rPr>
              <a:t>PACIENTE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smtClean="0">
                <a:latin typeface="Arial Rounded MT Bold" pitchFamily="34" charset="0"/>
              </a:rPr>
              <a:t>MADRE</a:t>
            </a:r>
            <a:endParaRPr lang="es-ES" dirty="0">
              <a:latin typeface="Arial Rounded MT Bold" pitchFamily="34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6365" r="19371"/>
          <a:stretch>
            <a:fillRect/>
          </a:stretch>
        </p:blipFill>
        <p:spPr bwMode="auto">
          <a:xfrm>
            <a:off x="500034" y="3000372"/>
            <a:ext cx="3564000" cy="360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12997" t="2041" b="26531"/>
          <a:stretch>
            <a:fillRect/>
          </a:stretch>
        </p:blipFill>
        <p:spPr bwMode="auto">
          <a:xfrm>
            <a:off x="5000628" y="3000372"/>
            <a:ext cx="360451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571480"/>
            <a:ext cx="4071934" cy="10668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ial Rounded MT Bold" pitchFamily="34" charset="0"/>
              </a:rPr>
              <a:t>CONCLUSIONES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 Rounded MT Bold" pitchFamily="34" charset="0"/>
              </a:rPr>
              <a:t>LA </a:t>
            </a:r>
            <a:r>
              <a:rPr lang="es-ES" u="sng" dirty="0" smtClean="0">
                <a:latin typeface="Arial Rounded MT Bold" pitchFamily="34" charset="0"/>
              </a:rPr>
              <a:t>THH O SINDROME DE RENDU- OSLER-WEBER</a:t>
            </a:r>
          </a:p>
          <a:p>
            <a:endParaRPr lang="es-ES" u="sng" dirty="0" smtClean="0">
              <a:latin typeface="Arial Rounded MT Bold" pitchFamily="34" charset="0"/>
            </a:endParaRPr>
          </a:p>
          <a:p>
            <a:r>
              <a:rPr lang="es-ES" sz="2400" dirty="0" smtClean="0">
                <a:latin typeface="Arial Rounded MT Bold" pitchFamily="34" charset="0"/>
              </a:rPr>
              <a:t>ENTIDAD POCO FRECUENTE</a:t>
            </a:r>
          </a:p>
          <a:p>
            <a:pPr>
              <a:buNone/>
            </a:pPr>
            <a:endParaRPr lang="es-ES" sz="2400" dirty="0" smtClean="0">
              <a:latin typeface="Arial Rounded MT Bold" pitchFamily="34" charset="0"/>
            </a:endParaRPr>
          </a:p>
          <a:p>
            <a:r>
              <a:rPr lang="es-ES" sz="2400" dirty="0" smtClean="0">
                <a:latin typeface="Arial Rounded MT Bold" pitchFamily="34" charset="0"/>
              </a:rPr>
              <a:t>INCIDENCIA  1 EN 5000/8000</a:t>
            </a:r>
            <a:r>
              <a:rPr lang="es-ES" dirty="0" smtClean="0">
                <a:latin typeface="Arial Rounded MT Bold" pitchFamily="34" charset="0"/>
              </a:rPr>
              <a:t>.</a:t>
            </a:r>
          </a:p>
          <a:p>
            <a:endParaRPr lang="es-ES" dirty="0" smtClean="0">
              <a:latin typeface="Arial Rounded MT Bold" pitchFamily="34" charset="0"/>
            </a:endParaRPr>
          </a:p>
          <a:p>
            <a:r>
              <a:rPr lang="es-ES" dirty="0" smtClean="0">
                <a:latin typeface="Arial Rounded MT Bold" pitchFamily="34" charset="0"/>
              </a:rPr>
              <a:t>HERENCIA AUTOSOMICA DOMINANTE CAUSADA POR MUTACIONES  EN LOS GENES:</a:t>
            </a:r>
            <a:r>
              <a:rPr lang="es-ES" sz="2000" dirty="0" smtClean="0">
                <a:latin typeface="Arial Rounded MT Bold" pitchFamily="34" charset="0"/>
              </a:rPr>
              <a:t>            </a:t>
            </a:r>
          </a:p>
          <a:p>
            <a:pPr marL="109728" indent="0">
              <a:buNone/>
            </a:pPr>
            <a:r>
              <a:rPr lang="es-ES" sz="2000" b="1" dirty="0" smtClean="0">
                <a:latin typeface="Arial Rounded MT Bold" pitchFamily="34" charset="0"/>
              </a:rPr>
              <a:t>      ENDOGLINA(ENG) , </a:t>
            </a:r>
            <a:r>
              <a:rPr lang="es-ES" sz="2000" b="1" smtClean="0">
                <a:latin typeface="Arial Rounded MT Bold" pitchFamily="34" charset="0"/>
              </a:rPr>
              <a:t>CR </a:t>
            </a:r>
            <a:r>
              <a:rPr lang="es-ES" sz="2000" b="1" smtClean="0">
                <a:latin typeface="Arial Rounded MT Bold" pitchFamily="34" charset="0"/>
              </a:rPr>
              <a:t>9 </a:t>
            </a:r>
            <a:r>
              <a:rPr lang="es-ES" sz="2000" b="1" dirty="0" smtClean="0">
                <a:latin typeface="Arial Rounded MT Bold" pitchFamily="34" charset="0"/>
              </a:rPr>
              <a:t>:VARIANTE HHT1 </a:t>
            </a:r>
          </a:p>
          <a:p>
            <a:pPr marL="109728" indent="0">
              <a:buNone/>
            </a:pPr>
            <a:r>
              <a:rPr lang="es-ES" sz="2000" b="1" dirty="0" smtClean="0">
                <a:latin typeface="Arial Rounded MT Bold" pitchFamily="34" charset="0"/>
              </a:rPr>
              <a:t>      ALK1 (ACTIVIN –LIKE  KINASE 1 ) , CR12:VARIANTE HHT2(C12)</a:t>
            </a:r>
            <a:endParaRPr lang="es-ES" sz="20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92500" lnSpcReduction="10000"/>
          </a:bodyPr>
          <a:lstStyle/>
          <a:p>
            <a:r>
              <a:rPr lang="es-ES" i="1" dirty="0" smtClean="0">
                <a:latin typeface="Arial Rounded MT Bold" pitchFamily="34" charset="0"/>
              </a:rPr>
              <a:t> </a:t>
            </a:r>
            <a:r>
              <a:rPr lang="es-ES" i="1" u="sng" dirty="0" smtClean="0">
                <a:latin typeface="Arial Rounded MT Bold" pitchFamily="34" charset="0"/>
              </a:rPr>
              <a:t>DISPLASIA VASCULAR MULTISISTEMICA</a:t>
            </a:r>
            <a:r>
              <a:rPr lang="es-ES" i="1" dirty="0" smtClean="0">
                <a:latin typeface="Arial Rounded MT Bold" pitchFamily="34" charset="0"/>
              </a:rPr>
              <a:t>(TELANGIECTASIAS</a:t>
            </a:r>
            <a:r>
              <a:rPr lang="es-ES" i="1" u="sng" dirty="0" smtClean="0">
                <a:latin typeface="Arial Rounded MT Bold" pitchFamily="34" charset="0"/>
              </a:rPr>
              <a:t> </a:t>
            </a:r>
            <a:r>
              <a:rPr lang="es-ES" dirty="0" smtClean="0">
                <a:latin typeface="Arial Rounded MT Bold" pitchFamily="34" charset="0"/>
              </a:rPr>
              <a:t>Y MALFORMACIONES ARTERIOVENOSAS VISCERALES) </a:t>
            </a:r>
          </a:p>
          <a:p>
            <a:endParaRPr lang="es-ES" dirty="0" smtClean="0">
              <a:latin typeface="Arial Rounded MT Bold" pitchFamily="34" charset="0"/>
            </a:endParaRPr>
          </a:p>
          <a:p>
            <a:r>
              <a:rPr lang="es-ES" dirty="0" smtClean="0">
                <a:latin typeface="Arial Rounded MT Bold" pitchFamily="34" charset="0"/>
              </a:rPr>
              <a:t>EL DIAGNOSTICO SE REALIZA EN BASE A CRITERIOS CLINICOS (</a:t>
            </a:r>
            <a:r>
              <a:rPr lang="es-ES" i="1" u="sng" dirty="0" smtClean="0">
                <a:latin typeface="Arial Rounded MT Bold" pitchFamily="34" charset="0"/>
              </a:rPr>
              <a:t>CRITERIOS CURAÇAO-1999)</a:t>
            </a:r>
          </a:p>
          <a:p>
            <a:r>
              <a:rPr lang="es-ES" i="1" dirty="0" smtClean="0">
                <a:latin typeface="Arial Rounded MT Bold" pitchFamily="34" charset="0"/>
              </a:rPr>
              <a:t>        EPISTAXIS ESPONTANEA Y RECURRENTE</a:t>
            </a:r>
          </a:p>
          <a:p>
            <a:r>
              <a:rPr lang="es-ES" i="1" dirty="0" smtClean="0">
                <a:latin typeface="Arial Rounded MT Bold" pitchFamily="34" charset="0"/>
              </a:rPr>
              <a:t>       TELANGIECTASIAS MUCOCUTANEAS</a:t>
            </a:r>
          </a:p>
          <a:p>
            <a:r>
              <a:rPr lang="es-ES" i="1" dirty="0" smtClean="0">
                <a:latin typeface="Arial Rounded MT Bold" pitchFamily="34" charset="0"/>
              </a:rPr>
              <a:t>       M.A.V. VISCERALES</a:t>
            </a:r>
          </a:p>
          <a:p>
            <a:r>
              <a:rPr lang="es-ES" i="1" dirty="0" smtClean="0">
                <a:latin typeface="Arial Rounded MT Bold" pitchFamily="34" charset="0"/>
              </a:rPr>
              <a:t>      HISTORIA FAMILIAR (FLIAR PRIMER GDO. THH)</a:t>
            </a:r>
          </a:p>
          <a:p>
            <a:pPr>
              <a:buNone/>
            </a:pPr>
            <a:endParaRPr lang="es-ES" dirty="0" smtClean="0">
              <a:latin typeface="Arial Rounded MT Bold" pitchFamily="34" charset="0"/>
            </a:endParaRPr>
          </a:p>
          <a:p>
            <a:endParaRPr lang="es-ES" dirty="0" smtClean="0">
              <a:latin typeface="Arial Rounded MT Bold" pitchFamily="34" charset="0"/>
            </a:endParaRPr>
          </a:p>
          <a:p>
            <a:r>
              <a:rPr lang="es-ES" dirty="0" smtClean="0">
                <a:latin typeface="Arial Rounded MT Bold" pitchFamily="34" charset="0"/>
              </a:rPr>
              <a:t> 5-35%  SE ASOCIA A FAVP EN NIÑOS Y ADULTOS. </a:t>
            </a:r>
          </a:p>
          <a:p>
            <a:pPr>
              <a:buNone/>
            </a:pPr>
            <a:endParaRPr lang="es-ES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400" dirty="0" smtClean="0">
                <a:latin typeface="Arial Rounded MT Bold" pitchFamily="34" charset="0"/>
              </a:rPr>
              <a:t> </a:t>
            </a:r>
          </a:p>
          <a:p>
            <a:r>
              <a:rPr lang="es-ES" sz="2400" smtClean="0">
                <a:latin typeface="Arial Rounded MT Bold" pitchFamily="34" charset="0"/>
              </a:rPr>
              <a:t>LAS FAVP </a:t>
            </a:r>
            <a:r>
              <a:rPr lang="es-ES" sz="2400" dirty="0" smtClean="0">
                <a:latin typeface="Arial Rounded MT Bold" pitchFamily="34" charset="0"/>
              </a:rPr>
              <a:t>CON SHUNT PULMONAR DE DER- IZQ , MAYOR AL 25% DEL FLUJO SANGUINEO PULMONAR (CONSIDERADOS SEVEROS-20% ):</a:t>
            </a:r>
          </a:p>
          <a:p>
            <a:pPr>
              <a:buNone/>
            </a:pPr>
            <a:r>
              <a:rPr lang="es-ES" sz="2400" dirty="0" smtClean="0">
                <a:latin typeface="Arial Rounded MT Bold" pitchFamily="34" charset="0"/>
              </a:rPr>
              <a:t>               CURSAN CON HIPOXEMIA </a:t>
            </a:r>
          </a:p>
          <a:p>
            <a:pPr>
              <a:buNone/>
            </a:pPr>
            <a:r>
              <a:rPr lang="es-ES" sz="2400" dirty="0" smtClean="0">
                <a:latin typeface="Arial Rounded MT Bold" pitchFamily="34" charset="0"/>
              </a:rPr>
              <a:t>               PRESENTAN GRADOS VARIABLES DE :</a:t>
            </a:r>
          </a:p>
          <a:p>
            <a:pPr>
              <a:buNone/>
            </a:pPr>
            <a:r>
              <a:rPr lang="es-ES" sz="2400" dirty="0" smtClean="0">
                <a:latin typeface="Arial Rounded MT Bold" pitchFamily="34" charset="0"/>
              </a:rPr>
              <a:t>                            DISNEA 60%</a:t>
            </a:r>
          </a:p>
          <a:p>
            <a:pPr>
              <a:buNone/>
            </a:pPr>
            <a:r>
              <a:rPr lang="es-ES" sz="2400" dirty="0" smtClean="0">
                <a:latin typeface="Arial Rounded MT Bold" pitchFamily="34" charset="0"/>
              </a:rPr>
              <a:t>                            FATIGA</a:t>
            </a:r>
          </a:p>
          <a:p>
            <a:pPr>
              <a:buNone/>
            </a:pPr>
            <a:r>
              <a:rPr lang="es-ES" sz="2400" dirty="0" smtClean="0">
                <a:latin typeface="Arial Rounded MT Bold" pitchFamily="34" charset="0"/>
              </a:rPr>
              <a:t>                            CIANOSIS</a:t>
            </a:r>
          </a:p>
          <a:p>
            <a:pPr>
              <a:buNone/>
            </a:pPr>
            <a:r>
              <a:rPr lang="es-ES" sz="2400" dirty="0" smtClean="0">
                <a:latin typeface="Arial Rounded MT Bold" pitchFamily="34" charset="0"/>
              </a:rPr>
              <a:t>                            ACROPAQUIA</a:t>
            </a:r>
          </a:p>
          <a:p>
            <a:pPr>
              <a:buNone/>
            </a:pPr>
            <a:r>
              <a:rPr lang="es-ES" sz="2400" dirty="0" smtClean="0">
                <a:latin typeface="Arial Rounded MT Bold" pitchFamily="34" charset="0"/>
              </a:rPr>
              <a:t>                            POLICITEMIA.</a:t>
            </a:r>
          </a:p>
          <a:p>
            <a:r>
              <a:rPr lang="es-ES" sz="2400" dirty="0" smtClean="0">
                <a:latin typeface="Arial Rounded MT Bold" pitchFamily="34" charset="0"/>
              </a:rPr>
              <a:t>30-40%   COMPLICACIONES SNC: ASOCIADO A EMBOLIA PARADOJAL.</a:t>
            </a:r>
          </a:p>
          <a:p>
            <a:pPr>
              <a:buNone/>
            </a:pPr>
            <a:r>
              <a:rPr lang="es-ES" sz="2400" dirty="0" smtClean="0">
                <a:latin typeface="Arial Rounded MT Bold" pitchFamily="34" charset="0"/>
              </a:rPr>
              <a:t>                            </a:t>
            </a:r>
            <a:r>
              <a:rPr lang="es-ES" sz="2000" dirty="0" smtClean="0">
                <a:latin typeface="Arial Rounded MT Bold" pitchFamily="34" charset="0"/>
              </a:rPr>
              <a:t>ACCIDENTE ISQUEMICO TRANSITORIO</a:t>
            </a:r>
          </a:p>
          <a:p>
            <a:pPr>
              <a:buNone/>
            </a:pPr>
            <a:r>
              <a:rPr lang="es-ES" sz="2000" dirty="0" smtClean="0">
                <a:latin typeface="Arial Rounded MT Bold" pitchFamily="34" charset="0"/>
              </a:rPr>
              <a:t>                                 ACVI</a:t>
            </a:r>
          </a:p>
          <a:p>
            <a:pPr>
              <a:buNone/>
            </a:pPr>
            <a:r>
              <a:rPr lang="es-ES" sz="2000" dirty="0" smtClean="0">
                <a:latin typeface="Arial Rounded MT Bold" pitchFamily="34" charset="0"/>
              </a:rPr>
              <a:t>                                 ABSCESO CEREBRAL</a:t>
            </a:r>
          </a:p>
          <a:p>
            <a:endParaRPr lang="es-ES" sz="2400" dirty="0" smtClean="0">
              <a:latin typeface="Arial Rounded MT Bold" pitchFamily="34" charset="0"/>
            </a:endParaRPr>
          </a:p>
          <a:p>
            <a:pPr>
              <a:buNone/>
            </a:pPr>
            <a:endParaRPr lang="es-ES" sz="2400" dirty="0" smtClean="0">
              <a:latin typeface="Arial Rounded MT Bold" pitchFamily="34" charset="0"/>
            </a:endParaRPr>
          </a:p>
          <a:p>
            <a:endParaRPr lang="es-ES" sz="2400" dirty="0" smtClean="0">
              <a:latin typeface="Arial Rounded MT Bold" pitchFamily="34" charset="0"/>
            </a:endParaRPr>
          </a:p>
          <a:p>
            <a:pPr>
              <a:buNone/>
            </a:pPr>
            <a:endParaRPr lang="es-E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0" y="857232"/>
            <a:ext cx="8929718" cy="6000768"/>
          </a:xfrm>
        </p:spPr>
        <p:txBody>
          <a:bodyPr>
            <a:normAutofit/>
          </a:bodyPr>
          <a:lstStyle/>
          <a:p>
            <a:endParaRPr lang="es-ES" sz="2400" dirty="0" smtClean="0">
              <a:latin typeface="Arial Rounded MT Bold" pitchFamily="34" charset="0"/>
            </a:endParaRPr>
          </a:p>
          <a:p>
            <a:pPr>
              <a:buNone/>
            </a:pPr>
            <a:endParaRPr lang="es-ES" sz="2400" dirty="0" smtClean="0"/>
          </a:p>
          <a:p>
            <a:endParaRPr lang="es-ES" sz="2400" dirty="0" smtClean="0"/>
          </a:p>
          <a:p>
            <a:r>
              <a:rPr lang="es-ES" sz="2400" b="1" dirty="0" smtClean="0">
                <a:latin typeface="Arial Rounded MT Bold" pitchFamily="34" charset="0"/>
              </a:rPr>
              <a:t>EMBOLIZACION PERCUTANEA ENDOVASCULAR (POR ANGIOGRAFIA PULMONAR) O CIRUGIA RESECTIVA</a:t>
            </a:r>
            <a:r>
              <a:rPr lang="es-ES" sz="2400" dirty="0" smtClean="0">
                <a:latin typeface="Arial Rounded MT Bold" pitchFamily="34" charset="0"/>
              </a:rPr>
              <a:t>, ESTAN INDICADOS EN MAVP, CON EL OBJETO DE:</a:t>
            </a:r>
          </a:p>
          <a:p>
            <a:pPr>
              <a:buNone/>
            </a:pPr>
            <a:endParaRPr lang="es-ES" sz="24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s-ES" sz="2400" dirty="0" smtClean="0">
                <a:latin typeface="Arial Rounded MT Bold" pitchFamily="34" charset="0"/>
              </a:rPr>
              <a:t>                           LIMITAR LOS RIESGOS DE COMPLICACIONES:</a:t>
            </a:r>
          </a:p>
          <a:p>
            <a:pPr>
              <a:buNone/>
            </a:pPr>
            <a:r>
              <a:rPr lang="es-ES" sz="2400" dirty="0" smtClean="0">
                <a:latin typeface="Arial Rounded MT Bold" pitchFamily="34" charset="0"/>
              </a:rPr>
              <a:t>                                          SNC (EMBOLICAS)</a:t>
            </a:r>
          </a:p>
          <a:p>
            <a:pPr>
              <a:buNone/>
            </a:pPr>
            <a:r>
              <a:rPr lang="es-ES" sz="2400" dirty="0" smtClean="0">
                <a:latin typeface="Arial Rounded MT Bold" pitchFamily="34" charset="0"/>
              </a:rPr>
              <a:t>                                          HEMODINAMICAS  </a:t>
            </a:r>
          </a:p>
          <a:p>
            <a:pPr>
              <a:buNone/>
            </a:pPr>
            <a:r>
              <a:rPr lang="es-ES" sz="2400" dirty="0" smtClean="0">
                <a:latin typeface="Arial Rounded MT Bold" pitchFamily="34" charset="0"/>
              </a:rPr>
              <a:t>                                          HEMORRAGICAS.</a:t>
            </a:r>
            <a:endParaRPr lang="es-E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51723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sz="48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                  MUCHAS GRA</a:t>
            </a:r>
            <a:r>
              <a:rPr lang="es-ES" sz="48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C</a:t>
            </a:r>
            <a:r>
              <a:rPr lang="es-ES" sz="48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513688"/>
          </a:xfrm>
        </p:spPr>
        <p:txBody>
          <a:bodyPr>
            <a:normAutofit/>
          </a:bodyPr>
          <a:lstStyle/>
          <a:p>
            <a:endParaRPr lang="es-ES" sz="4800" dirty="0" smtClean="0"/>
          </a:p>
          <a:p>
            <a:endParaRPr lang="es-ES" sz="9600" dirty="0" smtClean="0"/>
          </a:p>
          <a:p>
            <a:pPr marL="109728" indent="0">
              <a:buNone/>
            </a:pPr>
            <a:endParaRPr lang="es-E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632869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56022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92500" lnSpcReduction="10000"/>
          </a:bodyPr>
          <a:lstStyle/>
          <a:p>
            <a:r>
              <a:rPr lang="es-ES" sz="2200" i="1" u="sng" dirty="0" smtClean="0">
                <a:latin typeface="Arial Rounded MT Bold" pitchFamily="34" charset="0"/>
              </a:rPr>
              <a:t>ANTECEDENTES PERINATOLÓGICOS</a:t>
            </a:r>
            <a:r>
              <a:rPr lang="es-ES" sz="2200" i="1" dirty="0" smtClean="0">
                <a:latin typeface="Arial Rounded MT Bold" pitchFamily="34" charset="0"/>
              </a:rPr>
              <a:t>: </a:t>
            </a:r>
            <a:r>
              <a:rPr lang="es-ES" sz="2200" dirty="0" smtClean="0">
                <a:latin typeface="Arial Rounded MT Bold" pitchFamily="34" charset="0"/>
              </a:rPr>
              <a:t>RNT-PAEG. ICTERICIA CON LUMINOTERAPIA 5 DIAS</a:t>
            </a:r>
          </a:p>
          <a:p>
            <a:pPr>
              <a:buNone/>
            </a:pPr>
            <a:endParaRPr lang="es-ES" sz="2200" dirty="0" smtClean="0">
              <a:latin typeface="Arial Rounded MT Bold" pitchFamily="34" charset="0"/>
            </a:endParaRPr>
          </a:p>
          <a:p>
            <a:r>
              <a:rPr lang="es-ES" sz="2200" i="1" u="sng" dirty="0" smtClean="0">
                <a:latin typeface="Arial Rounded MT Bold" pitchFamily="34" charset="0"/>
              </a:rPr>
              <a:t>ANTECEDENTES PATOLÓGICOS</a:t>
            </a:r>
            <a:r>
              <a:rPr lang="es-ES" sz="2200" i="1" dirty="0" smtClean="0">
                <a:latin typeface="Arial Rounded MT Bold" pitchFamily="34" charset="0"/>
              </a:rPr>
              <a:t>: </a:t>
            </a:r>
          </a:p>
          <a:p>
            <a:r>
              <a:rPr lang="es-ES" sz="2200" i="1" dirty="0" smtClean="0">
                <a:latin typeface="Arial Rounded MT Bold" pitchFamily="34" charset="0"/>
              </a:rPr>
              <a:t>             </a:t>
            </a:r>
            <a:r>
              <a:rPr lang="es-ES" sz="2200" dirty="0" smtClean="0">
                <a:latin typeface="Arial Rounded MT Bold" pitchFamily="34" charset="0"/>
              </a:rPr>
              <a:t>LARINGITIS RECURRENTE</a:t>
            </a:r>
          </a:p>
          <a:p>
            <a:r>
              <a:rPr lang="es-ES" sz="2200" dirty="0" smtClean="0">
                <a:latin typeface="Arial Rounded MT Bold" pitchFamily="34" charset="0"/>
              </a:rPr>
              <a:t>             MIOCARDIOPATIA HIPERTROFICA CON ESTENOSIS PULMONAR E INSUFICIENCIA MITRAL LEVES</a:t>
            </a:r>
          </a:p>
          <a:p>
            <a:endParaRPr lang="es-ES" sz="2200" dirty="0" smtClean="0">
              <a:latin typeface="Arial Rounded MT Bold" pitchFamily="34" charset="0"/>
            </a:endParaRPr>
          </a:p>
          <a:p>
            <a:r>
              <a:rPr lang="es-ES" sz="2200" i="1" u="sng" dirty="0" smtClean="0">
                <a:latin typeface="Arial Rounded MT Bold" pitchFamily="34" charset="0"/>
              </a:rPr>
              <a:t>ANTECEDENTES FAMILIARES</a:t>
            </a:r>
            <a:r>
              <a:rPr lang="es-ES" sz="2200" dirty="0" smtClean="0">
                <a:latin typeface="Arial Rounded MT Bold" pitchFamily="34" charset="0"/>
              </a:rPr>
              <a:t>:</a:t>
            </a:r>
          </a:p>
          <a:p>
            <a:r>
              <a:rPr lang="es-ES" sz="2200" dirty="0" smtClean="0">
                <a:latin typeface="Arial Rounded MT Bold" pitchFamily="34" charset="0"/>
              </a:rPr>
              <a:t> MADRE 36 AÑOS </a:t>
            </a:r>
          </a:p>
          <a:p>
            <a:r>
              <a:rPr lang="es-ES" sz="2200" dirty="0" smtClean="0">
                <a:latin typeface="Arial Rounded MT Bold" pitchFamily="34" charset="0"/>
              </a:rPr>
              <a:t> ATOPIA RAMA MATERNA. </a:t>
            </a:r>
          </a:p>
          <a:p>
            <a:r>
              <a:rPr lang="es-ES" sz="2200" dirty="0" smtClean="0">
                <a:latin typeface="Arial Rounded MT Bold" pitchFamily="34" charset="0"/>
              </a:rPr>
              <a:t> CARDIOPATIA CONGENITA : CIA TIPO OSTIUM SECUNDUM SIN HIPERTENSION PULMONAR</a:t>
            </a:r>
          </a:p>
          <a:p>
            <a:r>
              <a:rPr lang="es-ES" sz="2200" dirty="0" smtClean="0">
                <a:latin typeface="Arial Rounded MT Bold" pitchFamily="34" charset="0"/>
              </a:rPr>
              <a:t> EPISTAXIS ESPONTANEA Y RECURRENTE DESDE LOS 16 AÑOS</a:t>
            </a:r>
          </a:p>
          <a:p>
            <a:r>
              <a:rPr lang="es-ES" sz="2200" dirty="0" smtClean="0">
                <a:latin typeface="Arial Rounded MT Bold" pitchFamily="34" charset="0"/>
              </a:rPr>
              <a:t> DISNEA- CEFALEA (MIGRAÑA)</a:t>
            </a:r>
          </a:p>
          <a:p>
            <a:r>
              <a:rPr lang="es-ES" sz="2200" dirty="0" smtClean="0">
                <a:latin typeface="Arial Rounded MT Bold" pitchFamily="34" charset="0"/>
              </a:rPr>
              <a:t> HEMOTORAX EN SU ULTIMA GESTACION- DRENAJE PLEURAL</a:t>
            </a:r>
          </a:p>
          <a:p>
            <a:r>
              <a:rPr lang="es-ES" sz="2200" dirty="0" smtClean="0">
                <a:latin typeface="Arial Rounded MT Bold" pitchFamily="34" charset="0"/>
              </a:rPr>
              <a:t> ANEMIA CON TRATAMIENTO( HIERRO –ACIDO FOLICO).</a:t>
            </a:r>
          </a:p>
          <a:p>
            <a:endParaRPr lang="es-ES" sz="2200" dirty="0" smtClean="0">
              <a:latin typeface="Arial Rounded MT Bold" pitchFamily="34" charset="0"/>
            </a:endParaRPr>
          </a:p>
          <a:p>
            <a:r>
              <a:rPr lang="es-ES" sz="2200" dirty="0" smtClean="0">
                <a:latin typeface="Arial Rounded MT Bold" pitchFamily="34" charset="0"/>
              </a:rPr>
              <a:t>DESCONOCEN ANTECEDENTES FAMILIARES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857208"/>
            <a:ext cx="8643998" cy="6000792"/>
          </a:xfrm>
        </p:spPr>
        <p:txBody>
          <a:bodyPr>
            <a:normAutofit/>
          </a:bodyPr>
          <a:lstStyle/>
          <a:p>
            <a:r>
              <a:rPr lang="es-ES" sz="2600" i="1" u="sng" dirty="0" smtClean="0">
                <a:latin typeface="Arial Rounded MT Bold" pitchFamily="34" charset="0"/>
              </a:rPr>
              <a:t>EXAMEN FISICO: </a:t>
            </a:r>
          </a:p>
          <a:p>
            <a:endParaRPr lang="es-ES" sz="2600" i="1" u="sng" dirty="0" smtClean="0">
              <a:latin typeface="Arial Rounded MT Bold" pitchFamily="34" charset="0"/>
            </a:endParaRPr>
          </a:p>
          <a:p>
            <a:r>
              <a:rPr lang="es-ES" sz="2600" dirty="0" smtClean="0">
                <a:latin typeface="Arial Rounded MT Bold" pitchFamily="34" charset="0"/>
              </a:rPr>
              <a:t>PESO: 19,3 KG(PC3) / TALLA: 1,20 MTS(PC25) </a:t>
            </a:r>
          </a:p>
          <a:p>
            <a:r>
              <a:rPr lang="es-ES" sz="2600" dirty="0" smtClean="0">
                <a:latin typeface="Arial Rounded MT Bold" pitchFamily="34" charset="0"/>
              </a:rPr>
              <a:t>CIANOSIS DISTAL</a:t>
            </a:r>
          </a:p>
          <a:p>
            <a:r>
              <a:rPr lang="es-ES" sz="2600" dirty="0" smtClean="0">
                <a:latin typeface="Arial Rounded MT Bold" pitchFamily="34" charset="0"/>
              </a:rPr>
              <a:t>ACROPAQUIAS (HIPOCRATISMO DIGITAL)</a:t>
            </a:r>
          </a:p>
          <a:p>
            <a:r>
              <a:rPr lang="es-ES" sz="2600" dirty="0" smtClean="0">
                <a:latin typeface="Arial Rounded MT Bold" pitchFamily="34" charset="0"/>
              </a:rPr>
              <a:t>PECTUS EXACAVATUM    </a:t>
            </a:r>
          </a:p>
          <a:p>
            <a:r>
              <a:rPr lang="es-ES" sz="2600" dirty="0" smtClean="0">
                <a:latin typeface="Arial Rounded MT Bold" pitchFamily="34" charset="0"/>
              </a:rPr>
              <a:t>SOPLO CARDIACO MESOCARDIO 2/6</a:t>
            </a:r>
          </a:p>
          <a:p>
            <a:r>
              <a:rPr lang="es-ES" sz="2600" dirty="0" smtClean="0">
                <a:latin typeface="Arial Rounded MT Bold" pitchFamily="34" charset="0"/>
              </a:rPr>
              <a:t>AUSCULTACION PULMONAR NORMAL</a:t>
            </a:r>
          </a:p>
          <a:p>
            <a:r>
              <a:rPr lang="es-ES" sz="2600" b="1" dirty="0" smtClean="0">
                <a:latin typeface="Arial Rounded MT Bold" pitchFamily="34" charset="0"/>
              </a:rPr>
              <a:t>SATUROMETRIA:82% FIO2 21%.</a:t>
            </a:r>
            <a:endParaRPr lang="es-ES" sz="2600" b="1" i="1" u="sng" dirty="0"/>
          </a:p>
          <a:p>
            <a:endParaRPr lang="es-ES" dirty="0" smtClean="0">
              <a:latin typeface="Arial Rounded MT Bold" pitchFamily="34" charset="0"/>
            </a:endParaRPr>
          </a:p>
          <a:p>
            <a:endParaRPr lang="es-ES" dirty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                          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eumonologia\Documents\trabajos congreso\ROW\P_20131030_1034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1571612"/>
            <a:ext cx="3395864" cy="4598205"/>
          </a:xfrm>
          <a:prstGeom prst="rect">
            <a:avLst/>
          </a:prstGeom>
          <a:noFill/>
        </p:spPr>
      </p:pic>
      <p:pic>
        <p:nvPicPr>
          <p:cNvPr id="8194" name="Picture 2" descr="D:\Neumonologia\Documents\trabajos congreso\ROW\P_20131025_1045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11444"/>
          <a:stretch>
            <a:fillRect/>
          </a:stretch>
        </p:blipFill>
        <p:spPr bwMode="auto">
          <a:xfrm>
            <a:off x="4786314" y="1643048"/>
            <a:ext cx="4104000" cy="458681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87502" y="785794"/>
            <a:ext cx="18288000" cy="24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411760" y="2564904"/>
            <a:ext cx="318666" cy="2154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AR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1" u="sng" dirty="0" smtClean="0"/>
              <a:t>SE ASUME EL CUADRO COMO CIANOSIS E HIPOXEMIA Y SE SOLICITAN ESTUDIOS COMPLEMENTARIOS:</a:t>
            </a:r>
          </a:p>
          <a:p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01014" cy="1714488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latin typeface="Arial Rounded MT Bold" pitchFamily="34" charset="0"/>
              </a:rPr>
              <a:t>RADIOGRAFIA DE TORAX:</a:t>
            </a:r>
            <a:r>
              <a:rPr lang="es-ES" dirty="0" smtClean="0">
                <a:latin typeface="Arial Rounded MT Bold" pitchFamily="34" charset="0"/>
              </a:rPr>
              <a:t/>
            </a:r>
            <a:br>
              <a:rPr lang="es-ES" dirty="0" smtClean="0">
                <a:latin typeface="Arial Rounded MT Bold" pitchFamily="34" charset="0"/>
              </a:rPr>
            </a:br>
            <a:r>
              <a:rPr lang="es-ES" sz="2000" dirty="0" smtClean="0">
                <a:latin typeface="Arial Rounded MT Bold" pitchFamily="34" charset="0"/>
              </a:rPr>
              <a:t>MEDIASTINO SP-NO PROMINENCIAS VASCULARES-MULTIPLES IMÁGENES MICRONODULILLARES DE CARACTERISTICAS PARENQUIMATOSA QUE COMPROMETE LOB. INF. DERECHO</a:t>
            </a:r>
            <a:endParaRPr lang="es-ES" sz="2000" dirty="0">
              <a:latin typeface="Arial Rounded MT Bol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r="61751"/>
          <a:stretch>
            <a:fillRect/>
          </a:stretch>
        </p:blipFill>
        <p:spPr bwMode="auto">
          <a:xfrm>
            <a:off x="-642974" y="-20288416"/>
            <a:ext cx="3357586" cy="1170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985" b="11940"/>
          <a:stretch>
            <a:fillRect/>
          </a:stretch>
        </p:blipFill>
        <p:spPr bwMode="auto">
          <a:xfrm>
            <a:off x="642910" y="2357430"/>
            <a:ext cx="4143404" cy="407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10497" r="56896" b="22725"/>
          <a:stretch>
            <a:fillRect/>
          </a:stretch>
        </p:blipFill>
        <p:spPr bwMode="auto">
          <a:xfrm>
            <a:off x="5357818" y="2432834"/>
            <a:ext cx="3076936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572164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latin typeface="Arial Rounded MT Bold" pitchFamily="34" charset="0"/>
              </a:rPr>
              <a:t>HEMOGRAMA: </a:t>
            </a:r>
            <a:r>
              <a:rPr lang="es-ES" sz="2000" dirty="0" smtClean="0">
                <a:latin typeface="Arial Rounded MT Bold" pitchFamily="34" charset="0"/>
              </a:rPr>
              <a:t> G.R. 5.810.000</a:t>
            </a:r>
          </a:p>
          <a:p>
            <a:pPr>
              <a:buNone/>
            </a:pPr>
            <a:r>
              <a:rPr lang="es-ES" sz="2000" dirty="0" smtClean="0">
                <a:latin typeface="Arial Rounded MT Bold" pitchFamily="34" charset="0"/>
              </a:rPr>
              <a:t>                                              </a:t>
            </a:r>
            <a:r>
              <a:rPr lang="es-ES" sz="2000" b="1" dirty="0" err="1" smtClean="0">
                <a:latin typeface="Arial Rounded MT Bold" pitchFamily="34" charset="0"/>
              </a:rPr>
              <a:t>Hb</a:t>
            </a:r>
            <a:r>
              <a:rPr lang="es-ES" sz="2000" b="1" dirty="0" smtClean="0">
                <a:latin typeface="Arial Rounded MT Bold" pitchFamily="34" charset="0"/>
              </a:rPr>
              <a:t> 16,4 G%</a:t>
            </a:r>
          </a:p>
          <a:p>
            <a:pPr>
              <a:buNone/>
            </a:pPr>
            <a:r>
              <a:rPr lang="es-ES" sz="2000" dirty="0" smtClean="0">
                <a:latin typeface="Arial Rounded MT Bold" pitchFamily="34" charset="0"/>
              </a:rPr>
              <a:t>                                              </a:t>
            </a:r>
            <a:r>
              <a:rPr lang="es-ES" sz="2000" b="1" dirty="0" err="1" smtClean="0">
                <a:latin typeface="Arial Rounded MT Bold" pitchFamily="34" charset="0"/>
              </a:rPr>
              <a:t>Hto</a:t>
            </a:r>
            <a:r>
              <a:rPr lang="es-ES" sz="2000" b="1" dirty="0" smtClean="0">
                <a:latin typeface="Arial Rounded MT Bold" pitchFamily="34" charset="0"/>
              </a:rPr>
              <a:t> 48</a:t>
            </a:r>
            <a:r>
              <a:rPr lang="es-ES" sz="2000" b="1" dirty="0">
                <a:latin typeface="Arial Rounded MT Bold" pitchFamily="34" charset="0"/>
              </a:rPr>
              <a:t> </a:t>
            </a:r>
            <a:r>
              <a:rPr lang="es-ES" sz="2000" b="1" dirty="0" smtClean="0">
                <a:latin typeface="Arial Rounded MT Bold" pitchFamily="34" charset="0"/>
              </a:rPr>
              <a:t>%</a:t>
            </a:r>
          </a:p>
          <a:p>
            <a:pPr>
              <a:buNone/>
            </a:pPr>
            <a:r>
              <a:rPr lang="es-ES" sz="2000" dirty="0" smtClean="0">
                <a:latin typeface="Arial Rounded MT Bold" pitchFamily="34" charset="0"/>
              </a:rPr>
              <a:t>     AUMENTO EN MAS DE 2 DS.AUMENTO PROMEDIO +/-2DS: POLICITEMIA</a:t>
            </a:r>
          </a:p>
          <a:p>
            <a:pPr>
              <a:buNone/>
            </a:pPr>
            <a:endParaRPr lang="es-ES" sz="2000" dirty="0" smtClean="0">
              <a:latin typeface="Arial Rounded MT Bold" pitchFamily="34" charset="0"/>
            </a:endParaRPr>
          </a:p>
          <a:p>
            <a:r>
              <a:rPr lang="es-ES" dirty="0" smtClean="0">
                <a:latin typeface="Arial Rounded MT Bold" pitchFamily="34" charset="0"/>
              </a:rPr>
              <a:t>NOMOGRAMA ARTERIAL:</a:t>
            </a:r>
            <a:r>
              <a:rPr lang="es-ES" sz="2800" dirty="0" smtClean="0">
                <a:latin typeface="Arial Rounded MT Bold" pitchFamily="34" charset="0"/>
              </a:rPr>
              <a:t> </a:t>
            </a:r>
            <a:r>
              <a:rPr lang="es-ES" sz="2000" dirty="0" smtClean="0">
                <a:latin typeface="Arial Rounded MT Bold" pitchFamily="34" charset="0"/>
              </a:rPr>
              <a:t>PH 7,40-PO2 50-PCO2 35- </a:t>
            </a:r>
          </a:p>
          <a:p>
            <a:pPr>
              <a:buNone/>
            </a:pPr>
            <a:r>
              <a:rPr lang="es-ES" sz="2000" dirty="0" smtClean="0">
                <a:latin typeface="Arial Rounded MT Bold" pitchFamily="34" charset="0"/>
              </a:rPr>
              <a:t>SAT O2 83-84%</a:t>
            </a:r>
          </a:p>
          <a:p>
            <a:pPr>
              <a:buNone/>
            </a:pPr>
            <a:endParaRPr lang="es-ES" sz="2000" dirty="0" smtClean="0">
              <a:latin typeface="Arial Rounded MT Bold" pitchFamily="34" charset="0"/>
            </a:endParaRPr>
          </a:p>
          <a:p>
            <a:r>
              <a:rPr lang="es-ES" dirty="0" smtClean="0">
                <a:latin typeface="Arial Rounded MT Bold" pitchFamily="34" charset="0"/>
              </a:rPr>
              <a:t>ECODOPPLER COLOR CARDIACO:</a:t>
            </a:r>
          </a:p>
          <a:p>
            <a:pPr>
              <a:buNone/>
            </a:pPr>
            <a:r>
              <a:rPr lang="es-ES" dirty="0" smtClean="0">
                <a:latin typeface="Arial Rounded MT Bold" pitchFamily="34" charset="0"/>
              </a:rPr>
              <a:t>    </a:t>
            </a:r>
            <a:r>
              <a:rPr lang="es-ES" sz="2200" dirty="0" smtClean="0">
                <a:latin typeface="Arial Rounded MT Bold" pitchFamily="34" charset="0"/>
              </a:rPr>
              <a:t>FUNCION VENTRICULAR NORMAL, SIN OBJETIVARSE        ALTERACIONES ESTRUCTURALES, NI DRENAJES  VENOSOS SISTEMICOS A AURICULA IZQUIERDA</a:t>
            </a:r>
          </a:p>
          <a:p>
            <a:pPr>
              <a:buNone/>
            </a:pPr>
            <a:r>
              <a:rPr lang="es-ES" sz="2200" dirty="0" smtClean="0">
                <a:latin typeface="Arial Rounded MT Bold" pitchFamily="34" charset="0"/>
              </a:rPr>
              <a:t>      HIPERTROFIA SEPTAL LEVE,INSUFICIENCIA MITRAL  Y  ESTENOSIS PULMONAR LEVES.</a:t>
            </a:r>
          </a:p>
          <a:p>
            <a:pPr>
              <a:buNone/>
            </a:pPr>
            <a:r>
              <a:rPr lang="es-ES" sz="2200" dirty="0" smtClean="0">
                <a:latin typeface="Arial Rounded MT Bold" pitchFamily="34" charset="0"/>
              </a:rPr>
              <a:t>     SIN HTP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Arial Rounded MT Bold" pitchFamily="34" charset="0"/>
              </a:rPr>
              <a:t>EXAMEN FUNCIONAL RESPIRATORIO: </a:t>
            </a:r>
            <a:r>
              <a:rPr lang="es-ES" sz="2400" dirty="0" smtClean="0">
                <a:latin typeface="Arial Rounded MT Bold" pitchFamily="34" charset="0"/>
              </a:rPr>
              <a:t>DENTRO DE PARAMETROS FISIOLOGICOS</a:t>
            </a:r>
          </a:p>
          <a:p>
            <a:endParaRPr lang="es-ES" dirty="0" smtClean="0">
              <a:latin typeface="Arial Rounded MT Bold" pitchFamily="34" charset="0"/>
            </a:endParaRPr>
          </a:p>
          <a:p>
            <a:endParaRPr lang="es-E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1086</TotalTime>
  <Words>805</Words>
  <Application>Microsoft Office PowerPoint</Application>
  <PresentationFormat>Presentación en pantalla (4:3)</PresentationFormat>
  <Paragraphs>137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Urbano</vt:lpstr>
      <vt:lpstr>MALFORMACION ARTERIOVENOSA PULMONAR</vt:lpstr>
      <vt:lpstr>CASO CLINICO:</vt:lpstr>
      <vt:lpstr>Presentación de PowerPoint</vt:lpstr>
      <vt:lpstr>Presentación de PowerPoint</vt:lpstr>
      <vt:lpstr>Presentación de PowerPoint</vt:lpstr>
      <vt:lpstr>Presentación de PowerPoint</vt:lpstr>
      <vt:lpstr>RADIOGRAFIA DE TORAX: MEDIASTINO SP-NO PROMINENCIAS VASCULARES-MULTIPLES IMÁGENES MICRONODULILLARES DE CARACTERISTICAS PARENQUIMATOSA QUE COMPROMETE LOB. INF. DERECHO</vt:lpstr>
      <vt:lpstr>Presentación de PowerPoint</vt:lpstr>
      <vt:lpstr>Presentación de PowerPoint</vt:lpstr>
      <vt:lpstr>   ANGIOTOMOGRAFIA CON CONTRASTE ENDOVENOSO   </vt:lpstr>
      <vt:lpstr>ANGIOTOMOGRAFIA CON CONTRASTE ENDOVENOSO</vt:lpstr>
      <vt:lpstr>ANGIOTOMOGRAFIA CON CONTRASTE ENDOVENOSO</vt:lpstr>
      <vt:lpstr>ECOCARDIOGRAFIA DE CONTRASTE  BURBUJA (BURBUJA DE ECO)</vt:lpstr>
      <vt:lpstr>Presentación de PowerPoint</vt:lpstr>
      <vt:lpstr>Presentación de PowerPoint</vt:lpstr>
      <vt:lpstr>RESONANCIA NUCLEAR MAGNETICA DE CEREBRO/ ANGIORESONANCIA: PEQUEÑA IMAGEN FOCAL DE 5 MM EN RELACION AL BRAZO POSTERIOR DE LA CAPSULA INTERNA IZQUIERDA Y GLOBOPALIDO HOMOLATERAL. ANGIORESONANCIA DE VASOS INTRACRANEANOS:NORMALES  </vt:lpstr>
      <vt:lpstr>ESTUDIOS COMPLEMENTARIOS A FAMILIAR DE PRIMER GRADO (MADRE)</vt:lpstr>
      <vt:lpstr>Presentación de PowerPoint</vt:lpstr>
      <vt:lpstr>TELANGIECTASIAS MUCOCUTANEAS</vt:lpstr>
      <vt:lpstr>Presentación de PowerPoint</vt:lpstr>
      <vt:lpstr>POST-EMBOLIZACION</vt:lpstr>
      <vt:lpstr>CONCLUSIONES</vt:lpstr>
      <vt:lpstr>Presentación de PowerPoint</vt:lpstr>
      <vt:lpstr>Presentación de PowerPoint</vt:lpstr>
      <vt:lpstr>Presentación de PowerPoint</vt:lpstr>
      <vt:lpstr>                  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MALFORMACION ARTERIO VENOSA PULMONAR</dc:title>
  <dc:creator>Neumonologia</dc:creator>
  <cp:lastModifiedBy>alquiler</cp:lastModifiedBy>
  <cp:revision>281</cp:revision>
  <dcterms:created xsi:type="dcterms:W3CDTF">2014-09-01T14:31:49Z</dcterms:created>
  <dcterms:modified xsi:type="dcterms:W3CDTF">2014-10-12T17:50:29Z</dcterms:modified>
</cp:coreProperties>
</file>