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9" r:id="rId2"/>
    <p:sldId id="365" r:id="rId3"/>
    <p:sldId id="379" r:id="rId4"/>
    <p:sldId id="306" r:id="rId5"/>
    <p:sldId id="380" r:id="rId6"/>
    <p:sldId id="382" r:id="rId7"/>
    <p:sldId id="374" r:id="rId8"/>
    <p:sldId id="362" r:id="rId9"/>
    <p:sldId id="369" r:id="rId10"/>
    <p:sldId id="367" r:id="rId11"/>
    <p:sldId id="375" r:id="rId12"/>
    <p:sldId id="360" r:id="rId13"/>
    <p:sldId id="363" r:id="rId14"/>
    <p:sldId id="364" r:id="rId15"/>
    <p:sldId id="359" r:id="rId16"/>
    <p:sldId id="383" r:id="rId17"/>
    <p:sldId id="366" r:id="rId18"/>
    <p:sldId id="370" r:id="rId19"/>
    <p:sldId id="368" r:id="rId20"/>
    <p:sldId id="371" r:id="rId21"/>
    <p:sldId id="373" r:id="rId22"/>
    <p:sldId id="372" r:id="rId23"/>
    <p:sldId id="377" r:id="rId24"/>
    <p:sldId id="378" r:id="rId25"/>
    <p:sldId id="32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FF"/>
    <a:srgbClr val="0000CC"/>
    <a:srgbClr val="FF0066"/>
    <a:srgbClr val="FF99FF"/>
    <a:srgbClr val="800080"/>
    <a:srgbClr val="517D33"/>
    <a:srgbClr val="000099"/>
    <a:srgbClr val="FF6600"/>
    <a:srgbClr val="F0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3" autoAdjust="0"/>
    <p:restoredTop sz="92998" autoAdjust="0"/>
  </p:normalViewPr>
  <p:slideViewPr>
    <p:cSldViewPr snapToGrid="0">
      <p:cViewPr>
        <p:scale>
          <a:sx n="75" d="100"/>
          <a:sy n="75" d="100"/>
        </p:scale>
        <p:origin x="57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3874348969689"/>
          <c:y val="0.29683975313896571"/>
          <c:w val="0.88821096501799668"/>
          <c:h val="0.552831453500744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1° año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</c:dPt>
          <c:cat>
            <c:numRef>
              <c:f>Hoja1!$A$3:$A$5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28</c:v>
                </c:pt>
                <c:pt idx="1">
                  <c:v>30</c:v>
                </c:pt>
                <c:pt idx="2">
                  <c:v>24</c:v>
                </c:pt>
                <c:pt idx="3">
                  <c:v>31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año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</c:dPt>
          <c:cat>
            <c:numRef>
              <c:f>Hoja1!$A$3:$A$5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27</c:v>
                </c:pt>
                <c:pt idx="1">
                  <c:v>28</c:v>
                </c:pt>
                <c:pt idx="2">
                  <c:v>30</c:v>
                </c:pt>
                <c:pt idx="3">
                  <c:v>24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3° año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cat>
            <c:numRef>
              <c:f>Hoja1!$A$3:$A$5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  <c:pt idx="0">
                  <c:v>29</c:v>
                </c:pt>
                <c:pt idx="1">
                  <c:v>27</c:v>
                </c:pt>
                <c:pt idx="2">
                  <c:v>28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100"/>
        <c:axId val="244779376"/>
        <c:axId val="244777416"/>
      </c:barChart>
      <c:catAx>
        <c:axId val="24477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44777416"/>
        <c:crosses val="autoZero"/>
        <c:auto val="1"/>
        <c:lblAlgn val="ctr"/>
        <c:lblOffset val="100"/>
        <c:noMultiLvlLbl val="0"/>
      </c:catAx>
      <c:valAx>
        <c:axId val="244777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477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4.7E-2</c:v>
                </c:pt>
                <c:pt idx="1">
                  <c:v>0.08</c:v>
                </c:pt>
                <c:pt idx="2">
                  <c:v>0.106</c:v>
                </c:pt>
                <c:pt idx="3">
                  <c:v>0.08</c:v>
                </c:pt>
                <c:pt idx="4">
                  <c:v>0.16700000000000001</c:v>
                </c:pt>
                <c:pt idx="5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99F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  <c:pt idx="0">
                  <c:v>5.2999999999999999E-2</c:v>
                </c:pt>
                <c:pt idx="1">
                  <c:v>2.7E-2</c:v>
                </c:pt>
                <c:pt idx="2">
                  <c:v>5.2999999999999999E-2</c:v>
                </c:pt>
                <c:pt idx="3">
                  <c:v>3.3000000000000002E-2</c:v>
                </c:pt>
                <c:pt idx="4">
                  <c:v>3.3000000000000002E-2</c:v>
                </c:pt>
                <c:pt idx="5">
                  <c:v>2.7E-2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Hoja1!$D$2:$D$7</c:f>
              <c:numCache>
                <c:formatCode>General</c:formatCode>
                <c:ptCount val="6"/>
                <c:pt idx="0">
                  <c:v>7.2999999999999995E-2</c:v>
                </c:pt>
                <c:pt idx="1">
                  <c:v>2.7E-2</c:v>
                </c:pt>
                <c:pt idx="2">
                  <c:v>0.04</c:v>
                </c:pt>
                <c:pt idx="3">
                  <c:v>0.02</c:v>
                </c:pt>
                <c:pt idx="5">
                  <c:v>2.7E-2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Hoja1!$E$2:$E$7</c:f>
              <c:numCache>
                <c:formatCode>General</c:formatCode>
                <c:ptCount val="6"/>
                <c:pt idx="0">
                  <c:v>2.7E-2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37934272"/>
        <c:axId val="237935056"/>
      </c:barChart>
      <c:catAx>
        <c:axId val="23793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7935056"/>
        <c:crosses val="autoZero"/>
        <c:auto val="1"/>
        <c:lblAlgn val="ctr"/>
        <c:lblOffset val="100"/>
        <c:noMultiLvlLbl val="0"/>
      </c:catAx>
      <c:valAx>
        <c:axId val="23793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793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4.7E-2</c:v>
                </c:pt>
                <c:pt idx="1">
                  <c:v>0.08</c:v>
                </c:pt>
                <c:pt idx="2">
                  <c:v>0.106</c:v>
                </c:pt>
                <c:pt idx="3">
                  <c:v>0.08</c:v>
                </c:pt>
                <c:pt idx="4">
                  <c:v>0.16700000000000001</c:v>
                </c:pt>
                <c:pt idx="5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99F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  <c:pt idx="0">
                  <c:v>5.2999999999999999E-2</c:v>
                </c:pt>
                <c:pt idx="1">
                  <c:v>2.7E-2</c:v>
                </c:pt>
                <c:pt idx="2">
                  <c:v>5.2999999999999999E-2</c:v>
                </c:pt>
                <c:pt idx="3">
                  <c:v>3.3000000000000002E-2</c:v>
                </c:pt>
                <c:pt idx="4">
                  <c:v>3.3000000000000002E-2</c:v>
                </c:pt>
                <c:pt idx="5">
                  <c:v>2.7E-2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Hoja1!$D$2:$D$7</c:f>
              <c:numCache>
                <c:formatCode>General</c:formatCode>
                <c:ptCount val="6"/>
                <c:pt idx="0">
                  <c:v>7.2999999999999995E-2</c:v>
                </c:pt>
                <c:pt idx="1">
                  <c:v>2.7E-2</c:v>
                </c:pt>
                <c:pt idx="2">
                  <c:v>0.04</c:v>
                </c:pt>
                <c:pt idx="3">
                  <c:v>0.02</c:v>
                </c:pt>
                <c:pt idx="5">
                  <c:v>2.7E-2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Hoja1!$E$2:$E$7</c:f>
              <c:numCache>
                <c:formatCode>General</c:formatCode>
                <c:ptCount val="6"/>
                <c:pt idx="0">
                  <c:v>2.7E-2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37932704"/>
        <c:axId val="237932312"/>
      </c:barChart>
      <c:catAx>
        <c:axId val="2379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7932312"/>
        <c:crosses val="autoZero"/>
        <c:auto val="1"/>
        <c:lblAlgn val="ctr"/>
        <c:lblOffset val="100"/>
        <c:noMultiLvlLbl val="0"/>
      </c:catAx>
      <c:valAx>
        <c:axId val="237932312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793270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0.01393</cdr:x>
      <cdr:y>0.71799</cdr:y>
    </cdr:from>
    <cdr:to>
      <cdr:x>0.10266</cdr:x>
      <cdr:y>0.77134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18964" y="4048626"/>
          <a:ext cx="757988" cy="300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1° año</a:t>
          </a:r>
          <a:endParaRPr lang="es-AR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0.01393</cdr:x>
      <cdr:y>0.5454</cdr:y>
    </cdr:from>
    <cdr:to>
      <cdr:x>0.10266</cdr:x>
      <cdr:y>0.59874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118964" y="3075405"/>
          <a:ext cx="757988" cy="300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2° año</a:t>
          </a:r>
          <a:endParaRPr lang="es-AR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0.01393</cdr:x>
      <cdr:y>0.37281</cdr:y>
    </cdr:from>
    <cdr:to>
      <cdr:x>0.10266</cdr:x>
      <cdr:y>0.42615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118964" y="2102184"/>
          <a:ext cx="757988" cy="300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3° año</a:t>
          </a:r>
          <a:endParaRPr lang="es-AR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0.26241</cdr:x>
      <cdr:y>0.63339</cdr:y>
    </cdr:from>
    <cdr:to>
      <cdr:x>0.37025</cdr:x>
      <cdr:y>0.79331</cdr:y>
    </cdr:to>
    <cdr:sp macro="" textlink="">
      <cdr:nvSpPr>
        <cdr:cNvPr id="2" name="CuadroTexto 5"/>
        <cdr:cNvSpPr txBox="1"/>
      </cdr:nvSpPr>
      <cdr:spPr>
        <a:xfrm xmlns:a="http://schemas.openxmlformats.org/drawingml/2006/main">
          <a:off x="2439454" y="3657117"/>
          <a:ext cx="1002582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b="1" dirty="0" smtClean="0">
              <a:solidFill>
                <a:schemeClr val="bg2">
                  <a:lumMod val="90000"/>
                </a:schemeClr>
              </a:solidFill>
            </a:rPr>
            <a:t>DIFUSAS</a:t>
          </a:r>
        </a:p>
        <a:p xmlns:a="http://schemas.openxmlformats.org/drawingml/2006/main">
          <a:pPr algn="ctr"/>
          <a:r>
            <a:rPr lang="es-AR" b="1" dirty="0" smtClean="0">
              <a:solidFill>
                <a:schemeClr val="bg2">
                  <a:lumMod val="90000"/>
                </a:schemeClr>
              </a:solidFill>
            </a:rPr>
            <a:t>DEL</a:t>
          </a:r>
        </a:p>
        <a:p xmlns:a="http://schemas.openxmlformats.org/drawingml/2006/main">
          <a:pPr algn="ctr"/>
          <a:r>
            <a:rPr lang="es-AR" b="1" dirty="0" smtClean="0">
              <a:solidFill>
                <a:schemeClr val="bg2">
                  <a:lumMod val="90000"/>
                </a:schemeClr>
              </a:solidFill>
            </a:rPr>
            <a:t>PARÉNQ</a:t>
          </a:r>
          <a:endParaRPr lang="es-AR" b="1" dirty="0">
            <a:solidFill>
              <a:schemeClr val="bg2">
                <a:lumMod val="9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0.24039</cdr:x>
      <cdr:y>0.10509</cdr:y>
    </cdr:from>
    <cdr:to>
      <cdr:x>0.39659</cdr:x>
      <cdr:y>0.26501</cdr:y>
    </cdr:to>
    <cdr:sp macro="" textlink="">
      <cdr:nvSpPr>
        <cdr:cNvPr id="3" name="CuadroTexto 5"/>
        <cdr:cNvSpPr txBox="1"/>
      </cdr:nvSpPr>
      <cdr:spPr>
        <a:xfrm xmlns:a="http://schemas.openxmlformats.org/drawingml/2006/main">
          <a:off x="2234791" y="606787"/>
          <a:ext cx="1452064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b="1" dirty="0" smtClean="0"/>
            <a:t>AUTOINMUN</a:t>
          </a:r>
        </a:p>
        <a:p xmlns:a="http://schemas.openxmlformats.org/drawingml/2006/main">
          <a:pPr algn="ctr"/>
          <a:r>
            <a:rPr lang="es-AR" b="1" dirty="0" smtClean="0"/>
            <a:t>COLAGENOP</a:t>
          </a:r>
        </a:p>
        <a:p xmlns:a="http://schemas.openxmlformats.org/drawingml/2006/main">
          <a:pPr algn="ctr"/>
          <a:r>
            <a:rPr lang="es-AR" b="1" dirty="0" smtClean="0"/>
            <a:t>MALFORM</a:t>
          </a:r>
          <a:endParaRPr lang="es-AR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0.24858</cdr:x>
      <cdr:y>0.68993</cdr:y>
    </cdr:from>
    <cdr:to>
      <cdr:x>0.35642</cdr:x>
      <cdr:y>0.84985</cdr:y>
    </cdr:to>
    <cdr:sp macro="" textlink="">
      <cdr:nvSpPr>
        <cdr:cNvPr id="2" name="CuadroTexto 5"/>
        <cdr:cNvSpPr txBox="1"/>
      </cdr:nvSpPr>
      <cdr:spPr>
        <a:xfrm xmlns:a="http://schemas.openxmlformats.org/drawingml/2006/main">
          <a:off x="2310939" y="3983565"/>
          <a:ext cx="1002524" cy="9233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b="1" dirty="0" smtClean="0">
              <a:solidFill>
                <a:schemeClr val="bg2">
                  <a:lumMod val="90000"/>
                </a:schemeClr>
              </a:solidFill>
            </a:rPr>
            <a:t>DIFUSAS</a:t>
          </a:r>
        </a:p>
        <a:p xmlns:a="http://schemas.openxmlformats.org/drawingml/2006/main">
          <a:pPr algn="ctr"/>
          <a:r>
            <a:rPr lang="es-AR" b="1" dirty="0" smtClean="0">
              <a:solidFill>
                <a:schemeClr val="bg2">
                  <a:lumMod val="90000"/>
                </a:schemeClr>
              </a:solidFill>
            </a:rPr>
            <a:t>DEL</a:t>
          </a:r>
        </a:p>
        <a:p xmlns:a="http://schemas.openxmlformats.org/drawingml/2006/main">
          <a:pPr algn="ctr"/>
          <a:r>
            <a:rPr lang="es-AR" b="1" dirty="0" smtClean="0">
              <a:solidFill>
                <a:schemeClr val="bg2">
                  <a:lumMod val="90000"/>
                </a:schemeClr>
              </a:solidFill>
            </a:rPr>
            <a:t>PARÉNQ</a:t>
          </a:r>
          <a:endParaRPr lang="es-AR" b="1" dirty="0">
            <a:solidFill>
              <a:schemeClr val="bg2">
                <a:lumMod val="9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0.22714</cdr:x>
      <cdr:y>0.35413</cdr:y>
    </cdr:from>
    <cdr:to>
      <cdr:x>0.38843</cdr:x>
      <cdr:y>0.46607</cdr:y>
    </cdr:to>
    <cdr:sp macro="" textlink="">
      <cdr:nvSpPr>
        <cdr:cNvPr id="3" name="CuadroTexto 5"/>
        <cdr:cNvSpPr txBox="1"/>
      </cdr:nvSpPr>
      <cdr:spPr>
        <a:xfrm xmlns:a="http://schemas.openxmlformats.org/drawingml/2006/main">
          <a:off x="2111590" y="1915603"/>
          <a:ext cx="1499449" cy="6055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b="1" dirty="0" smtClean="0"/>
            <a:t>AUTOIN, </a:t>
          </a:r>
        </a:p>
        <a:p xmlns:a="http://schemas.openxmlformats.org/drawingml/2006/main">
          <a:pPr algn="ctr"/>
          <a:r>
            <a:rPr lang="es-AR" b="1" dirty="0" smtClean="0"/>
            <a:t>COLAG, MALF</a:t>
          </a:r>
          <a:endParaRPr lang="es-AR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3770-5C33-429B-A53E-4BC4FFC98377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79914-A5D6-4852-922A-3489F6FABF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8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19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8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36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35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91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59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30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50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77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43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0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9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63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89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8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1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7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43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11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E1344-3B06-487D-B9CC-6C06C836207E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8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0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7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5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1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9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2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9786-2668-4159-89CA-8A135E2389B9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2A32-3FC1-4F36-A117-AFF81B9C32A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.png"/><Relationship Id="rId7" Type="http://schemas.openxmlformats.org/officeDocument/2006/relationships/image" Target="../media/image41.jpe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http://www.agro.uba.ar/users/pineiro/images/UBA.jpg&amp;imgrefurl=http://www.agro.uba.ar/users/pineiro/&amp;h=971&amp;w=969&amp;sz=603&amp;hl=es&amp;start=1&amp;um=1&amp;tbnid=Sn5tJPyqrMJ2MM:&amp;tbnh=149&amp;tbnw=149&amp;prev=/images?q=uba&amp;um=1&amp;hl=es&amp;rlz=1T4SKPB_esAR258AR260&amp;sa=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18" Type="http://schemas.openxmlformats.org/officeDocument/2006/relationships/image" Target="../media/image18.jpeg"/><Relationship Id="rId26" Type="http://schemas.openxmlformats.org/officeDocument/2006/relationships/hyperlink" Target="http://www.medicine.cmu.ac.th/library/J-Cca/05_Am_J_%20Med/content/vol.118-no.3.gif" TargetMode="External"/><Relationship Id="rId39" Type="http://schemas.openxmlformats.org/officeDocument/2006/relationships/hyperlink" Target="http://images.google.com.ar/imgres?imgurl=http://www.lideria.pl/img_big/35114.jpg&amp;imgrefurl=http://www.mediweb.pl/ksiegarnia/book/british_medical_journal_nr_4/2003.html&amp;h=286&amp;w=200&amp;sz=9&amp;tbnid=GSmilVsPlxMJ:&amp;tbnh=110&amp;tbnw=76&amp;hl=es&amp;start=17&amp;prev=/images?q%3Dbritish%2Bmedical%2Bjournal%26hl%3Des%26lr%3D" TargetMode="External"/><Relationship Id="rId3" Type="http://schemas.openxmlformats.org/officeDocument/2006/relationships/image" Target="../media/image5.png"/><Relationship Id="rId21" Type="http://schemas.openxmlformats.org/officeDocument/2006/relationships/image" Target="../media/image20.jpeg"/><Relationship Id="rId34" Type="http://schemas.openxmlformats.org/officeDocument/2006/relationships/image" Target="../media/image28.png"/><Relationship Id="rId42" Type="http://schemas.openxmlformats.org/officeDocument/2006/relationships/image" Target="../media/image32.jpeg"/><Relationship Id="rId47" Type="http://schemas.openxmlformats.org/officeDocument/2006/relationships/image" Target="../media/image37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openxmlformats.org/officeDocument/2006/relationships/hyperlink" Target="http://images.google.com.ar/imgres?imgurl=http://www.ijccm.org/images/cover.png&amp;imgrefurl=http://www.ijccm.org/&amp;h=225&amp;w=170&amp;sz=18&amp;tbnid=ujLPt0HLTxYJ:&amp;tbnh=102&amp;tbnw=77&amp;hl=es&amp;start=2&amp;prev=/images?q%3Dcrit%2Bcare%2Bmed%26hl%3Des%26lr%3D%26sa%3DN" TargetMode="External"/><Relationship Id="rId25" Type="http://schemas.openxmlformats.org/officeDocument/2006/relationships/image" Target="../media/image22.png"/><Relationship Id="rId33" Type="http://schemas.openxmlformats.org/officeDocument/2006/relationships/image" Target="../media/image27.png"/><Relationship Id="rId38" Type="http://schemas.openxmlformats.org/officeDocument/2006/relationships/image" Target="../media/image30.jpeg"/><Relationship Id="rId46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20" Type="http://schemas.openxmlformats.org/officeDocument/2006/relationships/hyperlink" Target="http://images.google.com.ar/imgres?imgurl=http://www.australasianbioethics.org/Images/127-lancet-2%20copy.JPG&amp;imgrefurl=http://www.australasianbioethics.org/Newsletters/127-2004-07-09.html&amp;h=200&amp;w=149&amp;sz=9&amp;tbnid=IeTi64onnHUJ:&amp;tbnh=99&amp;tbnw=73&amp;hl=es&amp;start=2&amp;prev=/images?q%3Dlancet%26hl%3Des%26lr%3D" TargetMode="External"/><Relationship Id="rId29" Type="http://schemas.openxmlformats.org/officeDocument/2006/relationships/image" Target="../media/image24.png"/><Relationship Id="rId41" Type="http://schemas.openxmlformats.org/officeDocument/2006/relationships/hyperlink" Target="http://images.google.com.ar/imgres?imgurl=http://www.medikatalogo.com.mx/tienda/images/productos/issn0272-5231.jpg&amp;imgrefurl=http://www.medikatalogo.com.mx/tienda/product_info.php?cPath%3D4%26products_id%3D1259&amp;h=400&amp;w=275&amp;sz=29&amp;tbnid=J9ZQZy2hR10J:&amp;tbnh=120&amp;tbnw=82&amp;hl=es&amp;start=1&amp;prev=/images?q%3Dclinics%2Bin%2Bchest%2Bmedicine%26hl%3Des%26lr%3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://ajrccm.atsjournals.org/" TargetMode="External"/><Relationship Id="rId24" Type="http://schemas.openxmlformats.org/officeDocument/2006/relationships/hyperlink" Target="http://www.medicine.cmu.ac.th/library/J-Cca/04_Nature/content/v345n7040.gif" TargetMode="External"/><Relationship Id="rId32" Type="http://schemas.openxmlformats.org/officeDocument/2006/relationships/image" Target="../media/image26.png"/><Relationship Id="rId37" Type="http://schemas.openxmlformats.org/officeDocument/2006/relationships/hyperlink" Target="http://images.google.com.ar/imgres?imgurl=http://ordersusa.bmjpg.com/acatalog/cover-thorax.gif&amp;imgrefurl=http://ordersusa.bmjpg.com/acatalog/Thorax.html&amp;h=125&amp;w=96&amp;sz=7&amp;tbnid=GovubZXxiMIJ:&amp;tbnh=84&amp;tbnw=64&amp;hl=es&amp;start=2&amp;prev=/images?q%3Dthorax%2Bbmj%26hl%3Des%26lr%3D" TargetMode="External"/><Relationship Id="rId40" Type="http://schemas.openxmlformats.org/officeDocument/2006/relationships/image" Target="../media/image31.jpeg"/><Relationship Id="rId45" Type="http://schemas.openxmlformats.org/officeDocument/2006/relationships/image" Target="../media/image35.jpeg"/><Relationship Id="rId5" Type="http://schemas.openxmlformats.org/officeDocument/2006/relationships/image" Target="../media/image8.jpeg"/><Relationship Id="rId15" Type="http://schemas.openxmlformats.org/officeDocument/2006/relationships/hyperlink" Target="http://www.erj.ersjournals.com/current.shtml" TargetMode="External"/><Relationship Id="rId23" Type="http://schemas.openxmlformats.org/officeDocument/2006/relationships/image" Target="../media/image21.png"/><Relationship Id="rId28" Type="http://schemas.openxmlformats.org/officeDocument/2006/relationships/hyperlink" Target="http://www.medicine.cmu.ac.th/library/J-Cca/01_N_Engl_J_Med/content/v352n2.gif" TargetMode="External"/><Relationship Id="rId36" Type="http://schemas.openxmlformats.org/officeDocument/2006/relationships/image" Target="../media/image29.jpe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31" Type="http://schemas.openxmlformats.org/officeDocument/2006/relationships/hyperlink" Target="http://www.archbronconeumol.org/cgi-bin/wdbcgi.exe/abn/mrevista.indice_revista?pident_revista_numero=13003322" TargetMode="External"/><Relationship Id="rId44" Type="http://schemas.openxmlformats.org/officeDocument/2006/relationships/image" Target="../media/image34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6.png"/><Relationship Id="rId22" Type="http://schemas.openxmlformats.org/officeDocument/2006/relationships/hyperlink" Target="http://www.medicine.cmu.ac.th/library/J-Cca/03_JAMA/current/v293n23.gif" TargetMode="External"/><Relationship Id="rId27" Type="http://schemas.openxmlformats.org/officeDocument/2006/relationships/image" Target="../media/image23.png"/><Relationship Id="rId30" Type="http://schemas.openxmlformats.org/officeDocument/2006/relationships/image" Target="../media/image25.jpeg"/><Relationship Id="rId35" Type="http://schemas.openxmlformats.org/officeDocument/2006/relationships/hyperlink" Target="http://images.google.com.ar/imgres?imgurl=http://www.medicinabuenosaires.com/vol59-99/59-6.jpg&amp;imgrefurl=http://www.medicinabuenosaires.com/vol59-99/cont59-6.htm&amp;h=1094&amp;w=766&amp;sz=38&amp;tbnid=dHnR1MUZgocJ:&amp;tbnh=150&amp;tbnw=105&amp;hl=es&amp;start=3&amp;prev=/images?q%3Dcarlos%2Bm%2Bluna%26hl%3Des%26lr%3D" TargetMode="External"/><Relationship Id="rId43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287" y="3324063"/>
            <a:ext cx="5818947" cy="1552741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AR" sz="4800" b="1" dirty="0">
                <a:latin typeface="Arial" pitchFamily="34" charset="0"/>
                <a:cs typeface="Arial" pitchFamily="34" charset="0"/>
              </a:rPr>
              <a:t>La Carrera de Especialista en </a:t>
            </a:r>
            <a:r>
              <a:rPr lang="es-AR" sz="4800" b="1" dirty="0" err="1">
                <a:latin typeface="Arial" pitchFamily="34" charset="0"/>
                <a:cs typeface="Arial" pitchFamily="34" charset="0"/>
              </a:rPr>
              <a:t>Neumonología</a:t>
            </a:r>
            <a:r>
              <a:rPr lang="es-AR" sz="4800" b="1" dirty="0">
                <a:latin typeface="Arial" pitchFamily="34" charset="0"/>
                <a:cs typeface="Arial" pitchFamily="34" charset="0"/>
              </a:rPr>
              <a:t> de la Universidad de Buenos Aires, haciendo camino al andar.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U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23" y="3800819"/>
            <a:ext cx="1712760" cy="16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6807342" y="411713"/>
            <a:ext cx="151352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50199" y="1981559"/>
            <a:ext cx="24278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dirty="0" err="1"/>
              <a:t>Divisi</a:t>
            </a:r>
            <a:r>
              <a:rPr lang="es-AR" sz="2000" b="1" dirty="0" err="1"/>
              <a:t>ón</a:t>
            </a:r>
            <a:r>
              <a:rPr lang="es-AR" sz="2000" b="1" dirty="0"/>
              <a:t> </a:t>
            </a:r>
            <a:r>
              <a:rPr lang="es-AR" sz="2000" b="1" dirty="0" err="1"/>
              <a:t>Neumonología</a:t>
            </a:r>
            <a:r>
              <a:rPr lang="es-AR" sz="2000" b="1" dirty="0"/>
              <a:t>, Hospital de Clínicas</a:t>
            </a:r>
            <a:endParaRPr lang="es-ES" sz="2000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4866" y="5141799"/>
            <a:ext cx="538724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sz="2800" dirty="0"/>
              <a:t>Carlos M. Luna, Profesor Titular del Departamento de Medicina, </a:t>
            </a:r>
            <a:r>
              <a:rPr lang="es-ES_tradnl" sz="2800" dirty="0" smtClean="0"/>
              <a:t>Orientación </a:t>
            </a:r>
            <a:r>
              <a:rPr lang="es-ES_tradnl" sz="2800" dirty="0" err="1" smtClean="0"/>
              <a:t>Neumonología</a:t>
            </a:r>
            <a:r>
              <a:rPr lang="es-ES_tradnl" sz="2800" dirty="0" smtClean="0"/>
              <a:t>.</a:t>
            </a:r>
            <a:endParaRPr lang="es-ES_tradnl" sz="2800" dirty="0"/>
          </a:p>
        </p:txBody>
      </p:sp>
      <p:sp>
        <p:nvSpPr>
          <p:cNvPr id="9" name="8 Rectángulo"/>
          <p:cNvSpPr/>
          <p:nvPr/>
        </p:nvSpPr>
        <p:spPr>
          <a:xfrm>
            <a:off x="6350199" y="0"/>
            <a:ext cx="2771773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257580" y="5733583"/>
            <a:ext cx="2613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000" b="1" dirty="0" smtClean="0"/>
              <a:t>Universidad de Buenos Aires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4846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42599" y="870981"/>
            <a:ext cx="88259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La carrera de especialista en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Neumonología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se basa en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sistema de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residencias, tiene 8 sedes:</a:t>
            </a:r>
            <a:endParaRPr lang="es-AR" altLang="zh-CN" sz="28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pic>
        <p:nvPicPr>
          <p:cNvPr id="2052" name="Picture 4" descr="http://www.trabajosindrogas.com.ar/wp-content/uploads/2010/08/bannerHom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1" t="14461" r="35032"/>
          <a:stretch/>
        </p:blipFill>
        <p:spPr bwMode="auto">
          <a:xfrm>
            <a:off x="-40795" y="1893247"/>
            <a:ext cx="2402995" cy="16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deshow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21642" b="4293"/>
          <a:stretch/>
        </p:blipFill>
        <p:spPr bwMode="auto">
          <a:xfrm>
            <a:off x="2266950" y="1906043"/>
            <a:ext cx="2305050" cy="164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2.gstatic.com/images?q=tbn:ANd9GcRzUAlbZnaijZ5NPM2Ie83FtGwHRbhIOhQCV63M3LpJAooHpnqGsQ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7"/>
          <a:stretch/>
        </p:blipFill>
        <p:spPr bwMode="auto">
          <a:xfrm>
            <a:off x="4566260" y="1863181"/>
            <a:ext cx="242509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infojusnoticias.gov.ar/upload_imagenes/s_100065_2921_VITRA_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/>
          <a:stretch/>
        </p:blipFill>
        <p:spPr bwMode="auto">
          <a:xfrm>
            <a:off x="6991350" y="1879315"/>
            <a:ext cx="2273239" cy="16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2.bp.blogspot.com/_-XuWRqJv538/SeXccoyAgfI/AAAAAAAAASI/OHLc2hOUDfk/s320/pirovano+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/>
          <a:stretch/>
        </p:blipFill>
        <p:spPr bwMode="auto">
          <a:xfrm>
            <a:off x="-38100" y="4215028"/>
            <a:ext cx="2297280" cy="17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ucket3.clanacion.com.ar/anexos/fotos/78/409678w30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5333"/>
          <a:stretch/>
        </p:blipFill>
        <p:spPr bwMode="auto">
          <a:xfrm>
            <a:off x="2266950" y="4234906"/>
            <a:ext cx="2299310" cy="175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943.photobucket.com/albums/ad273/SSC_EzeBA2/Captura5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t="17422" r="32364" b="17242"/>
          <a:stretch/>
        </p:blipFill>
        <p:spPr bwMode="auto">
          <a:xfrm>
            <a:off x="4551271" y="4229412"/>
            <a:ext cx="2249579" cy="17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sanatorioguemes.com/images/foto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t="29959" r="40547" b="24115"/>
          <a:stretch/>
        </p:blipFill>
        <p:spPr bwMode="auto">
          <a:xfrm>
            <a:off x="6838950" y="4202232"/>
            <a:ext cx="2420246" cy="17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730" y="3644377"/>
            <a:ext cx="2242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altLang="zh-CN" sz="1600" dirty="0" smtClean="0">
                <a:latin typeface="Tahoma" panose="020B0604030504040204" pitchFamily="34" charset="0"/>
                <a:ea typeface="SimSun" panose="02010600030101010101" pitchFamily="2" charset="-122"/>
              </a:rPr>
              <a:t>H </a:t>
            </a:r>
            <a:r>
              <a:rPr lang="es-AR" altLang="zh-CN" sz="1600" dirty="0">
                <a:latin typeface="Tahoma" panose="020B0604030504040204" pitchFamily="34" charset="0"/>
                <a:ea typeface="SimSun" panose="02010600030101010101" pitchFamily="2" charset="-122"/>
              </a:rPr>
              <a:t>Clínicas, UBA, CABA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05050" y="3644377"/>
            <a:ext cx="2157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zh-CN" sz="1600" dirty="0" smtClean="0">
                <a:latin typeface="Tahoma" panose="020B0604030504040204" pitchFamily="34" charset="0"/>
                <a:ea typeface="SimSun" panose="02010600030101010101" pitchFamily="2" charset="-122"/>
              </a:rPr>
              <a:t>H </a:t>
            </a:r>
            <a:r>
              <a:rPr lang="es-AR" altLang="zh-CN" sz="1600" dirty="0">
                <a:latin typeface="Tahoma" panose="020B0604030504040204" pitchFamily="34" charset="0"/>
                <a:ea typeface="SimSun" panose="02010600030101010101" pitchFamily="2" charset="-122"/>
              </a:rPr>
              <a:t>Muñiz, GCBA, CABA</a:t>
            </a:r>
            <a:endParaRPr lang="es-AR" sz="1600" dirty="0"/>
          </a:p>
        </p:txBody>
      </p:sp>
      <p:sp>
        <p:nvSpPr>
          <p:cNvPr id="6" name="Rectángulo 5"/>
          <p:cNvSpPr/>
          <p:nvPr/>
        </p:nvSpPr>
        <p:spPr>
          <a:xfrm>
            <a:off x="4604791" y="3644377"/>
            <a:ext cx="2209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zh-CN" sz="1600" dirty="0" smtClean="0">
                <a:latin typeface="Tahoma" panose="020B0604030504040204" pitchFamily="34" charset="0"/>
                <a:ea typeface="SimSun" panose="02010600030101010101" pitchFamily="2" charset="-122"/>
              </a:rPr>
              <a:t>H. </a:t>
            </a:r>
            <a:r>
              <a:rPr lang="es-AR" altLang="zh-CN" sz="1600" dirty="0" err="1">
                <a:latin typeface="Tahoma" panose="020B0604030504040204" pitchFamily="34" charset="0"/>
                <a:ea typeface="SimSun" panose="02010600030101010101" pitchFamily="2" charset="-122"/>
              </a:rPr>
              <a:t>Tornú</a:t>
            </a:r>
            <a:r>
              <a:rPr lang="es-AR" altLang="zh-CN" sz="1600" dirty="0">
                <a:latin typeface="Tahoma" panose="020B0604030504040204" pitchFamily="34" charset="0"/>
                <a:ea typeface="SimSun" panose="02010600030101010101" pitchFamily="2" charset="-122"/>
              </a:rPr>
              <a:t>, GCBA, CABA</a:t>
            </a:r>
            <a:endParaRPr lang="es-AR" sz="1600" dirty="0"/>
          </a:p>
        </p:txBody>
      </p:sp>
      <p:sp>
        <p:nvSpPr>
          <p:cNvPr id="7" name="Rectángulo 6"/>
          <p:cNvSpPr/>
          <p:nvPr/>
        </p:nvSpPr>
        <p:spPr>
          <a:xfrm>
            <a:off x="7023472" y="3644377"/>
            <a:ext cx="2206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altLang="zh-CN" sz="1600" dirty="0" smtClean="0">
                <a:latin typeface="Tahoma" panose="020B0604030504040204" pitchFamily="34" charset="0"/>
                <a:ea typeface="SimSun" panose="02010600030101010101" pitchFamily="2" charset="-122"/>
              </a:rPr>
              <a:t>H. Ferrer</a:t>
            </a:r>
            <a:r>
              <a:rPr lang="es-AR" altLang="zh-CN" sz="1600" dirty="0">
                <a:latin typeface="Tahoma" panose="020B0604030504040204" pitchFamily="34" charset="0"/>
                <a:ea typeface="SimSun" panose="02010600030101010101" pitchFamily="2" charset="-122"/>
              </a:rPr>
              <a:t>, GCBA, CABA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-94668" y="6044353"/>
            <a:ext cx="2469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altLang="zh-CN" sz="1600" dirty="0" smtClean="0">
                <a:latin typeface="Tahoma" panose="020B0604030504040204" pitchFamily="34" charset="0"/>
                <a:ea typeface="SimSun" panose="02010600030101010101" pitchFamily="2" charset="-122"/>
              </a:rPr>
              <a:t>H. </a:t>
            </a:r>
            <a:r>
              <a:rPr lang="es-AR" altLang="zh-CN" sz="16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Pirovano</a:t>
            </a:r>
            <a:r>
              <a:rPr lang="es-AR" altLang="zh-CN" sz="1600" dirty="0">
                <a:latin typeface="Tahoma" panose="020B0604030504040204" pitchFamily="34" charset="0"/>
                <a:ea typeface="SimSun" panose="02010600030101010101" pitchFamily="2" charset="-122"/>
              </a:rPr>
              <a:t>, GCBA, CABA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50961" y="6044353"/>
            <a:ext cx="2334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altLang="zh-CN" sz="1600" dirty="0" smtClean="0">
                <a:latin typeface="Tahoma" panose="020B0604030504040204" pitchFamily="34" charset="0"/>
                <a:ea typeface="SimSun" panose="02010600030101010101" pitchFamily="2" charset="-122"/>
              </a:rPr>
              <a:t>H </a:t>
            </a:r>
            <a:r>
              <a:rPr lang="es-AR" altLang="zh-CN" sz="1600" dirty="0" err="1">
                <a:latin typeface="Tahoma" panose="020B0604030504040204" pitchFamily="34" charset="0"/>
                <a:ea typeface="SimSun" panose="02010600030101010101" pitchFamily="2" charset="-122"/>
              </a:rPr>
              <a:t>Cetrangolo</a:t>
            </a:r>
            <a:r>
              <a:rPr lang="es-AR" altLang="zh-CN" sz="1600" dirty="0">
                <a:latin typeface="Tahoma" panose="020B0604030504040204" pitchFamily="34" charset="0"/>
                <a:ea typeface="SimSun" panose="02010600030101010101" pitchFamily="2" charset="-122"/>
              </a:rPr>
              <a:t>, </a:t>
            </a:r>
            <a:r>
              <a:rPr lang="es-AR" altLang="zh-CN" sz="1600" dirty="0" smtClean="0">
                <a:latin typeface="Tahoma" panose="020B0604030504040204" pitchFamily="34" charset="0"/>
                <a:ea typeface="SimSun" panose="02010600030101010101" pitchFamily="2" charset="-122"/>
              </a:rPr>
              <a:t>PBA</a:t>
            </a:r>
            <a:r>
              <a:rPr lang="es-AR" altLang="zh-CN" sz="1600" dirty="0">
                <a:latin typeface="Tahoma" panose="020B0604030504040204" pitchFamily="34" charset="0"/>
                <a:ea typeface="SimSun" panose="02010600030101010101" pitchFamily="2" charset="-122"/>
              </a:rPr>
              <a:t>, </a:t>
            </a:r>
            <a:r>
              <a:rPr lang="es-AR" altLang="zh-CN" sz="1600" dirty="0" smtClean="0">
                <a:latin typeface="Tahoma" panose="020B0604030504040204" pitchFamily="34" charset="0"/>
                <a:ea typeface="SimSun" panose="02010600030101010101" pitchFamily="2" charset="-122"/>
              </a:rPr>
              <a:t>V. L. </a:t>
            </a:r>
            <a:endParaRPr lang="es-AR" altLang="zh-CN" sz="16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460761" y="6044353"/>
            <a:ext cx="2511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altLang="zh-CN" sz="1600" dirty="0" smtClean="0">
                <a:latin typeface="Tahoma" panose="020B0604030504040204" pitchFamily="34" charset="0"/>
                <a:ea typeface="SimSun" panose="02010600030101010101" pitchFamily="2" charset="-122"/>
              </a:rPr>
              <a:t>H Posadas, MSAL, </a:t>
            </a:r>
            <a:r>
              <a:rPr lang="es-AR" altLang="zh-CN" sz="16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Haedo</a:t>
            </a:r>
            <a:endParaRPr lang="es-AR" altLang="zh-CN" sz="16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930042" y="6044353"/>
            <a:ext cx="2334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altLang="zh-CN" sz="1600" dirty="0" smtClean="0">
                <a:latin typeface="Tahoma" panose="020B0604030504040204" pitchFamily="34" charset="0"/>
                <a:ea typeface="SimSun" panose="02010600030101010101" pitchFamily="2" charset="-122"/>
              </a:rPr>
              <a:t>S. Güemes, CABA </a:t>
            </a:r>
            <a:endParaRPr lang="es-AR" altLang="zh-CN" sz="16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880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Carrera de Especialista en </a:t>
            </a:r>
            <a:r>
              <a:rPr lang="es-AR" altLang="zh-CN" sz="3600" dirty="0" err="1" smtClean="0">
                <a:solidFill>
                  <a:srgbClr val="3333CC"/>
                </a:solidFill>
                <a:ea typeface="SimSun" panose="02010600030101010101" pitchFamily="2" charset="-122"/>
              </a:rPr>
              <a:t>Neumonologia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pic>
        <p:nvPicPr>
          <p:cNvPr id="20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45774" y="1140499"/>
            <a:ext cx="882594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Ingreso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por examen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con limitaciones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Especialidad reconocida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nacional y provincias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Rotaciones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obligatorias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Libreta Universitaria,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no requerida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Evaluaciones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parciales locales por sedes/subsedes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Curso Unificado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Obligatorio con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evaluaciones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Educación médica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continua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tácita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No evaluada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ni interna ni externamente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Examen final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Integrado</a:t>
            </a:r>
            <a:endParaRPr lang="es-AR" altLang="zh-CN" sz="2800" dirty="0" smtClean="0">
              <a:solidFill>
                <a:srgbClr val="3333CC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36343" y="-35474"/>
            <a:ext cx="85301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Características 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Generales, Carrera 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de Especialista en </a:t>
            </a:r>
            <a:r>
              <a:rPr lang="es-AR" altLang="zh-CN" sz="3600" dirty="0" err="1" smtClean="0">
                <a:solidFill>
                  <a:srgbClr val="3333CC"/>
                </a:solidFill>
                <a:ea typeface="SimSun" panose="02010600030101010101" pitchFamily="2" charset="-122"/>
              </a:rPr>
              <a:t>Neumonología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 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UBA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pic>
        <p:nvPicPr>
          <p:cNvPr id="4" name="Picture 10" descr="UB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53016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Objetivos Específicos 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por 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Año de la Carrera </a:t>
            </a:r>
            <a:r>
              <a:rPr lang="es-AR" altLang="zh-CN" sz="3600" dirty="0" smtClean="0">
                <a:latin typeface="Tahoma" panose="020B0604030504040204" pitchFamily="34" charset="0"/>
                <a:ea typeface="SimSun" panose="02010600030101010101" pitchFamily="2" charset="-122"/>
              </a:rPr>
              <a:t>PRIMER </a:t>
            </a:r>
            <a:r>
              <a:rPr lang="es-AR" altLang="zh-CN" sz="3600" dirty="0">
                <a:latin typeface="Tahoma" panose="020B0604030504040204" pitchFamily="34" charset="0"/>
                <a:ea typeface="SimSun" panose="02010600030101010101" pitchFamily="2" charset="-122"/>
              </a:rPr>
              <a:t>AÑO</a:t>
            </a:r>
          </a:p>
          <a:p>
            <a:pPr eaLnBrk="1" hangingPunct="1"/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233" y="1272907"/>
            <a:ext cx="846666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Realizar una </a:t>
            </a:r>
            <a:r>
              <a:rPr lang="es-AR" altLang="zh-CN" sz="28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Historia Clínica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Neumonológica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Formular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un </a:t>
            </a:r>
            <a:r>
              <a:rPr lang="es-AR" altLang="zh-CN" sz="28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diagnóstico </a:t>
            </a:r>
            <a:r>
              <a:rPr lang="es-AR" altLang="zh-CN" sz="28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presuntivo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fundado.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Elaborar un </a:t>
            </a:r>
            <a:r>
              <a:rPr lang="es-AR" altLang="zh-CN" sz="28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plan diagnóstico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Conocer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los fundamentos de los exámenes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de </a:t>
            </a:r>
            <a:r>
              <a:rPr lang="es-AR" altLang="zh-CN" sz="28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función pulmonar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,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participando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de su realización e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interpretación.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Presentar pacientes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en ateneos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y reuniones.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Resumir y comentar artículos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científicos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relevantes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para la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especialidad.</a:t>
            </a:r>
          </a:p>
        </p:txBody>
      </p:sp>
      <p:pic>
        <p:nvPicPr>
          <p:cNvPr id="7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10" descr="UB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530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Objetivos Específicos para </a:t>
            </a:r>
            <a:r>
              <a:rPr lang="es-AR" altLang="zh-CN" sz="3600" dirty="0" smtClean="0">
                <a:latin typeface="Tahoma" panose="020B0604030504040204" pitchFamily="34" charset="0"/>
                <a:ea typeface="SimSun" panose="02010600030101010101" pitchFamily="2" charset="-122"/>
              </a:rPr>
              <a:t>2°AÑO</a:t>
            </a:r>
            <a:endParaRPr lang="es-AR" altLang="zh-CN" sz="36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233" y="706235"/>
            <a:ext cx="846666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 Manejar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situaciones habituales </a:t>
            </a:r>
            <a:r>
              <a:rPr lang="es-AR" altLang="zh-CN" sz="2700" dirty="0" err="1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neumonológicas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 Haber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adquirido conocimiento y habilidades 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sobre </a:t>
            </a:r>
            <a:r>
              <a:rPr lang="es-AR" altLang="zh-CN" sz="2700" dirty="0" err="1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broncoscopías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y otras técnicas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invasivas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  <a:endParaRPr lang="es-AR" altLang="zh-CN" sz="2700" dirty="0">
              <a:latin typeface="Tahoma" panose="020B0604030504040204" pitchFamily="34" charset="0"/>
              <a:ea typeface="SimSun" panose="02010600030101010101" pitchFamily="2" charset="-122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Ahondar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su conocimiento 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de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las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bases científicas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y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la investigación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clínica 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en la especialidad.</a:t>
            </a:r>
            <a:endParaRPr lang="es-AR" altLang="zh-CN" sz="2700" dirty="0">
              <a:latin typeface="Tahoma" panose="020B0604030504040204" pitchFamily="34" charset="0"/>
              <a:ea typeface="SimSun" panose="02010600030101010101" pitchFamily="2" charset="-122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 Saber realizar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los exámenes 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de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función pulmonar e interpretar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sus resultados.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 Presentar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casos y 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artículos en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ateneos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participando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activamente en las discusiones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 Realizar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búsquedas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bibliográficas</a:t>
            </a:r>
            <a:endParaRPr lang="es-AR" altLang="zh-CN" sz="27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10" descr="UB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6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530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Objetivos Específicos para </a:t>
            </a:r>
            <a:r>
              <a:rPr lang="es-AR" altLang="zh-CN" sz="3600" dirty="0" smtClean="0">
                <a:latin typeface="Tahoma" panose="020B0604030504040204" pitchFamily="34" charset="0"/>
                <a:ea typeface="SimSun" panose="02010600030101010101" pitchFamily="2" charset="-122"/>
              </a:rPr>
              <a:t>3°AÑO</a:t>
            </a:r>
            <a:endParaRPr lang="es-AR" altLang="zh-CN" sz="36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233" y="706235"/>
            <a:ext cx="8466667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ealizar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el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diagnóstico y el tratamiento 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de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las patologías habituales de la </a:t>
            </a:r>
            <a:r>
              <a:rPr lang="es-AR" altLang="zh-CN" sz="2700" dirty="0" err="1">
                <a:latin typeface="Tahoma" panose="020B0604030504040204" pitchFamily="34" charset="0"/>
                <a:ea typeface="SimSun" panose="02010600030101010101" pitchFamily="2" charset="-122"/>
              </a:rPr>
              <a:t>neumonología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Supervisar y formar a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los aspirantes 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de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años menores.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 Participar de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discusiones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 en la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atención de pacientes y en ateneos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  <a:endParaRPr lang="es-AR" altLang="zh-CN" sz="2700" dirty="0">
              <a:latin typeface="Tahoma" panose="020B0604030504040204" pitchFamily="34" charset="0"/>
              <a:ea typeface="SimSun" panose="02010600030101010101" pitchFamily="2" charset="-122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 Actuar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frente a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problemas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de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difícil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resolución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  <a:endParaRPr lang="es-AR" altLang="zh-CN" sz="2700" dirty="0">
              <a:latin typeface="Tahoma" panose="020B0604030504040204" pitchFamily="34" charset="0"/>
              <a:ea typeface="SimSun" panose="02010600030101010101" pitchFamily="2" charset="-122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Manejar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sueño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, rehabilitación 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cardiopulmonar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y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cesación tabáquica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Participar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 activamente en reuniones y congresos. Realizar </a:t>
            </a:r>
            <a:r>
              <a:rPr lang="es-AR" altLang="zh-CN" sz="2700" dirty="0">
                <a:latin typeface="Tahoma" panose="020B0604030504040204" pitchFamily="34" charset="0"/>
                <a:ea typeface="SimSun" panose="02010600030101010101" pitchFamily="2" charset="-122"/>
              </a:rPr>
              <a:t>un </a:t>
            </a:r>
            <a:r>
              <a:rPr lang="es-AR" altLang="zh-CN" sz="2700" dirty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trabajo de </a:t>
            </a:r>
            <a:r>
              <a:rPr lang="es-AR" altLang="zh-CN" sz="2700" dirty="0" smtClean="0">
                <a:solidFill>
                  <a:srgbClr val="F01827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investigación</a:t>
            </a:r>
            <a:r>
              <a:rPr lang="es-AR" altLang="zh-CN" sz="2700" dirty="0" smtClean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  <a:endParaRPr lang="es-AR" altLang="zh-CN" sz="27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10" descr="UB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45774" y="826627"/>
            <a:ext cx="882594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La carrera de especialista en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Neumonología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de la UBA se basa en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sistema de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residencias, tiene 8 sedes: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Hospital de Clínicas, UBA, CABA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Hospital Muñiz, GCBA, CABA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Hospital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Tornú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, GCBA, CABA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Hospital María Ferrer, GCBA, CABA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Hospital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Pirovano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, GCBA, CABA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Hospital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Cetrangolo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,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Pcia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BA, Vicente López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Hospital Posadas, MSAL,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Haedo</a:t>
            </a:r>
            <a:endParaRPr lang="es-AR" altLang="zh-CN" sz="2800" dirty="0">
              <a:latin typeface="Tahoma" panose="020B0604030504040204" pitchFamily="34" charset="0"/>
              <a:ea typeface="SimSun" panose="02010600030101010101" pitchFamily="2" charset="-122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Sanatorio Güemes, CABA</a:t>
            </a:r>
            <a:endParaRPr lang="es-AR" altLang="zh-CN" sz="28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880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Carrera de Especialista en </a:t>
            </a:r>
            <a:r>
              <a:rPr lang="es-AR" altLang="zh-CN" sz="3600" dirty="0" err="1" smtClean="0">
                <a:solidFill>
                  <a:srgbClr val="3333CC"/>
                </a:solidFill>
                <a:ea typeface="SimSun" panose="02010600030101010101" pitchFamily="2" charset="-122"/>
              </a:rPr>
              <a:t>Neumonologia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pic>
        <p:nvPicPr>
          <p:cNvPr id="5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451139" y="7951781"/>
            <a:ext cx="8466667" cy="54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El expediente 509.820/04 de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2005,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indica que la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carrera de Especialista en </a:t>
            </a:r>
            <a:r>
              <a:rPr lang="es-AR" altLang="zh-CN" sz="2800" dirty="0" err="1">
                <a:latin typeface="Tahoma" panose="020B0604030504040204" pitchFamily="34" charset="0"/>
                <a:ea typeface="SimSun" panose="02010600030101010101" pitchFamily="2" charset="-122"/>
              </a:rPr>
              <a:t>Neumonología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es una Carrera de Especialización Principal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con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Orientación o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Post-básica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con el tipo de orientación “</a:t>
            </a:r>
            <a:r>
              <a:rPr lang="es-AR" altLang="zh-CN" sz="2800" dirty="0" err="1">
                <a:latin typeface="Tahoma" panose="020B0604030504040204" pitchFamily="34" charset="0"/>
                <a:ea typeface="SimSun" panose="02010600030101010101" pitchFamily="2" charset="-122"/>
              </a:rPr>
              <a:t>Areas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de la Medicina Interna y Especialidades Clínicas”.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Las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Carreras de Especialización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responden a distintas modalidades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.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Nuestra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Carrera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responde 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modalidad 1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(en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base 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residencia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o concurrencia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programática, o beca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adscripta a la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residencia). Estas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carreras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deberán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contemplar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actividades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fuera del horario de la residencia y si es posible en conjunto con todas las sedes de la carrera.</a:t>
            </a:r>
          </a:p>
        </p:txBody>
      </p:sp>
      <p:pic>
        <p:nvPicPr>
          <p:cNvPr id="4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http://photos.wikimapia.org/p/00/01/24/43/32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56"/>
            <a:ext cx="9232213" cy="69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51139" y="2815150"/>
            <a:ext cx="76928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Blip>
                <a:blip r:embed="rId3"/>
              </a:buBlip>
            </a:pPr>
            <a:r>
              <a:rPr lang="en-US" altLang="zh-CN" sz="2400" dirty="0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400" dirty="0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Las Carreras de Especialización responden a distintas modalidades. Nuestra Carrera responde a modalidad 1 (en base a residencia o concurrencia programática, o beca adscripta a la residencia). </a:t>
            </a:r>
            <a:r>
              <a:rPr lang="es-AR" altLang="zh-CN" sz="2400" dirty="0">
                <a:solidFill>
                  <a:srgbClr val="FFCC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Estas carreras deberán contemplar actividades fuera del horario de la residencia y si es posible en conjunto con todas las sedes de la carrera.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530167" cy="1200329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0000CC"/>
                </a:solidFill>
                <a:ea typeface="SimSun" panose="02010600030101010101" pitchFamily="2" charset="-122"/>
              </a:rPr>
              <a:t>Reglamentación Carreras de Especialista de la UBA</a:t>
            </a:r>
            <a:endParaRPr lang="en-US" altLang="zh-CN" sz="3600" dirty="0">
              <a:solidFill>
                <a:srgbClr val="0000CC"/>
              </a:solidFill>
              <a:ea typeface="SimSun" panose="02010600030101010101" pitchFamily="2" charset="-122"/>
            </a:endParaRPr>
          </a:p>
        </p:txBody>
      </p:sp>
      <p:pic>
        <p:nvPicPr>
          <p:cNvPr id="9" name="Picture 10" descr="UB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880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Curso Unificado de la Carrera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5774" y="1053415"/>
            <a:ext cx="8825948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Las carrera contempla el dictado del </a:t>
            </a:r>
            <a:r>
              <a:rPr lang="es-AR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Curso Unificado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, realizado </a:t>
            </a:r>
            <a:r>
              <a:rPr lang="es-AR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fuera </a:t>
            </a:r>
            <a:r>
              <a:rPr lang="es-AR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del horario </a:t>
            </a:r>
            <a:r>
              <a:rPr lang="es-AR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de </a:t>
            </a:r>
            <a:r>
              <a:rPr lang="es-AR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residencia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en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conjunto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por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todas las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sedes. Consiste en </a:t>
            </a:r>
            <a:r>
              <a:rPr lang="es-AR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6 módulos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: </a:t>
            </a:r>
            <a:r>
              <a:rPr lang="es-AR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Infecciones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; </a:t>
            </a:r>
            <a:r>
              <a:rPr lang="es-AR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Enfermedades </a:t>
            </a:r>
            <a:r>
              <a:rPr lang="es-AR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Obstructivas y </a:t>
            </a:r>
            <a:r>
              <a:rPr lang="es-AR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Tumores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; </a:t>
            </a:r>
            <a:r>
              <a:rPr lang="es-AR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Enfermedades Intersticiales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; </a:t>
            </a:r>
            <a:r>
              <a:rPr lang="es-AR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Prácticas Invasivas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; Prácticas No-invasivas y Medicina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Crítica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Neumonológica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Los aspirantes del primer año reciben un curso de 8 semanas: Las Herramientas del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Neumonólogo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y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durante el 2°o el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3°años un curso de Epidemiología y Manejo de Base de Datos.</a:t>
            </a:r>
            <a:endParaRPr lang="es-AR" altLang="zh-CN" sz="28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10" descr="UB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3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880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Curso Unificado de la Carrera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69807819"/>
              </p:ext>
            </p:extLst>
          </p:nvPr>
        </p:nvGraphicFramePr>
        <p:xfrm>
          <a:off x="23604" y="790575"/>
          <a:ext cx="8672722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ctángulo 33"/>
          <p:cNvSpPr/>
          <p:nvPr/>
        </p:nvSpPr>
        <p:spPr>
          <a:xfrm>
            <a:off x="1551822" y="5642615"/>
            <a:ext cx="5150607" cy="294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1257433" y="875127"/>
            <a:ext cx="695192" cy="600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err="1" smtClean="0">
                <a:solidFill>
                  <a:schemeClr val="tx1"/>
                </a:solidFill>
              </a:rPr>
              <a:t>Pract</a:t>
            </a:r>
            <a:r>
              <a:rPr lang="es-AR" sz="1600" dirty="0" smtClean="0">
                <a:solidFill>
                  <a:schemeClr val="tx1"/>
                </a:solidFill>
              </a:rPr>
              <a:t> N </a:t>
            </a:r>
            <a:r>
              <a:rPr lang="es-AR" sz="1600" dirty="0" err="1" smtClean="0">
                <a:solidFill>
                  <a:schemeClr val="tx1"/>
                </a:solidFill>
              </a:rPr>
              <a:t>Inv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60886" y="875127"/>
            <a:ext cx="715664" cy="600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>
                <a:solidFill>
                  <a:schemeClr val="tx1"/>
                </a:solidFill>
              </a:rPr>
              <a:t>INF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60074" y="875127"/>
            <a:ext cx="688026" cy="600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err="1" smtClean="0">
                <a:solidFill>
                  <a:schemeClr val="tx1"/>
                </a:solidFill>
              </a:rPr>
              <a:t>Pract</a:t>
            </a: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sz="1600" dirty="0" err="1" smtClean="0">
                <a:solidFill>
                  <a:schemeClr val="tx1"/>
                </a:solidFill>
              </a:rPr>
              <a:t>Inv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063737" y="875127"/>
            <a:ext cx="708288" cy="600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err="1" smtClean="0">
                <a:solidFill>
                  <a:schemeClr val="tx1"/>
                </a:solidFill>
              </a:rPr>
              <a:t>Med</a:t>
            </a: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sz="1600" dirty="0" err="1" smtClean="0">
                <a:solidFill>
                  <a:schemeClr val="tx1"/>
                </a:solidFill>
              </a:rPr>
              <a:t>Crit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48383" y="875127"/>
            <a:ext cx="695192" cy="600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err="1" smtClean="0">
                <a:solidFill>
                  <a:schemeClr val="tx1"/>
                </a:solidFill>
              </a:rPr>
              <a:t>IntersDis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51835" y="875127"/>
            <a:ext cx="715664" cy="600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err="1" smtClean="0">
                <a:solidFill>
                  <a:schemeClr val="tx1"/>
                </a:solidFill>
              </a:rPr>
              <a:t>Obstr</a:t>
            </a:r>
            <a:r>
              <a:rPr lang="es-AR" sz="1600" dirty="0" smtClean="0">
                <a:solidFill>
                  <a:schemeClr val="tx1"/>
                </a:solidFill>
              </a:rPr>
              <a:t> y </a:t>
            </a:r>
            <a:r>
              <a:rPr lang="es-AR" sz="1600" dirty="0" err="1" smtClean="0">
                <a:solidFill>
                  <a:schemeClr val="tx1"/>
                </a:solidFill>
              </a:rPr>
              <a:t>Tum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943858" y="875127"/>
            <a:ext cx="695192" cy="600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err="1" smtClean="0">
                <a:solidFill>
                  <a:schemeClr val="tx1"/>
                </a:solidFill>
              </a:rPr>
              <a:t>Pract</a:t>
            </a:r>
            <a:r>
              <a:rPr lang="es-AR" sz="1600" dirty="0" smtClean="0">
                <a:solidFill>
                  <a:schemeClr val="tx1"/>
                </a:solidFill>
              </a:rPr>
              <a:t> N </a:t>
            </a:r>
            <a:r>
              <a:rPr lang="es-AR" sz="1600" dirty="0" err="1" smtClean="0">
                <a:solidFill>
                  <a:schemeClr val="tx1"/>
                </a:solidFill>
              </a:rPr>
              <a:t>Inv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-338203" y="5585269"/>
            <a:ext cx="89011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      Ene            Jun            </a:t>
            </a:r>
            <a:r>
              <a:rPr lang="es-AR" dirty="0"/>
              <a:t>Ene            Jun </a:t>
            </a:r>
            <a:r>
              <a:rPr lang="es-AR" dirty="0" smtClean="0"/>
              <a:t>           Ene            Jun            Ene           Jun            Ene</a:t>
            </a:r>
          </a:p>
          <a:p>
            <a:r>
              <a:rPr lang="es-AR" dirty="0"/>
              <a:t> </a:t>
            </a:r>
            <a:r>
              <a:rPr lang="es-AR" dirty="0" smtClean="0"/>
              <a:t>     2010                           2011                            2012                            2013                           2014</a:t>
            </a:r>
            <a:endParaRPr lang="es-AR" dirty="0"/>
          </a:p>
        </p:txBody>
      </p:sp>
      <p:cxnSp>
        <p:nvCxnSpPr>
          <p:cNvPr id="15" name="Conector recto 14"/>
          <p:cNvCxnSpPr/>
          <p:nvPr/>
        </p:nvCxnSpPr>
        <p:spPr>
          <a:xfrm>
            <a:off x="1952625" y="1388693"/>
            <a:ext cx="1431" cy="44484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3858665" y="1365729"/>
            <a:ext cx="1431" cy="44484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5762617" y="1365729"/>
            <a:ext cx="1431" cy="44484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7641517" y="1365729"/>
            <a:ext cx="1431" cy="44484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911230" y="2469618"/>
            <a:ext cx="333503" cy="2076982"/>
          </a:xfrm>
          <a:prstGeom prst="rect">
            <a:avLst/>
          </a:prstGeom>
          <a:solidFill>
            <a:schemeClr val="tx1">
              <a:lumMod val="50000"/>
              <a:lumOff val="50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7" name="Rectángulo 26"/>
          <p:cNvSpPr/>
          <p:nvPr/>
        </p:nvSpPr>
        <p:spPr>
          <a:xfrm>
            <a:off x="2841630" y="2469618"/>
            <a:ext cx="333503" cy="1988082"/>
          </a:xfrm>
          <a:prstGeom prst="rect">
            <a:avLst/>
          </a:prstGeom>
          <a:solidFill>
            <a:schemeClr val="tx1">
              <a:lumMod val="50000"/>
              <a:lumOff val="50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/>
          <p:cNvSpPr/>
          <p:nvPr/>
        </p:nvSpPr>
        <p:spPr>
          <a:xfrm>
            <a:off x="4772030" y="2482318"/>
            <a:ext cx="333503" cy="2153182"/>
          </a:xfrm>
          <a:prstGeom prst="rect">
            <a:avLst/>
          </a:prstGeom>
          <a:solidFill>
            <a:schemeClr val="tx1">
              <a:lumMod val="50000"/>
              <a:lumOff val="50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6689730" y="2482318"/>
            <a:ext cx="333503" cy="1975382"/>
          </a:xfrm>
          <a:prstGeom prst="rect">
            <a:avLst/>
          </a:prstGeom>
          <a:solidFill>
            <a:schemeClr val="tx1">
              <a:lumMod val="50000"/>
              <a:lumOff val="50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/>
        </p:nvSpPr>
        <p:spPr>
          <a:xfrm>
            <a:off x="911230" y="4546600"/>
            <a:ext cx="333503" cy="10287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/>
          <p:cNvSpPr/>
          <p:nvPr/>
        </p:nvSpPr>
        <p:spPr>
          <a:xfrm>
            <a:off x="2841630" y="4481524"/>
            <a:ext cx="333503" cy="1093776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31"/>
          <p:cNvSpPr/>
          <p:nvPr/>
        </p:nvSpPr>
        <p:spPr>
          <a:xfrm>
            <a:off x="4772030" y="4635500"/>
            <a:ext cx="333503" cy="9525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Rectángulo 32"/>
          <p:cNvSpPr/>
          <p:nvPr/>
        </p:nvSpPr>
        <p:spPr>
          <a:xfrm>
            <a:off x="6702430" y="4468824"/>
            <a:ext cx="333503" cy="1093776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CuadroTexto 25"/>
          <p:cNvSpPr txBox="1"/>
          <p:nvPr/>
        </p:nvSpPr>
        <p:spPr>
          <a:xfrm>
            <a:off x="631141" y="1929352"/>
            <a:ext cx="42068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LAS HERRAMIENTAS DEL NEUMONOLOGO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769686" y="1984767"/>
            <a:ext cx="58044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rgbClr val="517D33"/>
                </a:solidFill>
              </a:rPr>
              <a:t>CURSO DE EPIDEMIOLOGIA Y MANEJO DE BASES DE DATOS</a:t>
            </a:r>
            <a:endParaRPr lang="es-AR" b="1" dirty="0">
              <a:solidFill>
                <a:srgbClr val="517D33"/>
              </a:solidFill>
            </a:endParaRPr>
          </a:p>
        </p:txBody>
      </p:sp>
      <p:sp>
        <p:nvSpPr>
          <p:cNvPr id="37" name="Flecha abajo 36"/>
          <p:cNvSpPr/>
          <p:nvPr/>
        </p:nvSpPr>
        <p:spPr>
          <a:xfrm>
            <a:off x="875081" y="856985"/>
            <a:ext cx="484632" cy="87682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38" name="Flecha abajo 37"/>
          <p:cNvSpPr/>
          <p:nvPr/>
        </p:nvSpPr>
        <p:spPr>
          <a:xfrm>
            <a:off x="2781305" y="856985"/>
            <a:ext cx="484632" cy="87682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39" name="Flecha abajo 38"/>
          <p:cNvSpPr/>
          <p:nvPr/>
        </p:nvSpPr>
        <p:spPr>
          <a:xfrm>
            <a:off x="4669614" y="856985"/>
            <a:ext cx="484632" cy="87682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40" name="Flecha abajo 39"/>
          <p:cNvSpPr/>
          <p:nvPr/>
        </p:nvSpPr>
        <p:spPr>
          <a:xfrm>
            <a:off x="6565089" y="856985"/>
            <a:ext cx="484632" cy="87682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pic>
        <p:nvPicPr>
          <p:cNvPr id="36" name="Picture 10" descr="UB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ángulo 40"/>
          <p:cNvSpPr/>
          <p:nvPr/>
        </p:nvSpPr>
        <p:spPr>
          <a:xfrm>
            <a:off x="7847311" y="875127"/>
            <a:ext cx="715664" cy="600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err="1" smtClean="0">
                <a:solidFill>
                  <a:schemeClr val="tx1"/>
                </a:solidFill>
              </a:rPr>
              <a:t>Inf</a:t>
            </a:r>
            <a:endParaRPr lang="es-A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6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45774" y="1169527"/>
            <a:ext cx="882594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Las carrera contempla el Curso Unificado, realizado fuera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del horario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de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residencia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en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conjunto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por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todas las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sedes. El curso consiste en 6 módulos: Infecciones; Enfermedades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Obstructivas y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Tumores; Enfermedades Intersticiales; Prácticas Invasivas, Prácticas No-invasivas y Medicina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Crítica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Neumonológica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Los aspirantes del primer año reciben un curso de 8 semanas: Las Herramientas del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Neumonólogo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y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durante el 2°o el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3°años un curso de Epidemiología y Manejo de Base de Datos.</a:t>
            </a:r>
            <a:endParaRPr lang="es-AR" altLang="zh-CN" sz="28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5301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Curso Unificado de la Carrera de Especialista en </a:t>
            </a:r>
            <a:r>
              <a:rPr lang="es-AR" altLang="zh-CN" sz="3600" dirty="0" err="1" smtClean="0">
                <a:solidFill>
                  <a:srgbClr val="3333CC"/>
                </a:solidFill>
                <a:ea typeface="SimSun" panose="02010600030101010101" pitchFamily="2" charset="-122"/>
              </a:rPr>
              <a:t>Neumonologia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pic>
        <p:nvPicPr>
          <p:cNvPr id="4" name="Picture 10" descr="UB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7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00150"/>
            <a:ext cx="7886700" cy="464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Profesor</a:t>
            </a:r>
            <a:r>
              <a:rPr lang="en-US" dirty="0" smtClean="0"/>
              <a:t> Titular de </a:t>
            </a:r>
            <a:r>
              <a:rPr lang="en-US" dirty="0" err="1" smtClean="0"/>
              <a:t>Medicina</a:t>
            </a:r>
            <a:r>
              <a:rPr lang="en-US" dirty="0" smtClean="0"/>
              <a:t>, </a:t>
            </a:r>
            <a:r>
              <a:rPr lang="en-US" dirty="0" err="1" smtClean="0"/>
              <a:t>Orientación</a:t>
            </a:r>
            <a:r>
              <a:rPr lang="en-US" dirty="0" smtClean="0"/>
              <a:t> </a:t>
            </a:r>
            <a:r>
              <a:rPr lang="en-US" dirty="0" err="1" smtClean="0"/>
              <a:t>Neumonología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Director de la Carrera de </a:t>
            </a:r>
            <a:r>
              <a:rPr lang="en-US" dirty="0" err="1" smtClean="0"/>
              <a:t>Especialista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Neumonología</a:t>
            </a:r>
            <a:r>
              <a:rPr lang="en-US" dirty="0" smtClean="0"/>
              <a:t>, </a:t>
            </a:r>
            <a:r>
              <a:rPr lang="en-US" dirty="0" err="1" smtClean="0"/>
              <a:t>Facultad</a:t>
            </a:r>
            <a:r>
              <a:rPr lang="en-US" dirty="0" smtClean="0"/>
              <a:t> de </a:t>
            </a:r>
            <a:r>
              <a:rPr lang="en-US" dirty="0" err="1" smtClean="0"/>
              <a:t>Medicina</a:t>
            </a:r>
            <a:r>
              <a:rPr lang="en-US" dirty="0" smtClean="0"/>
              <a:t>, </a:t>
            </a:r>
            <a:r>
              <a:rPr lang="en-US" dirty="0" err="1" smtClean="0"/>
              <a:t>sede</a:t>
            </a:r>
            <a:r>
              <a:rPr lang="en-US" dirty="0" smtClean="0"/>
              <a:t> Hospital de </a:t>
            </a:r>
            <a:r>
              <a:rPr lang="en-US" dirty="0" err="1" smtClean="0"/>
              <a:t>Clínicas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Coordinador</a:t>
            </a:r>
            <a:r>
              <a:rPr lang="en-US" dirty="0" smtClean="0"/>
              <a:t> del </a:t>
            </a:r>
            <a:r>
              <a:rPr lang="en-US" dirty="0" err="1" smtClean="0"/>
              <a:t>Comité</a:t>
            </a:r>
            <a:r>
              <a:rPr lang="en-US" dirty="0" smtClean="0"/>
              <a:t> de </a:t>
            </a:r>
            <a:r>
              <a:rPr lang="en-US" dirty="0" err="1" smtClean="0"/>
              <a:t>Selección</a:t>
            </a:r>
            <a:r>
              <a:rPr lang="en-US" dirty="0" smtClean="0"/>
              <a:t> y </a:t>
            </a:r>
            <a:r>
              <a:rPr lang="en-US" dirty="0" err="1" smtClean="0"/>
              <a:t>Evaluación</a:t>
            </a:r>
            <a:r>
              <a:rPr lang="en-US" dirty="0" smtClean="0"/>
              <a:t> de la Carrera</a:t>
            </a:r>
          </a:p>
          <a:p>
            <a:r>
              <a:rPr lang="en-US" dirty="0" err="1" smtClean="0"/>
              <a:t>Coordinador</a:t>
            </a:r>
            <a:r>
              <a:rPr lang="en-US" dirty="0" smtClean="0"/>
              <a:t> General de la </a:t>
            </a:r>
            <a:r>
              <a:rPr lang="en-US" dirty="0" err="1" smtClean="0"/>
              <a:t>Escuela</a:t>
            </a:r>
            <a:r>
              <a:rPr lang="en-US" dirty="0" smtClean="0"/>
              <a:t> Argentina de </a:t>
            </a:r>
            <a:r>
              <a:rPr lang="en-US" dirty="0" err="1" smtClean="0"/>
              <a:t>Medicina</a:t>
            </a:r>
            <a:r>
              <a:rPr lang="en-US" dirty="0" smtClean="0"/>
              <a:t> </a:t>
            </a:r>
            <a:r>
              <a:rPr lang="en-US" dirty="0" err="1" smtClean="0"/>
              <a:t>Respiratoria</a:t>
            </a:r>
            <a:r>
              <a:rPr lang="en-US" dirty="0" smtClean="0"/>
              <a:t>, AAMR.</a:t>
            </a:r>
          </a:p>
        </p:txBody>
      </p:sp>
      <p:pic>
        <p:nvPicPr>
          <p:cNvPr id="4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6879" y="154547"/>
            <a:ext cx="7886700" cy="736816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Conflictos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Interés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880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Horas Docentes Dedicadas a Cada Tema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913459659"/>
              </p:ext>
            </p:extLst>
          </p:nvPr>
        </p:nvGraphicFramePr>
        <p:xfrm>
          <a:off x="0" y="610857"/>
          <a:ext cx="9296400" cy="577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851090" y="-40005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ASMA</a:t>
            </a:r>
            <a:endParaRPr lang="es-AR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44527" y="1200150"/>
            <a:ext cx="1207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OTRAS</a:t>
            </a:r>
          </a:p>
          <a:p>
            <a:pPr algn="ctr"/>
            <a:r>
              <a:rPr lang="es-AR" b="1" dirty="0" smtClean="0"/>
              <a:t>OBSTRUCT</a:t>
            </a:r>
            <a:endParaRPr lang="es-AR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99661" y="280522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EPOC</a:t>
            </a:r>
            <a:endParaRPr lang="es-A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61189" y="413330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ASMA</a:t>
            </a:r>
            <a:endParaRPr lang="es-AR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67413" y="546138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CANCER</a:t>
            </a:r>
            <a:endParaRPr lang="es-AR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463415" y="2510644"/>
            <a:ext cx="97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OCUPAC</a:t>
            </a:r>
            <a:endParaRPr lang="es-AR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014097" y="2510644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TBC</a:t>
            </a:r>
            <a:endParaRPr lang="es-AR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669235" y="4601788"/>
            <a:ext cx="1259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2">
                    <a:lumMod val="90000"/>
                  </a:schemeClr>
                </a:solidFill>
              </a:rPr>
              <a:t>GÉRMENES</a:t>
            </a:r>
          </a:p>
          <a:p>
            <a:pPr algn="ctr"/>
            <a:r>
              <a:rPr lang="es-AR" b="1" dirty="0" smtClean="0">
                <a:solidFill>
                  <a:schemeClr val="bg2">
                    <a:lumMod val="90000"/>
                  </a:schemeClr>
                </a:solidFill>
              </a:rPr>
              <a:t>COMUNES</a:t>
            </a:r>
            <a:endParaRPr lang="es-A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993292" y="1477149"/>
            <a:ext cx="143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MEDIASTINO</a:t>
            </a:r>
            <a:endParaRPr lang="es-AR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002589" y="2509969"/>
            <a:ext cx="141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TRASPLANTE</a:t>
            </a:r>
            <a:endParaRPr lang="es-AR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089120" y="4601788"/>
            <a:ext cx="1242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PRACTICAS</a:t>
            </a:r>
          </a:p>
          <a:p>
            <a:pPr algn="ctr"/>
            <a:r>
              <a:rPr lang="es-AR" b="1" dirty="0" smtClean="0"/>
              <a:t>INVASIVAS</a:t>
            </a:r>
            <a:endParaRPr lang="es-AR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341129" y="1338649"/>
            <a:ext cx="1493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CIRCULACIÓN</a:t>
            </a:r>
          </a:p>
          <a:p>
            <a:pPr algn="ctr"/>
            <a:r>
              <a:rPr lang="es-AR" b="1" dirty="0" smtClean="0"/>
              <a:t>PULMONAR</a:t>
            </a:r>
            <a:endParaRPr lang="es-AR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497646" y="3893008"/>
            <a:ext cx="1180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MEDICINA</a:t>
            </a:r>
          </a:p>
          <a:p>
            <a:pPr algn="ctr"/>
            <a:r>
              <a:rPr lang="es-AR" b="1" dirty="0" smtClean="0"/>
              <a:t>CRITICA</a:t>
            </a:r>
            <a:endParaRPr lang="es-AR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916663" y="1449742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PLEURA Y</a:t>
            </a:r>
          </a:p>
          <a:p>
            <a:pPr algn="ctr"/>
            <a:r>
              <a:rPr lang="es-AR" b="1" dirty="0" smtClean="0"/>
              <a:t>PARED</a:t>
            </a:r>
            <a:endParaRPr lang="es-AR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040095" y="250996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SUEÑO</a:t>
            </a:r>
            <a:endParaRPr lang="es-AR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690127" y="4594422"/>
            <a:ext cx="156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PRÁCTICAS</a:t>
            </a:r>
          </a:p>
          <a:p>
            <a:pPr algn="ctr"/>
            <a:r>
              <a:rPr lang="es-AR" b="1" dirty="0" smtClean="0"/>
              <a:t>NO INVASIVAS</a:t>
            </a:r>
            <a:endParaRPr lang="es-AR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658049" y="1349855"/>
            <a:ext cx="1321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MICOSIS, H.</a:t>
            </a:r>
          </a:p>
          <a:p>
            <a:pPr algn="ctr"/>
            <a:r>
              <a:rPr lang="es-AR" b="1" dirty="0" smtClean="0"/>
              <a:t>INMUNOC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30337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38221259"/>
              </p:ext>
            </p:extLst>
          </p:nvPr>
        </p:nvGraphicFramePr>
        <p:xfrm>
          <a:off x="0" y="975433"/>
          <a:ext cx="9296400" cy="540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851090" y="-40005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ASMA</a:t>
            </a:r>
            <a:endParaRPr lang="es-AR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857443" y="1200150"/>
            <a:ext cx="1207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OTRAS</a:t>
            </a:r>
          </a:p>
          <a:p>
            <a:pPr algn="ctr"/>
            <a:r>
              <a:rPr lang="es-AR" b="1" dirty="0" smtClean="0"/>
              <a:t>OBSTRUCT</a:t>
            </a:r>
            <a:endParaRPr lang="es-AR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12577" y="280522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EPOC</a:t>
            </a:r>
            <a:endParaRPr lang="es-A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74105" y="413330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ASMA</a:t>
            </a:r>
            <a:endParaRPr lang="es-AR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80329" y="546138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2">
                    <a:lumMod val="90000"/>
                  </a:schemeClr>
                </a:solidFill>
              </a:rPr>
              <a:t>CANCER</a:t>
            </a:r>
            <a:endParaRPr lang="es-A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376330" y="3708342"/>
            <a:ext cx="97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OCUPAC</a:t>
            </a:r>
            <a:endParaRPr lang="es-AR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610830" y="1449741"/>
            <a:ext cx="1321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MICOSIS, H.</a:t>
            </a:r>
          </a:p>
          <a:p>
            <a:pPr algn="ctr"/>
            <a:r>
              <a:rPr lang="es-AR" b="1" dirty="0" smtClean="0"/>
              <a:t>INMUNOC</a:t>
            </a:r>
            <a:endParaRPr lang="es-AR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993413" y="2694635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TBC</a:t>
            </a:r>
            <a:endParaRPr lang="es-AR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638669" y="4325883"/>
            <a:ext cx="1259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2">
                    <a:lumMod val="90000"/>
                  </a:schemeClr>
                </a:solidFill>
              </a:rPr>
              <a:t>GÉRMENES</a:t>
            </a:r>
          </a:p>
          <a:p>
            <a:pPr algn="ctr"/>
            <a:r>
              <a:rPr lang="es-AR" b="1" dirty="0" smtClean="0">
                <a:solidFill>
                  <a:schemeClr val="bg2">
                    <a:lumMod val="90000"/>
                  </a:schemeClr>
                </a:solidFill>
              </a:rPr>
              <a:t>COMUNES</a:t>
            </a:r>
            <a:endParaRPr lang="es-A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925939" y="2913531"/>
            <a:ext cx="143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MEDIASTINO</a:t>
            </a:r>
            <a:endParaRPr lang="es-AR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944533" y="3572993"/>
            <a:ext cx="141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TRASPLANTE</a:t>
            </a:r>
            <a:endParaRPr lang="es-AR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031064" y="4601788"/>
            <a:ext cx="1242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PRACTICAS</a:t>
            </a:r>
          </a:p>
          <a:p>
            <a:pPr algn="ctr"/>
            <a:r>
              <a:rPr lang="es-AR" b="1" dirty="0" smtClean="0"/>
              <a:t>INVASIVAS</a:t>
            </a:r>
            <a:endParaRPr lang="es-AR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312101" y="1338649"/>
            <a:ext cx="1493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CIRCULACIÓN</a:t>
            </a:r>
          </a:p>
          <a:p>
            <a:pPr algn="ctr"/>
            <a:r>
              <a:rPr lang="es-AR" b="1" dirty="0" smtClean="0"/>
              <a:t>PULMONAR</a:t>
            </a:r>
            <a:endParaRPr lang="es-AR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468618" y="3893008"/>
            <a:ext cx="1180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MEDICINA</a:t>
            </a:r>
          </a:p>
          <a:p>
            <a:pPr algn="ctr"/>
            <a:r>
              <a:rPr lang="es-AR" b="1" dirty="0" smtClean="0"/>
              <a:t>CRITICA</a:t>
            </a:r>
            <a:endParaRPr lang="es-AR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887634" y="2879301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PLEURA Y</a:t>
            </a:r>
          </a:p>
          <a:p>
            <a:pPr algn="ctr"/>
            <a:r>
              <a:rPr lang="es-AR" b="1" dirty="0" smtClean="0"/>
              <a:t>PARED</a:t>
            </a:r>
            <a:endParaRPr lang="es-AR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011066" y="369115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SUEÑO</a:t>
            </a:r>
            <a:endParaRPr lang="es-AR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661099" y="4783104"/>
            <a:ext cx="156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PRÁCTICAS</a:t>
            </a:r>
          </a:p>
          <a:p>
            <a:pPr algn="ctr"/>
            <a:r>
              <a:rPr lang="es-AR" b="1" dirty="0" smtClean="0"/>
              <a:t>NO INVASIVAS</a:t>
            </a:r>
            <a:endParaRPr lang="es-AR" b="1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3236" y="0"/>
            <a:ext cx="8880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Horas Docentes Dedicadas 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por 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Tema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pic>
        <p:nvPicPr>
          <p:cNvPr id="27" name="Picture 10" descr="UB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4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83874" y="906296"/>
            <a:ext cx="882594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s-AR" altLang="zh-CN" sz="25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OBSTRUCTIVAS Y TUMORES: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5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Cancer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(4,7%), Asma (5.3%) y EPOC (7.3%), otras afecciones de la vía aérea inferior (2,7%)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s-AR" altLang="zh-CN" sz="25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ENFERMEDADES DIFUSAS: 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Difusas 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del parénquima (8,0%), </a:t>
            </a:r>
            <a:r>
              <a:rPr lang="es-AR" altLang="zh-CN" sz="25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ocupac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. 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(2,7%) 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autoinmunes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, </a:t>
            </a:r>
            <a:r>
              <a:rPr lang="es-AR" altLang="zh-CN" sz="2500" dirty="0" err="1">
                <a:latin typeface="Tahoma" panose="020B0604030504040204" pitchFamily="34" charset="0"/>
                <a:ea typeface="SimSun" panose="02010600030101010101" pitchFamily="2" charset="-122"/>
              </a:rPr>
              <a:t>colagenopatías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, malformaciones (2,7%)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s-AR" altLang="zh-CN" sz="25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INFECCIONES: 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No TBC (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10,6%) y TBC (5,3%), 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otras (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4,0%)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s-AR" altLang="zh-CN" sz="25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PRACTICAS INVASIVAS: 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Prácticas Invasivas 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(8,0%), 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Trasplante (3,3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%), Mediastino (2,0%)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s-AR" altLang="zh-CN" sz="25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MEDICINA CRITICA: 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Medicina 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Critica (16,7%), 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Circulación Pulmonar 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(3,3%)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s-AR" altLang="zh-CN" sz="2500" dirty="0" smtClean="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PRACTICAS NO INVASIVAS: 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Practicas 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No Invasivas (8,0%), </a:t>
            </a:r>
            <a:r>
              <a:rPr lang="es-AR" altLang="zh-CN" sz="2500" dirty="0" smtClean="0">
                <a:latin typeface="Tahoma" panose="020B0604030504040204" pitchFamily="34" charset="0"/>
                <a:ea typeface="SimSun" panose="02010600030101010101" pitchFamily="2" charset="-122"/>
              </a:rPr>
              <a:t>Sueño </a:t>
            </a:r>
            <a:r>
              <a:rPr lang="es-AR" altLang="zh-CN" sz="2500" dirty="0">
                <a:latin typeface="Tahoma" panose="020B0604030504040204" pitchFamily="34" charset="0"/>
                <a:ea typeface="SimSun" panose="02010600030101010101" pitchFamily="2" charset="-122"/>
              </a:rPr>
              <a:t>(2,7%) y Pleura y Pared  (2,7%)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55522" y="-7764"/>
            <a:ext cx="8880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Horas Docentes Dedicadas a Cada Tema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4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45774" y="1140499"/>
            <a:ext cx="882594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La Escuela de Medicina Respiratoria de la AAMR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es el órgano de la AAMR que tiene como objetivo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promover entrenamiento </a:t>
            </a:r>
            <a:r>
              <a:rPr lang="es-AR" altLang="zh-CN" sz="2800" dirty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y educación médica continua en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medicina respiratoria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en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nuestro medio.</a:t>
            </a:r>
            <a:endParaRPr lang="es-AR" altLang="zh-CN" sz="2800" dirty="0">
              <a:latin typeface="Tahoma" panose="020B0604030504040204" pitchFamily="34" charset="0"/>
              <a:ea typeface="SimSun" panose="02010600030101010101" pitchFamily="2" charset="-122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Es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la encargada de </a:t>
            </a:r>
            <a:r>
              <a:rPr lang="es-AR" altLang="zh-CN" sz="2800" dirty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proponer, diseñar, coordinar y controlar las actividades educativas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de la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AAMR.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Responsabilidad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en la </a:t>
            </a:r>
            <a:r>
              <a:rPr lang="es-AR" altLang="zh-CN" sz="2800" dirty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formación del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postgrado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, tiene acuerdos con el Ministerio de Salud y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realiza convenios con </a:t>
            </a:r>
            <a:r>
              <a:rPr lang="es-AR" altLang="zh-CN" sz="2800" dirty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las Universidades y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Facultades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para  participar activamente la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formación de los graduados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. (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Siguiendo los lineamientos de la Resolución 509.820/04 Anexo 1 de la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UBA).</a:t>
            </a:r>
            <a:endParaRPr lang="es-AR" altLang="zh-CN" sz="28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5301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Escuela Argentina de Medicina Respiratoria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pic>
        <p:nvPicPr>
          <p:cNvPr id="4" name="Picture 2" descr="http://4.bp.blogspot.com/-NZ70s_RU1Wo/UVGK8BvmBJI/AAAAAAAAGMo/lrTIm9f2zLI/s1600/EJEMPLO-PARA-FOTOS-POSTE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79" y="0"/>
            <a:ext cx="1357421" cy="9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45774" y="1140499"/>
            <a:ext cx="8825948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La AAMR otorgará el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título de especialista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en cooperación con el Ministerio de Salud de la Nación.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Los aspirantes se inscriben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en el Ministerio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, el Ministerio informa a la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AAMR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acerca de esta inscripción e informa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a la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EAMR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La EAMR convoca a la próxima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fecha de examen final de la carrera de la UBA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(el mismo examen) y forma un jurado de 3 docentes + un veedor del MSAL.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Los aspirantes deben acreditar una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experiencia de formación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no inferior en tiempo y dedicación a una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residencia de </a:t>
            </a:r>
            <a:r>
              <a:rPr lang="es-AR" altLang="zh-CN" sz="2800" dirty="0" err="1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neumonología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y certificar práctica actual en la especialidad para estar habilitados para rendir.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endParaRPr lang="es-AR" altLang="zh-CN" sz="28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5301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Escuela Argentina de Medicina Respiratoria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pic>
        <p:nvPicPr>
          <p:cNvPr id="4" name="Picture 2" descr="http://4.bp.blogspot.com/-NZ70s_RU1Wo/UVGK8BvmBJI/AAAAAAAAGMo/lrTIm9f2zLI/s1600/EJEMPLO-PARA-FOTOS-POSTE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79" y="0"/>
            <a:ext cx="1357421" cy="9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69847" y="35438"/>
            <a:ext cx="7633250" cy="1552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smtClean="0">
                <a:latin typeface="Arial" pitchFamily="34" charset="0"/>
                <a:cs typeface="Arial" pitchFamily="34" charset="0"/>
              </a:rPr>
              <a:t> Gracias por su Atención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4.bp.blogspot.com/-NZ70s_RU1Wo/UVGK8BvmBJI/AAAAAAAAGMo/lrTIm9f2zLI/s1600/EJEMPLO-PARA-FOTOS-POSTE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15" y="2160689"/>
            <a:ext cx="4012702" cy="26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UB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6" y="2180510"/>
            <a:ext cx="2701443" cy="266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7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316020" y="4472583"/>
            <a:ext cx="853016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zh-CN" sz="3600" dirty="0">
                <a:solidFill>
                  <a:srgbClr val="3333CC"/>
                </a:solidFill>
                <a:ea typeface="SimSun" panose="02010600030101010101" pitchFamily="2" charset="-122"/>
              </a:rPr>
              <a:t>¿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Cómo obtener el título de especialista en </a:t>
            </a:r>
            <a:r>
              <a:rPr lang="es-AR" altLang="zh-CN" sz="3600" dirty="0" err="1" smtClean="0">
                <a:solidFill>
                  <a:srgbClr val="3333CC"/>
                </a:solidFill>
                <a:ea typeface="SimSun" panose="02010600030101010101" pitchFamily="2" charset="-122"/>
              </a:rPr>
              <a:t>Neumonología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 de la Universidad de Buenos Aires?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pic>
        <p:nvPicPr>
          <p:cNvPr id="4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clevermuttportal.com/_yet_syet_media/graduation_cap_and_diplo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08" y="272376"/>
            <a:ext cx="5584504" cy="38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UB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406110" y="1291715"/>
            <a:ext cx="846666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Grado: 7 años (médico)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Internado Rotatorio: 1 año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Entrenamiento previo, residencia, concurrencia programática: 2-4 años.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Residencia o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Fellowship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: 3 años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endParaRPr lang="es-AR" altLang="zh-CN" sz="2800" dirty="0" smtClean="0">
              <a:latin typeface="Tahoma" panose="020B0604030504040204" pitchFamily="34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     Total entrenamiento: </a:t>
            </a:r>
            <a:r>
              <a:rPr lang="es-AR" altLang="zh-CN" sz="2800" b="1" dirty="0" smtClean="0">
                <a:latin typeface="Tahoma" panose="020B0604030504040204" pitchFamily="34" charset="0"/>
                <a:ea typeface="SimSun" panose="02010600030101010101" pitchFamily="2" charset="-122"/>
              </a:rPr>
              <a:t>14 a 16 años</a:t>
            </a:r>
            <a:endParaRPr lang="es-AR" altLang="zh-CN" sz="2800" b="1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5301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Duración del Entrenamiento de un </a:t>
            </a:r>
            <a:r>
              <a:rPr lang="es-AR" altLang="zh-CN" sz="3600" dirty="0" err="1" smtClean="0">
                <a:solidFill>
                  <a:srgbClr val="3333CC"/>
                </a:solidFill>
                <a:ea typeface="SimSun" panose="02010600030101010101" pitchFamily="2" charset="-122"/>
              </a:rPr>
              <a:t>Neumonólogo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 en la UBA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pic>
        <p:nvPicPr>
          <p:cNvPr id="4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10" descr="UB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0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451139" y="7951781"/>
            <a:ext cx="8466667" cy="54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El expediente 509.820/04 de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2005,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indica que la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carrera de Especialista en </a:t>
            </a:r>
            <a:r>
              <a:rPr lang="es-AR" altLang="zh-CN" sz="2800" dirty="0" err="1">
                <a:latin typeface="Tahoma" panose="020B0604030504040204" pitchFamily="34" charset="0"/>
                <a:ea typeface="SimSun" panose="02010600030101010101" pitchFamily="2" charset="-122"/>
              </a:rPr>
              <a:t>Neumonología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es una Carrera de Especialización Principal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con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Orientación o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Post-básica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con el tipo de orientación “</a:t>
            </a:r>
            <a:r>
              <a:rPr lang="es-AR" altLang="zh-CN" sz="2800" dirty="0" err="1">
                <a:latin typeface="Tahoma" panose="020B0604030504040204" pitchFamily="34" charset="0"/>
                <a:ea typeface="SimSun" panose="02010600030101010101" pitchFamily="2" charset="-122"/>
              </a:rPr>
              <a:t>Areas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de la Medicina Interna y Especialidades Clínicas”.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Las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Carreras de Especialización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responden a distintas modalidades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.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Nuestra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Carrera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responde 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modalidad 1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(en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base 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residencia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o concurrencia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programática, o beca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adscripta a la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residencia). Estas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carreras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deberán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contemplar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actividades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fuera del horario de la residencia y si es posible en conjunto con todas las sedes de la carrera.</a:t>
            </a:r>
          </a:p>
        </p:txBody>
      </p:sp>
      <p:pic>
        <p:nvPicPr>
          <p:cNvPr id="4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http://photos.wikimapia.org/p/00/01/24/43/32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56"/>
            <a:ext cx="9232213" cy="69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51139" y="2815150"/>
            <a:ext cx="76928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Blip>
                <a:blip r:embed="rId3"/>
              </a:buBlip>
            </a:pPr>
            <a:r>
              <a:rPr lang="en-US" altLang="zh-CN" sz="2400" dirty="0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400" dirty="0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El expediente 509.820/04 de 2005, indica que la carrera de Especialista en </a:t>
            </a:r>
            <a:r>
              <a:rPr lang="es-AR" altLang="zh-CN" sz="2400" dirty="0" err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Neumonología</a:t>
            </a:r>
            <a:r>
              <a:rPr lang="es-AR" altLang="zh-CN" sz="2400" dirty="0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es una Carrera de Especialización Principal con Orientación o Post-básica con el tipo de orientación “</a:t>
            </a:r>
            <a:r>
              <a:rPr lang="es-AR" altLang="zh-CN" sz="2400" dirty="0" err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Areas</a:t>
            </a:r>
            <a:r>
              <a:rPr lang="es-AR" altLang="zh-CN" sz="2400" dirty="0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de la Medicina Interna y Especialidades Clínicas”.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530167" cy="1200329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0000CC"/>
                </a:solidFill>
                <a:ea typeface="SimSun" panose="02010600030101010101" pitchFamily="2" charset="-122"/>
              </a:rPr>
              <a:t>Reglamentación Carreras de Especialista de la UBA</a:t>
            </a:r>
            <a:endParaRPr lang="en-US" altLang="zh-CN" sz="3600" dirty="0">
              <a:solidFill>
                <a:srgbClr val="0000CC"/>
              </a:solidFill>
              <a:ea typeface="SimSun" panose="02010600030101010101" pitchFamily="2" charset="-122"/>
            </a:endParaRPr>
          </a:p>
        </p:txBody>
      </p:sp>
      <p:pic>
        <p:nvPicPr>
          <p:cNvPr id="9" name="Picture 10" descr="UB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4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Carlos\Desktop\LOGO DIVISION NEU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8497" r="63000" b="20377"/>
          <a:stretch>
            <a:fillRect/>
          </a:stretch>
        </p:blipFill>
        <p:spPr bwMode="auto">
          <a:xfrm>
            <a:off x="106879" y="6313993"/>
            <a:ext cx="534390" cy="5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8769" y="647205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CM Luna, Hospital de Clínicas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http://photos.wikimapia.org/p/00/01/24/43/32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56"/>
            <a:ext cx="9232213" cy="69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51139" y="2815150"/>
            <a:ext cx="76928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Blip>
                <a:blip r:embed="rId5"/>
              </a:buBlip>
            </a:pPr>
            <a:r>
              <a:rPr lang="en-US" altLang="zh-CN" sz="2400" dirty="0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400" dirty="0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Las Carreras de Especialización responden a distintas modalidades. Nuestra Carrera responde a modalidad 1 (en base a residencia o concurrencia programática, o beca adscripta a la residencia). Estas carreras deberán contemplar actividades fuera del horario de la residencia y si es posible en conjunto con todas las sedes de la carrera.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530167" cy="1200329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0000CC"/>
                </a:solidFill>
                <a:ea typeface="SimSun" panose="02010600030101010101" pitchFamily="2" charset="-122"/>
              </a:rPr>
              <a:t>Reglamentación Carreras de Especialista de la UBA</a:t>
            </a:r>
            <a:endParaRPr lang="en-US" altLang="zh-CN" sz="3600" dirty="0">
              <a:solidFill>
                <a:srgbClr val="0000CC"/>
              </a:solidFill>
              <a:ea typeface="SimSun" panose="02010600030101010101" pitchFamily="2" charset="-122"/>
            </a:endParaRPr>
          </a:p>
        </p:txBody>
      </p:sp>
      <p:pic>
        <p:nvPicPr>
          <p:cNvPr id="9" name="Picture 10" descr="UB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97083" y="-7764"/>
            <a:ext cx="85301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Diferentes Modalidades de Ingreso a la Carrera de Especialista, HCSM, UBA.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66921"/>
              </p:ext>
            </p:extLst>
          </p:nvPr>
        </p:nvGraphicFramePr>
        <p:xfrm>
          <a:off x="464455" y="1614710"/>
          <a:ext cx="818605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1"/>
                <a:gridCol w="1123773"/>
                <a:gridCol w="1030514"/>
                <a:gridCol w="1045028"/>
                <a:gridCol w="1146629"/>
                <a:gridCol w="849301"/>
                <a:gridCol w="1298811"/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Modalidad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Res/</a:t>
                      </a:r>
                      <a:r>
                        <a:rPr lang="es-AR" dirty="0" err="1" smtClean="0">
                          <a:solidFill>
                            <a:schemeClr val="tx1"/>
                          </a:solidFill>
                        </a:rPr>
                        <a:t>Conc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 previa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Edad Máxima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>
                          <a:solidFill>
                            <a:schemeClr val="tx1"/>
                          </a:solidFill>
                        </a:rPr>
                        <a:t>Anteced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Examen</a:t>
                      </a:r>
                    </a:p>
                    <a:p>
                      <a:pPr algn="ctr"/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Cupo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Entrevista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s-AR" dirty="0" smtClean="0"/>
                        <a:t>Residencia 1º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dirty="0" smtClean="0"/>
                        <a:t>Nivel</a:t>
                      </a:r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SI</a:t>
                      </a:r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-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±</a:t>
                      </a:r>
                      <a:endParaRPr lang="es-AR" sz="24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s-AR" dirty="0" smtClean="0"/>
                        <a:t>Residencia 2º Nivel</a:t>
                      </a:r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SI</a:t>
                      </a:r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2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s-AR" dirty="0" smtClean="0"/>
                        <a:t>Concurrencia Programática </a:t>
                      </a:r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SI</a:t>
                      </a:r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2-3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s-AR" dirty="0" smtClean="0"/>
                        <a:t>Becario </a:t>
                      </a:r>
                    </a:p>
                    <a:p>
                      <a:r>
                        <a:rPr lang="es-AR" dirty="0" smtClean="0"/>
                        <a:t>Extranjero </a:t>
                      </a:r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SI</a:t>
                      </a:r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1</a:t>
                      </a:r>
                      <a:endParaRPr lang="es-A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dirty="0" smtClean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s-AR" dirty="0" smtClean="0"/>
                        <a:t>Seleccionado Argentino</a:t>
                      </a:r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No</a:t>
                      </a:r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1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s-AR" dirty="0" smtClean="0"/>
                        <a:t>Seleccionado Extranjero</a:t>
                      </a:r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No</a:t>
                      </a:r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1</a:t>
                      </a:r>
                      <a:endParaRPr lang="es-AR" dirty="0" smtClean="0"/>
                    </a:p>
                    <a:p>
                      <a:pPr algn="ctr"/>
                      <a:endParaRPr lang="es-AR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ym typeface="Wingdings" panose="05000000000000000000" pitchFamily="2" charset="2"/>
                        </a:rPr>
                        <a:t></a:t>
                      </a:r>
                      <a:endParaRPr lang="es-AR" dirty="0" smtClean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0" descr="UB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6" y="4654"/>
            <a:ext cx="912904" cy="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2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45774" y="598027"/>
            <a:ext cx="8825948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Se desempeñe de manera eficiente y eficaz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Tenga capacidad de autocrítica y superación.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Con excelente formación académica y asistencial.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Orientación asistencial, docente e investigativa.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Adaptado a la realidad, optimizando los recursos.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Formación continua, basada en la mejor evidencia.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Fomente la formación de grupos de trabajo.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Se interrelacione con otras especialidades.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Hábil en adquirir y transmitir conocimientos.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Formación profesional con responsabilidad creciente.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s-AR" altLang="zh-CN" sz="2800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07914" y="-29375"/>
            <a:ext cx="10778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Perfil del Especialista en </a:t>
            </a:r>
            <a:r>
              <a:rPr lang="es-AR" altLang="zh-CN" sz="3600" dirty="0" err="1" smtClean="0">
                <a:solidFill>
                  <a:srgbClr val="3333CC"/>
                </a:solidFill>
                <a:ea typeface="SimSun" panose="02010600030101010101" pitchFamily="2" charset="-122"/>
              </a:rPr>
              <a:t>Neumonologia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  <p:pic>
        <p:nvPicPr>
          <p:cNvPr id="1026" name="Picture 2" descr="http://whsc.emory.edu/home/publications/medicine/emory-medicine/winter2011/img/lilli_k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7" y="1465212"/>
            <a:ext cx="8974615" cy="56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sicoblog.com/wp-content/2011/06/la_autocritica_un_habito_beneficios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3" y="1770056"/>
            <a:ext cx="9010287" cy="537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umc.columbia.edu/dept/msih/alumni/images/msih2013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6" y="2143470"/>
            <a:ext cx="8974615" cy="48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ctorsmedicenter.com/wp-content/uploads/2012/07/Primary-Ca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6" y="4153553"/>
            <a:ext cx="3629583" cy="25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ed.ucsf.edu/sites/meded.ucsf.edu/files/styles/background/public/Ari%2BGreen%2BMD-145-919266929-O_0.jpg?itok=lMc6Vv-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75" y="4153553"/>
            <a:ext cx="4309647" cy="25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ev2.accrf.org/wp-content/uploads/img_clinical-trial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40" y="4153553"/>
            <a:ext cx="2587495" cy="25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547846" y="3854488"/>
            <a:ext cx="8389528" cy="3496764"/>
            <a:chOff x="801" y="1389"/>
            <a:chExt cx="5464" cy="2634"/>
          </a:xfrm>
        </p:grpSpPr>
        <p:pic>
          <p:nvPicPr>
            <p:cNvPr id="15" name="Picture 6" descr="cover-ches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9343">
              <a:off x="5326" y="1842"/>
              <a:ext cx="90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160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616"/>
              <a:ext cx="685" cy="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00006K3B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6212">
              <a:off x="831" y="2886"/>
              <a:ext cx="681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 descr="cover-ches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56024">
              <a:off x="1698" y="3339"/>
              <a:ext cx="903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Cover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06104">
              <a:off x="2093" y="3303"/>
              <a:ext cx="907" cy="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cover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68203">
              <a:off x="3080" y="3314"/>
              <a:ext cx="909" cy="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CID cover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" y="3067"/>
              <a:ext cx="668" cy="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3" descr="127-lancet-2%2520copy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39136">
              <a:off x="5595" y="2795"/>
              <a:ext cx="670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v293n23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44677">
              <a:off x="1150" y="1480"/>
              <a:ext cx="680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5" descr="v345n7040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66832">
              <a:off x="4825" y="2024"/>
              <a:ext cx="906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 descr="vol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78176">
              <a:off x="4325" y="2069"/>
              <a:ext cx="679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7" descr="cover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4940">
              <a:off x="4996" y="2976"/>
              <a:ext cx="689" cy="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8" descr="0,11963,0-0-16-58279-0,0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9012">
              <a:off x="801" y="1979"/>
              <a:ext cx="666" cy="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9" descr="revista_2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3893">
              <a:off x="1331" y="2115"/>
              <a:ext cx="663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0" descr="cover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6088">
              <a:off x="2510" y="2341"/>
              <a:ext cx="688" cy="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1" descr="160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86099">
              <a:off x="1559" y="2704"/>
              <a:ext cx="889" cy="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 descr="59-6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31983">
              <a:off x="3281" y="2387"/>
              <a:ext cx="952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3" descr="cover-thorax">
              <a:hlinkClick r:id="rId37"/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97370">
              <a:off x="1784" y="1570"/>
              <a:ext cx="887" cy="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4" descr="35114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" y="1389"/>
              <a:ext cx="603" cy="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5" descr="issn0272-5231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88098">
              <a:off x="4461" y="2750"/>
              <a:ext cx="618" cy="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Entrepreneurship Thematic Working Group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9" y="8791"/>
            <a:ext cx="8644078" cy="39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45774" y="1864913"/>
            <a:ext cx="8934902" cy="278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7" name="Picture 14" descr="http://comps.canstockphoto.com/can-stock-photo_csp7654416.jpg"/>
          <p:cNvPicPr>
            <a:picLocks noChangeAspect="1" noChangeArrowheads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6537" r="9447" b="53889"/>
          <a:stretch/>
        </p:blipFill>
        <p:spPr bwMode="auto">
          <a:xfrm>
            <a:off x="4938202" y="1856063"/>
            <a:ext cx="4235616" cy="24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omps.canstockphoto.com/can-stock-photo_csp7654416.jpg"/>
          <p:cNvPicPr>
            <a:picLocks noChangeAspect="1" noChangeArrowheads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50106" r="9536" b="11170"/>
          <a:stretch/>
        </p:blipFill>
        <p:spPr bwMode="auto">
          <a:xfrm>
            <a:off x="149130" y="2099570"/>
            <a:ext cx="4346433" cy="24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rtedehablar.wikispaces.com/file/view/unorador.jpg/334110326/unorador.jpg"/>
          <p:cNvPicPr>
            <a:picLocks noChangeAspect="1" noChangeArrowheads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" b="25567"/>
          <a:stretch/>
        </p:blipFill>
        <p:spPr bwMode="auto">
          <a:xfrm>
            <a:off x="274192" y="651865"/>
            <a:ext cx="8353215" cy="4427206"/>
          </a:xfrm>
          <a:prstGeom prst="rect">
            <a:avLst/>
          </a:prstGeom>
          <a:solidFill>
            <a:schemeClr val="bg1">
              <a:alpha val="26000"/>
            </a:schemeClr>
          </a:solidFill>
        </p:spPr>
      </p:pic>
      <p:pic>
        <p:nvPicPr>
          <p:cNvPr id="1042" name="Picture 18" descr="http://2.bp.blogspot.com/_J-KSKNoYDLA/Ru8B_cfrMKI/AAAAAAAAAm8/sLhsv_5P6Aw/s400/RSC.jpg"/>
          <p:cNvPicPr>
            <a:picLocks noChangeAspect="1" noChangeArrowheads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" b="1880"/>
          <a:stretch/>
        </p:blipFill>
        <p:spPr bwMode="auto">
          <a:xfrm>
            <a:off x="97332" y="-18287"/>
            <a:ext cx="7982732" cy="57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1.loadtr.com/l-840255-en_tus_manos.jpg"/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3646" b="24479"/>
          <a:stretch/>
        </p:blipFill>
        <p:spPr bwMode="auto">
          <a:xfrm>
            <a:off x="264413" y="3352799"/>
            <a:ext cx="8707309" cy="46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-116115" y="-159658"/>
            <a:ext cx="9289933" cy="2084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96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45774" y="1070813"/>
            <a:ext cx="882594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La carrera de especialista en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Neumonología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se basa en </a:t>
            </a:r>
            <a:r>
              <a:rPr lang="es-AR" altLang="zh-CN" sz="2800" dirty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sistema de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residencias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, tiene 8 sedes.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Cada sede tiene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un director y un subdirector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. El director es designado por el Consejo Directivo de la Facultad de Medicina y tiene una duración de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4 años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, a partir de los cuales deberá solicitar una nueva designación.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Puede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tener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subsedes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, las mismas son servicios de </a:t>
            </a:r>
            <a:r>
              <a:rPr lang="es-AR" altLang="zh-CN" sz="2800" dirty="0" err="1" smtClean="0">
                <a:latin typeface="Tahoma" panose="020B0604030504040204" pitchFamily="34" charset="0"/>
                <a:ea typeface="SimSun" panose="02010600030101010101" pitchFamily="2" charset="-122"/>
              </a:rPr>
              <a:t>neumonología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que cumplen con los requisitos de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infraestructura, equipamiento y personal apropiados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AR" altLang="zh-CN" sz="2800" dirty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Las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subsedes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son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dirigidas por un </a:t>
            </a:r>
            <a:r>
              <a:rPr lang="es-AR" altLang="zh-CN" sz="2800" dirty="0" smtClean="0">
                <a:solidFill>
                  <a:srgbClr val="3333CC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Director Asociado </a:t>
            </a:r>
            <a:r>
              <a:rPr lang="es-AR" altLang="zh-CN" sz="2800" dirty="0" smtClean="0">
                <a:latin typeface="Tahoma" panose="020B0604030504040204" pitchFamily="34" charset="0"/>
                <a:ea typeface="SimSun" panose="02010600030101010101" pitchFamily="2" charset="-122"/>
              </a:rPr>
              <a:t>que es nombrado por el Consejo Directivo.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63343" y="-35474"/>
            <a:ext cx="88806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Carrera de Especialista en </a:t>
            </a:r>
            <a:r>
              <a:rPr lang="es-AR" altLang="zh-CN" sz="3600" dirty="0" err="1" smtClean="0">
                <a:solidFill>
                  <a:srgbClr val="3333CC"/>
                </a:solidFill>
                <a:ea typeface="SimSun" panose="02010600030101010101" pitchFamily="2" charset="-122"/>
              </a:rPr>
              <a:t>Neumonología</a:t>
            </a:r>
            <a:r>
              <a:rPr lang="es-AR" altLang="zh-CN" sz="3600" dirty="0" smtClean="0">
                <a:solidFill>
                  <a:srgbClr val="3333CC"/>
                </a:solidFill>
                <a:ea typeface="SimSun" panose="02010600030101010101" pitchFamily="2" charset="-122"/>
              </a:rPr>
              <a:t> de la Universidad de Buenos Aires</a:t>
            </a:r>
            <a:endParaRPr lang="en-US" altLang="zh-CN" sz="3600" dirty="0">
              <a:solidFill>
                <a:srgbClr val="3333CC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64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36862</TotalTime>
  <Words>1969</Words>
  <Application>Microsoft Office PowerPoint</Application>
  <PresentationFormat>Presentación en pantalla (4:3)</PresentationFormat>
  <Paragraphs>277</Paragraphs>
  <Slides>25</Slides>
  <Notes>22</Notes>
  <HiddenSlides>3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Tahoma</vt:lpstr>
      <vt:lpstr>Wingdings</vt:lpstr>
      <vt:lpstr>Tema de Office</vt:lpstr>
      <vt:lpstr> La Carrera de Especialista en Neumonología de la Universidad de Buenos Aires, haciendo camino al andar.</vt:lpstr>
      <vt:lpstr>Conflictos de Interés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Bronchoscopy to Diagnose Ventilator-Associated Pneumonia</dc:title>
  <dc:creator>Dr Luna</dc:creator>
  <cp:lastModifiedBy>CARLOS LUNA</cp:lastModifiedBy>
  <cp:revision>345</cp:revision>
  <dcterms:created xsi:type="dcterms:W3CDTF">2013-09-25T07:50:07Z</dcterms:created>
  <dcterms:modified xsi:type="dcterms:W3CDTF">2014-10-12T19:34:48Z</dcterms:modified>
</cp:coreProperties>
</file>