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6" r:id="rId13"/>
    <p:sldId id="270" r:id="rId14"/>
    <p:sldId id="267" r:id="rId15"/>
    <p:sldId id="265" r:id="rId16"/>
    <p:sldId id="271" r:id="rId17"/>
    <p:sldId id="272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FE9A-A587-4832-A45B-1074FA1A8D5F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3F61-BF7E-44D1-A668-30E918F7B7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671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FE9A-A587-4832-A45B-1074FA1A8D5F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3F61-BF7E-44D1-A668-30E918F7B7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185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FE9A-A587-4832-A45B-1074FA1A8D5F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3F61-BF7E-44D1-A668-30E918F7B7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678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FE9A-A587-4832-A45B-1074FA1A8D5F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3F61-BF7E-44D1-A668-30E918F7B7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27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FE9A-A587-4832-A45B-1074FA1A8D5F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3F61-BF7E-44D1-A668-30E918F7B7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96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FE9A-A587-4832-A45B-1074FA1A8D5F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3F61-BF7E-44D1-A668-30E918F7B7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904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FE9A-A587-4832-A45B-1074FA1A8D5F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3F61-BF7E-44D1-A668-30E918F7B7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629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FE9A-A587-4832-A45B-1074FA1A8D5F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3F61-BF7E-44D1-A668-30E918F7B7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536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FE9A-A587-4832-A45B-1074FA1A8D5F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3F61-BF7E-44D1-A668-30E918F7B7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979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FE9A-A587-4832-A45B-1074FA1A8D5F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3F61-BF7E-44D1-A668-30E918F7B7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36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FE9A-A587-4832-A45B-1074FA1A8D5F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3F61-BF7E-44D1-A668-30E918F7B7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169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9FE9A-A587-4832-A45B-1074FA1A8D5F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3F61-BF7E-44D1-A668-30E918F7B7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309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1268760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HOSPITAL J. N. LENCINAS</a:t>
            </a:r>
            <a:br>
              <a:rPr lang="es-AR" dirty="0" smtClean="0"/>
            </a:br>
            <a:r>
              <a:rPr lang="es-AR" sz="4000" dirty="0" smtClean="0"/>
              <a:t>Consultorio de Cesación Tabáquica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sz="2200" dirty="0" smtClean="0"/>
              <a:t/>
            </a:r>
            <a:br>
              <a:rPr lang="es-AR" sz="2200" dirty="0" smtClean="0"/>
            </a:br>
            <a:r>
              <a:rPr lang="es-AR" sz="2200" dirty="0" smtClean="0"/>
              <a:t>Dra. Julieta Fabroni</a:t>
            </a:r>
            <a:br>
              <a:rPr lang="es-AR" sz="2200" dirty="0" smtClean="0"/>
            </a:br>
            <a:r>
              <a:rPr lang="es-AR" sz="2200" dirty="0" smtClean="0"/>
              <a:t> Dr. Ramón </a:t>
            </a:r>
            <a:r>
              <a:rPr lang="es-AR" sz="2200" dirty="0" err="1" smtClean="0"/>
              <a:t>Alchapar</a:t>
            </a:r>
            <a:r>
              <a:rPr lang="es-AR" sz="2200" dirty="0" smtClean="0"/>
              <a:t> </a:t>
            </a:r>
            <a:br>
              <a:rPr lang="es-AR" sz="2200" dirty="0" smtClean="0"/>
            </a:br>
            <a:r>
              <a:rPr lang="es-AR" sz="2200" dirty="0" smtClean="0"/>
              <a:t>Jefe de Servicio Neumonología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t="11111" r="15282" b="47024"/>
          <a:stretch/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37" y="1636894"/>
            <a:ext cx="1371923" cy="12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0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Caso Clínico N° 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s-AR" dirty="0"/>
              <a:t>Ningún antidepresivo ha sido aprobado como agente de categoría A por </a:t>
            </a:r>
            <a:r>
              <a:rPr lang="en-US" dirty="0"/>
              <a:t>la </a:t>
            </a:r>
            <a:r>
              <a:rPr lang="en-US" i="1" dirty="0"/>
              <a:t>Food and Drug Administration </a:t>
            </a:r>
            <a:r>
              <a:rPr lang="en-US" dirty="0"/>
              <a:t>(FDA) para </a:t>
            </a:r>
            <a:r>
              <a:rPr lang="es-AR" dirty="0"/>
              <a:t>el uso durante el embarazo y/o lactancia</a:t>
            </a:r>
            <a:r>
              <a:rPr lang="es-AR" dirty="0" smtClean="0"/>
              <a:t>.</a:t>
            </a:r>
          </a:p>
          <a:p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Se </a:t>
            </a:r>
            <a:r>
              <a:rPr lang="es-AR" dirty="0"/>
              <a:t>desconoce si </a:t>
            </a:r>
            <a:r>
              <a:rPr lang="es-AR" dirty="0" err="1"/>
              <a:t>vareniclina</a:t>
            </a:r>
            <a:r>
              <a:rPr lang="es-AR" dirty="0"/>
              <a:t> se excreta en la leche humana. Los estudios en animales sugieren que </a:t>
            </a:r>
            <a:r>
              <a:rPr lang="es-AR" dirty="0" err="1"/>
              <a:t>vareniclina</a:t>
            </a:r>
            <a:r>
              <a:rPr lang="es-AR" dirty="0"/>
              <a:t> se excreta en la leche. </a:t>
            </a:r>
            <a:endParaRPr lang="es-AR" dirty="0" smtClean="0"/>
          </a:p>
          <a:p>
            <a:r>
              <a:rPr lang="es-AR" dirty="0"/>
              <a:t>No se dispone de información en humanos sobre la posible influencia de la </a:t>
            </a:r>
            <a:r>
              <a:rPr lang="es-AR" dirty="0" err="1"/>
              <a:t>vareniclina</a:t>
            </a:r>
            <a:r>
              <a:rPr lang="es-AR" dirty="0"/>
              <a:t> en  la lactancia. 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7" y="0"/>
            <a:ext cx="1371923" cy="12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 t="53663" r="14885" b="35794"/>
          <a:stretch/>
        </p:blipFill>
        <p:spPr bwMode="auto">
          <a:xfrm>
            <a:off x="746448" y="3238562"/>
            <a:ext cx="6324600" cy="77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7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Caso Clínico N° 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s-AR" dirty="0"/>
              <a:t>Durante el período </a:t>
            </a:r>
            <a:r>
              <a:rPr lang="es-AR" dirty="0" smtClean="0"/>
              <a:t>de embarazo y/o </a:t>
            </a:r>
            <a:r>
              <a:rPr lang="es-AR" dirty="0"/>
              <a:t>lactancia es preferible el uso de nicotina de </a:t>
            </a:r>
            <a:r>
              <a:rPr lang="es-AR" dirty="0" smtClean="0"/>
              <a:t>reemplazo. </a:t>
            </a:r>
            <a:r>
              <a:rPr lang="es-AR" sz="2000" dirty="0" smtClean="0"/>
              <a:t>(</a:t>
            </a:r>
            <a:r>
              <a:rPr lang="es-AR" sz="2000" dirty="0" err="1" smtClean="0"/>
              <a:t>Arch</a:t>
            </a:r>
            <a:r>
              <a:rPr lang="es-AR" sz="2000" dirty="0" smtClean="0"/>
              <a:t> </a:t>
            </a:r>
            <a:r>
              <a:rPr lang="es-AR" sz="2000" dirty="0" err="1"/>
              <a:t>Bronconeumol</a:t>
            </a:r>
            <a:r>
              <a:rPr lang="es-AR" sz="2000" dirty="0"/>
              <a:t>. 2006;42(8):</a:t>
            </a:r>
            <a:r>
              <a:rPr lang="es-AR" sz="2000" dirty="0" smtClean="0"/>
              <a:t>404-9</a:t>
            </a:r>
            <a:r>
              <a:rPr lang="es-AR" sz="2000" dirty="0" smtClean="0"/>
              <a:t>) (</a:t>
            </a:r>
            <a:r>
              <a:rPr lang="es-AR" sz="2000" dirty="0" err="1" smtClean="0"/>
              <a:t>Arch</a:t>
            </a:r>
            <a:r>
              <a:rPr lang="es-AR" sz="2000" dirty="0" smtClean="0"/>
              <a:t> </a:t>
            </a:r>
            <a:r>
              <a:rPr lang="es-AR" sz="2000" dirty="0" err="1"/>
              <a:t>Bronconeumol</a:t>
            </a:r>
            <a:r>
              <a:rPr lang="es-AR" sz="2000" dirty="0"/>
              <a:t>. 2010;46(9):</a:t>
            </a:r>
            <a:r>
              <a:rPr lang="es-AR" sz="2000" dirty="0" smtClean="0"/>
              <a:t>453–454)</a:t>
            </a:r>
            <a:endParaRPr lang="es-AR" sz="2000" dirty="0" smtClean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endParaRPr lang="es-AR" sz="2000" dirty="0" smtClean="0"/>
          </a:p>
          <a:p>
            <a:endParaRPr lang="es-AR" sz="2000" dirty="0" smtClean="0"/>
          </a:p>
          <a:p>
            <a:endParaRPr lang="es-AR" sz="2000" dirty="0"/>
          </a:p>
          <a:p>
            <a:endParaRPr lang="es-AR" sz="2000" dirty="0" smtClean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r>
              <a:rPr lang="es-AR" sz="2000" dirty="0" smtClean="0"/>
              <a:t> (Guía </a:t>
            </a:r>
            <a:r>
              <a:rPr lang="es-AR" sz="2000" dirty="0"/>
              <a:t>de Práctica Clínica Nacional de Tratamiento de la Adicción al Tabaco. </a:t>
            </a:r>
            <a:r>
              <a:rPr lang="es-AR" sz="2000" dirty="0" smtClean="0"/>
              <a:t>    </a:t>
            </a:r>
            <a:r>
              <a:rPr lang="es-AR" sz="2000" b="1" dirty="0" smtClean="0"/>
              <a:t>2014)</a:t>
            </a:r>
            <a:endParaRPr lang="es-A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7" y="0"/>
            <a:ext cx="1371923" cy="12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20510" r="31430" b="55692"/>
          <a:stretch/>
        </p:blipFill>
        <p:spPr bwMode="auto">
          <a:xfrm>
            <a:off x="1085453" y="3573016"/>
            <a:ext cx="6686624" cy="17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2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Caso Clínico N° 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b="1" i="1" dirty="0" smtClean="0"/>
              <a:t>Qué forma de TSN cree más apropiada para esta paciente?</a:t>
            </a:r>
          </a:p>
          <a:p>
            <a:pPr marL="514350" indent="-514350">
              <a:buFont typeface="+mj-lt"/>
              <a:buAutoNum type="alphaLcPeriod"/>
            </a:pPr>
            <a:r>
              <a:rPr lang="es-AR" dirty="0" smtClean="0"/>
              <a:t>Oral</a:t>
            </a:r>
          </a:p>
          <a:p>
            <a:pPr marL="514350" indent="-514350">
              <a:buFont typeface="+mj-lt"/>
              <a:buAutoNum type="alphaLcPeriod"/>
            </a:pPr>
            <a:r>
              <a:rPr lang="es-AR" dirty="0" err="1" smtClean="0"/>
              <a:t>Transdérmica</a:t>
            </a:r>
            <a:endParaRPr lang="es-AR" dirty="0" smtClean="0"/>
          </a:p>
          <a:p>
            <a:pPr marL="514350" indent="-514350">
              <a:buFont typeface="+mj-lt"/>
              <a:buAutoNum type="alphaLcPeriod"/>
            </a:pPr>
            <a:r>
              <a:rPr lang="es-AR" dirty="0" smtClean="0"/>
              <a:t>Nasal</a:t>
            </a:r>
          </a:p>
          <a:p>
            <a:pPr marL="514350" indent="-514350">
              <a:buFont typeface="+mj-lt"/>
              <a:buAutoNum type="alphaLcPeriod"/>
            </a:pPr>
            <a:r>
              <a:rPr lang="es-AR" dirty="0" smtClean="0"/>
              <a:t>Todas son correctas</a:t>
            </a:r>
            <a:endParaRPr lang="es-A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7" y="0"/>
            <a:ext cx="1371923" cy="12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1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Caso Clínico N° 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/>
              <a:t>La FDA ha cambiado la calificación de los sustitutivos de la nicotina pasando de la categoría X (riesgo inaceptable para el feto; no se puede utilizar en el embarazo) a la categoría C para los chicles de nicotina (no se dispone de estudios controlados en mujeres; sólo deben utilizarse si el beneficio supera al riesgo) y a la categoría D para el resto de las formulaciones (hay un riesgo para el feto, pero el beneficio puede compensar el riesgo</a:t>
            </a:r>
            <a:r>
              <a:rPr lang="es-AR" dirty="0" smtClean="0"/>
              <a:t>).</a:t>
            </a:r>
          </a:p>
          <a:p>
            <a:pPr marL="0" indent="0">
              <a:buNone/>
            </a:pPr>
            <a:r>
              <a:rPr lang="es-AR" dirty="0" smtClean="0"/>
              <a:t>   </a:t>
            </a:r>
            <a:r>
              <a:rPr lang="es-AR" sz="2200" dirty="0" smtClean="0"/>
              <a:t>(Aten </a:t>
            </a:r>
            <a:r>
              <a:rPr lang="es-AR" sz="2200" dirty="0"/>
              <a:t>Primaria 2003;32(8):</a:t>
            </a:r>
            <a:r>
              <a:rPr lang="es-AR" sz="2200" dirty="0" smtClean="0"/>
              <a:t>481-91)</a:t>
            </a:r>
            <a:endParaRPr lang="es-AR" sz="2200" dirty="0"/>
          </a:p>
          <a:p>
            <a:endParaRPr lang="es-A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7" y="0"/>
            <a:ext cx="1371923" cy="12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3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Caso Clínico N° 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b="1" i="1" dirty="0" smtClean="0"/>
              <a:t>La conducta terapéutica fue la combinación de terapia psicológica y TSN administrada a través de chicles de nicotina ante episodios de </a:t>
            </a:r>
            <a:r>
              <a:rPr lang="es-AR" b="1" i="1" dirty="0" err="1" smtClean="0"/>
              <a:t>craving</a:t>
            </a:r>
            <a:r>
              <a:rPr lang="es-AR" b="1" i="1" dirty="0" smtClean="0"/>
              <a:t>, durante 8 semanas, con buena respuesta, desaparición de </a:t>
            </a:r>
            <a:r>
              <a:rPr lang="es-AR" b="1" i="1" dirty="0" err="1" smtClean="0"/>
              <a:t>cravings</a:t>
            </a:r>
            <a:r>
              <a:rPr lang="es-AR" b="1" i="1" dirty="0" smtClean="0"/>
              <a:t>, logrando mantenerse abstinente.  </a:t>
            </a:r>
            <a:endParaRPr lang="es-AR" b="1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7" y="5904"/>
            <a:ext cx="1371923" cy="12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9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Muchas Gracias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960440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28208" r="46412" b="5385"/>
          <a:stretch/>
        </p:blipFill>
        <p:spPr bwMode="auto">
          <a:xfrm>
            <a:off x="1907704" y="1412776"/>
            <a:ext cx="5400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3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 t="53663" r="14885" b="35794"/>
          <a:stretch/>
        </p:blipFill>
        <p:spPr bwMode="auto">
          <a:xfrm>
            <a:off x="1547664" y="1772816"/>
            <a:ext cx="6324600" cy="77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6" t="42263" r="10785" b="34181"/>
          <a:stretch/>
        </p:blipFill>
        <p:spPr bwMode="auto">
          <a:xfrm>
            <a:off x="830114" y="2708920"/>
            <a:ext cx="7759700" cy="172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59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20510" r="31430" b="55692"/>
          <a:stretch/>
        </p:blipFill>
        <p:spPr bwMode="auto">
          <a:xfrm>
            <a:off x="755576" y="1700808"/>
            <a:ext cx="6686624" cy="17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Caso Clínico N° 2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Paciente sexo femenino</a:t>
            </a:r>
          </a:p>
          <a:p>
            <a:r>
              <a:rPr lang="es-AR" dirty="0" smtClean="0"/>
              <a:t>34 años de edad</a:t>
            </a:r>
          </a:p>
          <a:p>
            <a:r>
              <a:rPr lang="es-AR" dirty="0" smtClean="0"/>
              <a:t>Docente </a:t>
            </a:r>
          </a:p>
          <a:p>
            <a:r>
              <a:rPr lang="es-AR" dirty="0" smtClean="0"/>
              <a:t>Cursa tercer mes de post parto (hijo con lactancia materna exclusiva)</a:t>
            </a:r>
          </a:p>
          <a:p>
            <a:pPr marL="0" indent="0">
              <a:buNone/>
            </a:pPr>
            <a:endParaRPr lang="es-AR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7" y="0"/>
            <a:ext cx="1371923" cy="12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Caso Clínico N° 2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Antecedentes patológicos:</a:t>
            </a:r>
          </a:p>
          <a:p>
            <a:pPr marL="0" indent="0">
              <a:buNone/>
            </a:pPr>
            <a:endParaRPr lang="es-A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AR" dirty="0" smtClean="0"/>
              <a:t> Ex-tabaquista de 17 p/a ( abstinente hace 12 meses)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AR" dirty="0" smtClean="0"/>
              <a:t>Ansiedad en tratamiento con benzodiacepinas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AR" dirty="0" smtClean="0"/>
              <a:t>Neumonía atípica hace 2 años tratada ambulatoriamente con antibióticos vía oral</a:t>
            </a:r>
          </a:p>
          <a:p>
            <a:pPr>
              <a:buFont typeface="Wingdings" panose="05000000000000000000" pitchFamily="2" charset="2"/>
              <a:buChar char="ü"/>
            </a:pPr>
            <a:endParaRPr lang="es-AR" dirty="0" smtClean="0"/>
          </a:p>
          <a:p>
            <a:endParaRPr lang="es-A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7" y="0"/>
            <a:ext cx="1371923" cy="12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Caso Clínico N° 2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Consultó al programa de cesación tabáquica en abril de 2013, porque a pesar de encontrarse abstinente, tiene miedo a recaer, ya que su deseo de fumar es imperativo, a pesar de conocer los riesgos en su estado, tanto para ella, como para el bebé.</a:t>
            </a:r>
          </a:p>
          <a:p>
            <a:endParaRPr lang="es-A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7" y="0"/>
            <a:ext cx="1371923" cy="12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7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Caso Clínico N° 2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Test de </a:t>
            </a:r>
            <a:r>
              <a:rPr lang="es-AR" dirty="0" err="1"/>
              <a:t>F</a:t>
            </a:r>
            <a:r>
              <a:rPr lang="es-AR" dirty="0" err="1" smtClean="0"/>
              <a:t>ageström</a:t>
            </a:r>
            <a:r>
              <a:rPr lang="es-AR" dirty="0" smtClean="0"/>
              <a:t> 6 puntos</a:t>
            </a:r>
          </a:p>
          <a:p>
            <a:r>
              <a:rPr lang="es-AR" dirty="0" err="1" smtClean="0"/>
              <a:t>Craving</a:t>
            </a:r>
            <a:r>
              <a:rPr lang="es-AR" dirty="0" smtClean="0"/>
              <a:t> positivo</a:t>
            </a:r>
          </a:p>
          <a:p>
            <a:r>
              <a:rPr lang="es-AR" dirty="0" smtClean="0"/>
              <a:t>Se solicitaron exámenes complementarios los cuales fueron normales (laboratorio, </a:t>
            </a:r>
            <a:r>
              <a:rPr lang="es-AR" dirty="0" err="1" smtClean="0"/>
              <a:t>rx</a:t>
            </a:r>
            <a:r>
              <a:rPr lang="es-AR" dirty="0" smtClean="0"/>
              <a:t> tórax, </a:t>
            </a:r>
            <a:r>
              <a:rPr lang="es-AR" dirty="0" err="1" smtClean="0"/>
              <a:t>espirometría</a:t>
            </a:r>
            <a:r>
              <a:rPr lang="es-AR" dirty="0" smtClean="0"/>
              <a:t>)</a:t>
            </a:r>
          </a:p>
          <a:p>
            <a:pPr marL="0" indent="0">
              <a:buNone/>
            </a:pPr>
            <a:endParaRPr lang="es-AR" dirty="0"/>
          </a:p>
          <a:p>
            <a:pPr marL="0" indent="0" algn="ctr">
              <a:buNone/>
            </a:pPr>
            <a:r>
              <a:rPr lang="es-AR" b="1" i="1" dirty="0" smtClean="0"/>
              <a:t>Su conducta ante esta paciente sería….</a:t>
            </a:r>
            <a:endParaRPr lang="es-AR" b="1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7" y="-9996"/>
            <a:ext cx="1371923" cy="12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8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Caso Clínico N° 2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s-AR" dirty="0" smtClean="0"/>
              <a:t>Suspender la lactancia materna</a:t>
            </a:r>
          </a:p>
          <a:p>
            <a:pPr marL="514350" indent="-514350">
              <a:buFont typeface="+mj-lt"/>
              <a:buAutoNum type="alphaLcPeriod"/>
            </a:pPr>
            <a:r>
              <a:rPr lang="es-AR" dirty="0" smtClean="0"/>
              <a:t>Reforzar la motivación para continuar abstinente</a:t>
            </a:r>
          </a:p>
          <a:p>
            <a:pPr marL="514350" indent="-514350">
              <a:buFont typeface="+mj-lt"/>
              <a:buAutoNum type="alphaLcPeriod"/>
            </a:pPr>
            <a:r>
              <a:rPr lang="es-AR" dirty="0" smtClean="0"/>
              <a:t>Trabajar la percepción de autoeficacia</a:t>
            </a:r>
          </a:p>
          <a:p>
            <a:pPr marL="514350" indent="-514350">
              <a:buFont typeface="+mj-lt"/>
              <a:buAutoNum type="alphaLcPeriod"/>
            </a:pPr>
            <a:r>
              <a:rPr lang="es-AR" dirty="0" smtClean="0"/>
              <a:t>Indicar terapia psicológica</a:t>
            </a:r>
          </a:p>
          <a:p>
            <a:pPr marL="514350" indent="-514350">
              <a:buFont typeface="+mj-lt"/>
              <a:buAutoNum type="alphaLcPeriod"/>
            </a:pPr>
            <a:r>
              <a:rPr lang="es-AR" dirty="0" smtClean="0"/>
              <a:t>b c y d son correctas</a:t>
            </a:r>
          </a:p>
          <a:p>
            <a:pPr marL="514350" indent="-514350">
              <a:buFont typeface="+mj-lt"/>
              <a:buAutoNum type="alphaLcPeriod"/>
            </a:pPr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7" y="0"/>
            <a:ext cx="1371923" cy="12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4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Caso Clínico N° 2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b="1" i="1" dirty="0" smtClean="0"/>
              <a:t>Reforzar la motivación para continuar abstinente: </a:t>
            </a:r>
            <a:r>
              <a:rPr lang="es-AR" dirty="0" smtClean="0"/>
              <a:t>comentar los motivos que favorecen esta decisión, resaltando las ventajas que trae aparejadas</a:t>
            </a:r>
          </a:p>
          <a:p>
            <a:r>
              <a:rPr lang="es-AR" b="1" i="1" dirty="0" smtClean="0"/>
              <a:t>Trabajar la percepción de autoeficacia: </a:t>
            </a:r>
            <a:r>
              <a:rPr lang="es-AR" dirty="0" smtClean="0"/>
              <a:t>analizar los motivos de su decisión y enfatizar los logros conseguidos</a:t>
            </a:r>
          </a:p>
          <a:p>
            <a:r>
              <a:rPr lang="es-AR" b="1" i="1" dirty="0" smtClean="0"/>
              <a:t>Indicar terapia psicológica: </a:t>
            </a:r>
            <a:r>
              <a:rPr lang="es-AR" dirty="0" smtClean="0"/>
              <a:t>técnicas de distracción, de relajación, programación de actividades, </a:t>
            </a:r>
            <a:r>
              <a:rPr lang="es-AR" dirty="0" err="1" smtClean="0"/>
              <a:t>etc</a:t>
            </a:r>
            <a:endParaRPr lang="es-AR" b="1" i="1" dirty="0" smtClean="0"/>
          </a:p>
          <a:p>
            <a:endParaRPr lang="es-AR" dirty="0" smtClean="0"/>
          </a:p>
          <a:p>
            <a:endParaRPr lang="es-AR" b="1" i="1" dirty="0" smtClean="0"/>
          </a:p>
          <a:p>
            <a:endParaRPr lang="es-AR" dirty="0" smtClean="0"/>
          </a:p>
          <a:p>
            <a:endParaRPr lang="es-AR" b="1" i="1" dirty="0" smtClean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7" y="0"/>
            <a:ext cx="1371923" cy="12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3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Caso Clínico N° 2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i="1" dirty="0" smtClean="0"/>
              <a:t>Iniciaría tratamiento farmacológico en esta paciente?</a:t>
            </a:r>
          </a:p>
          <a:p>
            <a:pPr marL="514350" indent="-514350">
              <a:buFont typeface="+mj-lt"/>
              <a:buAutoNum type="alphaLcPeriod"/>
            </a:pPr>
            <a:r>
              <a:rPr lang="es-AR" dirty="0" smtClean="0"/>
              <a:t>Sí</a:t>
            </a:r>
          </a:p>
          <a:p>
            <a:pPr marL="514350" indent="-514350">
              <a:buFont typeface="+mj-lt"/>
              <a:buAutoNum type="alphaLcPeriod"/>
            </a:pPr>
            <a:r>
              <a:rPr lang="es-AR" dirty="0" smtClean="0"/>
              <a:t>No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7" y="0"/>
            <a:ext cx="1371923" cy="12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1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Caso Clínico N° 2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i="1" dirty="0" smtClean="0"/>
              <a:t>En caso de prescribir medicación, cuál sería su opción terapéutica en ella?</a:t>
            </a:r>
          </a:p>
          <a:p>
            <a:pPr marL="514350" indent="-514350">
              <a:buFont typeface="+mj-lt"/>
              <a:buAutoNum type="alphaLcPeriod"/>
            </a:pPr>
            <a:r>
              <a:rPr lang="es-AR" dirty="0" err="1" smtClean="0"/>
              <a:t>Bupropion</a:t>
            </a:r>
            <a:endParaRPr lang="es-AR" dirty="0" smtClean="0"/>
          </a:p>
          <a:p>
            <a:pPr marL="514350" indent="-514350">
              <a:buFont typeface="+mj-lt"/>
              <a:buAutoNum type="alphaLcPeriod"/>
            </a:pPr>
            <a:r>
              <a:rPr lang="es-AR" dirty="0" err="1" smtClean="0"/>
              <a:t>Vareniclina</a:t>
            </a:r>
            <a:r>
              <a:rPr lang="es-AR" dirty="0" smtClean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s-AR" dirty="0" smtClean="0"/>
              <a:t>TSN</a:t>
            </a:r>
          </a:p>
          <a:p>
            <a:pPr marL="514350" indent="-514350">
              <a:buFont typeface="+mj-lt"/>
              <a:buAutoNum type="alphaLcPeriod"/>
            </a:pPr>
            <a:r>
              <a:rPr lang="es-AR" dirty="0" smtClean="0"/>
              <a:t>Todas son correctas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7" y="0"/>
            <a:ext cx="1371923" cy="12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6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583</Words>
  <Application>Microsoft Office PowerPoint</Application>
  <PresentationFormat>Presentación en pantalla (4:3)</PresentationFormat>
  <Paragraphs>72</Paragraphs>
  <Slides>17</Slides>
  <Notes>0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HOSPITAL J. N. LENCINAS Consultorio de Cesación Tabáquica    Dra. Julieta Fabroni  Dr. Ramón Alchapar  Jefe de Servicio Neumonología </vt:lpstr>
      <vt:lpstr>Caso Clínico N° 2</vt:lpstr>
      <vt:lpstr>Caso Clínico N° 2</vt:lpstr>
      <vt:lpstr>Caso Clínico N° 2</vt:lpstr>
      <vt:lpstr>Caso Clínico N° 2</vt:lpstr>
      <vt:lpstr>Caso Clínico N° 2</vt:lpstr>
      <vt:lpstr>Caso Clínico N° 2</vt:lpstr>
      <vt:lpstr>Caso Clínico N° 2</vt:lpstr>
      <vt:lpstr>Caso Clínico N° 2</vt:lpstr>
      <vt:lpstr>Caso Clínico N° 2</vt:lpstr>
      <vt:lpstr>Caso Clínico N° 2</vt:lpstr>
      <vt:lpstr>Caso Clínico N° 2</vt:lpstr>
      <vt:lpstr>Caso Clínico N° 2</vt:lpstr>
      <vt:lpstr>Caso Clínico N° 2</vt:lpstr>
      <vt:lpstr>Muchas Gracias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J. N. LENCINAS</dc:title>
  <dc:creator>Julieta</dc:creator>
  <cp:lastModifiedBy>Julieta</cp:lastModifiedBy>
  <cp:revision>44</cp:revision>
  <dcterms:created xsi:type="dcterms:W3CDTF">2014-09-24T20:39:42Z</dcterms:created>
  <dcterms:modified xsi:type="dcterms:W3CDTF">2014-10-08T19:36:38Z</dcterms:modified>
</cp:coreProperties>
</file>