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notesMasterIdLst>
    <p:notesMasterId r:id="rId40"/>
  </p:notesMasterIdLst>
  <p:sldIdLst>
    <p:sldId id="280" r:id="rId2"/>
    <p:sldId id="509" r:id="rId3"/>
    <p:sldId id="450" r:id="rId4"/>
    <p:sldId id="378" r:id="rId5"/>
    <p:sldId id="389" r:id="rId6"/>
    <p:sldId id="469" r:id="rId7"/>
    <p:sldId id="470" r:id="rId8"/>
    <p:sldId id="511" r:id="rId9"/>
    <p:sldId id="510" r:id="rId10"/>
    <p:sldId id="451" r:id="rId11"/>
    <p:sldId id="392" r:id="rId12"/>
    <p:sldId id="512" r:id="rId13"/>
    <p:sldId id="419" r:id="rId14"/>
    <p:sldId id="452" r:id="rId15"/>
    <p:sldId id="453" r:id="rId16"/>
    <p:sldId id="517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516" r:id="rId28"/>
    <p:sldId id="435" r:id="rId29"/>
    <p:sldId id="430" r:id="rId30"/>
    <p:sldId id="431" r:id="rId31"/>
    <p:sldId id="466" r:id="rId32"/>
    <p:sldId id="468" r:id="rId33"/>
    <p:sldId id="467" r:id="rId34"/>
    <p:sldId id="475" r:id="rId35"/>
    <p:sldId id="514" r:id="rId36"/>
    <p:sldId id="476" r:id="rId37"/>
    <p:sldId id="437" r:id="rId38"/>
    <p:sldId id="436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A50021"/>
    <a:srgbClr val="FFFF66"/>
    <a:srgbClr val="FFE996"/>
    <a:srgbClr val="0000FF"/>
    <a:srgbClr val="800000"/>
    <a:srgbClr val="F9EAE8"/>
    <a:srgbClr val="0066FF"/>
    <a:srgbClr val="FAFC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C32342-003E-4CD2-9FAF-E68901990003}" type="datetimeFigureOut">
              <a:rPr lang="es-CO"/>
              <a:pPr>
                <a:defRPr/>
              </a:pPr>
              <a:t>09/10/2014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F512B6-FA4A-4F52-85D1-48512FE042A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B734-FCE5-440D-8C14-8F368A6BD9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58CD-FA65-4864-AF3C-FC24CE718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8887-6C3F-4BAA-835E-CE8B9F6BCC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s-CO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55A7-ABBA-436B-A982-20552C5E43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2739-4A62-48AB-923F-E38A759B1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CEB4-AFE0-4E2A-A2DA-3973E9771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9E08-3794-429C-BFA4-B1D87BCF69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65FE-02D3-44A3-9A7F-4CD9A52AFD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B2B9-0261-4268-A485-151302FBC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29C61-6931-4FB4-A9C5-22EEA6997E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AEAB-D8D2-4172-8A86-05B6AECFBC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4598-1506-47EF-95D7-5A717A3B7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lumMod val="100000"/>
                <a:alpha val="8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93FD61-5370-4D0F-AE80-61992F8C79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8" r:id="rId1"/>
    <p:sldLayoutId id="2147484280" r:id="rId2"/>
    <p:sldLayoutId id="2147484289" r:id="rId3"/>
    <p:sldLayoutId id="2147484281" r:id="rId4"/>
    <p:sldLayoutId id="2147484282" r:id="rId5"/>
    <p:sldLayoutId id="2147484283" r:id="rId6"/>
    <p:sldLayoutId id="2147484284" r:id="rId7"/>
    <p:sldLayoutId id="2147484290" r:id="rId8"/>
    <p:sldLayoutId id="2147484285" r:id="rId9"/>
    <p:sldLayoutId id="2147484286" r:id="rId10"/>
    <p:sldLayoutId id="2147484287" r:id="rId11"/>
    <p:sldLayoutId id="2147484293" r:id="rId12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526DB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989A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034886" y="4868863"/>
            <a:ext cx="7713827" cy="1728787"/>
            <a:chOff x="1034487" y="4869160"/>
            <a:chExt cx="7713977" cy="1728394"/>
          </a:xfrm>
        </p:grpSpPr>
        <p:pic>
          <p:nvPicPr>
            <p:cNvPr id="6" name="Picture 5" descr="Logo H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1264" y="4869160"/>
              <a:ext cx="2597200" cy="1728394"/>
            </a:xfrm>
            <a:prstGeom prst="rect">
              <a:avLst/>
            </a:prstGeom>
            <a:noFill/>
            <a:ln w="76200">
              <a:solidFill>
                <a:srgbClr val="6699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078" name="8 CuadroTexto"/>
            <p:cNvSpPr txBox="1">
              <a:spLocks noChangeArrowheads="1"/>
            </p:cNvSpPr>
            <p:nvPr/>
          </p:nvSpPr>
          <p:spPr bwMode="auto">
            <a:xfrm>
              <a:off x="1034487" y="5301407"/>
              <a:ext cx="5102778" cy="101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000" dirty="0"/>
                <a:t>UER (Unidad Enfermedades Respiratorias)</a:t>
              </a:r>
            </a:p>
            <a:p>
              <a:pPr algn="ctr"/>
              <a:r>
                <a:rPr lang="es-AR" sz="2000" dirty="0"/>
                <a:t>Hospital Privado Córdoba</a:t>
              </a:r>
            </a:p>
            <a:p>
              <a:pPr algn="ctr"/>
              <a:r>
                <a:rPr lang="es-AR" sz="2000" dirty="0" smtClean="0"/>
                <a:t>Ana  </a:t>
              </a:r>
              <a:r>
                <a:rPr lang="es-AR" sz="2000" dirty="0"/>
                <a:t>M</a:t>
              </a:r>
              <a:r>
                <a:rPr lang="es-AR" sz="2000" dirty="0" smtClean="0"/>
                <a:t>. López</a:t>
              </a:r>
              <a:endParaRPr lang="es-AR" sz="20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395536" y="2405206"/>
            <a:ext cx="8424936" cy="2246769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Bronquiectasias: la cenicienta de la </a:t>
            </a:r>
            <a:r>
              <a:rPr lang="es-AR" sz="28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neumonología</a:t>
            </a:r>
            <a:endParaRPr lang="es-AR" sz="28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Etiología y diagnóstico</a:t>
            </a:r>
          </a:p>
          <a:p>
            <a:pPr algn="ctr">
              <a:defRPr/>
            </a:pPr>
            <a:endParaRPr lang="es-A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95536" y="260648"/>
            <a:ext cx="5688632" cy="2376241"/>
            <a:chOff x="395536" y="260648"/>
            <a:chExt cx="5688632" cy="2376241"/>
          </a:xfrm>
        </p:grpSpPr>
        <p:pic>
          <p:nvPicPr>
            <p:cNvPr id="7" name="Picture 17" descr="http://www.neumo-argentina.org/images/cursos_congresos/42_congreso_aam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85750"/>
              <a:ext cx="2138114" cy="23511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8" name="Picture 21" descr="ISOLOGOS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8000"/>
            </a:blip>
            <a:srcRect b="62643"/>
            <a:stretch>
              <a:fillRect/>
            </a:stretch>
          </p:blipFill>
          <p:spPr bwMode="auto">
            <a:xfrm>
              <a:off x="2555776" y="260648"/>
              <a:ext cx="3528392" cy="1080120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2009" y="1557338"/>
            <a:ext cx="8892479" cy="4618037"/>
          </a:xfrm>
          <a:solidFill>
            <a:srgbClr val="FAFC9A"/>
          </a:solidFill>
        </p:spPr>
        <p:txBody>
          <a:bodyPr/>
          <a:lstStyle/>
          <a:p>
            <a:pPr marL="609600" indent="-609600"/>
            <a:r>
              <a:rPr lang="en-US" sz="2800" dirty="0" smtClean="0">
                <a:solidFill>
                  <a:schemeClr val="bg1"/>
                </a:solidFill>
              </a:rPr>
              <a:t>No hay </a:t>
            </a:r>
            <a:r>
              <a:rPr lang="en-US" sz="2800" dirty="0" err="1" smtClean="0">
                <a:solidFill>
                  <a:schemeClr val="bg1"/>
                </a:solidFill>
              </a:rPr>
              <a:t>invasión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bacteriana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tisular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cultivos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+ en </a:t>
            </a:r>
            <a:r>
              <a:rPr lang="en-US" sz="2800" dirty="0" err="1" smtClean="0">
                <a:solidFill>
                  <a:schemeClr val="bg1"/>
                </a:solidFill>
                <a:cs typeface="Tahoma" pitchFamily="34" charset="0"/>
              </a:rPr>
              <a:t>situación</a:t>
            </a:r>
            <a:r>
              <a:rPr lang="en-US" sz="2800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ahoma" pitchFamily="34" charset="0"/>
              </a:rPr>
              <a:t>estable</a:t>
            </a:r>
            <a:endParaRPr lang="en-US" sz="2800" dirty="0" smtClean="0">
              <a:solidFill>
                <a:schemeClr val="bg1"/>
              </a:solidFill>
              <a:cs typeface="Tahoma" pitchFamily="34" charset="0"/>
            </a:endParaRPr>
          </a:p>
          <a:p>
            <a:pPr marL="609600" indent="-609600"/>
            <a:r>
              <a:rPr lang="en-US" sz="2800" b="1" dirty="0" err="1" smtClean="0">
                <a:solidFill>
                  <a:schemeClr val="bg1"/>
                </a:solidFill>
              </a:rPr>
              <a:t>Etapas</a:t>
            </a:r>
            <a:r>
              <a:rPr lang="en-US" sz="2800" b="1" dirty="0" smtClean="0">
                <a:solidFill>
                  <a:schemeClr val="bg1"/>
                </a:solidFill>
              </a:rPr>
              <a:t> en </a:t>
            </a:r>
            <a:r>
              <a:rPr lang="en-US" sz="2800" b="1" dirty="0" err="1" smtClean="0">
                <a:solidFill>
                  <a:schemeClr val="bg1"/>
                </a:solidFill>
              </a:rPr>
              <a:t>colonización–infección-inflamación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Colonización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inicial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SzPct val="120000"/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Colonización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intermitente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SzPct val="120000"/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Colonización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crónica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SzPct val="120000"/>
              <a:buNone/>
            </a:pPr>
            <a:r>
              <a:rPr lang="en-US" sz="2800" dirty="0" err="1" smtClean="0">
                <a:solidFill>
                  <a:schemeClr val="bg1"/>
                </a:solidFill>
              </a:rPr>
              <a:t>Infección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bronquial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crónica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23728" y="332656"/>
            <a:ext cx="5040560" cy="9541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Definiendo términos: colonización e infección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5229201"/>
            <a:ext cx="605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i="1" dirty="0" smtClean="0">
                <a:solidFill>
                  <a:schemeClr val="bg1"/>
                </a:solidFill>
              </a:rPr>
              <a:t>Inflamación bronquial: reacción bronquial inespecífica</a:t>
            </a:r>
          </a:p>
          <a:p>
            <a:pPr>
              <a:buNone/>
            </a:pPr>
            <a:r>
              <a:rPr lang="es-AR" dirty="0" smtClean="0">
                <a:solidFill>
                  <a:schemeClr val="bg1"/>
                </a:solidFill>
              </a:rPr>
              <a:t>frente a la infección bacteriana con el objetivo de eliminar</a:t>
            </a:r>
          </a:p>
          <a:p>
            <a:pPr>
              <a:buNone/>
            </a:pPr>
            <a:r>
              <a:rPr lang="es-AR" dirty="0" smtClean="0">
                <a:solidFill>
                  <a:schemeClr val="bg1"/>
                </a:solidFill>
              </a:rPr>
              <a:t>el microorganismo.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980728"/>
            <a:ext cx="8100392" cy="47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5 Rectángulo"/>
          <p:cNvSpPr/>
          <p:nvPr/>
        </p:nvSpPr>
        <p:spPr>
          <a:xfrm>
            <a:off x="5796136" y="6165304"/>
            <a:ext cx="2559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i="1" dirty="0" smtClean="0">
                <a:latin typeface="Times New Roman" pitchFamily="18" charset="0"/>
                <a:cs typeface="Times New Roman" pitchFamily="18" charset="0"/>
              </a:rPr>
              <a:t>www.jano.es  marzo 2010</a:t>
            </a:r>
            <a:endParaRPr lang="es-A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016" y="284455"/>
            <a:ext cx="8820472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Bronquiectasias: historia natural y parámetros de gravedad</a:t>
            </a:r>
            <a:endParaRPr lang="es-ES_trad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5589240"/>
            <a:ext cx="4608512" cy="115212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buNone/>
            </a:pPr>
            <a:r>
              <a:rPr lang="es-AR" sz="2000" dirty="0" smtClean="0"/>
              <a:t>Curso crónico y progresivo.</a:t>
            </a:r>
          </a:p>
          <a:p>
            <a:pPr>
              <a:buNone/>
            </a:pPr>
            <a:r>
              <a:rPr lang="es-AR" sz="2000" dirty="0" smtClean="0"/>
              <a:t>Espectro clínico variable según </a:t>
            </a:r>
          </a:p>
          <a:p>
            <a:pPr>
              <a:buNone/>
            </a:pPr>
            <a:r>
              <a:rPr lang="es-AR" sz="2000" dirty="0" smtClean="0"/>
              <a:t>edad, severidad y tiempo de evolución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2" name="10 Grupo"/>
          <p:cNvGrpSpPr/>
          <p:nvPr/>
        </p:nvGrpSpPr>
        <p:grpSpPr>
          <a:xfrm>
            <a:off x="35496" y="980728"/>
            <a:ext cx="5160388" cy="1089412"/>
            <a:chOff x="755575" y="5589240"/>
            <a:chExt cx="5160388" cy="1089412"/>
          </a:xfrm>
        </p:grpSpPr>
        <p:sp>
          <p:nvSpPr>
            <p:cNvPr id="6" name="5 CuadroTexto"/>
            <p:cNvSpPr txBox="1"/>
            <p:nvPr/>
          </p:nvSpPr>
          <p:spPr>
            <a:xfrm>
              <a:off x="755576" y="5589240"/>
              <a:ext cx="516038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A: epitelio ciliado </a:t>
              </a:r>
              <a:r>
                <a:rPr lang="es-AR" dirty="0" err="1" smtClean="0">
                  <a:solidFill>
                    <a:schemeClr val="bg2">
                      <a:lumMod val="75000"/>
                    </a:schemeClr>
                  </a:solidFill>
                </a:rPr>
                <a:t>pseudoestratificado</a:t>
              </a:r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s-AR" dirty="0" err="1" smtClean="0">
                  <a:solidFill>
                    <a:schemeClr val="bg2">
                      <a:lumMod val="75000"/>
                    </a:schemeClr>
                  </a:solidFill>
                </a:rPr>
                <a:t>columnar</a:t>
              </a:r>
              <a:endParaRPr lang="es-AR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55576" y="5939988"/>
              <a:ext cx="516038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B: </a:t>
              </a:r>
              <a:r>
                <a:rPr lang="es-AR" dirty="0" err="1" smtClean="0">
                  <a:solidFill>
                    <a:schemeClr val="bg2">
                      <a:lumMod val="75000"/>
                    </a:schemeClr>
                  </a:solidFill>
                </a:rPr>
                <a:t>submucosa</a:t>
              </a:r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 infiltrada con Li y </a:t>
              </a:r>
              <a:r>
                <a:rPr lang="es-AR" dirty="0" err="1" smtClean="0">
                  <a:solidFill>
                    <a:schemeClr val="bg2">
                      <a:lumMod val="75000"/>
                    </a:schemeClr>
                  </a:solidFill>
                </a:rPr>
                <a:t>Cél.plasmáticas</a:t>
              </a:r>
              <a:endParaRPr lang="es-AR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55575" y="6309320"/>
              <a:ext cx="516038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C: vasos con </a:t>
              </a:r>
              <a:r>
                <a:rPr lang="es-AR" dirty="0" err="1" smtClean="0">
                  <a:solidFill>
                    <a:schemeClr val="bg2">
                      <a:lumMod val="75000"/>
                    </a:schemeClr>
                  </a:solidFill>
                </a:rPr>
                <a:t>cél.endoteliales</a:t>
              </a:r>
              <a:r>
                <a:rPr lang="es-AR" dirty="0" smtClean="0">
                  <a:solidFill>
                    <a:schemeClr val="bg2">
                      <a:lumMod val="75000"/>
                    </a:schemeClr>
                  </a:solidFill>
                </a:rPr>
                <a:t> reactivas 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71600" y="116632"/>
            <a:ext cx="6984776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Pared bronquial</a:t>
            </a:r>
          </a:p>
          <a:p>
            <a:r>
              <a:rPr lang="es-A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Bronquiectasias               Normal </a:t>
            </a:r>
            <a:endParaRPr lang="es-A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536" y="5157192"/>
            <a:ext cx="5112568" cy="9541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Mecanismos adaptación bacterianos</a:t>
            </a:r>
            <a:endParaRPr lang="es-ES_trad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388" y="1196752"/>
            <a:ext cx="8713787" cy="526297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/>
            <a:endParaRPr lang="es-ES" sz="2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ES" sz="2400" b="1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Consecuencias de la Actividad inflamatoria persistente:</a:t>
            </a:r>
          </a:p>
          <a:p>
            <a:pPr marL="457200" indent="-457200">
              <a:buFontTx/>
              <a:buAutoNum type="arabicPeriod"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Deterioro funcional progresivo. </a:t>
            </a:r>
          </a:p>
          <a:p>
            <a:pPr marL="457200" indent="-457200">
              <a:buFontTx/>
              <a:buAutoNum type="arabicPeriod"/>
            </a:pP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Colonización bacteriana: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no significa inactividad bacteriana</a:t>
            </a:r>
          </a:p>
          <a:p>
            <a:pPr marL="457200" indent="-457200">
              <a:buFontTx/>
              <a:buAutoNum type="arabicPeriod"/>
            </a:pP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Remodelación de  pared v. aérea y </a:t>
            </a:r>
            <a:r>
              <a:rPr lang="es-E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vasculatura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s-E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v.aérea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ES" sz="2400" b="1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EPOC moderado y severo, 30-50 % BQ en HRCT </a:t>
            </a:r>
          </a:p>
          <a:p>
            <a:pPr marL="457200" indent="-457200"/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Predomina en L.I.    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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severidad de EA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 EPOC con BQ</a:t>
            </a:r>
          </a:p>
          <a:p>
            <a:pPr marL="457200" indent="-457200"/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Asociadas a </a:t>
            </a: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colonización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con  bacterias patógenas, aún en </a:t>
            </a:r>
            <a:endParaRPr lang="es-E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EPOC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estable.</a:t>
            </a:r>
          </a:p>
          <a:p>
            <a:pPr marL="457200" indent="-457200"/>
            <a:r>
              <a:rPr lang="es-E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H. </a:t>
            </a:r>
            <a:r>
              <a:rPr lang="es-ES" sz="2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influenzae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s-E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S. </a:t>
            </a:r>
            <a:r>
              <a:rPr lang="es-ES" sz="2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pneumoniae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 intracelular en 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epitelio</a:t>
            </a:r>
          </a:p>
          <a:p>
            <a:pPr marL="457200" indent="-457200"/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aérea</a:t>
            </a:r>
            <a:r>
              <a:rPr lang="es-E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favoreciendo </a:t>
            </a:r>
            <a:r>
              <a:rPr lang="es-E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 colonización.</a:t>
            </a:r>
          </a:p>
          <a:p>
            <a:pPr marL="457200" indent="-457200"/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/>
            <a:endParaRPr lang="es-E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55776" y="332656"/>
            <a:ext cx="363589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Fisiopatología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50000"/>
                </a:schemeClr>
              </a:buClr>
            </a:pPr>
            <a:r>
              <a:rPr lang="es-AR" sz="2400" b="1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Epidemiología. Definición</a:t>
            </a:r>
          </a:p>
          <a:p>
            <a:pPr>
              <a:buClr>
                <a:schemeClr val="tx1">
                  <a:lumMod val="50000"/>
                </a:schemeClr>
              </a:buClr>
              <a:buNone/>
            </a:pPr>
            <a:r>
              <a:rPr lang="es-AR" sz="2400" b="1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Fisiopatología. Historia natural. Colonización-Infección.</a:t>
            </a:r>
          </a:p>
          <a:p>
            <a:pPr>
              <a:buClr>
                <a:srgbClr val="FFFF00"/>
              </a:buClr>
            </a:pP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ALGORRITMO DIAGNOSTICO: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Clínico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sospecha etiológica. 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pruebas diagnósticas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</a:t>
            </a:r>
          </a:p>
          <a:p>
            <a:pPr>
              <a:buClr>
                <a:srgbClr val="FFFF00"/>
              </a:buClr>
              <a:buSzPct val="120000"/>
              <a:buNone/>
            </a:pP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Diagnóstico de severidad de acuerdo a pronóstico</a:t>
            </a:r>
          </a:p>
          <a:p>
            <a:pPr>
              <a:buClr>
                <a:schemeClr val="tx1">
                  <a:lumMod val="50000"/>
                </a:schemeClr>
              </a:buClr>
              <a:buNone/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(Score FACED).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Mensajes para llevar</a:t>
            </a:r>
          </a:p>
          <a:p>
            <a:endParaRPr lang="es-AR" sz="2400" b="1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A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60040" y="170637"/>
            <a:ext cx="8100392" cy="954107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Bronquiectasias: etiología y diagnóstico</a:t>
            </a:r>
          </a:p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eaLnBrk="1" hangingPunct="1">
              <a:buNone/>
            </a:pPr>
            <a:r>
              <a:rPr lang="es-ES" sz="2800" dirty="0" smtClean="0">
                <a:solidFill>
                  <a:srgbClr val="0066CC"/>
                </a:solidFill>
                <a:latin typeface="Arial" charset="0"/>
              </a:rPr>
              <a:t>    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 H. Clínica sugestiva:</a:t>
            </a:r>
          </a:p>
          <a:p>
            <a:pPr eaLnBrk="1" hangingPunct="1">
              <a:buClr>
                <a:srgbClr val="FAFC9A"/>
              </a:buClr>
            </a:pP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Establecer la </a:t>
            </a:r>
            <a:r>
              <a:rPr lang="es-ES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presencia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BQ: diagnóstico morfológico: técnicas de imágenes cruciales </a:t>
            </a:r>
          </a:p>
          <a:p>
            <a:pPr eaLnBrk="1" hangingPunct="1">
              <a:buClr>
                <a:srgbClr val="FAFC9A"/>
              </a:buClr>
            </a:pP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Identificar posible </a:t>
            </a:r>
            <a:r>
              <a:rPr lang="es-ES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causa</a:t>
            </a:r>
            <a:r>
              <a:rPr lang="es-E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subyacente</a:t>
            </a:r>
          </a:p>
          <a:p>
            <a:pPr eaLnBrk="1" hangingPunct="1">
              <a:buClr>
                <a:srgbClr val="FAFC9A"/>
              </a:buClr>
              <a:buNone/>
            </a:pPr>
            <a:endParaRPr lang="es-E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FAFC9A"/>
              </a:buClr>
              <a:buSzPct val="115000"/>
              <a:buFont typeface="Wingdings" pitchFamily="2" charset="2"/>
              <a:buChar char="ü"/>
            </a:pPr>
            <a:r>
              <a:rPr lang="es-MX" sz="2400" b="1" dirty="0" err="1" smtClean="0">
                <a:latin typeface="Arial" charset="0"/>
              </a:rPr>
              <a:t>Rx</a:t>
            </a:r>
            <a:r>
              <a:rPr lang="es-MX" sz="2400" b="1" dirty="0" smtClean="0">
                <a:latin typeface="Arial" charset="0"/>
              </a:rPr>
              <a:t>: inespecífica.</a:t>
            </a:r>
          </a:p>
          <a:p>
            <a:pPr eaLnBrk="1" hangingPunct="1">
              <a:buClr>
                <a:srgbClr val="FAFC9A"/>
              </a:buClr>
              <a:buSzPct val="115000"/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FFFF00"/>
                </a:solidFill>
                <a:latin typeface="Arial" charset="0"/>
              </a:rPr>
              <a:t>HRCT</a:t>
            </a:r>
          </a:p>
          <a:p>
            <a:pPr eaLnBrk="1" hangingPunct="1">
              <a:buClr>
                <a:srgbClr val="FAFC9A"/>
              </a:buClr>
              <a:buSzPct val="115000"/>
              <a:buFont typeface="Wingdings" pitchFamily="2" charset="2"/>
              <a:buChar char="ü"/>
            </a:pPr>
            <a:r>
              <a:rPr lang="es-MX" sz="2400" b="1" dirty="0" smtClean="0">
                <a:latin typeface="Arial" charset="0"/>
              </a:rPr>
              <a:t>Microbiología esputo</a:t>
            </a:r>
            <a:endParaRPr lang="es-ES_tradnl" sz="2400" b="1" dirty="0" smtClean="0">
              <a:latin typeface="Arial" charset="0"/>
            </a:endParaRPr>
          </a:p>
        </p:txBody>
      </p:sp>
      <p:pic>
        <p:nvPicPr>
          <p:cNvPr id="11268" name="Picture 13" descr="http://www.doyma.es/ficheros/images/62/62v08n76/grande/62v08n76-13032251f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644900"/>
            <a:ext cx="1793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a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684588"/>
            <a:ext cx="2303463" cy="1976437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55776" y="764704"/>
            <a:ext cx="363589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Diagnóstico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1052736"/>
            <a:ext cx="3960440" cy="5632311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rgbClr val="FFFF66"/>
                </a:solidFill>
              </a:rPr>
              <a:t>Enfermedades autoinmunes</a:t>
            </a:r>
          </a:p>
          <a:p>
            <a:r>
              <a:rPr lang="es-AR" sz="2000" dirty="0" smtClean="0"/>
              <a:t>Artritis  </a:t>
            </a:r>
            <a:r>
              <a:rPr lang="es-AR" sz="2000" dirty="0" err="1" smtClean="0"/>
              <a:t>reumatoidea</a:t>
            </a:r>
            <a:endParaRPr lang="es-AR" sz="2000" dirty="0" smtClean="0"/>
          </a:p>
          <a:p>
            <a:r>
              <a:rPr lang="es-AR" sz="2000" dirty="0" smtClean="0"/>
              <a:t>Síndrome de </a:t>
            </a:r>
            <a:r>
              <a:rPr lang="es-AR" sz="2000" dirty="0" err="1" smtClean="0"/>
              <a:t>Sjögren</a:t>
            </a:r>
            <a:r>
              <a:rPr lang="es-AR" sz="2000" dirty="0" smtClean="0"/>
              <a:t> </a:t>
            </a:r>
            <a:endParaRPr lang="es-AR" sz="2000" dirty="0" smtClean="0"/>
          </a:p>
          <a:p>
            <a:r>
              <a:rPr lang="es-AR" sz="2000" b="1" dirty="0" smtClean="0">
                <a:solidFill>
                  <a:srgbClr val="FFFF66"/>
                </a:solidFill>
              </a:rPr>
              <a:t>Anormalidades ciliares </a:t>
            </a:r>
          </a:p>
          <a:p>
            <a:r>
              <a:rPr lang="es-AR" sz="2000" dirty="0" smtClean="0"/>
              <a:t>Disquinesia ciliar primaria.</a:t>
            </a:r>
          </a:p>
          <a:p>
            <a:r>
              <a:rPr lang="es-AR" sz="2000" b="1" dirty="0" smtClean="0">
                <a:solidFill>
                  <a:srgbClr val="FFFF66"/>
                </a:solidFill>
              </a:rPr>
              <a:t>Enfermedades del Tejido conectivo</a:t>
            </a:r>
          </a:p>
          <a:p>
            <a:r>
              <a:rPr lang="es-AR" sz="2000" dirty="0" err="1" smtClean="0"/>
              <a:t>Traqueobroncomegalia</a:t>
            </a:r>
            <a:r>
              <a:rPr lang="es-AR" sz="2000" dirty="0" smtClean="0"/>
              <a:t>(</a:t>
            </a:r>
            <a:r>
              <a:rPr lang="es-AR" sz="2000" dirty="0" err="1" smtClean="0"/>
              <a:t>Mounier</a:t>
            </a:r>
            <a:r>
              <a:rPr lang="es-AR" sz="2000" dirty="0" smtClean="0"/>
              <a:t> </a:t>
            </a:r>
            <a:r>
              <a:rPr lang="es-AR" sz="2000" dirty="0" err="1" smtClean="0"/>
              <a:t>Kuhn</a:t>
            </a:r>
            <a:r>
              <a:rPr lang="es-AR" sz="2000" dirty="0" smtClean="0"/>
              <a:t> ), enfermedad de </a:t>
            </a:r>
            <a:r>
              <a:rPr lang="es-AR" sz="2000" dirty="0" err="1" smtClean="0"/>
              <a:t>Marfan</a:t>
            </a:r>
            <a:r>
              <a:rPr lang="es-AR" sz="2000" dirty="0" smtClean="0"/>
              <a:t>, </a:t>
            </a:r>
            <a:r>
              <a:rPr lang="es-AR" sz="2000" dirty="0" err="1" smtClean="0"/>
              <a:t>Deficit</a:t>
            </a:r>
            <a:r>
              <a:rPr lang="es-AR" sz="2000" dirty="0" smtClean="0"/>
              <a:t> de </a:t>
            </a:r>
            <a:r>
              <a:rPr lang="es-AR" sz="2000" dirty="0" err="1" smtClean="0"/>
              <a:t>cartilago</a:t>
            </a:r>
            <a:r>
              <a:rPr lang="es-AR" sz="2000" dirty="0" smtClean="0"/>
              <a:t> (Williams Campbell)</a:t>
            </a:r>
          </a:p>
          <a:p>
            <a:endParaRPr lang="es-AR" sz="2000" dirty="0" smtClean="0">
              <a:solidFill>
                <a:srgbClr val="FFFF66"/>
              </a:solidFill>
            </a:endParaRPr>
          </a:p>
          <a:p>
            <a:r>
              <a:rPr lang="es-AR" sz="2000" b="1" dirty="0" smtClean="0">
                <a:solidFill>
                  <a:srgbClr val="FFFF66"/>
                </a:solidFill>
              </a:rPr>
              <a:t>Hipersensibilidad </a:t>
            </a:r>
          </a:p>
          <a:p>
            <a:r>
              <a:rPr lang="es-AR" sz="2000" dirty="0" smtClean="0"/>
              <a:t>(ABPA)</a:t>
            </a:r>
          </a:p>
          <a:p>
            <a:r>
              <a:rPr lang="es-AR" sz="2000" b="1" dirty="0" smtClean="0">
                <a:solidFill>
                  <a:srgbClr val="FFFF66"/>
                </a:solidFill>
              </a:rPr>
              <a:t>Déficit Inmune </a:t>
            </a:r>
          </a:p>
          <a:p>
            <a:r>
              <a:rPr lang="es-AR" sz="2000" dirty="0" err="1" smtClean="0"/>
              <a:t>Hipogamma</a:t>
            </a:r>
            <a:r>
              <a:rPr lang="es-AR" sz="2000" dirty="0" smtClean="0"/>
              <a:t> </a:t>
            </a:r>
            <a:r>
              <a:rPr lang="es-AR" sz="2000" dirty="0" err="1" smtClean="0"/>
              <a:t>Globulinemia</a:t>
            </a:r>
            <a:endParaRPr lang="es-AR" sz="2000" dirty="0" smtClean="0"/>
          </a:p>
          <a:p>
            <a:r>
              <a:rPr lang="es-AR" sz="2000" dirty="0" smtClean="0"/>
              <a:t>HIV</a:t>
            </a:r>
          </a:p>
          <a:p>
            <a:r>
              <a:rPr lang="es-AR" sz="2000" dirty="0" err="1" smtClean="0"/>
              <a:t>Job’s</a:t>
            </a:r>
            <a:r>
              <a:rPr lang="es-AR" sz="2000" dirty="0" smtClean="0"/>
              <a:t> </a:t>
            </a:r>
            <a:r>
              <a:rPr lang="es-AR" sz="2000" dirty="0" err="1" smtClean="0"/>
              <a:t>syndrome</a:t>
            </a:r>
            <a:endParaRPr lang="es-AR" sz="20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427984" y="1109057"/>
            <a:ext cx="4536504" cy="5632311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rgbClr val="FFFF66"/>
                </a:solidFill>
              </a:rPr>
              <a:t>Enfermedades inflamatorias del Intestino</a:t>
            </a:r>
          </a:p>
          <a:p>
            <a:r>
              <a:rPr lang="es-AR" sz="2000" dirty="0" err="1" smtClean="0"/>
              <a:t>Ulcerative</a:t>
            </a:r>
            <a:r>
              <a:rPr lang="es-AR" sz="2000" dirty="0" smtClean="0"/>
              <a:t> Colitis</a:t>
            </a:r>
          </a:p>
          <a:p>
            <a:r>
              <a:rPr lang="es-AR" sz="2000" dirty="0" err="1" smtClean="0"/>
              <a:t>Crohn’s</a:t>
            </a:r>
            <a:r>
              <a:rPr lang="es-AR" sz="2000" dirty="0" smtClean="0"/>
              <a:t> </a:t>
            </a:r>
            <a:r>
              <a:rPr lang="es-AR" sz="2000" dirty="0" err="1" smtClean="0"/>
              <a:t>disease</a:t>
            </a:r>
            <a:endParaRPr lang="es-AR" sz="2000" dirty="0" smtClean="0"/>
          </a:p>
          <a:p>
            <a:r>
              <a:rPr lang="es-AR" sz="2000" b="1" dirty="0" smtClean="0">
                <a:solidFill>
                  <a:srgbClr val="FFFF66"/>
                </a:solidFill>
              </a:rPr>
              <a:t>Injuria</a:t>
            </a:r>
          </a:p>
          <a:p>
            <a:r>
              <a:rPr lang="es-AR" sz="2000" dirty="0" smtClean="0"/>
              <a:t>Neumonía infecciosa en infancia infecciones en niñez.</a:t>
            </a:r>
          </a:p>
          <a:p>
            <a:r>
              <a:rPr lang="es-AR" sz="2000" dirty="0" smtClean="0"/>
              <a:t>Aspiración. Inhalación de humos.</a:t>
            </a:r>
          </a:p>
          <a:p>
            <a:r>
              <a:rPr lang="es-AR" sz="2000" b="1" dirty="0" smtClean="0">
                <a:solidFill>
                  <a:srgbClr val="FFFF66"/>
                </a:solidFill>
              </a:rPr>
              <a:t>Malignidad </a:t>
            </a:r>
          </a:p>
          <a:p>
            <a:r>
              <a:rPr lang="es-AR" sz="2000" dirty="0" smtClean="0"/>
              <a:t>Linfoma</a:t>
            </a:r>
          </a:p>
          <a:p>
            <a:r>
              <a:rPr lang="es-AR" sz="2000" dirty="0" smtClean="0"/>
              <a:t>Trasplante de MO.</a:t>
            </a:r>
          </a:p>
          <a:p>
            <a:r>
              <a:rPr lang="es-AR" sz="2000" dirty="0" smtClean="0"/>
              <a:t>Enfermedad </a:t>
            </a:r>
            <a:r>
              <a:rPr lang="es-AR" sz="2000" dirty="0" err="1" smtClean="0"/>
              <a:t>ingerto</a:t>
            </a:r>
            <a:r>
              <a:rPr lang="es-AR" sz="2000" dirty="0" smtClean="0"/>
              <a:t> vs Huésped</a:t>
            </a:r>
          </a:p>
          <a:p>
            <a:r>
              <a:rPr lang="es-AR" sz="2000" b="1" dirty="0" smtClean="0">
                <a:solidFill>
                  <a:srgbClr val="FFFF66"/>
                </a:solidFill>
              </a:rPr>
              <a:t>Obstrucción</a:t>
            </a:r>
          </a:p>
          <a:p>
            <a:r>
              <a:rPr lang="es-AR" sz="2000" dirty="0" smtClean="0"/>
              <a:t>Tumor. Cuerpo extraño.</a:t>
            </a:r>
          </a:p>
          <a:p>
            <a:r>
              <a:rPr lang="es-AR" sz="2000" dirty="0" err="1" smtClean="0"/>
              <a:t>Linfoadenopatías</a:t>
            </a:r>
            <a:r>
              <a:rPr lang="es-AR" sz="2000" dirty="0" smtClean="0"/>
              <a:t>.</a:t>
            </a:r>
          </a:p>
          <a:p>
            <a:r>
              <a:rPr lang="es-AR" sz="2000" b="1" dirty="0" smtClean="0">
                <a:solidFill>
                  <a:srgbClr val="FFFF66"/>
                </a:solidFill>
              </a:rPr>
              <a:t>Otras</a:t>
            </a:r>
          </a:p>
          <a:p>
            <a:r>
              <a:rPr lang="es-AR" sz="2000" dirty="0" smtClean="0"/>
              <a:t>Déficit </a:t>
            </a:r>
            <a:r>
              <a:rPr lang="el-GR" sz="2000" dirty="0" smtClean="0"/>
              <a:t>α-1 </a:t>
            </a:r>
            <a:r>
              <a:rPr lang="es-AR" sz="2000" dirty="0" err="1" smtClean="0"/>
              <a:t>antitripsina</a:t>
            </a:r>
            <a:r>
              <a:rPr lang="es-AR" sz="2000" dirty="0" smtClean="0"/>
              <a:t>, Síndrome de uñas amarillas, Síndrome de Young.</a:t>
            </a: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504056" y="313492"/>
            <a:ext cx="8100392" cy="523220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66"/>
                </a:solidFill>
              </a:rPr>
              <a:t>Etiologías</a:t>
            </a:r>
            <a:r>
              <a:rPr lang="en-US" sz="2800" b="1" dirty="0" smtClean="0">
                <a:solidFill>
                  <a:srgbClr val="FFFF66"/>
                </a:solidFill>
              </a:rPr>
              <a:t> de </a:t>
            </a:r>
            <a:r>
              <a:rPr lang="en-US" sz="2800" b="1" dirty="0" err="1" smtClean="0">
                <a:solidFill>
                  <a:srgbClr val="FFFF66"/>
                </a:solidFill>
              </a:rPr>
              <a:t>Bronquiectasias</a:t>
            </a:r>
            <a:r>
              <a:rPr lang="en-US" sz="2800" b="1" dirty="0" smtClean="0">
                <a:solidFill>
                  <a:srgbClr val="FFFF66"/>
                </a:solidFill>
              </a:rPr>
              <a:t> No-FQ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600" y="476672"/>
            <a:ext cx="7416824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Rol de la HRCT: diagnóstico de elección</a:t>
            </a:r>
            <a:endParaRPr lang="es-ES_trad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3573016"/>
            <a:ext cx="8687186" cy="2677656"/>
          </a:xfrm>
          <a:prstGeom prst="rect">
            <a:avLst/>
          </a:prstGeom>
          <a:solidFill>
            <a:srgbClr val="FAFC9A"/>
          </a:solidFill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Sensibilidad y especificidad mayor 90%</a:t>
            </a:r>
          </a:p>
          <a:p>
            <a:r>
              <a:rPr lang="es-A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Valora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extensión y morfología.</a:t>
            </a:r>
          </a:p>
          <a:p>
            <a:r>
              <a:rPr lang="es-A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etiología en: malformaciones congénitas, </a:t>
            </a:r>
            <a:r>
              <a:rPr lang="es-AR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situs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inverso,</a:t>
            </a:r>
          </a:p>
          <a:p>
            <a:r>
              <a:rPr lang="es-AR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Traqueobroncomegalia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obstrucción bronquial o enfisema por</a:t>
            </a:r>
          </a:p>
          <a:p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déficit</a:t>
            </a:r>
            <a:r>
              <a:rPr lang="el-GR" sz="2400" dirty="0" smtClean="0">
                <a:solidFill>
                  <a:schemeClr val="bg1"/>
                </a:solidFill>
              </a:rPr>
              <a:t> α</a:t>
            </a:r>
            <a:r>
              <a:rPr lang="es-AR" sz="2400" baseline="-25000" dirty="0" smtClean="0">
                <a:solidFill>
                  <a:schemeClr val="bg1"/>
                </a:solidFill>
              </a:rPr>
              <a:t>1</a:t>
            </a:r>
            <a:r>
              <a:rPr lang="es-AR" sz="2400" dirty="0" smtClean="0">
                <a:solidFill>
                  <a:schemeClr val="bg1"/>
                </a:solidFill>
              </a:rPr>
              <a:t> </a:t>
            </a:r>
            <a:r>
              <a:rPr lang="es-AR" sz="2400" dirty="0" err="1" smtClean="0">
                <a:solidFill>
                  <a:schemeClr val="bg1"/>
                </a:solidFill>
              </a:rPr>
              <a:t>antitripsina</a:t>
            </a:r>
            <a:endParaRPr lang="es-AR" sz="2400" dirty="0" smtClean="0">
              <a:solidFill>
                <a:schemeClr val="bg1"/>
              </a:solidFill>
            </a:endParaRPr>
          </a:p>
          <a:p>
            <a:r>
              <a:rPr lang="es-A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Sugiere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etiología por localización: Lóbulos S:(TBC, FQ),</a:t>
            </a:r>
          </a:p>
          <a:p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Centrales(APBA), LM y </a:t>
            </a:r>
            <a:r>
              <a:rPr lang="es-AR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Língula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s-AR" sz="2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micobacterias</a:t>
            </a:r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 TBC)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259631" y="1638092"/>
            <a:ext cx="6480720" cy="1440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rgbClr val="FAFC9A"/>
                </a:solidFill>
              </a:rPr>
              <a:t>GRADING  SYSTEM                   </a:t>
            </a:r>
            <a:r>
              <a:rPr lang="es-AR" b="1" dirty="0" err="1" smtClean="0">
                <a:solidFill>
                  <a:srgbClr val="FAFC9A"/>
                </a:solidFill>
              </a:rPr>
              <a:t>Chest</a:t>
            </a:r>
            <a:r>
              <a:rPr lang="es-AR" b="1" dirty="0" smtClean="0">
                <a:solidFill>
                  <a:srgbClr val="FAFC9A"/>
                </a:solidFill>
              </a:rPr>
              <a:t> 2006;129:174-181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A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Recomendación </a:t>
            </a:r>
            <a:r>
              <a:rPr lang="es-AR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Fuerte :</a:t>
            </a:r>
            <a:r>
              <a:rPr lang="es-A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beneficios superan inconvenientes. </a:t>
            </a:r>
            <a:r>
              <a:rPr lang="es-AR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Débil: </a:t>
            </a:r>
            <a:r>
              <a:rPr lang="es-A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beneficios equiparados  a inconvenientes</a:t>
            </a:r>
            <a:endParaRPr lang="es-A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AR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Calidad</a:t>
            </a:r>
            <a:r>
              <a:rPr lang="es-AR" b="1" dirty="0">
                <a:latin typeface="Tahoma" pitchFamily="34" charset="0"/>
                <a:ea typeface="Tahoma" pitchFamily="34" charset="0"/>
                <a:cs typeface="Tahoma" pitchFamily="34" charset="0"/>
              </a:rPr>
              <a:t> Alta</a:t>
            </a:r>
            <a:r>
              <a:rPr lang="es-A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s-AR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Moderada,Baja</a:t>
            </a:r>
            <a:r>
              <a:rPr lang="es-A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b="1" dirty="0">
                <a:latin typeface="Tahoma" pitchFamily="34" charset="0"/>
                <a:ea typeface="Tahoma" pitchFamily="34" charset="0"/>
                <a:cs typeface="Tahoma" pitchFamily="34" charset="0"/>
              </a:rPr>
              <a:t>y Muy Baja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28191" y="1268760"/>
            <a:ext cx="57727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 RECOMENDACIÓN FUERTE CALIDAD ALTA</a:t>
            </a:r>
            <a:endParaRPr lang="es-A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35496" y="188640"/>
            <a:ext cx="9001000" cy="6480720"/>
            <a:chOff x="35496" y="188640"/>
            <a:chExt cx="9001000" cy="648072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4355976" y="2708920"/>
              <a:ext cx="4680520" cy="396044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19100" marR="0" lvl="0" indent="-382588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15000"/>
                <a:buFont typeface="Wingdings" pitchFamily="2" charset="2"/>
                <a:buNone/>
                <a:tabLst/>
                <a:defRPr/>
              </a:pPr>
              <a:endPara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419100" marR="0" lvl="0" indent="-382588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15000"/>
                <a:buFont typeface="Wingdings" pitchFamily="2" charset="2"/>
                <a:buChar char="ü"/>
                <a:tabLst/>
                <a:defRPr/>
              </a:pPr>
              <a:endPara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35496" y="188640"/>
              <a:ext cx="4896544" cy="460851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19100" marR="0" lvl="0" indent="-382588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15000"/>
                <a:buFont typeface="Wingdings" pitchFamily="2" charset="2"/>
                <a:buNone/>
                <a:tabLst/>
                <a:defRPr/>
              </a:pPr>
              <a:endPara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419100" marR="0" lvl="0" indent="-382588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15000"/>
                <a:buFont typeface="Wingdings" pitchFamily="2" charset="2"/>
                <a:buChar char="ü"/>
                <a:tabLst/>
                <a:defRPr/>
              </a:pPr>
              <a:endPara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316" y="404664"/>
              <a:ext cx="4457700" cy="412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924944"/>
              <a:ext cx="4248472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323528" y="5229200"/>
              <a:ext cx="275908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="1" dirty="0" smtClean="0"/>
                <a:t>*</a:t>
              </a:r>
              <a:r>
                <a:rPr lang="es-AR" dirty="0" smtClean="0"/>
                <a:t>Signos más frecuentes</a:t>
              </a:r>
            </a:p>
            <a:p>
              <a:r>
                <a:rPr lang="es-AR" sz="2400" b="1" dirty="0" smtClean="0"/>
                <a:t>**</a:t>
              </a:r>
              <a:r>
                <a:rPr lang="es-AR" dirty="0" smtClean="0"/>
                <a:t>Signos más útiles para</a:t>
              </a:r>
            </a:p>
            <a:p>
              <a:r>
                <a:rPr lang="es-AR" dirty="0" smtClean="0"/>
                <a:t>    diagnóstico diferencial</a:t>
              </a:r>
              <a:endParaRPr lang="es-AR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004048" y="692696"/>
              <a:ext cx="36580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High</a:t>
              </a:r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resolution</a:t>
              </a:r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 CT of </a:t>
              </a:r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lung</a:t>
              </a:r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Third</a:t>
              </a:r>
              <a:endParaRPr lang="es-AR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Edition.Philadelphia:Lippincott</a:t>
              </a:r>
              <a:endParaRPr lang="es-AR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Williams  </a:t>
              </a:r>
              <a:r>
                <a:rPr lang="es-AR" i="1" dirty="0" err="1" smtClean="0">
                  <a:latin typeface="Times New Roman" pitchFamily="18" charset="0"/>
                  <a:cs typeface="Times New Roman" pitchFamily="18" charset="0"/>
                </a:rPr>
                <a:t>Wilkins</a:t>
              </a:r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r>
                <a:rPr lang="es-AR" i="1" dirty="0" smtClean="0">
                  <a:latin typeface="Times New Roman" pitchFamily="18" charset="0"/>
                  <a:cs typeface="Times New Roman" pitchFamily="18" charset="0"/>
                </a:rPr>
                <a:t>2001.p.467-546</a:t>
              </a:r>
              <a:endParaRPr lang="es-AR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2483768" cy="1143000"/>
          </a:xfrm>
        </p:spPr>
        <p:txBody>
          <a:bodyPr/>
          <a:lstStyle/>
          <a:p>
            <a:pPr eaLnBrk="1" hangingPunct="1"/>
            <a:r>
              <a:rPr lang="es-MX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HRCT:</a:t>
            </a:r>
            <a:r>
              <a:rPr lang="es-AR" sz="2400" b="1" u="sng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Signos </a:t>
            </a:r>
            <a: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s-AR" sz="2400" b="1" u="sng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directos</a:t>
            </a:r>
            <a:r>
              <a:rPr lang="es-MX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3200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es-ES" sz="3200" b="1" dirty="0" smtClean="0">
                <a:solidFill>
                  <a:srgbClr val="FF0066"/>
                </a:solidFill>
                <a:latin typeface="Comic Sans MS" pitchFamily="66" charset="0"/>
              </a:rPr>
            </a:br>
            <a:endParaRPr lang="es-ES_tradnl" sz="32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275" y="1762124"/>
            <a:ext cx="3810000" cy="447518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AFC9A"/>
                </a:solidFill>
                <a:latin typeface="Arial" charset="0"/>
              </a:rPr>
              <a:t>        Dilatación 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AFC9A"/>
                </a:solidFill>
                <a:latin typeface="Arial" charset="0"/>
              </a:rPr>
              <a:t>         bronquial</a:t>
            </a:r>
            <a:r>
              <a:rPr lang="es-AR" sz="2000" b="1" dirty="0" smtClean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endParaRPr lang="es-AR" sz="20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         </a:t>
            </a:r>
            <a:r>
              <a:rPr lang="es-AR" sz="2000" dirty="0" err="1" smtClean="0">
                <a:latin typeface="Arial" charset="0"/>
              </a:rPr>
              <a:t>Indice</a:t>
            </a:r>
            <a:endParaRPr lang="es-A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bronco/arterial &gt;1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s-AR" sz="2000" b="1" dirty="0" err="1" smtClean="0">
                <a:solidFill>
                  <a:srgbClr val="FAFC9A"/>
                </a:solidFill>
                <a:latin typeface="Arial" charset="0"/>
              </a:rPr>
              <a:t>Cilindricas</a:t>
            </a:r>
            <a:r>
              <a:rPr lang="es-AR" sz="2000" b="1" dirty="0" smtClean="0">
                <a:solidFill>
                  <a:srgbClr val="FAFC9A"/>
                </a:solidFill>
                <a:latin typeface="Arial" charset="0"/>
              </a:rPr>
              <a:t>:</a:t>
            </a:r>
            <a:r>
              <a:rPr lang="es-AR" sz="2000" dirty="0" smtClean="0">
                <a:solidFill>
                  <a:srgbClr val="FAFC9A"/>
                </a:solidFill>
                <a:latin typeface="Arial" charset="0"/>
              </a:rPr>
              <a:t> </a:t>
            </a:r>
            <a:r>
              <a:rPr lang="es-AR" sz="2000" dirty="0" smtClean="0">
                <a:latin typeface="Arial" charset="0"/>
              </a:rPr>
              <a:t>ó leves,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calibre uniforme 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y paredes paralelas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s-AR" sz="2000" b="1" dirty="0" smtClean="0">
                <a:solidFill>
                  <a:srgbClr val="FAFC9A"/>
                </a:solidFill>
                <a:latin typeface="Arial" charset="0"/>
              </a:rPr>
              <a:t>Varicosas:</a:t>
            </a:r>
            <a:r>
              <a:rPr lang="es-AR" sz="2000" dirty="0" smtClean="0">
                <a:solidFill>
                  <a:srgbClr val="FAFC9A"/>
                </a:solidFill>
                <a:latin typeface="Arial" charset="0"/>
              </a:rPr>
              <a:t> </a:t>
            </a:r>
            <a:r>
              <a:rPr lang="es-AR" sz="2000" dirty="0" smtClean="0">
                <a:latin typeface="Arial" charset="0"/>
              </a:rPr>
              <a:t>paredes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</a:t>
            </a:r>
            <a:r>
              <a:rPr lang="es-AR" sz="2000" dirty="0" err="1" smtClean="0">
                <a:latin typeface="Arial" charset="0"/>
              </a:rPr>
              <a:t>arrosariadas</a:t>
            </a:r>
            <a:endParaRPr lang="es-A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s-AR" sz="2000" b="1" dirty="0" smtClean="0">
                <a:solidFill>
                  <a:srgbClr val="FAFC9A"/>
                </a:solidFill>
                <a:latin typeface="Arial" charset="0"/>
              </a:rPr>
              <a:t>Quísticas: </a:t>
            </a:r>
            <a:r>
              <a:rPr lang="es-AR" sz="2000" dirty="0" smtClean="0">
                <a:latin typeface="Arial" charset="0"/>
              </a:rPr>
              <a:t>severas,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morfología </a:t>
            </a:r>
            <a:r>
              <a:rPr lang="es-AR" sz="2000" dirty="0" err="1" smtClean="0">
                <a:latin typeface="Arial" charset="0"/>
              </a:rPr>
              <a:t>sacular</a:t>
            </a:r>
            <a:r>
              <a:rPr lang="es-AR" sz="2000" dirty="0" smtClean="0">
                <a:latin typeface="Arial" charset="0"/>
              </a:rPr>
              <a:t> , 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frecuentemente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</a:pPr>
            <a:r>
              <a:rPr lang="es-AR" sz="2000" dirty="0" smtClean="0">
                <a:latin typeface="Arial" charset="0"/>
              </a:rPr>
              <a:t> niveles </a:t>
            </a:r>
            <a:r>
              <a:rPr lang="es-AR" sz="2000" dirty="0" err="1" smtClean="0">
                <a:latin typeface="Arial" charset="0"/>
              </a:rPr>
              <a:t>hidroaéreos</a:t>
            </a:r>
            <a:r>
              <a:rPr lang="es-AR" sz="2000" dirty="0" smtClean="0">
                <a:latin typeface="Arial" charset="0"/>
              </a:rPr>
              <a:t>.</a:t>
            </a:r>
            <a:endParaRPr lang="es-E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SzPct val="115000"/>
              <a:buFont typeface="Wingdings" pitchFamily="2" charset="2"/>
              <a:buNone/>
            </a:pPr>
            <a:r>
              <a:rPr lang="es-MX" sz="2000" dirty="0" smtClean="0">
                <a:latin typeface="Arial" charset="0"/>
              </a:rPr>
              <a:t> </a:t>
            </a:r>
          </a:p>
        </p:txBody>
      </p:sp>
      <p:pic>
        <p:nvPicPr>
          <p:cNvPr id="437252" name="Picture 4" descr="BQ cilind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3429000"/>
            <a:ext cx="2403475" cy="321151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437253" name="Picture 5" descr="BQcilíndric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96850"/>
            <a:ext cx="6192837" cy="316071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437254" name="Picture 6" descr="BQ sac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429000"/>
            <a:ext cx="4032250" cy="3227388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</p:spPr>
      </p:pic>
      <p:pic>
        <p:nvPicPr>
          <p:cNvPr id="437255" name="Picture 7" descr="BQ varicos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44463"/>
            <a:ext cx="3887787" cy="32131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2339753" y="4797152"/>
            <a:ext cx="6192689" cy="1916832"/>
            <a:chOff x="2267744" y="4807353"/>
            <a:chExt cx="6480720" cy="2050647"/>
          </a:xfrm>
        </p:grpSpPr>
        <p:pic>
          <p:nvPicPr>
            <p:cNvPr id="8" name="Picture 16" descr="http://noeantonelli.files.wordpress.com/2009/07/20090308-homeless.jpg?w=300&amp;h=19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4807353"/>
              <a:ext cx="4536504" cy="205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http://2.bp.blogspot.com/_2NpIrdV9A10/TG1vf-ObaPI/AAAAAAAAA9E/g33tbWWznAg/s1600/NIN%C3%91O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5459823"/>
              <a:ext cx="2282226" cy="1398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 descr="http://images.clipartlogo.com/files/ss/original/102/102323125/beggar-begging-for-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67286"/>
            <a:ext cx="2774082" cy="277408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19672" y="188640"/>
            <a:ext cx="5832648" cy="461665"/>
          </a:xfrm>
          <a:prstGeom prst="rect">
            <a:avLst/>
          </a:prstGeom>
          <a:solidFill>
            <a:schemeClr val="bg2"/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A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enfermedad de los calificativos !!</a:t>
            </a:r>
            <a:endParaRPr lang="es-AR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4056" y="836712"/>
            <a:ext cx="8028384" cy="309634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Olvidada,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 la Orfandad,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Heterogénea,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ulticomponente</a:t>
            </a: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Crónica, p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rogresiva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Wingdings" pitchFamily="2" charset="2"/>
              <a:buChar char="ü"/>
              <a:tabLst/>
              <a:defRPr/>
            </a:pPr>
            <a:r>
              <a:rPr lang="es-MX" sz="2400" u="sng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cenicienta </a:t>
            </a:r>
            <a:r>
              <a:rPr lang="es-MX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</a:t>
            </a:r>
            <a:r>
              <a:rPr lang="es-MX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neumonología</a:t>
            </a:r>
            <a:r>
              <a:rPr lang="es-MX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19100" marR="0" lvl="0" indent="-382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5000"/>
              <a:tabLst/>
              <a:defRPr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alguien injustamente marginado o despreciado.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6498" name="Picture 2" descr="http://mlv-s2-p.mlstatic.com/platos-extragrande-importados-de-la-cenicienta-x8-2471-MLV4628612791_072013-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2780928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ta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13100"/>
            <a:ext cx="4608513" cy="3632200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2611" name="Picture 3" descr="BQ sacu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450"/>
            <a:ext cx="3946525" cy="3371850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2612" name="Picture 4" descr="BQ sacular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44675"/>
            <a:ext cx="3494087" cy="4581525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16063" y="893763"/>
            <a:ext cx="2408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BQ quísticas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7793038" cy="1143001"/>
          </a:xfrm>
        </p:spPr>
        <p:txBody>
          <a:bodyPr/>
          <a:lstStyle/>
          <a:p>
            <a:pPr algn="ctr" eaLnBrk="1" hangingPunct="1"/>
            <a:r>
              <a:rPr lang="es-MX" sz="28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HRCT:</a:t>
            </a:r>
            <a:r>
              <a:rPr lang="es-AR" sz="2800" b="1" u="sng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Signos directos</a:t>
            </a:r>
            <a:r>
              <a:rPr lang="es-MX" sz="28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sz="28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28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_tradnl" sz="2800" b="1" dirty="0" smtClean="0">
              <a:solidFill>
                <a:srgbClr val="FAFC9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3995738" cy="56165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eaLnBrk="1" hangingPunct="1">
              <a:buSzPct val="110000"/>
              <a:buFont typeface="Wingdings" pitchFamily="2" charset="2"/>
              <a:buNone/>
            </a:pPr>
            <a:r>
              <a:rPr lang="es-AR" sz="2400" b="1" dirty="0" smtClean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Anomalías del contorno:</a:t>
            </a:r>
            <a:r>
              <a:rPr lang="es-AR" b="1" i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b="1" dirty="0" smtClean="0">
              <a:solidFill>
                <a:srgbClr val="FAFC9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s-A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Signo del </a:t>
            </a:r>
            <a:r>
              <a:rPr lang="es-AR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anillo de sello</a:t>
            </a:r>
            <a:r>
              <a:rPr lang="es-AR" sz="2000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A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orientación bronquial vertical</a:t>
            </a:r>
          </a:p>
          <a:p>
            <a:pPr lvl="1" eaLnBrk="1" hangingPunct="1"/>
            <a:r>
              <a:rPr lang="es-AR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Vías de tranvía y collar de perlas: </a:t>
            </a:r>
            <a:r>
              <a:rPr lang="es-A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orientación bronquial horizontal</a:t>
            </a:r>
          </a:p>
          <a:p>
            <a:pPr lvl="1" eaLnBrk="1" hangingPunct="1"/>
            <a:r>
              <a:rPr lang="es-AR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Racimo de quistes o </a:t>
            </a:r>
            <a:r>
              <a:rPr lang="es-AR" sz="2000" b="1" dirty="0" err="1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atelectásia</a:t>
            </a:r>
            <a:r>
              <a:rPr lang="es-AR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quística</a:t>
            </a:r>
          </a:p>
          <a:p>
            <a:pPr lvl="1" eaLnBrk="1" hangingPunct="1"/>
            <a:r>
              <a:rPr lang="es-AR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Falta de estrechamiento bronquial: </a:t>
            </a:r>
            <a:r>
              <a:rPr lang="es-A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 cambios por más de  2 cm distal a una bifurcación bronquial.</a:t>
            </a:r>
            <a:endParaRPr lang="es-E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SzPct val="115000"/>
              <a:buFont typeface="Wingdings" pitchFamily="2" charset="2"/>
              <a:buChar char="ü"/>
            </a:pPr>
            <a:endParaRPr lang="es-ES" sz="2000" dirty="0" smtClean="0">
              <a:solidFill>
                <a:schemeClr val="folHlin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9540" name="Picture 4" descr="tac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695325"/>
            <a:ext cx="4703763" cy="3454400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9541" name="Picture 5" descr="ta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097338"/>
            <a:ext cx="4681538" cy="2716212"/>
          </a:xfrm>
          <a:prstGeom prst="rect">
            <a:avLst/>
          </a:prstGeom>
          <a:noFill/>
          <a:ln w="28575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r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4772025" cy="5257800"/>
          </a:xfrm>
          <a:prstGeom prst="rect">
            <a:avLst/>
          </a:prstGeom>
          <a:noFill/>
          <a:ln w="38100">
            <a:solidFill>
              <a:srgbClr val="D7F3FD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0563" name="Picture 3" descr="ta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188913"/>
            <a:ext cx="4559300" cy="2716212"/>
          </a:xfrm>
          <a:prstGeom prst="rect">
            <a:avLst/>
          </a:prstGeom>
          <a:noFill/>
          <a:ln w="9525">
            <a:solidFill>
              <a:srgbClr val="C1ECFB"/>
            </a:solidFill>
            <a:miter lim="800000"/>
            <a:headEnd/>
            <a:tailEnd/>
          </a:ln>
        </p:spPr>
      </p:pic>
      <p:pic>
        <p:nvPicPr>
          <p:cNvPr id="450564" name="Picture 4" descr="ta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738"/>
            <a:ext cx="4572000" cy="2857500"/>
          </a:xfrm>
          <a:prstGeom prst="rect">
            <a:avLst/>
          </a:prstGeom>
          <a:noFill/>
          <a:ln w="9525">
            <a:solidFill>
              <a:srgbClr val="C1ECFB"/>
            </a:solidFill>
            <a:miter lim="800000"/>
            <a:headEnd/>
            <a:tailEnd/>
          </a:ln>
        </p:spPr>
      </p:pic>
      <p:pic>
        <p:nvPicPr>
          <p:cNvPr id="450565" name="Picture 5" descr="tac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429000"/>
            <a:ext cx="4459288" cy="3275013"/>
          </a:xfrm>
          <a:prstGeom prst="rect">
            <a:avLst/>
          </a:prstGeom>
          <a:noFill/>
          <a:ln w="9525">
            <a:solidFill>
              <a:srgbClr val="C1ECFB"/>
            </a:solidFill>
            <a:miter lim="800000"/>
            <a:headEnd/>
            <a:tailEnd/>
          </a:ln>
        </p:spPr>
      </p:pic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251520" y="333375"/>
            <a:ext cx="408797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s-AR" sz="2400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Racimo de quistes</a:t>
            </a:r>
          </a:p>
          <a:p>
            <a:pPr lvl="1"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s-AR" sz="2400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(en pulmón </a:t>
            </a:r>
            <a:r>
              <a:rPr lang="es-AR" sz="2400" dirty="0" err="1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atelectásico</a:t>
            </a:r>
            <a:r>
              <a:rPr lang="es-AR" sz="2400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tac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84538"/>
            <a:ext cx="4702175" cy="3452812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9780" name="Picture 4" descr="tac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21038"/>
            <a:ext cx="3959225" cy="3502025"/>
          </a:xfrm>
          <a:prstGeom prst="rect">
            <a:avLst/>
          </a:prstGeom>
          <a:noFill/>
          <a:ln w="28575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718962" y="370399"/>
            <a:ext cx="3957494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s-MX" sz="20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HRCT: </a:t>
            </a:r>
            <a:r>
              <a:rPr lang="es-AR" sz="2000" b="1" u="sng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Signos </a:t>
            </a:r>
            <a:r>
              <a:rPr lang="es-AR" sz="2000" b="1" u="sng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indirectos</a:t>
            </a:r>
          </a:p>
          <a:p>
            <a:pPr>
              <a:buClr>
                <a:schemeClr val="folHlink"/>
              </a:buClr>
              <a:buSzPct val="115000"/>
              <a:buFont typeface="Wingdings" pitchFamily="2" charset="2"/>
              <a:buChar char="ü"/>
            </a:pPr>
            <a:r>
              <a:rPr lang="es-AR" sz="2000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Engrosamiento pared bronquial</a:t>
            </a:r>
            <a:endParaRPr lang="es-ES" sz="2000" dirty="0">
              <a:solidFill>
                <a:srgbClr val="FAFC9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folHlink"/>
              </a:buClr>
              <a:buSzPct val="115000"/>
              <a:buFont typeface="Wingdings" pitchFamily="2" charset="2"/>
              <a:buChar char="ü"/>
            </a:pPr>
            <a:r>
              <a:rPr lang="es-AR" sz="20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Impactación</a:t>
            </a:r>
            <a:r>
              <a:rPr lang="es-AR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sz="20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mucoide</a:t>
            </a:r>
            <a:r>
              <a:rPr lang="es-AR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15000"/>
              <a:buFont typeface="Wingdings" pitchFamily="2" charset="2"/>
              <a:buNone/>
            </a:pPr>
            <a:r>
              <a:rPr lang="es-AR" sz="2000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s-AR" sz="2000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Nódulos </a:t>
            </a:r>
            <a:r>
              <a:rPr lang="es-AR" sz="2000" b="1" dirty="0" err="1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centrilobulillares</a:t>
            </a:r>
            <a:r>
              <a:rPr lang="es-AR" sz="2000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15000"/>
              <a:buFont typeface="Wingdings" pitchFamily="2" charset="2"/>
              <a:buNone/>
            </a:pPr>
            <a:r>
              <a:rPr lang="es-AR" sz="2000" b="1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o en árbol en brote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15000"/>
              <a:buFont typeface="Wingdings" pitchFamily="2" charset="2"/>
              <a:buChar char="ü"/>
            </a:pPr>
            <a:r>
              <a:rPr lang="es-AR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Atelectasias</a:t>
            </a:r>
            <a:r>
              <a:rPr lang="es-AR" sz="2000" dirty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/ consolidación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115000"/>
              <a:buFont typeface="Wingdings" pitchFamily="2" charset="2"/>
              <a:buChar char="ü"/>
            </a:pPr>
            <a:r>
              <a:rPr lang="es-A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Perfusión en mosaico</a:t>
            </a:r>
            <a:endParaRPr lang="es-E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folHlink"/>
              </a:buClr>
              <a:buSzPct val="115000"/>
              <a:buFont typeface="Wingdings" pitchFamily="2" charset="2"/>
              <a:buChar char="ü"/>
            </a:pPr>
            <a:endParaRPr lang="es-ES_tradnl" sz="2000" dirty="0">
              <a:solidFill>
                <a:srgbClr val="FAFC9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720725"/>
            <a:ext cx="4217987" cy="6021388"/>
            <a:chOff x="87" y="454"/>
            <a:chExt cx="2657" cy="3793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87" y="454"/>
              <a:ext cx="2657" cy="3793"/>
              <a:chOff x="0" y="527"/>
              <a:chExt cx="2657" cy="3793"/>
            </a:xfrm>
          </p:grpSpPr>
          <p:pic>
            <p:nvPicPr>
              <p:cNvPr id="459793" name="Picture 17" descr="img3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06"/>
                <a:ext cx="2657" cy="2614"/>
              </a:xfrm>
              <a:prstGeom prst="rect">
                <a:avLst/>
              </a:prstGeom>
              <a:noFill/>
              <a:ln w="38100">
                <a:solidFill>
                  <a:srgbClr val="C1ECFB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459794" name="Picture 18" descr="Brotedecerez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527"/>
                <a:ext cx="2653" cy="1428"/>
              </a:xfrm>
              <a:prstGeom prst="rect">
                <a:avLst/>
              </a:prstGeom>
              <a:noFill/>
              <a:ln w="38100">
                <a:solidFill>
                  <a:srgbClr val="C1ECFB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</p:grpSp>
        <p:sp>
          <p:nvSpPr>
            <p:cNvPr id="17416" name="Line 19"/>
            <p:cNvSpPr>
              <a:spLocks noChangeShapeType="1"/>
            </p:cNvSpPr>
            <p:nvPr/>
          </p:nvSpPr>
          <p:spPr bwMode="auto">
            <a:xfrm flipH="1" flipV="1">
              <a:off x="2018" y="3657"/>
              <a:ext cx="226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AR"/>
            </a:p>
          </p:txBody>
        </p:sp>
        <p:sp>
          <p:nvSpPr>
            <p:cNvPr id="17417" name="Line 20"/>
            <p:cNvSpPr>
              <a:spLocks noChangeShapeType="1"/>
            </p:cNvSpPr>
            <p:nvPr/>
          </p:nvSpPr>
          <p:spPr bwMode="auto">
            <a:xfrm flipH="1" flipV="1">
              <a:off x="2290" y="3475"/>
              <a:ext cx="226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AR"/>
            </a:p>
          </p:txBody>
        </p:sp>
      </p:grpSp>
      <p:pic>
        <p:nvPicPr>
          <p:cNvPr id="17420" name="Picture 12" descr="http://www.scielo.cl/fbpe/img/rcp/v75s1/img05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141663"/>
            <a:ext cx="460851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 descr="r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476250"/>
            <a:ext cx="6057900" cy="5395913"/>
          </a:xfrm>
          <a:prstGeom prst="rect">
            <a:avLst/>
          </a:prstGeom>
          <a:noFill/>
          <a:ln w="38100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1347" name="Picture 3" descr="ta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89313"/>
            <a:ext cx="4608513" cy="3468687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</p:spPr>
      </p:pic>
      <p:pic>
        <p:nvPicPr>
          <p:cNvPr id="441348" name="Picture 4" descr="tac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463" y="23813"/>
            <a:ext cx="4629150" cy="3405187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r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14488"/>
            <a:ext cx="5265738" cy="5127625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4419" name="Picture 3" descr="ta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4083050" cy="3492500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4420" name="Picture 4" descr="Tac 17 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013" y="187325"/>
            <a:ext cx="3441700" cy="3529013"/>
          </a:xfrm>
          <a:prstGeom prst="rect">
            <a:avLst/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3" name="Picture 3" descr="ta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688" y="3068638"/>
            <a:ext cx="462438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4" name="Picture 4" descr="TC 9 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450"/>
            <a:ext cx="424973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5" name="Picture 5" descr="r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77850"/>
            <a:ext cx="4829175" cy="5875338"/>
          </a:xfrm>
          <a:prstGeom prst="rect">
            <a:avLst/>
          </a:prstGeom>
          <a:noFill/>
          <a:ln w="28575">
            <a:solidFill>
              <a:srgbClr val="C1ECFB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Forma libre"/>
          <p:cNvSpPr/>
          <p:nvPr/>
        </p:nvSpPr>
        <p:spPr>
          <a:xfrm>
            <a:off x="3515788" y="2441390"/>
            <a:ext cx="2040414" cy="519346"/>
          </a:xfrm>
          <a:custGeom>
            <a:avLst/>
            <a:gdLst>
              <a:gd name="connsiteX0" fmla="*/ 0 w 2040414"/>
              <a:gd name="connsiteY0" fmla="*/ 0 h 519346"/>
              <a:gd name="connsiteX1" fmla="*/ 2040414 w 2040414"/>
              <a:gd name="connsiteY1" fmla="*/ 0 h 519346"/>
              <a:gd name="connsiteX2" fmla="*/ 2040414 w 2040414"/>
              <a:gd name="connsiteY2" fmla="*/ 519346 h 519346"/>
              <a:gd name="connsiteX3" fmla="*/ 0 w 2040414"/>
              <a:gd name="connsiteY3" fmla="*/ 519346 h 519346"/>
              <a:gd name="connsiteX4" fmla="*/ 0 w 2040414"/>
              <a:gd name="connsiteY4" fmla="*/ 0 h 51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14" h="519346">
                <a:moveTo>
                  <a:pt x="0" y="0"/>
                </a:moveTo>
                <a:lnTo>
                  <a:pt x="2040414" y="0"/>
                </a:lnTo>
                <a:lnTo>
                  <a:pt x="2040414" y="519346"/>
                </a:lnTo>
                <a:lnTo>
                  <a:pt x="0" y="5193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5259187"/>
              <a:satOff val="-30948"/>
              <a:lumOff val="1178"/>
              <a:alphaOff val="0"/>
            </a:schemeClr>
          </a:lnRef>
          <a:fillRef idx="1">
            <a:schemeClr val="accent2">
              <a:hueOff val="5259187"/>
              <a:satOff val="-30948"/>
              <a:lumOff val="1178"/>
              <a:alphaOff val="0"/>
            </a:schemeClr>
          </a:fillRef>
          <a:effectRef idx="0">
            <a:schemeClr val="accent2">
              <a:hueOff val="5259187"/>
              <a:satOff val="-30948"/>
              <a:lumOff val="11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b="1" kern="1200" dirty="0" smtClean="0">
                <a:solidFill>
                  <a:srgbClr val="002060"/>
                </a:solidFill>
                <a:latin typeface="Bookman Old Style" pitchFamily="18" charset="0"/>
              </a:rPr>
              <a:t>Moderada</a:t>
            </a:r>
            <a:endParaRPr lang="es-AR" sz="2000" b="1" kern="1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286250" y="2143125"/>
            <a:ext cx="484188" cy="3571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19768903">
            <a:off x="5915025" y="2098675"/>
            <a:ext cx="484188" cy="3571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582987">
            <a:off x="2697163" y="2089150"/>
            <a:ext cx="484187" cy="3571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339752" y="485800"/>
            <a:ext cx="4968552" cy="1143000"/>
          </a:xfrm>
          <a:prstGeom prst="roundRect">
            <a:avLst/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Tos productiva crónica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Infecciones recurrentes.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Hemoptisis </a:t>
            </a:r>
            <a:r>
              <a:rPr lang="es-ES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recidivante</a:t>
            </a:r>
            <a:r>
              <a:rPr lang="es-ES" sz="2000" dirty="0" err="1" smtClean="0">
                <a:solidFill>
                  <a:schemeClr val="bg1"/>
                </a:solidFill>
              </a:rPr>
              <a:t>.Rx</a:t>
            </a:r>
            <a:r>
              <a:rPr lang="es-ES" sz="2000" dirty="0" smtClean="0">
                <a:solidFill>
                  <a:schemeClr val="bg1"/>
                </a:solidFill>
              </a:rPr>
              <a:t> sugestiva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1925960"/>
            <a:ext cx="4968552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HRCT:</a:t>
            </a:r>
            <a:endParaRPr lang="es-ES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cultivo esputo(</a:t>
            </a:r>
            <a:r>
              <a:rPr lang="es-ES" sz="20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bacterias,micobacterias</a:t>
            </a:r>
            <a:r>
              <a:rPr lang="es-E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hongos) + PFR +análisis de sangre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3563888" y="1556792"/>
            <a:ext cx="484187" cy="6480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46 Grupo"/>
          <p:cNvGrpSpPr/>
          <p:nvPr/>
        </p:nvGrpSpPr>
        <p:grpSpPr>
          <a:xfrm>
            <a:off x="323528" y="2924944"/>
            <a:ext cx="2448272" cy="2016224"/>
            <a:chOff x="251520" y="2996952"/>
            <a:chExt cx="2448272" cy="2016224"/>
          </a:xfrm>
        </p:grpSpPr>
        <p:sp>
          <p:nvSpPr>
            <p:cNvPr id="34" name="33 Forma libre"/>
            <p:cNvSpPr/>
            <p:nvPr/>
          </p:nvSpPr>
          <p:spPr>
            <a:xfrm>
              <a:off x="251520" y="4293096"/>
              <a:ext cx="2448272" cy="720080"/>
            </a:xfrm>
            <a:custGeom>
              <a:avLst/>
              <a:gdLst>
                <a:gd name="connsiteX0" fmla="*/ 0 w 2040414"/>
                <a:gd name="connsiteY0" fmla="*/ 0 h 519346"/>
                <a:gd name="connsiteX1" fmla="*/ 2040414 w 2040414"/>
                <a:gd name="connsiteY1" fmla="*/ 0 h 519346"/>
                <a:gd name="connsiteX2" fmla="*/ 2040414 w 2040414"/>
                <a:gd name="connsiteY2" fmla="*/ 519346 h 519346"/>
                <a:gd name="connsiteX3" fmla="*/ 0 w 2040414"/>
                <a:gd name="connsiteY3" fmla="*/ 519346 h 519346"/>
                <a:gd name="connsiteX4" fmla="*/ 0 w 2040414"/>
                <a:gd name="connsiteY4" fmla="*/ 0 h 51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14" h="519346">
                  <a:moveTo>
                    <a:pt x="0" y="0"/>
                  </a:moveTo>
                  <a:lnTo>
                    <a:pt x="2040414" y="0"/>
                  </a:lnTo>
                  <a:lnTo>
                    <a:pt x="2040414" y="519346"/>
                  </a:lnTo>
                  <a:lnTo>
                    <a:pt x="0" y="5193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Historia Clínica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etiológica</a:t>
              </a:r>
              <a:endParaRPr lang="es-AR" sz="20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13 Flecha abajo"/>
            <p:cNvSpPr/>
            <p:nvPr/>
          </p:nvSpPr>
          <p:spPr>
            <a:xfrm>
              <a:off x="2411760" y="2996952"/>
              <a:ext cx="288032" cy="144016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" name="45 Grupo"/>
          <p:cNvGrpSpPr/>
          <p:nvPr/>
        </p:nvGrpSpPr>
        <p:grpSpPr>
          <a:xfrm>
            <a:off x="0" y="2996952"/>
            <a:ext cx="2684890" cy="943384"/>
            <a:chOff x="35496" y="2989672"/>
            <a:chExt cx="2684890" cy="943384"/>
          </a:xfrm>
        </p:grpSpPr>
        <p:sp>
          <p:nvSpPr>
            <p:cNvPr id="28" name="27 Forma libre"/>
            <p:cNvSpPr/>
            <p:nvPr/>
          </p:nvSpPr>
          <p:spPr>
            <a:xfrm>
              <a:off x="35496" y="3212976"/>
              <a:ext cx="2448272" cy="720080"/>
            </a:xfrm>
            <a:custGeom>
              <a:avLst/>
              <a:gdLst>
                <a:gd name="connsiteX0" fmla="*/ 0 w 2040414"/>
                <a:gd name="connsiteY0" fmla="*/ 0 h 519346"/>
                <a:gd name="connsiteX1" fmla="*/ 2040414 w 2040414"/>
                <a:gd name="connsiteY1" fmla="*/ 0 h 519346"/>
                <a:gd name="connsiteX2" fmla="*/ 2040414 w 2040414"/>
                <a:gd name="connsiteY2" fmla="*/ 519346 h 519346"/>
                <a:gd name="connsiteX3" fmla="*/ 0 w 2040414"/>
                <a:gd name="connsiteY3" fmla="*/ 519346 h 519346"/>
                <a:gd name="connsiteX4" fmla="*/ 0 w 2040414"/>
                <a:gd name="connsiteY4" fmla="*/ 0 h 51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14" h="519346">
                  <a:moveTo>
                    <a:pt x="0" y="0"/>
                  </a:moveTo>
                  <a:lnTo>
                    <a:pt x="2040414" y="0"/>
                  </a:lnTo>
                  <a:lnTo>
                    <a:pt x="2040414" y="519346"/>
                  </a:lnTo>
                  <a:lnTo>
                    <a:pt x="0" y="5193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Malformaciones congénitas</a:t>
              </a:r>
              <a:endParaRPr lang="es-AR" sz="20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35 Flecha abajo"/>
            <p:cNvSpPr/>
            <p:nvPr/>
          </p:nvSpPr>
          <p:spPr>
            <a:xfrm rot="3273888" flipH="1">
              <a:off x="2292624" y="2852816"/>
              <a:ext cx="290906" cy="56461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40" name="39 Elipse"/>
          <p:cNvSpPr/>
          <p:nvPr/>
        </p:nvSpPr>
        <p:spPr>
          <a:xfrm>
            <a:off x="5148064" y="1777951"/>
            <a:ext cx="1214437" cy="642937"/>
          </a:xfrm>
          <a:prstGeom prst="ellipse">
            <a:avLst/>
          </a:prstGeo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" sz="1600" b="1" dirty="0" smtClean="0">
                <a:solidFill>
                  <a:srgbClr val="002060"/>
                </a:solidFill>
              </a:rPr>
              <a:t>S&gt;90%E&gt;90%</a:t>
            </a:r>
          </a:p>
          <a:p>
            <a:pPr algn="ctr">
              <a:defRPr/>
            </a:pPr>
            <a:endParaRPr lang="es-ES" sz="1600" b="1" dirty="0">
              <a:solidFill>
                <a:srgbClr val="002060"/>
              </a:solidFill>
            </a:endParaRPr>
          </a:p>
        </p:txBody>
      </p:sp>
      <p:grpSp>
        <p:nvGrpSpPr>
          <p:cNvPr id="4" name="47 Grupo"/>
          <p:cNvGrpSpPr/>
          <p:nvPr/>
        </p:nvGrpSpPr>
        <p:grpSpPr>
          <a:xfrm>
            <a:off x="2339753" y="4077072"/>
            <a:ext cx="6624735" cy="1368152"/>
            <a:chOff x="2339753" y="4077072"/>
            <a:chExt cx="6624735" cy="1368152"/>
          </a:xfrm>
        </p:grpSpPr>
        <p:sp>
          <p:nvSpPr>
            <p:cNvPr id="32" name="31 Forma libre"/>
            <p:cNvSpPr/>
            <p:nvPr/>
          </p:nvSpPr>
          <p:spPr>
            <a:xfrm>
              <a:off x="3131840" y="4077072"/>
              <a:ext cx="5832648" cy="1368152"/>
            </a:xfrm>
            <a:custGeom>
              <a:avLst/>
              <a:gdLst>
                <a:gd name="connsiteX0" fmla="*/ 0 w 2040414"/>
                <a:gd name="connsiteY0" fmla="*/ 0 h 519346"/>
                <a:gd name="connsiteX1" fmla="*/ 2040414 w 2040414"/>
                <a:gd name="connsiteY1" fmla="*/ 0 h 519346"/>
                <a:gd name="connsiteX2" fmla="*/ 2040414 w 2040414"/>
                <a:gd name="connsiteY2" fmla="*/ 519346 h 519346"/>
                <a:gd name="connsiteX3" fmla="*/ 0 w 2040414"/>
                <a:gd name="connsiteY3" fmla="*/ 519346 h 519346"/>
                <a:gd name="connsiteX4" fmla="*/ 0 w 2040414"/>
                <a:gd name="connsiteY4" fmla="*/ 0 h 51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14" h="519346">
                  <a:moveTo>
                    <a:pt x="0" y="0"/>
                  </a:moveTo>
                  <a:lnTo>
                    <a:pt x="2040414" y="0"/>
                  </a:lnTo>
                  <a:lnTo>
                    <a:pt x="2040414" y="519346"/>
                  </a:lnTo>
                  <a:lnTo>
                    <a:pt x="0" y="519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</p:spPr>
          <p:style>
            <a:lnRef idx="2">
              <a:schemeClr val="accent2">
                <a:hueOff val="10518374"/>
                <a:satOff val="-61895"/>
                <a:lumOff val="2355"/>
                <a:alphaOff val="0"/>
              </a:schemeClr>
            </a:lnRef>
            <a:fillRef idx="1">
              <a:schemeClr val="accent2">
                <a:hueOff val="10518374"/>
                <a:satOff val="-61895"/>
                <a:lumOff val="2355"/>
                <a:alphaOff val="0"/>
              </a:schemeClr>
            </a:fillRef>
            <a:effectRef idx="0">
              <a:schemeClr val="accent2">
                <a:hueOff val="10518374"/>
                <a:satOff val="-61895"/>
                <a:lumOff val="23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Sospecha clínica ……Pruebas diagnósticas  </a:t>
              </a:r>
              <a:endParaRPr lang="es-AR" sz="2000" b="1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40 Flecha abajo"/>
            <p:cNvSpPr/>
            <p:nvPr/>
          </p:nvSpPr>
          <p:spPr>
            <a:xfrm rot="5400000" flipH="1" flipV="1">
              <a:off x="2506041" y="4414838"/>
              <a:ext cx="576065" cy="908642"/>
            </a:xfrm>
            <a:prstGeom prst="downArrow">
              <a:avLst/>
            </a:prstGeom>
            <a:solidFill>
              <a:srgbClr val="33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45" name="44 CuadroTexto"/>
          <p:cNvSpPr txBox="1"/>
          <p:nvPr/>
        </p:nvSpPr>
        <p:spPr>
          <a:xfrm>
            <a:off x="2051720" y="6457890"/>
            <a:ext cx="6545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i="1" dirty="0" smtClean="0">
                <a:latin typeface="Times New Roman" pitchFamily="18" charset="0"/>
                <a:cs typeface="Times New Roman" pitchFamily="18" charset="0"/>
              </a:rPr>
              <a:t>Normativa SEPAR. </a:t>
            </a:r>
            <a:r>
              <a:rPr lang="es-AR" sz="2000" b="1" i="1" dirty="0" err="1" smtClean="0"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es-A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000" b="1" i="1" dirty="0" err="1" smtClean="0">
                <a:latin typeface="Times New Roman" pitchFamily="18" charset="0"/>
                <a:cs typeface="Times New Roman" pitchFamily="18" charset="0"/>
              </a:rPr>
              <a:t>Bronconeumol</a:t>
            </a:r>
            <a:r>
              <a:rPr lang="es-AR" sz="2000" b="1" i="1" dirty="0" smtClean="0">
                <a:latin typeface="Times New Roman" pitchFamily="18" charset="0"/>
                <a:cs typeface="Times New Roman" pitchFamily="18" charset="0"/>
              </a:rPr>
              <a:t> 2008;44(11):629-40</a:t>
            </a:r>
            <a:endParaRPr lang="es-A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899592" y="116632"/>
            <a:ext cx="7344816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s-AR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Algorritmo</a:t>
            </a:r>
            <a:r>
              <a:rPr lang="es-A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diagnóstico de Bronquiectasias</a:t>
            </a:r>
            <a:endParaRPr lang="es-ES_trad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851920" y="548680"/>
            <a:ext cx="4896544" cy="6004048"/>
          </a:xfrm>
          <a:prstGeom prst="rect">
            <a:avLst/>
          </a:prstGeom>
          <a:solidFill>
            <a:srgbClr val="FFE99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Características clínicas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s-AR" sz="2000" noProof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kumimoji="0" lang="es-A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nfecciones respiratorias 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Tos recurrente crónica y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es-MX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espectoración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purulenta: 90%.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Dolor torácico: 20-30 %.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s-A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kumimoji="0" lang="es-A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pectoración</a:t>
            </a:r>
            <a:r>
              <a:rPr kumimoji="0" lang="es-A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hemoptoica o hemoptisis recidivante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A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Disnea(correlación con función)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es-A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s-A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línica</a:t>
            </a:r>
            <a:r>
              <a:rPr kumimoji="0" lang="es-A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kumimoji="0" lang="es-A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hiperreactividad</a:t>
            </a:r>
            <a:r>
              <a:rPr kumimoji="0" lang="es-A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bronquial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Síntomas sistémicos: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Fatiga :70 %, </a:t>
            </a:r>
            <a:r>
              <a:rPr kumimoji="0" lang="pt-B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fiebre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anorexia, </a:t>
            </a:r>
            <a:r>
              <a:rPr kumimoji="0" lang="pt-B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pérdida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peso,mialgias.</a:t>
            </a:r>
          </a:p>
          <a:p>
            <a:pPr marL="419100" marR="0" lvl="0" indent="-3825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Exámen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Físico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Subcrepitantes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y crepitantes: 60 %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Sibilancias</a:t>
            </a:r>
            <a:r>
              <a:rPr kumimoji="0" lang="es-MX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20 %</a:t>
            </a:r>
          </a:p>
          <a:p>
            <a:pPr marL="419100" marR="0" lvl="0" indent="-382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Clubbing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4" name="Picture 4" descr="http://www.elhospital.com/documenta/imagenes/103159/2-se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1584176" cy="14287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  <p:grpSp>
        <p:nvGrpSpPr>
          <p:cNvPr id="5" name="47 Grupo"/>
          <p:cNvGrpSpPr/>
          <p:nvPr/>
        </p:nvGrpSpPr>
        <p:grpSpPr>
          <a:xfrm>
            <a:off x="35496" y="2736304"/>
            <a:ext cx="9001000" cy="3717032"/>
            <a:chOff x="5652120" y="3356992"/>
            <a:chExt cx="8672687" cy="3717032"/>
          </a:xfrm>
        </p:grpSpPr>
        <p:grpSp>
          <p:nvGrpSpPr>
            <p:cNvPr id="6" name="41 Grupo"/>
            <p:cNvGrpSpPr/>
            <p:nvPr/>
          </p:nvGrpSpPr>
          <p:grpSpPr>
            <a:xfrm>
              <a:off x="5652120" y="3356992"/>
              <a:ext cx="8672687" cy="3717032"/>
              <a:chOff x="251520" y="3140968"/>
              <a:chExt cx="8672687" cy="3717032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9664" y="3278535"/>
                <a:ext cx="8464543" cy="3579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32 Flecha abajo"/>
              <p:cNvSpPr/>
              <p:nvPr/>
            </p:nvSpPr>
            <p:spPr>
              <a:xfrm rot="16200000">
                <a:off x="539552" y="2852936"/>
                <a:ext cx="576064" cy="1152128"/>
              </a:xfrm>
              <a:prstGeom prst="downArrow">
                <a:avLst/>
              </a:prstGeom>
              <a:solidFill>
                <a:srgbClr val="FFC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29" name="28 Forma libre"/>
            <p:cNvSpPr/>
            <p:nvPr/>
          </p:nvSpPr>
          <p:spPr>
            <a:xfrm>
              <a:off x="8388424" y="3573016"/>
              <a:ext cx="4032448" cy="432048"/>
            </a:xfrm>
            <a:custGeom>
              <a:avLst/>
              <a:gdLst>
                <a:gd name="connsiteX0" fmla="*/ 0 w 2040414"/>
                <a:gd name="connsiteY0" fmla="*/ 0 h 519346"/>
                <a:gd name="connsiteX1" fmla="*/ 2040414 w 2040414"/>
                <a:gd name="connsiteY1" fmla="*/ 0 h 519346"/>
                <a:gd name="connsiteX2" fmla="*/ 2040414 w 2040414"/>
                <a:gd name="connsiteY2" fmla="*/ 519346 h 519346"/>
                <a:gd name="connsiteX3" fmla="*/ 0 w 2040414"/>
                <a:gd name="connsiteY3" fmla="*/ 519346 h 519346"/>
                <a:gd name="connsiteX4" fmla="*/ 0 w 2040414"/>
                <a:gd name="connsiteY4" fmla="*/ 0 h 51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14" h="519346">
                  <a:moveTo>
                    <a:pt x="0" y="0"/>
                  </a:moveTo>
                  <a:lnTo>
                    <a:pt x="2040414" y="0"/>
                  </a:lnTo>
                  <a:lnTo>
                    <a:pt x="2040414" y="519346"/>
                  </a:lnTo>
                  <a:lnTo>
                    <a:pt x="0" y="5193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b="1" kern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Historia Clínica etiológica</a:t>
              </a:r>
              <a:endParaRPr lang="es-AR" sz="2000" b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48 Grupo"/>
          <p:cNvGrpSpPr/>
          <p:nvPr/>
        </p:nvGrpSpPr>
        <p:grpSpPr>
          <a:xfrm>
            <a:off x="72008" y="404664"/>
            <a:ext cx="8964488" cy="6048672"/>
            <a:chOff x="539552" y="764704"/>
            <a:chExt cx="8278479" cy="604867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447943"/>
              <a:ext cx="8278479" cy="536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47 Grupo"/>
            <p:cNvGrpSpPr/>
            <p:nvPr/>
          </p:nvGrpSpPr>
          <p:grpSpPr>
            <a:xfrm>
              <a:off x="683568" y="764704"/>
              <a:ext cx="7416823" cy="936105"/>
              <a:chOff x="2267746" y="4149079"/>
              <a:chExt cx="6696742" cy="936105"/>
            </a:xfrm>
          </p:grpSpPr>
          <p:sp>
            <p:nvSpPr>
              <p:cNvPr id="47" name="46 Forma libre"/>
              <p:cNvSpPr/>
              <p:nvPr/>
            </p:nvSpPr>
            <p:spPr>
              <a:xfrm>
                <a:off x="2771801" y="4293096"/>
                <a:ext cx="6192687" cy="792088"/>
              </a:xfrm>
              <a:custGeom>
                <a:avLst/>
                <a:gdLst>
                  <a:gd name="connsiteX0" fmla="*/ 0 w 2040414"/>
                  <a:gd name="connsiteY0" fmla="*/ 0 h 519346"/>
                  <a:gd name="connsiteX1" fmla="*/ 2040414 w 2040414"/>
                  <a:gd name="connsiteY1" fmla="*/ 0 h 519346"/>
                  <a:gd name="connsiteX2" fmla="*/ 2040414 w 2040414"/>
                  <a:gd name="connsiteY2" fmla="*/ 519346 h 519346"/>
                  <a:gd name="connsiteX3" fmla="*/ 0 w 2040414"/>
                  <a:gd name="connsiteY3" fmla="*/ 519346 h 519346"/>
                  <a:gd name="connsiteX4" fmla="*/ 0 w 2040414"/>
                  <a:gd name="connsiteY4" fmla="*/ 0 h 51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414" h="519346">
                    <a:moveTo>
                      <a:pt x="0" y="0"/>
                    </a:moveTo>
                    <a:lnTo>
                      <a:pt x="2040414" y="0"/>
                    </a:lnTo>
                    <a:lnTo>
                      <a:pt x="2040414" y="519346"/>
                    </a:lnTo>
                    <a:lnTo>
                      <a:pt x="0" y="519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</p:spPr>
            <p:style>
              <a:lnRef idx="2">
                <a:schemeClr val="accent2">
                  <a:hueOff val="10518374"/>
                  <a:satOff val="-61895"/>
                  <a:lumOff val="2355"/>
                  <a:alphaOff val="0"/>
                </a:schemeClr>
              </a:lnRef>
              <a:fillRef idx="1">
                <a:schemeClr val="accent2">
                  <a:hueOff val="10518374"/>
                  <a:satOff val="-61895"/>
                  <a:lumOff val="2355"/>
                  <a:alphaOff val="0"/>
                </a:schemeClr>
              </a:fillRef>
              <a:effectRef idx="0">
                <a:schemeClr val="accent2">
                  <a:hueOff val="10518374"/>
                  <a:satOff val="-61895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000" b="1" kern="12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Sospecha clínica               Pruebas diagnósticas</a:t>
                </a:r>
                <a:endParaRPr lang="es-AR" sz="20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51 Flecha abajo"/>
              <p:cNvSpPr/>
              <p:nvPr/>
            </p:nvSpPr>
            <p:spPr>
              <a:xfrm rot="5400000" flipH="1" flipV="1">
                <a:off x="2434034" y="3982791"/>
                <a:ext cx="576065" cy="908642"/>
              </a:xfrm>
              <a:prstGeom prst="downArrow">
                <a:avLst/>
              </a:prstGeom>
              <a:solidFill>
                <a:srgbClr val="33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grpSp>
        <p:nvGrpSpPr>
          <p:cNvPr id="10" name="37 Grupo"/>
          <p:cNvGrpSpPr/>
          <p:nvPr/>
        </p:nvGrpSpPr>
        <p:grpSpPr>
          <a:xfrm>
            <a:off x="1331640" y="3140968"/>
            <a:ext cx="7488832" cy="3125678"/>
            <a:chOff x="1151112" y="3789040"/>
            <a:chExt cx="7488832" cy="3125678"/>
          </a:xfrm>
        </p:grpSpPr>
        <p:grpSp>
          <p:nvGrpSpPr>
            <p:cNvPr id="15" name="48 Grupo"/>
            <p:cNvGrpSpPr/>
            <p:nvPr/>
          </p:nvGrpSpPr>
          <p:grpSpPr>
            <a:xfrm>
              <a:off x="1151112" y="5546566"/>
              <a:ext cx="7488832" cy="1368152"/>
              <a:chOff x="1007096" y="4869160"/>
              <a:chExt cx="7488832" cy="1368152"/>
            </a:xfrm>
          </p:grpSpPr>
          <p:sp>
            <p:nvSpPr>
              <p:cNvPr id="56" name="55 Forma libre"/>
              <p:cNvSpPr/>
              <p:nvPr/>
            </p:nvSpPr>
            <p:spPr>
              <a:xfrm>
                <a:off x="2699792" y="5631914"/>
                <a:ext cx="5796136" cy="519346"/>
              </a:xfrm>
              <a:custGeom>
                <a:avLst/>
                <a:gdLst>
                  <a:gd name="connsiteX0" fmla="*/ 0 w 2040414"/>
                  <a:gd name="connsiteY0" fmla="*/ 0 h 519346"/>
                  <a:gd name="connsiteX1" fmla="*/ 2040414 w 2040414"/>
                  <a:gd name="connsiteY1" fmla="*/ 0 h 519346"/>
                  <a:gd name="connsiteX2" fmla="*/ 2040414 w 2040414"/>
                  <a:gd name="connsiteY2" fmla="*/ 519346 h 519346"/>
                  <a:gd name="connsiteX3" fmla="*/ 0 w 2040414"/>
                  <a:gd name="connsiteY3" fmla="*/ 519346 h 519346"/>
                  <a:gd name="connsiteX4" fmla="*/ 0 w 2040414"/>
                  <a:gd name="connsiteY4" fmla="*/ 0 h 51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414" h="519346">
                    <a:moveTo>
                      <a:pt x="0" y="0"/>
                    </a:moveTo>
                    <a:lnTo>
                      <a:pt x="2040414" y="0"/>
                    </a:lnTo>
                    <a:lnTo>
                      <a:pt x="2040414" y="519346"/>
                    </a:lnTo>
                    <a:lnTo>
                      <a:pt x="0" y="519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CC"/>
              </a:solidFill>
            </p:spPr>
            <p:style>
              <a:lnRef idx="2">
                <a:schemeClr val="accent2">
                  <a:hueOff val="10518374"/>
                  <a:satOff val="-61895"/>
                  <a:lumOff val="2355"/>
                  <a:alphaOff val="0"/>
                </a:schemeClr>
              </a:lnRef>
              <a:fillRef idx="1">
                <a:schemeClr val="accent2">
                  <a:hueOff val="10518374"/>
                  <a:satOff val="-61895"/>
                  <a:lumOff val="2355"/>
                  <a:alphaOff val="0"/>
                </a:schemeClr>
              </a:fillRef>
              <a:effectRef idx="0">
                <a:schemeClr val="accent2">
                  <a:hueOff val="10518374"/>
                  <a:satOff val="-61895"/>
                  <a:lumOff val="23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_tradnl" sz="2000" b="1" kern="1200" dirty="0" smtClean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Sin sospecha clínica</a:t>
                </a:r>
                <a:endParaRPr lang="es-AR" sz="2000" b="1" kern="12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56 Flecha doblada hacia arriba"/>
              <p:cNvSpPr/>
              <p:nvPr/>
            </p:nvSpPr>
            <p:spPr>
              <a:xfrm rot="5400000">
                <a:off x="1205372" y="4670884"/>
                <a:ext cx="1368152" cy="1764704"/>
              </a:xfrm>
              <a:prstGeom prst="bentUpArrow">
                <a:avLst/>
              </a:prstGeom>
              <a:solidFill>
                <a:srgbClr val="33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55" name="54 CuadroTexto"/>
            <p:cNvSpPr txBox="1"/>
            <p:nvPr/>
          </p:nvSpPr>
          <p:spPr>
            <a:xfrm>
              <a:off x="3707904" y="3789040"/>
              <a:ext cx="3300904" cy="2554545"/>
            </a:xfrm>
            <a:prstGeom prst="rect">
              <a:avLst/>
            </a:prstGeom>
            <a:solidFill>
              <a:srgbClr val="FFE99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Descartar :</a:t>
              </a:r>
            </a:p>
            <a:p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Inmunodeficiencias humorales</a:t>
              </a:r>
            </a:p>
            <a:p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GER, APBA, FQ</a:t>
              </a:r>
            </a:p>
            <a:p>
              <a:r>
                <a:rPr lang="es-AR" sz="20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Micobacteriosis</a:t>
              </a:r>
              <a:endParaRPr lang="es-A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Déficit </a:t>
              </a:r>
              <a:r>
                <a:rPr lang="el-G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r>
                <a:rPr lang="el-G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α</a:t>
              </a:r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  <a:r>
                <a:rPr lang="es-AR" sz="20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antitripsina</a:t>
              </a:r>
              <a:endParaRPr lang="es-A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es-AR" sz="2000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Discinesias</a:t>
              </a:r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ciliares</a:t>
              </a:r>
            </a:p>
            <a:p>
              <a:r>
                <a:rPr lang="es-AR" sz="2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Causas locales</a:t>
              </a:r>
              <a:endParaRPr lang="es-A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93038" cy="1143000"/>
          </a:xfrm>
        </p:spPr>
        <p:txBody>
          <a:bodyPr/>
          <a:lstStyle/>
          <a:p>
            <a:pPr algn="ctr" eaLnBrk="1" hangingPunct="1"/>
            <a:r>
              <a:rPr lang="es-ES_tradnl" sz="28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BRONQUIECTASIAS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16912" cy="4824536"/>
          </a:xfrm>
        </p:spPr>
        <p:txBody>
          <a:bodyPr/>
          <a:lstStyle/>
          <a:p>
            <a:pPr eaLnBrk="1" hangingPunct="1">
              <a:buClr>
                <a:srgbClr val="FFE996"/>
              </a:buClr>
              <a:buSzPct val="98000"/>
            </a:pPr>
            <a:r>
              <a:rPr lang="es-ES" sz="2800" dirty="0" smtClean="0">
                <a:latin typeface="Arial" charset="0"/>
              </a:rPr>
              <a:t>Amplio espectro de diagnósticos diferenciales</a:t>
            </a:r>
          </a:p>
          <a:p>
            <a:pPr eaLnBrk="1" hangingPunct="1">
              <a:buClr>
                <a:srgbClr val="FFE996"/>
              </a:buClr>
              <a:buSzPct val="98000"/>
              <a:buFont typeface="Wingdings" pitchFamily="2" charset="2"/>
              <a:buNone/>
            </a:pPr>
            <a:r>
              <a:rPr lang="es-ES" sz="2800" dirty="0" smtClean="0">
                <a:latin typeface="Arial" charset="0"/>
              </a:rPr>
              <a:t> </a:t>
            </a:r>
          </a:p>
          <a:p>
            <a:pPr eaLnBrk="1" hangingPunct="1">
              <a:buClr>
                <a:srgbClr val="FFE996"/>
              </a:buClr>
              <a:buSzPct val="98000"/>
              <a:buFont typeface="Wingdings" pitchFamily="2" charset="2"/>
              <a:buNone/>
            </a:pPr>
            <a:r>
              <a:rPr lang="es-MX" sz="2800" b="1" dirty="0" smtClean="0">
                <a:solidFill>
                  <a:srgbClr val="FAFC9A"/>
                </a:solidFill>
                <a:latin typeface="Arial" charset="0"/>
              </a:rPr>
              <a:t>                  </a:t>
            </a:r>
            <a:r>
              <a:rPr lang="es-MX" sz="2800" b="1" dirty="0" smtClean="0">
                <a:solidFill>
                  <a:srgbClr val="FFFF66"/>
                </a:solidFill>
                <a:latin typeface="Arial" charset="0"/>
              </a:rPr>
              <a:t>Causas de </a:t>
            </a:r>
            <a:r>
              <a:rPr lang="es-MX" sz="2800" b="1" dirty="0" err="1" smtClean="0">
                <a:solidFill>
                  <a:srgbClr val="FFFF66"/>
                </a:solidFill>
                <a:latin typeface="Arial" charset="0"/>
              </a:rPr>
              <a:t>Subdiagnóstico</a:t>
            </a:r>
            <a:endParaRPr lang="es-MX" sz="2800" b="1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buClr>
                <a:srgbClr val="FFE996"/>
              </a:buClr>
              <a:buSzPct val="98000"/>
              <a:buFont typeface="Wingdings" pitchFamily="2" charset="2"/>
              <a:buNone/>
            </a:pPr>
            <a:endParaRPr lang="es-ES" sz="28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Clr>
                <a:srgbClr val="FFE996"/>
              </a:buClr>
              <a:buSzPct val="98000"/>
            </a:pPr>
            <a:r>
              <a:rPr lang="es-MX" sz="2800" dirty="0" smtClean="0">
                <a:latin typeface="Arial" charset="0"/>
              </a:rPr>
              <a:t>Presentación clínica no clásica.</a:t>
            </a:r>
            <a:endParaRPr lang="es-ES" sz="2800" dirty="0" smtClean="0">
              <a:latin typeface="Arial" charset="0"/>
            </a:endParaRPr>
          </a:p>
          <a:p>
            <a:pPr eaLnBrk="1" hangingPunct="1">
              <a:buClr>
                <a:srgbClr val="FFE996"/>
              </a:buClr>
              <a:buSzPct val="98000"/>
            </a:pPr>
            <a:r>
              <a:rPr lang="es-MX" sz="2800" dirty="0" smtClean="0">
                <a:latin typeface="Arial" charset="0"/>
              </a:rPr>
              <a:t>Superposición con Asma y EPOC: enfermedades </a:t>
            </a:r>
            <a:r>
              <a:rPr lang="es-MX" sz="2800" dirty="0" smtClean="0">
                <a:solidFill>
                  <a:srgbClr val="FAFC9A"/>
                </a:solidFill>
                <a:latin typeface="Arial" charset="0"/>
              </a:rPr>
              <a:t>inflamatorias</a:t>
            </a:r>
            <a:r>
              <a:rPr lang="es-MX" sz="2800" dirty="0" smtClean="0">
                <a:latin typeface="Arial" charset="0"/>
              </a:rPr>
              <a:t> con </a:t>
            </a:r>
            <a:r>
              <a:rPr lang="es-MX" sz="2800" dirty="0" smtClean="0">
                <a:solidFill>
                  <a:srgbClr val="FAFC9A"/>
                </a:solidFill>
                <a:latin typeface="Arial" charset="0"/>
              </a:rPr>
              <a:t>EA,</a:t>
            </a:r>
            <a:r>
              <a:rPr lang="es-MX" sz="2800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s-MX" sz="2800" dirty="0" smtClean="0">
                <a:solidFill>
                  <a:srgbClr val="FAFC9A"/>
                </a:solidFill>
                <a:latin typeface="Arial" charset="0"/>
              </a:rPr>
              <a:t>colonización e infección bacteriana</a:t>
            </a:r>
            <a:endParaRPr lang="es-ES" sz="2800" dirty="0" smtClean="0">
              <a:solidFill>
                <a:srgbClr val="FAFC9A"/>
              </a:solidFill>
              <a:latin typeface="Arial" charset="0"/>
            </a:endParaRPr>
          </a:p>
          <a:p>
            <a:pPr eaLnBrk="1" hangingPunct="1"/>
            <a:endParaRPr lang="es-ES_tradnl" sz="2800" dirty="0" smtClean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1075"/>
            <a:ext cx="6913563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117480"/>
            <a:ext cx="50403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813" y="6554788"/>
            <a:ext cx="20145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948488" y="1412875"/>
            <a:ext cx="1008062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AR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7235825" y="2133600"/>
            <a:ext cx="720725" cy="287338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1547813" y="2349500"/>
            <a:ext cx="1008062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AR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1692275" y="4724400"/>
            <a:ext cx="1008063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AR"/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7380288" y="2420938"/>
            <a:ext cx="504825" cy="2159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7380288" y="2636838"/>
            <a:ext cx="504825" cy="2159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613" name="Oval 12"/>
          <p:cNvSpPr>
            <a:spLocks noChangeArrowheads="1"/>
          </p:cNvSpPr>
          <p:nvPr/>
        </p:nvSpPr>
        <p:spPr bwMode="auto">
          <a:xfrm>
            <a:off x="7308850" y="4508500"/>
            <a:ext cx="504825" cy="2159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4299552" y="6402814"/>
            <a:ext cx="43769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 J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2000;(162):1277-1284</a:t>
            </a:r>
            <a:endParaRPr lang="es-AR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15616" y="303039"/>
            <a:ext cx="7344816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Causas de las Bronquiectasias: UK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Epidemiología. Definición</a:t>
            </a:r>
          </a:p>
          <a:p>
            <a:pPr>
              <a:buClr>
                <a:srgbClr val="FFFF00"/>
              </a:buClr>
              <a:buNone/>
            </a:pPr>
            <a:r>
              <a:rPr lang="es-AR" sz="2400" b="1" dirty="0" smtClean="0">
                <a:solidFill>
                  <a:srgbClr val="FAFC9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Fisiopatología. Historia natural. Colonización-Infección.</a:t>
            </a:r>
          </a:p>
          <a:p>
            <a:pPr>
              <a:buClr>
                <a:srgbClr val="FFFF00"/>
              </a:buClr>
            </a:pP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ALGORRITMO DIAGNOSTICO: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Clínico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sospecha etiológica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pruebas diagnósticas</a:t>
            </a:r>
          </a:p>
          <a:p>
            <a:pPr>
              <a:buClr>
                <a:srgbClr val="FFFF00"/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HRCT</a:t>
            </a:r>
          </a:p>
          <a:p>
            <a:pPr>
              <a:buClr>
                <a:srgbClr val="FFFF00"/>
              </a:buClr>
              <a:buSzPct val="120000"/>
              <a:buNone/>
            </a:pP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Diagnóstico de severidad de acuerdo a pronóstico</a:t>
            </a:r>
          </a:p>
          <a:p>
            <a:pPr>
              <a:buClr>
                <a:srgbClr val="FFFF00"/>
              </a:buClr>
              <a:buNone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(Score FACED e </a:t>
            </a:r>
            <a:r>
              <a:rPr lang="es-AR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Indice</a:t>
            </a: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de Severidad).</a:t>
            </a: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Mensajes para llevar</a:t>
            </a:r>
          </a:p>
          <a:p>
            <a:endParaRPr lang="es-AR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A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60040" y="170637"/>
            <a:ext cx="8100392" cy="954107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Bronquiectasias: etiología y diagnóstico</a:t>
            </a:r>
          </a:p>
          <a:p>
            <a:pPr algn="ctr">
              <a:defRPr/>
            </a:pPr>
            <a:r>
              <a:rPr lang="es-AR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71650"/>
            <a:ext cx="4683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660400" y="5375275"/>
            <a:ext cx="8015288" cy="1006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000" i="1" dirty="0">
                <a:latin typeface="Arial" charset="0"/>
              </a:rPr>
              <a:t>Con el paso de los años, dependiendo de su </a:t>
            </a:r>
            <a:r>
              <a:rPr lang="es-ES" sz="2000" i="1" dirty="0" err="1">
                <a:latin typeface="Arial" charset="0"/>
              </a:rPr>
              <a:t>severidad,se</a:t>
            </a:r>
            <a:r>
              <a:rPr lang="es-ES" sz="2000" i="1" dirty="0">
                <a:latin typeface="Arial" charset="0"/>
              </a:rPr>
              <a:t> manifiesta </a:t>
            </a:r>
          </a:p>
          <a:p>
            <a:pPr algn="ctr">
              <a:defRPr/>
            </a:pPr>
            <a:r>
              <a:rPr lang="es-ES" sz="2000" i="1" dirty="0">
                <a:latin typeface="Arial" charset="0"/>
              </a:rPr>
              <a:t>un progresivo deterioro del estado general, comportándose</a:t>
            </a:r>
          </a:p>
          <a:p>
            <a:pPr algn="ctr">
              <a:defRPr/>
            </a:pPr>
            <a:r>
              <a:rPr lang="es-ES" sz="2000" i="1" dirty="0">
                <a:latin typeface="Arial" charset="0"/>
              </a:rPr>
              <a:t>como una </a:t>
            </a:r>
            <a:r>
              <a:rPr lang="es-ES" sz="2000" b="1" i="1" dirty="0">
                <a:solidFill>
                  <a:srgbClr val="FFFF66"/>
                </a:solidFill>
                <a:latin typeface="Arial" charset="0"/>
              </a:rPr>
              <a:t>enfermedad consuntiva. </a:t>
            </a:r>
            <a:endParaRPr lang="es-ES_tradnl" sz="2000" b="1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711700" y="3429000"/>
            <a:ext cx="1323975" cy="527050"/>
          </a:xfrm>
          <a:prstGeom prst="rect">
            <a:avLst/>
          </a:prstGeom>
          <a:solidFill>
            <a:srgbClr val="3399FF"/>
          </a:solidFill>
          <a:ln w="9525">
            <a:solidFill>
              <a:srgbClr val="6666FF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1400" b="1"/>
              <a:t>Condiciones </a:t>
            </a:r>
          </a:p>
          <a:p>
            <a:pPr algn="ctr">
              <a:defRPr/>
            </a:pPr>
            <a:r>
              <a:rPr lang="es-ES_tradnl" sz="1400" b="1"/>
              <a:t>asociadas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132138" y="2133600"/>
            <a:ext cx="503237" cy="376238"/>
          </a:xfrm>
          <a:prstGeom prst="rect">
            <a:avLst/>
          </a:prstGeom>
          <a:solidFill>
            <a:srgbClr val="3399FF"/>
          </a:solidFill>
          <a:ln w="9525">
            <a:solidFill>
              <a:srgbClr val="6666FF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800" b="1"/>
              <a:t>FQ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99552" y="6453336"/>
            <a:ext cx="43769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 J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s-AR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2000;(162):1277-1284</a:t>
            </a:r>
            <a:endParaRPr lang="es-AR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576" y="807095"/>
            <a:ext cx="7344816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Edad de comienzo de los síntomas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50000"/>
                </a:schemeClr>
              </a:buClr>
            </a:pPr>
            <a:r>
              <a:rPr lang="es-AR" sz="2400" b="1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Epidemiología. Definición</a:t>
            </a:r>
          </a:p>
          <a:p>
            <a:pPr>
              <a:buClr>
                <a:schemeClr val="tx1">
                  <a:lumMod val="50000"/>
                </a:schemeClr>
              </a:buClr>
              <a:buNone/>
            </a:pPr>
            <a:r>
              <a:rPr lang="es-AR" sz="2400" b="1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Fisiopatología. Historia natural. Colonización-Infección.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ALGORRITMO DIAGNOSTICO:</a:t>
            </a:r>
          </a:p>
          <a:p>
            <a:pPr>
              <a:buClr>
                <a:schemeClr val="tx1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Clínico</a:t>
            </a:r>
          </a:p>
          <a:p>
            <a:pPr>
              <a:buClr>
                <a:schemeClr val="tx1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sospecha etiológica. </a:t>
            </a:r>
          </a:p>
          <a:p>
            <a:pPr>
              <a:buClr>
                <a:schemeClr val="tx1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pruebas diagnósticas</a:t>
            </a:r>
          </a:p>
          <a:p>
            <a:pPr>
              <a:buClr>
                <a:schemeClr val="tx1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HRCT</a:t>
            </a:r>
          </a:p>
          <a:p>
            <a:pPr>
              <a:buClr>
                <a:srgbClr val="FFFF00"/>
              </a:buClr>
              <a:buSzPct val="120000"/>
              <a:buNone/>
            </a:pPr>
            <a:endParaRPr lang="es-A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2014: diagnóstico de severidad de acuerdo a </a:t>
            </a:r>
          </a:p>
          <a:p>
            <a:pPr>
              <a:buClr>
                <a:srgbClr val="FFFF00"/>
              </a:buClr>
              <a:buNone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pronóstico (Score FACED) e </a:t>
            </a:r>
            <a:r>
              <a:rPr lang="es-AR" sz="2400" b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Indice</a:t>
            </a: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severidad</a:t>
            </a:r>
          </a:p>
          <a:p>
            <a:pPr>
              <a:buClr>
                <a:srgbClr val="FFFF00"/>
              </a:buClr>
              <a:buNone/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internacional.</a:t>
            </a:r>
          </a:p>
          <a:p>
            <a:pPr>
              <a:buClr>
                <a:srgbClr val="FFFF00"/>
              </a:buClr>
            </a:pPr>
            <a:r>
              <a:rPr lang="es-AR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Mensajes para llevar</a:t>
            </a:r>
          </a:p>
          <a:p>
            <a:endParaRPr lang="es-AR" sz="2400" b="1" dirty="0" smtClean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A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360040" y="170637"/>
            <a:ext cx="8100392" cy="954107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b="1" i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Bronquiectasias: etiología y diagnóstico</a:t>
            </a:r>
          </a:p>
          <a:p>
            <a:pPr algn="ctr">
              <a:defRPr/>
            </a:pPr>
            <a:r>
              <a:rPr lang="es-AR" sz="2800" b="1" i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5112568" cy="18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877999" y="1650286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Eur</a:t>
            </a:r>
            <a:r>
              <a:rPr lang="fr-FR" sz="16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Respir</a:t>
            </a:r>
            <a:r>
              <a:rPr lang="fr-FR" sz="1600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J 2014; 43: 1357–1367</a:t>
            </a:r>
            <a:endParaRPr lang="es-AR" sz="1600" i="1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6632"/>
            <a:ext cx="457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7 Grupo"/>
          <p:cNvGrpSpPr/>
          <p:nvPr/>
        </p:nvGrpSpPr>
        <p:grpSpPr>
          <a:xfrm>
            <a:off x="1759304" y="2060848"/>
            <a:ext cx="6557112" cy="1200121"/>
            <a:chOff x="1291759" y="176904"/>
            <a:chExt cx="6557112" cy="1200121"/>
          </a:xfrm>
        </p:grpSpPr>
        <p:sp>
          <p:nvSpPr>
            <p:cNvPr id="9" name="8 Redondear rectángulo de esquina del mismo lado"/>
            <p:cNvSpPr/>
            <p:nvPr/>
          </p:nvSpPr>
          <p:spPr>
            <a:xfrm rot="5400000">
              <a:off x="3970254" y="-2501591"/>
              <a:ext cx="1200121" cy="65571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dondear rectángulo de esquina del mismo lado 4"/>
            <p:cNvSpPr/>
            <p:nvPr/>
          </p:nvSpPr>
          <p:spPr>
            <a:xfrm>
              <a:off x="1291759" y="235489"/>
              <a:ext cx="6498527" cy="1082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Score multidimensional BQ no FQ: severidad de acuerdo a pronóstico. Predecir  riesgo de mortalidad por todas las causas a 5 años post diagnóstico HRCT</a:t>
              </a:r>
              <a:endParaRPr lang="es-AR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000" kern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Multicéntrico</a:t>
              </a:r>
              <a:r>
                <a:rPr lang="es-AR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observacional, 7 hospitales España </a:t>
              </a:r>
              <a:endParaRPr lang="es-AR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10 Grupo"/>
          <p:cNvGrpSpPr/>
          <p:nvPr/>
        </p:nvGrpSpPr>
        <p:grpSpPr>
          <a:xfrm>
            <a:off x="399920" y="2060848"/>
            <a:ext cx="1291760" cy="2592288"/>
            <a:chOff x="0" y="172236"/>
            <a:chExt cx="1291760" cy="184537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2" name="11 Cheurón"/>
            <p:cNvSpPr/>
            <p:nvPr/>
          </p:nvSpPr>
          <p:spPr>
            <a:xfrm rot="5400000">
              <a:off x="-276805" y="449041"/>
              <a:ext cx="1845370" cy="12917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urón 4"/>
            <p:cNvSpPr/>
            <p:nvPr/>
          </p:nvSpPr>
          <p:spPr>
            <a:xfrm>
              <a:off x="1" y="818116"/>
              <a:ext cx="1291759" cy="553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>
                  <a:latin typeface="Century Gothic" pitchFamily="34" charset="0"/>
                </a:rPr>
                <a:t>OBJETIVO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>
                  <a:latin typeface="Century Gothic" pitchFamily="34" charset="0"/>
                </a:rPr>
                <a:t>DISEÑO</a:t>
              </a:r>
              <a:endParaRPr lang="es-AR" sz="1600" b="1" kern="1200" dirty="0">
                <a:latin typeface="Century Gothic" pitchFamily="34" charset="0"/>
              </a:endParaRPr>
            </a:p>
          </p:txBody>
        </p:sp>
      </p:grpSp>
      <p:grpSp>
        <p:nvGrpSpPr>
          <p:cNvPr id="6" name="13 Grupo"/>
          <p:cNvGrpSpPr/>
          <p:nvPr/>
        </p:nvGrpSpPr>
        <p:grpSpPr>
          <a:xfrm>
            <a:off x="1759304" y="3308999"/>
            <a:ext cx="6557112" cy="1200121"/>
            <a:chOff x="1291759" y="176904"/>
            <a:chExt cx="6557112" cy="1200121"/>
          </a:xfrm>
        </p:grpSpPr>
        <p:sp>
          <p:nvSpPr>
            <p:cNvPr id="15" name="14 Redondear rectángulo de esquina del mismo lado"/>
            <p:cNvSpPr/>
            <p:nvPr/>
          </p:nvSpPr>
          <p:spPr>
            <a:xfrm rot="5400000">
              <a:off x="3970254" y="-2501591"/>
              <a:ext cx="1200121" cy="65571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dondear rectángulo de esquina del mismo lado 4"/>
            <p:cNvSpPr/>
            <p:nvPr/>
          </p:nvSpPr>
          <p:spPr>
            <a:xfrm>
              <a:off x="1291759" y="235489"/>
              <a:ext cx="6498527" cy="1082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AR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 819; 397 Cohorte para construir el Score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422 cohorte de validación.</a:t>
              </a:r>
              <a:endParaRPr lang="es-AR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21 Grupo"/>
          <p:cNvGrpSpPr/>
          <p:nvPr/>
        </p:nvGrpSpPr>
        <p:grpSpPr>
          <a:xfrm>
            <a:off x="1763688" y="4581129"/>
            <a:ext cx="6557112" cy="2088231"/>
            <a:chOff x="1291759" y="-183136"/>
            <a:chExt cx="6557112" cy="2134446"/>
          </a:xfrm>
        </p:grpSpPr>
        <p:sp>
          <p:nvSpPr>
            <p:cNvPr id="23" name="22 Redondear rectángulo de esquina del mismo lado"/>
            <p:cNvSpPr/>
            <p:nvPr/>
          </p:nvSpPr>
          <p:spPr>
            <a:xfrm rot="5400000">
              <a:off x="3539892" y="-2431269"/>
              <a:ext cx="2060845" cy="65571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dondear rectángulo de esquina del mismo lado 4"/>
            <p:cNvSpPr/>
            <p:nvPr/>
          </p:nvSpPr>
          <p:spPr>
            <a:xfrm>
              <a:off x="1291759" y="34479"/>
              <a:ext cx="6498527" cy="1916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>
                <a:buNone/>
              </a:pPr>
              <a:r>
                <a:rPr lang="es-AR" sz="20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 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  <a:r>
                <a:rPr lang="es-AR" sz="20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ORCED EXPIRATORY VOLUME</a:t>
              </a:r>
            </a:p>
            <a:p>
              <a:pPr>
                <a:buNone/>
              </a:pPr>
              <a:r>
                <a:rPr lang="es-AR" sz="20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</a:t>
              </a:r>
              <a:r>
                <a:rPr lang="es-AR" sz="20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GE    </a:t>
              </a:r>
            </a:p>
            <a:p>
              <a:pPr>
                <a:buNone/>
              </a:pPr>
              <a:r>
                <a:rPr lang="es-AR" sz="20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   </a:t>
              </a:r>
              <a:r>
                <a:rPr lang="es-AR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s-AR" sz="20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HRONIC COLONISATION </a:t>
              </a:r>
              <a:r>
                <a:rPr lang="es-AR" sz="20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by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PSEUDOMONA A.</a:t>
              </a:r>
            </a:p>
            <a:p>
              <a:pPr>
                <a:buNone/>
              </a:pPr>
              <a:r>
                <a:rPr lang="es-AR" sz="20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  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s-AR" sz="20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XTENSION</a:t>
              </a:r>
            </a:p>
            <a:p>
              <a:pPr>
                <a:buNone/>
              </a:pPr>
              <a:r>
                <a:rPr lang="es-AR" sz="20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</a:t>
              </a:r>
              <a:r>
                <a:rPr lang="es-AR" sz="2000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r>
                <a:rPr lang="es-AR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YSPNEA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</a:pPr>
              <a:endParaRPr lang="es-AR" sz="2000" b="1" kern="1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24 Grupo"/>
          <p:cNvGrpSpPr/>
          <p:nvPr/>
        </p:nvGrpSpPr>
        <p:grpSpPr>
          <a:xfrm>
            <a:off x="395536" y="4509120"/>
            <a:ext cx="1291760" cy="2088232"/>
            <a:chOff x="0" y="172236"/>
            <a:chExt cx="1291760" cy="184537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6" name="25 Cheurón"/>
            <p:cNvSpPr/>
            <p:nvPr/>
          </p:nvSpPr>
          <p:spPr>
            <a:xfrm rot="5400000">
              <a:off x="-276805" y="449041"/>
              <a:ext cx="1845370" cy="12917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urón 4"/>
            <p:cNvSpPr/>
            <p:nvPr/>
          </p:nvSpPr>
          <p:spPr>
            <a:xfrm>
              <a:off x="1" y="818116"/>
              <a:ext cx="1291759" cy="553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 smtClean="0">
                  <a:latin typeface="Century Gothic" pitchFamily="34" charset="0"/>
                </a:rPr>
                <a:t>SCORE </a:t>
              </a:r>
              <a:endParaRPr lang="es-AR" sz="1600" b="1" kern="1200" dirty="0">
                <a:latin typeface="Century Gothic" pitchFamily="34" charset="0"/>
              </a:endParaRPr>
            </a:p>
          </p:txBody>
        </p:sp>
      </p:grp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1763687" y="1014968"/>
          <a:ext cx="6552729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3817"/>
                <a:gridCol w="1844456"/>
                <a:gridCol w="1844456"/>
              </a:tblGrid>
              <a:tr h="496064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rgbClr val="800000"/>
                          </a:solidFill>
                        </a:rPr>
                        <a:t>VEF1 % teórico</a:t>
                      </a:r>
                      <a:endParaRPr lang="es-AR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AR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≥ 50%--------0</a:t>
                      </a:r>
                    </a:p>
                    <a:p>
                      <a:r>
                        <a:rPr kumimoji="0" lang="es-AR" b="0" i="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&lt; 50%--------</a:t>
                      </a:r>
                      <a:r>
                        <a:rPr kumimoji="0" lang="es-AR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A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>
                          <a:solidFill>
                            <a:srgbClr val="800000"/>
                          </a:solidFill>
                        </a:rPr>
                        <a:t>Valor p </a:t>
                      </a:r>
                      <a:r>
                        <a:rPr lang="es-AR" u="sng" dirty="0" smtClean="0">
                          <a:solidFill>
                            <a:srgbClr val="800000"/>
                          </a:solidFill>
                        </a:rPr>
                        <a:t>versus</a:t>
                      </a:r>
                    </a:p>
                    <a:p>
                      <a:r>
                        <a:rPr lang="es-AR" dirty="0" smtClean="0">
                          <a:solidFill>
                            <a:srgbClr val="0000FF"/>
                          </a:solidFill>
                        </a:rPr>
                        <a:t>0.0001</a:t>
                      </a:r>
                      <a:endParaRPr lang="es-AR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</a:tr>
              <a:tr h="63240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rgbClr val="800000"/>
                          </a:solidFill>
                        </a:rPr>
                        <a:t>Edad </a:t>
                      </a:r>
                      <a:endParaRPr lang="es-AR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A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70 a--------0</a:t>
                      </a:r>
                    </a:p>
                    <a:p>
                      <a:r>
                        <a:rPr kumimoji="0" lang="es-A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70 a--------</a:t>
                      </a:r>
                      <a:r>
                        <a:rPr kumimoji="0" lang="es-AR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A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0.004</a:t>
                      </a:r>
                    </a:p>
                    <a:p>
                      <a:endParaRPr lang="es-AR" dirty="0"/>
                    </a:p>
                  </a:txBody>
                  <a:tcPr/>
                </a:tc>
              </a:tr>
              <a:tr h="63240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rgbClr val="800000"/>
                          </a:solidFill>
                        </a:rPr>
                        <a:t>Colonización</a:t>
                      </a:r>
                    </a:p>
                    <a:p>
                      <a:r>
                        <a:rPr lang="es-AR" b="1" dirty="0" err="1" smtClean="0">
                          <a:solidFill>
                            <a:srgbClr val="800000"/>
                          </a:solidFill>
                        </a:rPr>
                        <a:t>Pseudomonas</a:t>
                      </a:r>
                      <a:r>
                        <a:rPr lang="es-AR" b="1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s-AR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No ------ ----0</a:t>
                      </a:r>
                    </a:p>
                    <a:p>
                      <a:r>
                        <a:rPr lang="es-AR" dirty="0" smtClean="0"/>
                        <a:t> SI</a:t>
                      </a:r>
                      <a:r>
                        <a:rPr lang="es-AR" baseline="0" dirty="0" smtClean="0"/>
                        <a:t>  ---------- </a:t>
                      </a:r>
                      <a:r>
                        <a:rPr lang="es-AR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A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>
                          <a:solidFill>
                            <a:srgbClr val="0000FF"/>
                          </a:solidFill>
                        </a:rPr>
                        <a:t>0.0001</a:t>
                      </a:r>
                      <a:endParaRPr lang="es-AR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9EAE8"/>
                    </a:solidFill>
                  </a:tcPr>
                </a:tc>
              </a:tr>
              <a:tr h="63240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rgbClr val="800000"/>
                          </a:solidFill>
                        </a:rPr>
                        <a:t>N° lóbulos</a:t>
                      </a:r>
                      <a:endParaRPr lang="es-AR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1-2------------0</a:t>
                      </a:r>
                    </a:p>
                    <a:p>
                      <a:r>
                        <a:rPr kumimoji="0" lang="es-AR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 2---------- </a:t>
                      </a:r>
                      <a:r>
                        <a:rPr kumimoji="0" lang="es-AR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AR" b="1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A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0.006</a:t>
                      </a:r>
                      <a:endParaRPr lang="es-AR" dirty="0"/>
                    </a:p>
                  </a:txBody>
                  <a:tcPr/>
                </a:tc>
              </a:tr>
              <a:tr h="632400">
                <a:tc>
                  <a:txBody>
                    <a:bodyPr/>
                    <a:lstStyle/>
                    <a:p>
                      <a:r>
                        <a:rPr lang="es-AR" b="1" dirty="0" smtClean="0">
                          <a:solidFill>
                            <a:srgbClr val="800000"/>
                          </a:solidFill>
                        </a:rPr>
                        <a:t>Disnea </a:t>
                      </a:r>
                      <a:r>
                        <a:rPr lang="es-AR" b="1" dirty="0" err="1" smtClean="0">
                          <a:solidFill>
                            <a:srgbClr val="800000"/>
                          </a:solidFill>
                        </a:rPr>
                        <a:t>mMRC</a:t>
                      </a:r>
                      <a:endParaRPr lang="es-AR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0-II</a:t>
                      </a:r>
                      <a:r>
                        <a:rPr lang="es-AR" baseline="0" dirty="0" smtClean="0"/>
                        <a:t> -----------0</a:t>
                      </a:r>
                    </a:p>
                    <a:p>
                      <a:r>
                        <a:rPr lang="es-AR" baseline="0" dirty="0" smtClean="0"/>
                        <a:t>III-IV----------</a:t>
                      </a:r>
                      <a:r>
                        <a:rPr lang="es-AR" b="1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s-A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0.002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MAXIMO</a:t>
                      </a:r>
                      <a:r>
                        <a:rPr lang="es-AR" b="1" baseline="0" dirty="0" smtClean="0"/>
                        <a:t> 7 PUNTOS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691680" y="116632"/>
            <a:ext cx="6120680" cy="463589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  <a:p>
            <a:pPr>
              <a:buNone/>
            </a:pPr>
            <a:r>
              <a:rPr lang="es-AR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Muertes:</a:t>
            </a: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154</a:t>
            </a:r>
          </a:p>
          <a:p>
            <a:pPr marL="514350" indent="-514350">
              <a:buClr>
                <a:srgbClr val="800000"/>
              </a:buClr>
              <a:buSzPct val="105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49,9 %               Enfermedad respiratoria</a:t>
            </a:r>
          </a:p>
          <a:p>
            <a:pPr marL="514350" indent="-514350">
              <a:buClr>
                <a:srgbClr val="800000"/>
              </a:buClr>
              <a:buSzPct val="105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9.1 %                 Neoplasia</a:t>
            </a:r>
          </a:p>
          <a:p>
            <a:pPr marL="514350" indent="-514350">
              <a:buClr>
                <a:srgbClr val="800000"/>
              </a:buClr>
              <a:buSzPct val="105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9.1 %                 C.V.</a:t>
            </a:r>
          </a:p>
          <a:p>
            <a:pPr>
              <a:buNone/>
            </a:pPr>
            <a:r>
              <a:rPr lang="es-AR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Etiología BQ:</a:t>
            </a:r>
            <a:r>
              <a:rPr lang="es-AR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>
                <a:srgbClr val="800000"/>
              </a:buClr>
              <a:buSzPct val="106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29.3 %              Infecciosa</a:t>
            </a:r>
          </a:p>
          <a:p>
            <a:pPr>
              <a:buClr>
                <a:srgbClr val="800000"/>
              </a:buClr>
              <a:buSzPct val="106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8.3 %                Inmunodeficiencia</a:t>
            </a:r>
          </a:p>
          <a:p>
            <a:pPr>
              <a:buClr>
                <a:srgbClr val="800000"/>
              </a:buClr>
              <a:buSzPct val="106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3.5 %                COPD</a:t>
            </a:r>
          </a:p>
          <a:p>
            <a:pPr>
              <a:buClr>
                <a:srgbClr val="800000"/>
              </a:buClr>
              <a:buSzPct val="106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3.2 %                Disquinesia ciliar</a:t>
            </a:r>
          </a:p>
          <a:p>
            <a:pPr>
              <a:buClr>
                <a:srgbClr val="800000"/>
              </a:buClr>
              <a:buSzPct val="106000"/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2.1 %                </a:t>
            </a:r>
            <a:r>
              <a:rPr lang="es-AR" sz="20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Enfermdad</a:t>
            </a: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sistémica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s-AR" sz="20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37.9 %              Desconocida</a:t>
            </a:r>
          </a:p>
          <a:p>
            <a:endParaRPr lang="es-AR" sz="20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s-AR" sz="2000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512" y="3429000"/>
            <a:ext cx="8712968" cy="2664296"/>
          </a:xfrm>
          <a:prstGeom prst="rect">
            <a:avLst/>
          </a:prstGeom>
          <a:solidFill>
            <a:srgbClr val="FFE996"/>
          </a:solidFill>
          <a:ln w="28575">
            <a:solidFill>
              <a:srgbClr val="FFE996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sz="2400" b="1" u="sng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Conclusión:</a:t>
            </a:r>
          </a:p>
          <a:p>
            <a:pPr algn="ctr">
              <a:buNone/>
            </a:pPr>
            <a:endParaRPr lang="es-AR" sz="2400" b="1" u="sng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s-A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</a:t>
            </a:r>
            <a:r>
              <a:rPr lang="es-AR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SCORE de FACED: herramienta clínica útil.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Excelente capacidad de predicción de severidad de acuerdo a pronóstico.</a:t>
            </a:r>
          </a:p>
          <a:p>
            <a:pPr algn="ctr">
              <a:buNone/>
            </a:pPr>
            <a:r>
              <a:rPr lang="es-A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</a:t>
            </a:r>
            <a:r>
              <a:rPr lang="es-AR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Cohorte de validación confirmó validez del score, independiente de la etiología.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4048" y="6309320"/>
            <a:ext cx="3823483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Eur</a:t>
            </a:r>
            <a:r>
              <a:rPr lang="fr-FR" sz="20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fr-FR" sz="2000" b="1" i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Respir</a:t>
            </a:r>
            <a:r>
              <a:rPr lang="fr-FR" sz="20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J 2014; 43: 1357–1367</a:t>
            </a:r>
            <a:endParaRPr lang="es-AR" sz="2000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0" y="381000"/>
            <a:ext cx="9159875" cy="1825625"/>
            <a:chOff x="0" y="381000"/>
            <a:chExt cx="9159875" cy="1825625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1000"/>
              <a:ext cx="9144000" cy="14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" y="1905000"/>
              <a:ext cx="914400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Table 10"/>
          <p:cNvGraphicFramePr>
            <a:graphicFrameLocks noGrp="1"/>
          </p:cNvGraphicFramePr>
          <p:nvPr/>
        </p:nvGraphicFramePr>
        <p:xfrm>
          <a:off x="251521" y="2641848"/>
          <a:ext cx="8892479" cy="1219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13230"/>
                <a:gridCol w="2936965"/>
                <a:gridCol w="4242284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Paciente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Historia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previa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Microbiología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Edad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Hospitalización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previa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err="1" smtClean="0"/>
                        <a:t>Colonización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i="1" dirty="0" err="1" smtClean="0"/>
                        <a:t>P.aeruginosa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BMI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Exacerbación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dirty="0" err="1" smtClean="0"/>
                        <a:t>previa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Otra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colonización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bacteriana</a:t>
                      </a:r>
                      <a:endParaRPr lang="en-US" sz="2000" b="1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7 Grupo"/>
          <p:cNvGrpSpPr/>
          <p:nvPr/>
        </p:nvGrpSpPr>
        <p:grpSpPr>
          <a:xfrm>
            <a:off x="632657" y="5345921"/>
            <a:ext cx="7899783" cy="1323439"/>
            <a:chOff x="457200" y="5345921"/>
            <a:chExt cx="7899783" cy="1323439"/>
          </a:xfrm>
          <a:solidFill>
            <a:schemeClr val="bg2">
              <a:lumMod val="75000"/>
            </a:schemeClr>
          </a:solidFill>
        </p:grpSpPr>
        <p:sp>
          <p:nvSpPr>
            <p:cNvPr id="9" name="TextBox 12"/>
            <p:cNvSpPr txBox="1"/>
            <p:nvPr/>
          </p:nvSpPr>
          <p:spPr>
            <a:xfrm>
              <a:off x="457200" y="5345921"/>
              <a:ext cx="4740593" cy="1323439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Estudio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de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cohorte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prospectivo</a:t>
              </a:r>
              <a:endParaRPr lang="en-US" sz="2000" u="none" dirty="0" smtClean="0">
                <a:latin typeface="+mn-lt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Edinburgh</a:t>
              </a:r>
              <a:r>
                <a:rPr lang="en-US" sz="2000" u="none" dirty="0">
                  <a:latin typeface="+mn-lt"/>
                  <a:ea typeface="ＭＳ Ｐゴシック" charset="0"/>
                  <a:cs typeface="ＭＳ Ｐゴシック" charset="0"/>
                </a:rPr>
                <a:t>, UK 2008-2012</a:t>
              </a:r>
            </a:p>
            <a:p>
              <a:pPr>
                <a:defRPr/>
              </a:pP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Validado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 en </a:t>
              </a:r>
              <a:r>
                <a:rPr lang="en-US" sz="2000" u="none" dirty="0">
                  <a:latin typeface="+mn-lt"/>
                  <a:ea typeface="ＭＳ Ｐゴシック" charset="0"/>
                  <a:cs typeface="ＭＳ Ｐゴシック" charset="0"/>
                </a:rPr>
                <a:t>4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cohortes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independient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es</a:t>
              </a:r>
              <a:endParaRPr lang="en-US" sz="2000" u="none" dirty="0" smtClean="0">
                <a:latin typeface="+mn-lt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r>
                <a:rPr lang="en-US" sz="2000" dirty="0" smtClean="0">
                  <a:latin typeface="+mn-lt"/>
                  <a:ea typeface="ＭＳ Ｐゴシック" charset="0"/>
                  <a:cs typeface="ＭＳ Ｐゴシック" charset="0"/>
                </a:rPr>
                <a:t>4 </a:t>
              </a:r>
              <a:r>
                <a:rPr lang="en-US" sz="2000" dirty="0" err="1" smtClean="0">
                  <a:latin typeface="+mn-lt"/>
                  <a:ea typeface="ＭＳ Ｐゴシック" charset="0"/>
                  <a:cs typeface="ＭＳ Ｐゴシック" charset="0"/>
                </a:rPr>
                <a:t>años</a:t>
              </a:r>
              <a:r>
                <a:rPr lang="en-US" sz="2000" dirty="0" smtClean="0">
                  <a:latin typeface="+mn-lt"/>
                  <a:ea typeface="ＭＳ Ｐゴシック" charset="0"/>
                  <a:cs typeface="ＭＳ Ｐゴシック" charset="0"/>
                </a:rPr>
                <a:t> de </a:t>
              </a:r>
              <a:r>
                <a:rPr lang="en-US" sz="2000" dirty="0" err="1" smtClean="0">
                  <a:latin typeface="+mn-lt"/>
                  <a:ea typeface="ＭＳ Ｐゴシック" charset="0"/>
                  <a:cs typeface="ＭＳ Ｐゴシック" charset="0"/>
                </a:rPr>
                <a:t>seguimiento</a:t>
              </a:r>
              <a:endParaRPr lang="en-US" sz="2000" u="none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259660" y="5385271"/>
              <a:ext cx="3097323" cy="707886"/>
            </a:xfrm>
            <a:prstGeom prst="rect">
              <a:avLst/>
            </a:prstGeom>
            <a:grpFill/>
            <a:ln>
              <a:solidFill>
                <a:srgbClr val="FFE996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 dirty="0">
                  <a:latin typeface="+mn-lt"/>
                  <a:ea typeface="ＭＳ Ｐゴシック" charset="0"/>
                  <a:cs typeface="ＭＳ Ｐゴシック" charset="0"/>
                </a:rPr>
                <a:t>N=608</a:t>
              </a:r>
            </a:p>
            <a:p>
              <a:pPr>
                <a:defRPr/>
              </a:pP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N total del </a:t>
              </a:r>
              <a:r>
                <a:rPr lang="en-US" sz="2000" u="none" dirty="0" err="1" smtClean="0">
                  <a:latin typeface="+mn-lt"/>
                  <a:ea typeface="ＭＳ Ｐゴシック" charset="0"/>
                  <a:cs typeface="ＭＳ Ｐゴシック" charset="0"/>
                </a:rPr>
                <a:t>estudio</a:t>
              </a:r>
              <a:r>
                <a:rPr lang="en-US" sz="2000" u="none" dirty="0" smtClean="0">
                  <a:latin typeface="+mn-lt"/>
                  <a:ea typeface="ＭＳ Ｐゴシック" charset="0"/>
                  <a:cs typeface="ＭＳ Ｐゴシック" charset="0"/>
                </a:rPr>
                <a:t> =1,310</a:t>
              </a:r>
              <a:endParaRPr lang="en-US" sz="2000" u="none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457200" y="3962400"/>
          <a:ext cx="8305800" cy="11074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95600"/>
                <a:gridCol w="2057400"/>
                <a:gridCol w="33528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Sintomas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Función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pulmonar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</a:rPr>
                        <a:t>Imágenes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(HRCT)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Score </a:t>
                      </a:r>
                      <a:r>
                        <a:rPr lang="en-US" sz="2000" b="1" dirty="0" err="1" smtClean="0"/>
                        <a:t>disnea</a:t>
                      </a:r>
                      <a:r>
                        <a:rPr lang="en-US" sz="2000" b="1" dirty="0" smtClean="0"/>
                        <a:t> MRC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       FEV1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 err="1" smtClean="0"/>
                        <a:t>Compromiso</a:t>
                      </a:r>
                      <a:r>
                        <a:rPr lang="en-US" sz="2000" b="1" i="0" dirty="0" smtClean="0"/>
                        <a:t> </a:t>
                      </a:r>
                      <a:r>
                        <a:rPr lang="en-US" sz="2000" b="1" i="0" dirty="0" err="1" smtClean="0"/>
                        <a:t>Radiológico</a:t>
                      </a:r>
                      <a:endParaRPr lang="en-US" sz="2000" b="1" i="0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Forma libre"/>
          <p:cNvSpPr/>
          <p:nvPr/>
        </p:nvSpPr>
        <p:spPr>
          <a:xfrm>
            <a:off x="323528" y="3933056"/>
            <a:ext cx="8496944" cy="1368152"/>
          </a:xfrm>
          <a:custGeom>
            <a:avLst/>
            <a:gdLst>
              <a:gd name="connsiteX0" fmla="*/ 0 w 2040414"/>
              <a:gd name="connsiteY0" fmla="*/ 0 h 519346"/>
              <a:gd name="connsiteX1" fmla="*/ 2040414 w 2040414"/>
              <a:gd name="connsiteY1" fmla="*/ 0 h 519346"/>
              <a:gd name="connsiteX2" fmla="*/ 2040414 w 2040414"/>
              <a:gd name="connsiteY2" fmla="*/ 519346 h 519346"/>
              <a:gd name="connsiteX3" fmla="*/ 0 w 2040414"/>
              <a:gd name="connsiteY3" fmla="*/ 519346 h 519346"/>
              <a:gd name="connsiteX4" fmla="*/ 0 w 2040414"/>
              <a:gd name="connsiteY4" fmla="*/ 0 h 51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14" h="519346">
                <a:moveTo>
                  <a:pt x="0" y="0"/>
                </a:moveTo>
                <a:lnTo>
                  <a:pt x="2040414" y="0"/>
                </a:lnTo>
                <a:lnTo>
                  <a:pt x="2040414" y="519346"/>
                </a:lnTo>
                <a:lnTo>
                  <a:pt x="0" y="51934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hueOff val="10518374"/>
              <a:satOff val="-61895"/>
              <a:lumOff val="2355"/>
              <a:alphaOff val="0"/>
            </a:schemeClr>
          </a:lnRef>
          <a:fillRef idx="1">
            <a:schemeClr val="accent2">
              <a:hueOff val="10518374"/>
              <a:satOff val="-61895"/>
              <a:lumOff val="2355"/>
              <a:alphaOff val="0"/>
            </a:schemeClr>
          </a:fillRef>
          <a:effectRef idx="0">
            <a:schemeClr val="accent2">
              <a:hueOff val="10518374"/>
              <a:satOff val="-61895"/>
              <a:lumOff val="23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es-ES_tradnl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Identificar </a:t>
            </a:r>
            <a:r>
              <a:rPr lang="es-ES_tradnl" sz="2400" kern="1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predictores</a:t>
            </a:r>
            <a:r>
              <a:rPr lang="es-ES_tradnl" sz="24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independientes de mortalidad y hospitalización durante 4 años de seguimiento.</a:t>
            </a:r>
            <a:endParaRPr lang="es-AR" sz="2400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716016" y="260648"/>
            <a:ext cx="740908" cy="461665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BSI</a:t>
            </a:r>
            <a:endParaRPr lang="es-AR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620083"/>
            <a:ext cx="3960440" cy="4401205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Hospitalización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previa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mM.R.C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A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≥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VEF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&lt; 30%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teórico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Colonización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Pseudomonas </a:t>
            </a:r>
            <a:r>
              <a:rPr 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aeruginosa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Colonización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otros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patógenos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o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más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lóbulos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involucrados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 HRCT. </a:t>
            </a:r>
            <a:endParaRPr lang="es-A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980728"/>
            <a:ext cx="4032448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Futuras hospitalizaciones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52120" y="980728"/>
            <a:ext cx="230425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_tradnl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Mortalidad   </a:t>
            </a:r>
          </a:p>
        </p:txBody>
      </p:sp>
      <p:sp>
        <p:nvSpPr>
          <p:cNvPr id="11" name="10 CuadroTexto"/>
          <p:cNvSpPr txBox="1"/>
          <p:nvPr/>
        </p:nvSpPr>
        <p:spPr bwMode="auto">
          <a:xfrm>
            <a:off x="539552" y="260648"/>
            <a:ext cx="8100392" cy="523220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Predictores</a:t>
            </a:r>
            <a:r>
              <a:rPr lang="es-ES_tradnl" sz="28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independientes</a:t>
            </a:r>
            <a:endParaRPr lang="es-AR" sz="2800" b="1" i="1" dirty="0" smtClean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88024" y="1628800"/>
            <a:ext cx="3960440" cy="3477875"/>
          </a:xfrm>
          <a:prstGeom prst="rect">
            <a:avLst/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Mayor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edad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VEF</a:t>
            </a:r>
            <a:r>
              <a:rPr lang="en-US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Menor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BMI.</a:t>
            </a: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Hospitalización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previa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  <a:buFont typeface="+mj-lt"/>
              <a:buAutoNum type="arabicPeriod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o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más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Exacerbaciones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 el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año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previo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SzPct val="127000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" y="1676400"/>
            <a:ext cx="8507288" cy="4495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b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ndice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b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everidad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b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ronquiectasias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aseline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herramienta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predictiva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útil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identificar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231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5000"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Mortalidad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231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5000"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Hospitalización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231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5000"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Exacerbaciones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22313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105000"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Calidad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vida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699792" y="5157192"/>
            <a:ext cx="388843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u="none" dirty="0">
                <a:latin typeface="Times New Roman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b="1" i="1" u="none" dirty="0" err="1">
                <a:latin typeface="Times New Roman" charset="0"/>
                <a:ea typeface="ＭＳ Ｐゴシック" charset="0"/>
                <a:cs typeface="ＭＳ Ｐゴシック" charset="0"/>
              </a:rPr>
              <a:t>www.bronchiectasisseverity.com</a:t>
            </a:r>
            <a:endParaRPr lang="en-US" b="1" i="1" u="none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71800" y="6172200"/>
            <a:ext cx="471379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none" dirty="0">
                <a:latin typeface="Times New Roman" pitchFamily="18" charset="0"/>
                <a:cs typeface="Times New Roman" pitchFamily="18" charset="0"/>
              </a:rPr>
              <a:t>Chalmers JD, et al. AJRCCM 2014;189:576-585</a:t>
            </a: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395536" y="476672"/>
            <a:ext cx="8100392" cy="523220"/>
          </a:xfrm>
          <a:prstGeom prst="rect">
            <a:avLst/>
          </a:prstGeom>
          <a:solidFill>
            <a:srgbClr val="9D1E2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b="1" i="1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Indice</a:t>
            </a:r>
            <a:r>
              <a:rPr lang="es-AR" sz="2800" b="1" i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severidad de Bronquiectasias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79512" y="1988840"/>
            <a:ext cx="8712968" cy="4581128"/>
          </a:xfrm>
          <a:prstGeom prst="rect">
            <a:avLst/>
          </a:prstGeom>
          <a:solidFill>
            <a:srgbClr val="FFE99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No enfermedad en sí misma;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resultado  final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 múltiples 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enfermedades diferentes con manejos comunes.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MX" sz="2400" b="1" i="0" u="none" strike="noStrike" kern="120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BQ : </a:t>
            </a: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mayor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frecuencia que la sospechada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Superposición con otras enfermedades crónicas </a:t>
            </a:r>
            <a:r>
              <a:rPr lang="es-MX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v.a.</a:t>
            </a: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HRCT: imprescindible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en el diagnóstico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719104" y="332656"/>
            <a:ext cx="7741328" cy="2736304"/>
            <a:chOff x="467544" y="1628800"/>
            <a:chExt cx="7741328" cy="2736304"/>
          </a:xfrm>
        </p:grpSpPr>
        <p:grpSp>
          <p:nvGrpSpPr>
            <p:cNvPr id="3" name="6 Grupo"/>
            <p:cNvGrpSpPr/>
            <p:nvPr/>
          </p:nvGrpSpPr>
          <p:grpSpPr>
            <a:xfrm>
              <a:off x="5508104" y="1628800"/>
              <a:ext cx="2700768" cy="2736304"/>
              <a:chOff x="2951352" y="2996952"/>
              <a:chExt cx="2700768" cy="2736304"/>
            </a:xfrm>
          </p:grpSpPr>
          <p:pic>
            <p:nvPicPr>
              <p:cNvPr id="14" name="Picture 2" descr="https://encrypted-tbn0.gstatic.com/images?q=tbn:ANd9GcTE8pJGY5x6NFmDYWmAjvjbZMBz9tD9fxah-a8w18Xty1qA8Ku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51352" y="2996952"/>
                <a:ext cx="1464849" cy="1552203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5" name="Picture 2" descr="http://www.naiz.eus/media/asset_publics/resources/000/002/649/news3outstanding/blas_de_otero_naiz.jpg?13968577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9872" y="4293096"/>
                <a:ext cx="2232248" cy="1440160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467544" y="1628800"/>
              <a:ext cx="5040560" cy="52322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Mensajes para llevar…</a:t>
              </a:r>
              <a:endParaRPr lang="es-ES_tradnl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5536" y="1700808"/>
            <a:ext cx="8424936" cy="4824536"/>
          </a:xfrm>
          <a:prstGeom prst="rect">
            <a:avLst/>
          </a:prstGeom>
          <a:solidFill>
            <a:srgbClr val="FFE996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Infección crónica/recurrente: </a:t>
            </a: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el análisis de esputo debe ser </a:t>
            </a: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la guía.</a:t>
            </a: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Ampliar espectro diagnóstico, especialmente en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BQ difusas.</a:t>
            </a: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lvl="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Mejor pronóstico con ATB adecuados, pero..</a:t>
            </a:r>
          </a:p>
          <a:p>
            <a:pPr marL="419100" lvl="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siguen siendo un problema de  salud!</a:t>
            </a:r>
          </a:p>
          <a:p>
            <a:pPr marL="419100" lvl="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s-MX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Desafío diagnóstico para clínicos, particularmente</a:t>
            </a:r>
          </a:p>
          <a:p>
            <a:pPr marL="419100" indent="-382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s-MX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referido a la etiología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19100" marR="0" lvl="0" indent="-382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1115616" y="476672"/>
            <a:ext cx="7741328" cy="2736304"/>
            <a:chOff x="467544" y="1628800"/>
            <a:chExt cx="7741328" cy="2736304"/>
          </a:xfrm>
        </p:grpSpPr>
        <p:grpSp>
          <p:nvGrpSpPr>
            <p:cNvPr id="3" name="6 Grupo"/>
            <p:cNvGrpSpPr/>
            <p:nvPr/>
          </p:nvGrpSpPr>
          <p:grpSpPr>
            <a:xfrm>
              <a:off x="5508104" y="1628800"/>
              <a:ext cx="2700768" cy="2736304"/>
              <a:chOff x="2951352" y="2996952"/>
              <a:chExt cx="2700768" cy="2736304"/>
            </a:xfrm>
          </p:grpSpPr>
          <p:pic>
            <p:nvPicPr>
              <p:cNvPr id="10" name="Picture 2" descr="https://encrypted-tbn0.gstatic.com/images?q=tbn:ANd9GcTE8pJGY5x6NFmDYWmAjvjbZMBz9tD9fxah-a8w18Xty1qA8Ku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51352" y="2996952"/>
                <a:ext cx="1464849" cy="1552203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1" name="Picture 2" descr="http://www.naiz.eus/media/asset_publics/resources/000/002/649/news3outstanding/blas_de_otero_naiz.jpg?13968577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9872" y="4293096"/>
                <a:ext cx="2232248" cy="1440160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67544" y="1628800"/>
              <a:ext cx="5040560" cy="52322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8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Mensajes para llevar…</a:t>
              </a:r>
              <a:endParaRPr lang="es-ES_tradnl" sz="2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44624"/>
            <a:ext cx="8424936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Porqué siguen siendo importante las bronquiectasias ?</a:t>
            </a:r>
            <a:endParaRPr lang="es-AR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3037" y="1052736"/>
            <a:ext cx="8273419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FFFF66"/>
                </a:solidFill>
              </a:rPr>
              <a:t>         Prevalencia en aumento por: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 smtClean="0"/>
              <a:t>Progresiva  longevidad de población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 smtClean="0"/>
              <a:t>Mayor cronicidad de enfermedades asociadas</a:t>
            </a:r>
          </a:p>
          <a:p>
            <a:pPr>
              <a:buFont typeface="Wingdings" pitchFamily="2" charset="2"/>
              <a:buChar char="ü"/>
            </a:pPr>
            <a:r>
              <a:rPr lang="es-AR" sz="2400" dirty="0" smtClean="0"/>
              <a:t>Mayor disponibilidad y fiabilidad de técnicas diagnósticas</a:t>
            </a:r>
          </a:p>
          <a:p>
            <a:pPr>
              <a:buFont typeface="Wingdings" pitchFamily="2" charset="2"/>
              <a:buChar char="ü"/>
            </a:pPr>
            <a:endParaRPr lang="es-AR" sz="2400" dirty="0" smtClean="0"/>
          </a:p>
          <a:p>
            <a:pPr>
              <a:buFont typeface="Wingdings" pitchFamily="2" charset="2"/>
              <a:buChar char="ü"/>
            </a:pPr>
            <a:endParaRPr lang="es-AR" sz="2400" dirty="0"/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899509" y="2708920"/>
            <a:ext cx="7128875" cy="10156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1º descripción: </a:t>
            </a:r>
            <a:r>
              <a:rPr lang="es-E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Laennec</a:t>
            </a:r>
            <a:r>
              <a:rPr lang="es-E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1819, en TBC o supuraciones </a:t>
            </a:r>
          </a:p>
          <a:p>
            <a:pPr algn="ctr"/>
            <a:r>
              <a:rPr lang="es-E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pulmonares crónicas: catarro crónico con violentos</a:t>
            </a:r>
          </a:p>
          <a:p>
            <a:pPr algn="ctr"/>
            <a:r>
              <a:rPr lang="es-E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 repetidos ataques de tos. </a:t>
            </a:r>
            <a:endParaRPr lang="es-A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3861048"/>
            <a:ext cx="8496944" cy="461665"/>
          </a:xfrm>
          <a:prstGeom prst="rect">
            <a:avLst/>
          </a:prstGeom>
          <a:solidFill>
            <a:srgbClr val="FAFC9A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Definición: </a:t>
            </a:r>
            <a:r>
              <a:rPr lang="es-ES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dilataciones bronquiales anormales e irreversibles</a:t>
            </a:r>
            <a:endParaRPr lang="es-AR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3528" y="4509120"/>
            <a:ext cx="8348504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No son una enfermedad en sí mismas sino el resultado final de enfermedades diferentes con puntos de manejo en común,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asociada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incremento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morbimortalidad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es-AR" sz="2400" dirty="0" smtClean="0"/>
              <a:t>Diagnóstico morfológico (rol HRCT)!!</a:t>
            </a:r>
            <a:endParaRPr lang="es-E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60326" y="6488668"/>
            <a:ext cx="4128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 err="1" smtClean="0"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es-A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b="1" i="1" dirty="0" err="1" smtClean="0">
                <a:latin typeface="Times New Roman" pitchFamily="18" charset="0"/>
                <a:cs typeface="Times New Roman" pitchFamily="18" charset="0"/>
              </a:rPr>
              <a:t>Bronconeumol</a:t>
            </a:r>
            <a:r>
              <a:rPr lang="es-AR" b="1" i="1" dirty="0" smtClean="0">
                <a:latin typeface="Times New Roman" pitchFamily="18" charset="0"/>
                <a:cs typeface="Times New Roman" pitchFamily="18" charset="0"/>
              </a:rPr>
              <a:t>. 2008;44(11):629-40</a:t>
            </a:r>
            <a:endParaRPr lang="es-A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96136" y="908720"/>
            <a:ext cx="2952328" cy="923330"/>
          </a:xfrm>
          <a:prstGeom prst="rect">
            <a:avLst/>
          </a:prstGeom>
          <a:solidFill>
            <a:srgbClr val="FAFC9A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No totalmente conocida</a:t>
            </a:r>
          </a:p>
          <a:p>
            <a:pPr>
              <a:buClr>
                <a:srgbClr val="3333CC"/>
              </a:buClr>
              <a:buSzPct val="75000"/>
            </a:pPr>
            <a:r>
              <a:rPr lang="es-MX" dirty="0" smtClean="0">
                <a:solidFill>
                  <a:schemeClr val="bg1"/>
                </a:solidFill>
              </a:rPr>
              <a:t>110.000 adultos en USA</a:t>
            </a:r>
          </a:p>
          <a:p>
            <a:pPr>
              <a:buClr>
                <a:srgbClr val="3333CC"/>
              </a:buClr>
              <a:buSzPct val="75000"/>
            </a:pPr>
            <a:r>
              <a:rPr lang="es-MX" dirty="0" smtClean="0">
                <a:solidFill>
                  <a:schemeClr val="bg1"/>
                </a:solidFill>
              </a:rPr>
              <a:t>29–50% BQ en EPOC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/>
          <p:nvPr/>
        </p:nvGrpSpPr>
        <p:grpSpPr>
          <a:xfrm>
            <a:off x="163835" y="1091902"/>
            <a:ext cx="8656637" cy="5505450"/>
            <a:chOff x="163835" y="875878"/>
            <a:chExt cx="8656637" cy="5505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835" y="875878"/>
              <a:ext cx="8656637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3871739" y="1341025"/>
              <a:ext cx="1152128" cy="83099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HC y </a:t>
              </a:r>
              <a:r>
                <a:rPr lang="es-AR" sz="1600" b="1" dirty="0" err="1" smtClean="0">
                  <a:solidFill>
                    <a:schemeClr val="bg1"/>
                  </a:solidFill>
                </a:rPr>
                <a:t>Exámen</a:t>
              </a:r>
              <a:endParaRPr lang="es-AR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Físico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871739" y="4044230"/>
              <a:ext cx="1390100" cy="646331"/>
            </a:xfrm>
            <a:prstGeom prst="rect">
              <a:avLst/>
            </a:prstGeom>
            <a:solidFill>
              <a:srgbClr val="FAE9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 smtClean="0">
                  <a:solidFill>
                    <a:schemeClr val="bg1"/>
                  </a:solidFill>
                </a:rPr>
                <a:t>Imágenes</a:t>
              </a:r>
            </a:p>
            <a:p>
              <a:pPr algn="ctr"/>
              <a:r>
                <a:rPr lang="es-AR" b="1" dirty="0" err="1" smtClean="0">
                  <a:solidFill>
                    <a:schemeClr val="bg1"/>
                  </a:solidFill>
                </a:rPr>
                <a:t>Rx</a:t>
              </a:r>
              <a:r>
                <a:rPr lang="es-AR" b="1" dirty="0" smtClean="0">
                  <a:solidFill>
                    <a:schemeClr val="bg1"/>
                  </a:solidFill>
                </a:rPr>
                <a:t>-HRCT</a:t>
              </a:r>
              <a:endParaRPr lang="es-AR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147585" y="5076473"/>
              <a:ext cx="1542409" cy="584775"/>
            </a:xfrm>
            <a:prstGeom prst="rect">
              <a:avLst/>
            </a:prstGeom>
            <a:solidFill>
              <a:srgbClr val="6187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1600" b="1" dirty="0" smtClean="0"/>
                <a:t>Bacteriología </a:t>
              </a:r>
            </a:p>
            <a:p>
              <a:pPr algn="ctr"/>
              <a:r>
                <a:rPr lang="es-AR" sz="1600" b="1" dirty="0" smtClean="0"/>
                <a:t>de esputo</a:t>
              </a:r>
              <a:endParaRPr lang="es-AR" sz="1600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680051" y="5052342"/>
              <a:ext cx="1584176" cy="584775"/>
            </a:xfrm>
            <a:prstGeom prst="rect">
              <a:avLst/>
            </a:prstGeom>
            <a:solidFill>
              <a:srgbClr val="63D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Otros test diagnósticos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899592" y="260648"/>
            <a:ext cx="7344816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s-A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Diagnóstico de las Bronquiectasias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076056" y="2636912"/>
            <a:ext cx="4067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ES" sz="2000" b="1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Patológicamente: </a:t>
            </a:r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inflamación </a:t>
            </a:r>
          </a:p>
          <a:p>
            <a:pPr eaLnBrk="1" hangingPunct="1"/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vía aérea y dilatación </a:t>
            </a:r>
          </a:p>
          <a:p>
            <a:pPr eaLnBrk="1" hangingPunct="1"/>
            <a:r>
              <a:rPr lang="es-E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bronquial permanente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26369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Enfermedad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heterogénea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amplio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rango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factores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etiológicos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condiciones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asociadas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A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57" y="1052736"/>
            <a:ext cx="8813139" cy="503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99592" y="260648"/>
            <a:ext cx="734481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La infección lleva a inflamación.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23728" y="10527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5148064" y="1052736"/>
            <a:ext cx="576064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611560" y="6309320"/>
            <a:ext cx="8208912" cy="3693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Chalmers JD, et al. Am J </a:t>
            </a:r>
            <a:r>
              <a:rPr lang="en-US" b="1" i="1" dirty="0" err="1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Respir</a:t>
            </a: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Crit</a:t>
            </a: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Care Med. 2012 Oct 1;186(7):657-65. </a:t>
            </a:r>
            <a:endParaRPr lang="en-US" b="1" i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1520" y="1600200"/>
            <a:ext cx="8636000" cy="4277072"/>
            <a:chOff x="339725" y="1600200"/>
            <a:chExt cx="8636000" cy="3757613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725" y="1600200"/>
              <a:ext cx="8636000" cy="344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725" y="5048250"/>
              <a:ext cx="863600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9592" y="260648"/>
            <a:ext cx="7344816" cy="95410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La infección lleva a pobre evolución 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6021288"/>
            <a:ext cx="7344816" cy="369332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Chalmers JD, et al. Am J </a:t>
            </a:r>
            <a:r>
              <a:rPr lang="en-US" b="1" i="1" dirty="0" err="1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Respir</a:t>
            </a: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Crit</a:t>
            </a:r>
            <a:r>
              <a:rPr lang="en-US" b="1" i="1" dirty="0" smtClean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Care Med. 2012 Oct 1;186(7):657-65. </a:t>
            </a:r>
            <a:endParaRPr lang="en-US" b="1" i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081" y="1772816"/>
            <a:ext cx="5667375" cy="4552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4 Rectángulo"/>
          <p:cNvSpPr/>
          <p:nvPr/>
        </p:nvSpPr>
        <p:spPr>
          <a:xfrm>
            <a:off x="5148064" y="6488668"/>
            <a:ext cx="2651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 smtClean="0">
                <a:latin typeface="Times New Roman" pitchFamily="18" charset="0"/>
                <a:cs typeface="Times New Roman" pitchFamily="18" charset="0"/>
              </a:rPr>
              <a:t>www.jano.es   marzo 2010</a:t>
            </a:r>
            <a:endParaRPr lang="es-A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008" y="284455"/>
            <a:ext cx="4788024" cy="83099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Círculo vicioso patogénico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(Cole en década de los 80)</a:t>
            </a:r>
            <a:endParaRPr lang="es-ES_tradn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131840" y="2780928"/>
            <a:ext cx="208823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1486" y="1398588"/>
            <a:ext cx="8900808" cy="5414960"/>
            <a:chOff x="0" y="811"/>
            <a:chExt cx="5647" cy="3411"/>
          </a:xfrm>
        </p:grpSpPr>
        <p:sp>
          <p:nvSpPr>
            <p:cNvPr id="27657" name="Text Box 3"/>
            <p:cNvSpPr txBox="1">
              <a:spLocks noChangeArrowheads="1"/>
            </p:cNvSpPr>
            <p:nvPr/>
          </p:nvSpPr>
          <p:spPr bwMode="auto">
            <a:xfrm>
              <a:off x="2046" y="811"/>
              <a:ext cx="1670" cy="44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Arial" charset="0"/>
                </a:rPr>
                <a:t>Insulto primario</a:t>
              </a:r>
            </a:p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Arial" charset="0"/>
                </a:rPr>
                <a:t>(infeccioso o tóxico)</a:t>
              </a:r>
              <a:endParaRPr lang="es-ES" sz="2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8772" name="Text Box 4"/>
            <p:cNvSpPr txBox="1">
              <a:spLocks noChangeArrowheads="1"/>
            </p:cNvSpPr>
            <p:nvPr/>
          </p:nvSpPr>
          <p:spPr bwMode="auto">
            <a:xfrm>
              <a:off x="1826" y="1434"/>
              <a:ext cx="2108" cy="44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Inflamación y destrucción</a:t>
              </a:r>
            </a:p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de la pared bronquial.</a:t>
              </a:r>
              <a:endParaRPr lang="es-ES" sz="2000" b="1" dirty="0">
                <a:latin typeface="Arial" charset="0"/>
              </a:endParaRPr>
            </a:p>
          </p:txBody>
        </p:sp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2164" y="3088"/>
              <a:ext cx="1550" cy="44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000" b="1" dirty="0" err="1">
                  <a:latin typeface="Arial" charset="0"/>
                </a:rPr>
                <a:t>Clearence</a:t>
              </a:r>
              <a:r>
                <a:rPr lang="es-MX" sz="2000" b="1" dirty="0"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es-MX" sz="2000" b="1" dirty="0" err="1">
                  <a:latin typeface="Arial" charset="0"/>
                </a:rPr>
                <a:t>Mucociliar</a:t>
              </a:r>
              <a:r>
                <a:rPr lang="es-MX" sz="2000" b="1" dirty="0">
                  <a:latin typeface="Arial" charset="0"/>
                </a:rPr>
                <a:t> ineficaz</a:t>
              </a:r>
              <a:endParaRPr lang="es-ES" sz="2000" b="1" dirty="0">
                <a:latin typeface="Arial" charset="0"/>
              </a:endParaRPr>
            </a:p>
          </p:txBody>
        </p:sp>
        <p:sp>
          <p:nvSpPr>
            <p:cNvPr id="27664" name="Text Box 6"/>
            <p:cNvSpPr txBox="1">
              <a:spLocks noChangeArrowheads="1"/>
            </p:cNvSpPr>
            <p:nvPr/>
          </p:nvSpPr>
          <p:spPr bwMode="auto">
            <a:xfrm>
              <a:off x="0" y="2024"/>
              <a:ext cx="97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000" b="1" dirty="0">
                  <a:latin typeface="Arial" charset="0"/>
                </a:rPr>
                <a:t>Alteración sistema</a:t>
              </a:r>
            </a:p>
            <a:p>
              <a:pPr algn="ctr"/>
              <a:r>
                <a:rPr lang="es-MX" sz="2000" b="1" dirty="0">
                  <a:latin typeface="Arial" charset="0"/>
                </a:rPr>
                <a:t>inmune</a:t>
              </a:r>
              <a:endParaRPr lang="es-ES" sz="2000" dirty="0">
                <a:latin typeface="Arial" charset="0"/>
              </a:endParaRPr>
            </a:p>
          </p:txBody>
        </p:sp>
        <p:sp>
          <p:nvSpPr>
            <p:cNvPr id="288775" name="Text Box 7"/>
            <p:cNvSpPr txBox="1">
              <a:spLocks noChangeArrowheads="1"/>
            </p:cNvSpPr>
            <p:nvPr/>
          </p:nvSpPr>
          <p:spPr bwMode="auto">
            <a:xfrm>
              <a:off x="884" y="2432"/>
              <a:ext cx="1769" cy="44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Infección recurrente </a:t>
              </a:r>
            </a:p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Crónica</a:t>
              </a:r>
              <a:r>
                <a:rPr lang="es-MX" sz="2000" b="1" dirty="0">
                  <a:latin typeface="Times New Roman" pitchFamily="18" charset="0"/>
                </a:rPr>
                <a:t>.</a:t>
              </a:r>
              <a:endParaRPr lang="es-ES" sz="2000" b="1" dirty="0">
                <a:latin typeface="Times New Roman" pitchFamily="18" charset="0"/>
              </a:endParaRPr>
            </a:p>
          </p:txBody>
        </p:sp>
        <p:sp>
          <p:nvSpPr>
            <p:cNvPr id="288776" name="Text Box 8"/>
            <p:cNvSpPr txBox="1">
              <a:spLocks noChangeArrowheads="1"/>
            </p:cNvSpPr>
            <p:nvPr/>
          </p:nvSpPr>
          <p:spPr bwMode="auto">
            <a:xfrm>
              <a:off x="3308" y="2432"/>
              <a:ext cx="1023" cy="485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Disquinesia</a:t>
              </a:r>
            </a:p>
            <a:p>
              <a:pPr algn="ctr">
                <a:defRPr/>
              </a:pPr>
              <a:r>
                <a:rPr lang="es-MX" sz="2000" b="1" dirty="0">
                  <a:latin typeface="Arial" charset="0"/>
                </a:rPr>
                <a:t> ciliar</a:t>
              </a:r>
              <a:r>
                <a:rPr lang="es-MX" b="1" dirty="0">
                  <a:latin typeface="Times New Roman" pitchFamily="18" charset="0"/>
                </a:rPr>
                <a:t>.</a:t>
              </a:r>
              <a:endParaRPr lang="es-ES" b="1" dirty="0">
                <a:latin typeface="Times New Roman" pitchFamily="18" charset="0"/>
              </a:endParaRPr>
            </a:p>
          </p:txBody>
        </p:sp>
        <p:sp>
          <p:nvSpPr>
            <p:cNvPr id="27671" name="Text Box 9"/>
            <p:cNvSpPr txBox="1">
              <a:spLocks noChangeArrowheads="1"/>
            </p:cNvSpPr>
            <p:nvPr/>
          </p:nvSpPr>
          <p:spPr bwMode="auto">
            <a:xfrm>
              <a:off x="4353" y="2205"/>
              <a:ext cx="129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2000" b="1" dirty="0">
                  <a:latin typeface="Arial" charset="0"/>
                </a:rPr>
                <a:t>Predisposición </a:t>
              </a:r>
            </a:p>
            <a:p>
              <a:pPr algn="ctr"/>
              <a:r>
                <a:rPr lang="es-MX" sz="2000" b="1" dirty="0">
                  <a:latin typeface="Arial" charset="0"/>
                </a:rPr>
                <a:t>Genética</a:t>
              </a:r>
              <a:endParaRPr lang="es-ES" sz="2000" b="1" dirty="0">
                <a:latin typeface="Arial" charset="0"/>
              </a:endParaRPr>
            </a:p>
          </p:txBody>
        </p:sp>
        <p:sp>
          <p:nvSpPr>
            <p:cNvPr id="27672" name="AutoShape 10"/>
            <p:cNvSpPr>
              <a:spLocks noChangeArrowheads="1"/>
            </p:cNvSpPr>
            <p:nvPr/>
          </p:nvSpPr>
          <p:spPr bwMode="auto">
            <a:xfrm>
              <a:off x="1551" y="1841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673" name="AutoShape 11"/>
            <p:cNvSpPr>
              <a:spLocks noChangeArrowheads="1"/>
            </p:cNvSpPr>
            <p:nvPr/>
          </p:nvSpPr>
          <p:spPr bwMode="auto">
            <a:xfrm rot="5295815">
              <a:off x="3711" y="1887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674" name="AutoShape 12"/>
            <p:cNvSpPr>
              <a:spLocks noChangeArrowheads="1"/>
            </p:cNvSpPr>
            <p:nvPr/>
          </p:nvSpPr>
          <p:spPr bwMode="auto">
            <a:xfrm rot="10715321">
              <a:off x="3711" y="2899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7675" name="AutoShape 13"/>
            <p:cNvSpPr>
              <a:spLocks noChangeArrowheads="1"/>
            </p:cNvSpPr>
            <p:nvPr/>
          </p:nvSpPr>
          <p:spPr bwMode="auto">
            <a:xfrm rot="16325143">
              <a:off x="1633" y="2816"/>
              <a:ext cx="465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9 w 21600"/>
                <a:gd name="T13" fmla="*/ 2925 h 21600"/>
                <a:gd name="T14" fmla="*/ 18209 w 21600"/>
                <a:gd name="T15" fmla="*/ 92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>
                  <a:latin typeface="Times New Roman" pitchFamily="18" charset="0"/>
                </a:rPr>
                <a:t>    </a:t>
              </a:r>
              <a:endParaRPr lang="es-ES">
                <a:latin typeface="Times New Roman" pitchFamily="18" charset="0"/>
              </a:endParaRPr>
            </a:p>
          </p:txBody>
        </p:sp>
        <p:sp>
          <p:nvSpPr>
            <p:cNvPr id="27676" name="Line 14"/>
            <p:cNvSpPr>
              <a:spLocks noChangeShapeType="1"/>
            </p:cNvSpPr>
            <p:nvPr/>
          </p:nvSpPr>
          <p:spPr bwMode="auto">
            <a:xfrm>
              <a:off x="2880" y="1242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677" name="Line 15"/>
            <p:cNvSpPr>
              <a:spLocks noChangeShapeType="1"/>
            </p:cNvSpPr>
            <p:nvPr/>
          </p:nvSpPr>
          <p:spPr bwMode="auto">
            <a:xfrm>
              <a:off x="567" y="270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678" name="Line 17"/>
            <p:cNvSpPr>
              <a:spLocks noChangeShapeType="1"/>
            </p:cNvSpPr>
            <p:nvPr/>
          </p:nvSpPr>
          <p:spPr bwMode="auto">
            <a:xfrm flipH="1">
              <a:off x="4241" y="2659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AR"/>
            </a:p>
          </p:txBody>
        </p:sp>
        <p:sp>
          <p:nvSpPr>
            <p:cNvPr id="27679" name="Text Box 19"/>
            <p:cNvSpPr txBox="1">
              <a:spLocks noChangeArrowheads="1"/>
            </p:cNvSpPr>
            <p:nvPr/>
          </p:nvSpPr>
          <p:spPr bwMode="auto">
            <a:xfrm>
              <a:off x="434" y="3776"/>
              <a:ext cx="498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Acantonamiento bacteriano</a:t>
              </a:r>
              <a:r>
                <a:rPr lang="es-E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s-ES" sz="2000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rPr>
                <a:t>aumento </a:t>
              </a:r>
              <a:r>
                <a:rPr lang="es-ES" sz="2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E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y perpetuación del daño </a:t>
              </a:r>
            </a:p>
            <a:p>
              <a:pPr algn="ctr"/>
              <a:r>
                <a:rPr lang="es-E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epitelial y </a:t>
              </a:r>
              <a:r>
                <a:rPr lang="es-E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clearence</a:t>
              </a:r>
              <a:r>
                <a:rPr lang="es-E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ES" sz="20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mucociliar</a:t>
              </a:r>
              <a:r>
                <a:rPr lang="es-ES" sz="2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 Colonización </a:t>
              </a:r>
              <a:endParaRPr lang="es-ES_tradnl"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680" name="Line 20"/>
            <p:cNvSpPr>
              <a:spLocks noChangeShapeType="1"/>
            </p:cNvSpPr>
            <p:nvPr/>
          </p:nvSpPr>
          <p:spPr bwMode="auto">
            <a:xfrm>
              <a:off x="2901" y="3542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AR"/>
            </a:p>
          </p:txBody>
        </p:sp>
        <p:sp>
          <p:nvSpPr>
            <p:cNvPr id="27681" name="Line 21"/>
            <p:cNvSpPr>
              <a:spLocks noChangeShapeType="1"/>
            </p:cNvSpPr>
            <p:nvPr/>
          </p:nvSpPr>
          <p:spPr bwMode="auto">
            <a:xfrm flipV="1">
              <a:off x="3084" y="3496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AR"/>
            </a:p>
          </p:txBody>
        </p:sp>
      </p:grpSp>
      <p:sp>
        <p:nvSpPr>
          <p:cNvPr id="27652" name="Text Box 29"/>
          <p:cNvSpPr txBox="1">
            <a:spLocks noChangeArrowheads="1"/>
          </p:cNvSpPr>
          <p:nvPr/>
        </p:nvSpPr>
        <p:spPr bwMode="auto">
          <a:xfrm>
            <a:off x="1974850" y="692696"/>
            <a:ext cx="5497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Condiciones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ideales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nicho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ecológico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colonización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bacteriana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706426" y="2340169"/>
            <a:ext cx="175400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s-MX" sz="1600" dirty="0">
                <a:latin typeface="Arial" charset="0"/>
              </a:rPr>
              <a:t>&gt;PNN,IL-1B,IL-8,</a:t>
            </a:r>
          </a:p>
          <a:p>
            <a:pPr marL="457200" indent="-457200">
              <a:defRPr/>
            </a:pPr>
            <a:r>
              <a:rPr lang="es-MX" sz="1600" dirty="0">
                <a:latin typeface="Arial" charset="0"/>
              </a:rPr>
              <a:t>LTB4,TNF</a:t>
            </a:r>
            <a:r>
              <a:rPr lang="el-GR" sz="1600" dirty="0">
                <a:latin typeface="Arial" charset="0"/>
              </a:rPr>
              <a:t>α</a:t>
            </a:r>
            <a:endParaRPr lang="es-ES" sz="1600" dirty="0">
              <a:latin typeface="Times New Roman" pitchFamily="18" charset="0"/>
            </a:endParaRPr>
          </a:p>
        </p:txBody>
      </p:sp>
      <p:cxnSp>
        <p:nvCxnSpPr>
          <p:cNvPr id="27656" name="25 Conector recto de flecha"/>
          <p:cNvCxnSpPr>
            <a:cxnSpLocks noChangeShapeType="1"/>
          </p:cNvCxnSpPr>
          <p:nvPr/>
        </p:nvCxnSpPr>
        <p:spPr bwMode="auto">
          <a:xfrm>
            <a:off x="6372225" y="2636838"/>
            <a:ext cx="2159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699792" y="188640"/>
            <a:ext cx="363589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Fisiopatología</a:t>
            </a:r>
            <a:endParaRPr lang="es-ES_tradnl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1729</Words>
  <Application>Microsoft Office PowerPoint</Application>
  <PresentationFormat>Presentación en pantalla (4:3)</PresentationFormat>
  <Paragraphs>426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Técnico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  HRCT:Signos         directos  </vt:lpstr>
      <vt:lpstr>Diapositiva 20</vt:lpstr>
      <vt:lpstr>HRCT:Signos directos 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BRONQUIECTASIAS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Dave</dc:creator>
  <cp:lastModifiedBy>Ariel Eduardo</cp:lastModifiedBy>
  <cp:revision>410</cp:revision>
  <dcterms:created xsi:type="dcterms:W3CDTF">2014-05-24T14:40:13Z</dcterms:created>
  <dcterms:modified xsi:type="dcterms:W3CDTF">2014-10-09T12:44:16Z</dcterms:modified>
</cp:coreProperties>
</file>