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69" r:id="rId4"/>
    <p:sldId id="257"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9" r:id="rId24"/>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A91B5012-FD49-4011-A487-922302363551}" type="datetimeFigureOut">
              <a:rPr lang="es-AR" smtClean="0"/>
              <a:t>08/10/2014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82F4A52-6357-40D3-8E74-F8229C563371}" type="slidenum">
              <a:rPr lang="es-AR" smtClean="0"/>
              <a:t>‹Nº›</a:t>
            </a:fld>
            <a:endParaRPr lang="es-AR"/>
          </a:p>
        </p:txBody>
      </p:sp>
    </p:spTree>
    <p:extLst>
      <p:ext uri="{BB962C8B-B14F-4D97-AF65-F5344CB8AC3E}">
        <p14:creationId xmlns:p14="http://schemas.microsoft.com/office/powerpoint/2010/main" val="4020061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1B5012-FD49-4011-A487-922302363551}" type="datetimeFigureOut">
              <a:rPr lang="es-AR" smtClean="0"/>
              <a:t>08/10/2014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582F4A52-6357-40D3-8E74-F8229C563371}" type="slidenum">
              <a:rPr lang="es-AR" smtClean="0"/>
              <a:t>‹Nº›</a:t>
            </a:fld>
            <a:endParaRPr lang="es-AR"/>
          </a:p>
        </p:txBody>
      </p:sp>
    </p:spTree>
    <p:extLst>
      <p:ext uri="{BB962C8B-B14F-4D97-AF65-F5344CB8AC3E}">
        <p14:creationId xmlns:p14="http://schemas.microsoft.com/office/powerpoint/2010/main" val="215873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A91B5012-FD49-4011-A487-922302363551}" type="datetimeFigureOut">
              <a:rPr lang="es-AR" smtClean="0"/>
              <a:t>08/10/2014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82F4A52-6357-40D3-8E74-F8229C563371}" type="slidenum">
              <a:rPr lang="es-AR" smtClean="0"/>
              <a:t>‹Nº›</a:t>
            </a:fld>
            <a:endParaRPr lang="es-AR"/>
          </a:p>
        </p:txBody>
      </p:sp>
    </p:spTree>
    <p:extLst>
      <p:ext uri="{BB962C8B-B14F-4D97-AF65-F5344CB8AC3E}">
        <p14:creationId xmlns:p14="http://schemas.microsoft.com/office/powerpoint/2010/main" val="2578752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A91B5012-FD49-4011-A487-922302363551}" type="datetimeFigureOut">
              <a:rPr lang="es-AR" smtClean="0"/>
              <a:t>08/10/2014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82F4A52-6357-40D3-8E74-F8229C563371}" type="slidenum">
              <a:rPr lang="es-AR" smtClean="0"/>
              <a:t>‹Nº›</a:t>
            </a:fld>
            <a:endParaRPr lang="es-AR"/>
          </a:p>
        </p:txBody>
      </p:sp>
    </p:spTree>
    <p:extLst>
      <p:ext uri="{BB962C8B-B14F-4D97-AF65-F5344CB8AC3E}">
        <p14:creationId xmlns:p14="http://schemas.microsoft.com/office/powerpoint/2010/main" val="2220580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AR"/>
          </a:p>
        </p:txBody>
      </p:sp>
      <p:sp>
        <p:nvSpPr>
          <p:cNvPr id="4" name="3 Marcador de fecha"/>
          <p:cNvSpPr>
            <a:spLocks noGrp="1"/>
          </p:cNvSpPr>
          <p:nvPr>
            <p:ph type="dt" sz="half" idx="10"/>
          </p:nvPr>
        </p:nvSpPr>
        <p:spPr/>
        <p:txBody>
          <a:bodyPr/>
          <a:lstStyle/>
          <a:p>
            <a:fld id="{B61BBB10-009C-4E2E-A779-0F8781E9769D}" type="datetimeFigureOut">
              <a:rPr lang="es-AR" smtClean="0"/>
              <a:t>08/10/2014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4618817-6A09-424D-9CD2-35E6AD35C603}" type="slidenum">
              <a:rPr lang="es-AR" smtClean="0"/>
              <a:t>‹Nº›</a:t>
            </a:fld>
            <a:endParaRPr lang="es-AR"/>
          </a:p>
        </p:txBody>
      </p:sp>
    </p:spTree>
    <p:extLst>
      <p:ext uri="{BB962C8B-B14F-4D97-AF65-F5344CB8AC3E}">
        <p14:creationId xmlns:p14="http://schemas.microsoft.com/office/powerpoint/2010/main" val="1536619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B61BBB10-009C-4E2E-A779-0F8781E9769D}" type="datetimeFigureOut">
              <a:rPr lang="es-AR" smtClean="0"/>
              <a:t>08/10/2014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4618817-6A09-424D-9CD2-35E6AD35C603}" type="slidenum">
              <a:rPr lang="es-AR" smtClean="0"/>
              <a:t>‹Nº›</a:t>
            </a:fld>
            <a:endParaRPr lang="es-AR"/>
          </a:p>
        </p:txBody>
      </p:sp>
    </p:spTree>
    <p:extLst>
      <p:ext uri="{BB962C8B-B14F-4D97-AF65-F5344CB8AC3E}">
        <p14:creationId xmlns:p14="http://schemas.microsoft.com/office/powerpoint/2010/main" val="3753225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61BBB10-009C-4E2E-A779-0F8781E9769D}" type="datetimeFigureOut">
              <a:rPr lang="es-AR" smtClean="0"/>
              <a:t>08/10/2014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4618817-6A09-424D-9CD2-35E6AD35C603}" type="slidenum">
              <a:rPr lang="es-AR" smtClean="0"/>
              <a:t>‹Nº›</a:t>
            </a:fld>
            <a:endParaRPr lang="es-AR"/>
          </a:p>
        </p:txBody>
      </p:sp>
    </p:spTree>
    <p:extLst>
      <p:ext uri="{BB962C8B-B14F-4D97-AF65-F5344CB8AC3E}">
        <p14:creationId xmlns:p14="http://schemas.microsoft.com/office/powerpoint/2010/main" val="1002056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B61BBB10-009C-4E2E-A779-0F8781E9769D}" type="datetimeFigureOut">
              <a:rPr lang="es-AR" smtClean="0"/>
              <a:t>08/10/2014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4618817-6A09-424D-9CD2-35E6AD35C603}" type="slidenum">
              <a:rPr lang="es-AR" smtClean="0"/>
              <a:t>‹Nº›</a:t>
            </a:fld>
            <a:endParaRPr lang="es-AR"/>
          </a:p>
        </p:txBody>
      </p:sp>
    </p:spTree>
    <p:extLst>
      <p:ext uri="{BB962C8B-B14F-4D97-AF65-F5344CB8AC3E}">
        <p14:creationId xmlns:p14="http://schemas.microsoft.com/office/powerpoint/2010/main" val="34483404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B61BBB10-009C-4E2E-A779-0F8781E9769D}" type="datetimeFigureOut">
              <a:rPr lang="es-AR" smtClean="0"/>
              <a:t>08/10/2014</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84618817-6A09-424D-9CD2-35E6AD35C603}" type="slidenum">
              <a:rPr lang="es-AR" smtClean="0"/>
              <a:t>‹Nº›</a:t>
            </a:fld>
            <a:endParaRPr lang="es-AR"/>
          </a:p>
        </p:txBody>
      </p:sp>
    </p:spTree>
    <p:extLst>
      <p:ext uri="{BB962C8B-B14F-4D97-AF65-F5344CB8AC3E}">
        <p14:creationId xmlns:p14="http://schemas.microsoft.com/office/powerpoint/2010/main" val="3856658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B61BBB10-009C-4E2E-A779-0F8781E9769D}" type="datetimeFigureOut">
              <a:rPr lang="es-AR" smtClean="0"/>
              <a:t>08/10/2014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84618817-6A09-424D-9CD2-35E6AD35C603}" type="slidenum">
              <a:rPr lang="es-AR" smtClean="0"/>
              <a:t>‹Nº›</a:t>
            </a:fld>
            <a:endParaRPr lang="es-AR"/>
          </a:p>
        </p:txBody>
      </p:sp>
    </p:spTree>
    <p:extLst>
      <p:ext uri="{BB962C8B-B14F-4D97-AF65-F5344CB8AC3E}">
        <p14:creationId xmlns:p14="http://schemas.microsoft.com/office/powerpoint/2010/main" val="1028134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61BBB10-009C-4E2E-A779-0F8781E9769D}" type="datetimeFigureOut">
              <a:rPr lang="es-AR" smtClean="0"/>
              <a:t>08/10/2014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84618817-6A09-424D-9CD2-35E6AD35C603}" type="slidenum">
              <a:rPr lang="es-AR" smtClean="0"/>
              <a:t>‹Nº›</a:t>
            </a:fld>
            <a:endParaRPr lang="es-AR"/>
          </a:p>
        </p:txBody>
      </p:sp>
    </p:spTree>
    <p:extLst>
      <p:ext uri="{BB962C8B-B14F-4D97-AF65-F5344CB8AC3E}">
        <p14:creationId xmlns:p14="http://schemas.microsoft.com/office/powerpoint/2010/main" val="2062625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hasCustomPrompt="1"/>
          </p:nvPr>
        </p:nvSpPr>
        <p:spPr/>
        <p:txBody>
          <a:bodyPr/>
          <a:lstStyle/>
          <a:p>
            <a:r>
              <a:rPr lang="es-AR" i="1" dirty="0" smtClean="0"/>
              <a:t> </a:t>
            </a:r>
            <a:r>
              <a:rPr lang="es-AR" b="1" dirty="0" smtClean="0"/>
              <a:t>Oxigenoterapia durante </a:t>
            </a:r>
            <a:br>
              <a:rPr lang="es-AR" b="1" dirty="0" smtClean="0"/>
            </a:br>
            <a:r>
              <a:rPr lang="es-AR" b="1" dirty="0" smtClean="0"/>
              <a:t>viajes y traslados </a:t>
            </a:r>
            <a:r>
              <a:rPr lang="es-AR" dirty="0" smtClean="0"/>
              <a:t/>
            </a:r>
            <a:br>
              <a:rPr lang="es-AR" dirty="0" smtClean="0"/>
            </a:br>
            <a:endParaRPr lang="es-AR" dirty="0"/>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A91B5012-FD49-4011-A487-922302363551}" type="datetimeFigureOut">
              <a:rPr lang="es-AR" smtClean="0"/>
              <a:t>08/10/2014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82F4A52-6357-40D3-8E74-F8229C563371}" type="slidenum">
              <a:rPr lang="es-AR" smtClean="0"/>
              <a:t>‹Nº›</a:t>
            </a:fld>
            <a:endParaRPr lang="es-AR"/>
          </a:p>
        </p:txBody>
      </p:sp>
    </p:spTree>
    <p:extLst>
      <p:ext uri="{BB962C8B-B14F-4D97-AF65-F5344CB8AC3E}">
        <p14:creationId xmlns:p14="http://schemas.microsoft.com/office/powerpoint/2010/main" val="2496400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1BBB10-009C-4E2E-A779-0F8781E9769D}" type="datetimeFigureOut">
              <a:rPr lang="es-AR" smtClean="0"/>
              <a:t>08/10/2014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4618817-6A09-424D-9CD2-35E6AD35C603}" type="slidenum">
              <a:rPr lang="es-AR" smtClean="0"/>
              <a:t>‹Nº›</a:t>
            </a:fld>
            <a:endParaRPr lang="es-AR"/>
          </a:p>
        </p:txBody>
      </p:sp>
    </p:spTree>
    <p:extLst>
      <p:ext uri="{BB962C8B-B14F-4D97-AF65-F5344CB8AC3E}">
        <p14:creationId xmlns:p14="http://schemas.microsoft.com/office/powerpoint/2010/main" val="4181669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61BBB10-009C-4E2E-A779-0F8781E9769D}" type="datetimeFigureOut">
              <a:rPr lang="es-AR" smtClean="0"/>
              <a:t>08/10/2014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84618817-6A09-424D-9CD2-35E6AD35C603}" type="slidenum">
              <a:rPr lang="es-AR" smtClean="0"/>
              <a:t>‹Nº›</a:t>
            </a:fld>
            <a:endParaRPr lang="es-AR"/>
          </a:p>
        </p:txBody>
      </p:sp>
    </p:spTree>
    <p:extLst>
      <p:ext uri="{BB962C8B-B14F-4D97-AF65-F5344CB8AC3E}">
        <p14:creationId xmlns:p14="http://schemas.microsoft.com/office/powerpoint/2010/main" val="19830563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B61BBB10-009C-4E2E-A779-0F8781E9769D}" type="datetimeFigureOut">
              <a:rPr lang="es-AR" smtClean="0"/>
              <a:t>08/10/2014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4618817-6A09-424D-9CD2-35E6AD35C603}" type="slidenum">
              <a:rPr lang="es-AR" smtClean="0"/>
              <a:t>‹Nº›</a:t>
            </a:fld>
            <a:endParaRPr lang="es-AR"/>
          </a:p>
        </p:txBody>
      </p:sp>
    </p:spTree>
    <p:extLst>
      <p:ext uri="{BB962C8B-B14F-4D97-AF65-F5344CB8AC3E}">
        <p14:creationId xmlns:p14="http://schemas.microsoft.com/office/powerpoint/2010/main" val="17841539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10"/>
          </p:nvPr>
        </p:nvSpPr>
        <p:spPr/>
        <p:txBody>
          <a:bodyPr/>
          <a:lstStyle/>
          <a:p>
            <a:fld id="{B61BBB10-009C-4E2E-A779-0F8781E9769D}" type="datetimeFigureOut">
              <a:rPr lang="es-AR" smtClean="0"/>
              <a:t>08/10/2014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84618817-6A09-424D-9CD2-35E6AD35C603}" type="slidenum">
              <a:rPr lang="es-AR" smtClean="0"/>
              <a:t>‹Nº›</a:t>
            </a:fld>
            <a:endParaRPr lang="es-AR"/>
          </a:p>
        </p:txBody>
      </p:sp>
    </p:spTree>
    <p:extLst>
      <p:ext uri="{BB962C8B-B14F-4D97-AF65-F5344CB8AC3E}">
        <p14:creationId xmlns:p14="http://schemas.microsoft.com/office/powerpoint/2010/main" val="824984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A91B5012-FD49-4011-A487-922302363551}" type="datetimeFigureOut">
              <a:rPr lang="es-AR" smtClean="0"/>
              <a:t>08/10/2014</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582F4A52-6357-40D3-8E74-F8229C563371}" type="slidenum">
              <a:rPr lang="es-AR" smtClean="0"/>
              <a:t>‹Nº›</a:t>
            </a:fld>
            <a:endParaRPr lang="es-AR"/>
          </a:p>
        </p:txBody>
      </p:sp>
    </p:spTree>
    <p:extLst>
      <p:ext uri="{BB962C8B-B14F-4D97-AF65-F5344CB8AC3E}">
        <p14:creationId xmlns:p14="http://schemas.microsoft.com/office/powerpoint/2010/main" val="7981421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fecha"/>
          <p:cNvSpPr>
            <a:spLocks noGrp="1"/>
          </p:cNvSpPr>
          <p:nvPr>
            <p:ph type="dt" sz="half" idx="10"/>
          </p:nvPr>
        </p:nvSpPr>
        <p:spPr/>
        <p:txBody>
          <a:bodyPr/>
          <a:lstStyle/>
          <a:p>
            <a:fld id="{A91B5012-FD49-4011-A487-922302363551}" type="datetimeFigureOut">
              <a:rPr lang="es-AR" smtClean="0"/>
              <a:t>08/10/2014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582F4A52-6357-40D3-8E74-F8229C563371}" type="slidenum">
              <a:rPr lang="es-AR" smtClean="0"/>
              <a:t>‹Nº›</a:t>
            </a:fld>
            <a:endParaRPr lang="es-AR"/>
          </a:p>
        </p:txBody>
      </p:sp>
    </p:spTree>
    <p:extLst>
      <p:ext uri="{BB962C8B-B14F-4D97-AF65-F5344CB8AC3E}">
        <p14:creationId xmlns:p14="http://schemas.microsoft.com/office/powerpoint/2010/main" val="1411689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6 Marcador de fecha"/>
          <p:cNvSpPr>
            <a:spLocks noGrp="1"/>
          </p:cNvSpPr>
          <p:nvPr>
            <p:ph type="dt" sz="half" idx="10"/>
          </p:nvPr>
        </p:nvSpPr>
        <p:spPr/>
        <p:txBody>
          <a:bodyPr/>
          <a:lstStyle/>
          <a:p>
            <a:fld id="{A91B5012-FD49-4011-A487-922302363551}" type="datetimeFigureOut">
              <a:rPr lang="es-AR" smtClean="0"/>
              <a:t>08/10/2014</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582F4A52-6357-40D3-8E74-F8229C563371}" type="slidenum">
              <a:rPr lang="es-AR" smtClean="0"/>
              <a:t>‹Nº›</a:t>
            </a:fld>
            <a:endParaRPr lang="es-AR"/>
          </a:p>
        </p:txBody>
      </p:sp>
    </p:spTree>
    <p:extLst>
      <p:ext uri="{BB962C8B-B14F-4D97-AF65-F5344CB8AC3E}">
        <p14:creationId xmlns:p14="http://schemas.microsoft.com/office/powerpoint/2010/main" val="2040963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fld id="{A91B5012-FD49-4011-A487-922302363551}" type="datetimeFigureOut">
              <a:rPr lang="es-AR" smtClean="0"/>
              <a:t>08/10/2014</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582F4A52-6357-40D3-8E74-F8229C563371}" type="slidenum">
              <a:rPr lang="es-AR" smtClean="0"/>
              <a:t>‹Nº›</a:t>
            </a:fld>
            <a:endParaRPr lang="es-AR"/>
          </a:p>
        </p:txBody>
      </p:sp>
    </p:spTree>
    <p:extLst>
      <p:ext uri="{BB962C8B-B14F-4D97-AF65-F5344CB8AC3E}">
        <p14:creationId xmlns:p14="http://schemas.microsoft.com/office/powerpoint/2010/main" val="3537388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91B5012-FD49-4011-A487-922302363551}" type="datetimeFigureOut">
              <a:rPr lang="es-AR" smtClean="0"/>
              <a:t>08/10/2014</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582F4A52-6357-40D3-8E74-F8229C563371}" type="slidenum">
              <a:rPr lang="es-AR" smtClean="0"/>
              <a:t>‹Nº›</a:t>
            </a:fld>
            <a:endParaRPr lang="es-AR"/>
          </a:p>
        </p:txBody>
      </p:sp>
    </p:spTree>
    <p:extLst>
      <p:ext uri="{BB962C8B-B14F-4D97-AF65-F5344CB8AC3E}">
        <p14:creationId xmlns:p14="http://schemas.microsoft.com/office/powerpoint/2010/main" val="851326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AR"/>
          </a:p>
        </p:txBody>
      </p:sp>
      <p:sp>
        <p:nvSpPr>
          <p:cNvPr id="3" name="2 Marcador de fecha"/>
          <p:cNvSpPr>
            <a:spLocks noGrp="1"/>
          </p:cNvSpPr>
          <p:nvPr>
            <p:ph type="dt" sz="half" idx="10"/>
          </p:nvPr>
        </p:nvSpPr>
        <p:spPr/>
        <p:txBody>
          <a:bodyPr/>
          <a:lstStyle/>
          <a:p>
            <a:endParaRPr lang="es-AR" dirty="0"/>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582F4A52-6357-40D3-8E74-F8229C563371}" type="slidenum">
              <a:rPr lang="es-AR" smtClean="0"/>
              <a:t>‹Nº›</a:t>
            </a:fld>
            <a:endParaRPr lang="es-AR"/>
          </a:p>
        </p:txBody>
      </p:sp>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60" y="0"/>
            <a:ext cx="1119779" cy="1186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45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A91B5012-FD49-4011-A487-922302363551}" type="datetimeFigureOut">
              <a:rPr lang="es-AR" smtClean="0"/>
              <a:t>08/10/2014</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582F4A52-6357-40D3-8E74-F8229C563371}" type="slidenum">
              <a:rPr lang="es-AR" smtClean="0"/>
              <a:t>‹Nº›</a:t>
            </a:fld>
            <a:endParaRPr lang="es-AR"/>
          </a:p>
        </p:txBody>
      </p:sp>
    </p:spTree>
    <p:extLst>
      <p:ext uri="{BB962C8B-B14F-4D97-AF65-F5344CB8AC3E}">
        <p14:creationId xmlns:p14="http://schemas.microsoft.com/office/powerpoint/2010/main" val="1375590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1B5012-FD49-4011-A487-922302363551}" type="datetimeFigureOut">
              <a:rPr lang="es-AR" smtClean="0"/>
              <a:t>08/10/2014</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F4A52-6357-40D3-8E74-F8229C563371}" type="slidenum">
              <a:rPr lang="es-AR" smtClean="0"/>
              <a:t>‹Nº›</a:t>
            </a:fld>
            <a:endParaRPr lang="es-AR"/>
          </a:p>
        </p:txBody>
      </p:sp>
    </p:spTree>
    <p:extLst>
      <p:ext uri="{BB962C8B-B14F-4D97-AF65-F5344CB8AC3E}">
        <p14:creationId xmlns:p14="http://schemas.microsoft.com/office/powerpoint/2010/main" val="967963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AR"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BB10-009C-4E2E-A779-0F8781E9769D}" type="datetimeFigureOut">
              <a:rPr lang="es-AR" smtClean="0"/>
              <a:t>08/10/2014</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618817-6A09-424D-9CD2-35E6AD35C603}" type="slidenum">
              <a:rPr lang="es-AR" smtClean="0"/>
              <a:t>‹Nº›</a:t>
            </a:fld>
            <a:endParaRPr lang="es-AR"/>
          </a:p>
        </p:txBody>
      </p:sp>
    </p:spTree>
    <p:extLst>
      <p:ext uri="{BB962C8B-B14F-4D97-AF65-F5344CB8AC3E}">
        <p14:creationId xmlns:p14="http://schemas.microsoft.com/office/powerpoint/2010/main" val="369933913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dx.doi.org/10.1136/thoraxjnl-2011-200295" TargetMode="External"/><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hyperlink" Target="http://www.aerolineas.com.ar/es-ar"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1484784"/>
            <a:ext cx="7772400" cy="1470025"/>
          </a:xfrm>
        </p:spPr>
        <p:txBody>
          <a:bodyPr>
            <a:normAutofit fontScale="90000"/>
          </a:bodyPr>
          <a:lstStyle/>
          <a:p>
            <a:r>
              <a:rPr lang="es-AR" dirty="0"/>
              <a:t/>
            </a:r>
            <a:br>
              <a:rPr lang="es-AR" dirty="0"/>
            </a:br>
            <a:r>
              <a:rPr lang="es-AR" i="1" dirty="0"/>
              <a:t> </a:t>
            </a:r>
            <a:r>
              <a:rPr lang="es-AR" b="1" dirty="0" smtClean="0"/>
              <a:t>Oxigenoterapia durante </a:t>
            </a:r>
            <a:br>
              <a:rPr lang="es-AR" b="1" dirty="0" smtClean="0"/>
            </a:br>
            <a:r>
              <a:rPr lang="es-AR" b="1" dirty="0" smtClean="0"/>
              <a:t>viajes y traslados </a:t>
            </a:r>
            <a:r>
              <a:rPr lang="es-AR" dirty="0"/>
              <a:t/>
            </a:r>
            <a:br>
              <a:rPr lang="es-AR" dirty="0"/>
            </a:br>
            <a:endParaRPr lang="es-AR" dirty="0"/>
          </a:p>
        </p:txBody>
      </p:sp>
      <p:sp>
        <p:nvSpPr>
          <p:cNvPr id="3" name="2 Subtítulo"/>
          <p:cNvSpPr>
            <a:spLocks noGrp="1"/>
          </p:cNvSpPr>
          <p:nvPr>
            <p:ph type="subTitle" idx="1"/>
          </p:nvPr>
        </p:nvSpPr>
        <p:spPr/>
        <p:txBody>
          <a:bodyPr/>
          <a:lstStyle/>
          <a:p>
            <a:r>
              <a:rPr lang="es-AR" i="1" dirty="0" smtClean="0"/>
              <a:t> Luis Darío </a:t>
            </a:r>
            <a:r>
              <a:rPr lang="es-AR" i="1" dirty="0" err="1" smtClean="0"/>
              <a:t>Larrateguy</a:t>
            </a:r>
            <a:r>
              <a:rPr lang="es-AR" i="1" dirty="0" smtClean="0"/>
              <a:t> </a:t>
            </a:r>
          </a:p>
          <a:p>
            <a:r>
              <a:rPr lang="es-AR" i="1" dirty="0" smtClean="0"/>
              <a:t> Andrea </a:t>
            </a:r>
            <a:r>
              <a:rPr lang="es-AR" i="1" dirty="0" err="1" smtClean="0"/>
              <a:t>Demarchi</a:t>
            </a:r>
            <a:endParaRPr lang="es-AR" dirty="0" smtClean="0"/>
          </a:p>
          <a:p>
            <a:endParaRPr lang="es-A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32656"/>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4396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4" name="3 Rectángulo"/>
          <p:cNvSpPr/>
          <p:nvPr/>
        </p:nvSpPr>
        <p:spPr>
          <a:xfrm>
            <a:off x="90681" y="1916832"/>
            <a:ext cx="9001000" cy="3046988"/>
          </a:xfrm>
          <a:prstGeom prst="rect">
            <a:avLst/>
          </a:prstGeom>
        </p:spPr>
        <p:txBody>
          <a:bodyPr wrap="square">
            <a:spAutoFit/>
          </a:bodyPr>
          <a:lstStyle/>
          <a:p>
            <a:r>
              <a:rPr lang="es-AR" sz="2400" b="1" dirty="0"/>
              <a:t>Consulta antes del vuelo</a:t>
            </a:r>
            <a:endParaRPr lang="es-AR" sz="2400" dirty="0"/>
          </a:p>
          <a:p>
            <a:r>
              <a:rPr lang="es-AR" sz="2400" b="1" dirty="0"/>
              <a:t> </a:t>
            </a:r>
            <a:endParaRPr lang="es-AR" sz="2400" dirty="0"/>
          </a:p>
          <a:p>
            <a:pPr marL="342900" indent="-342900">
              <a:buFont typeface="Arial" panose="020B0604020202020204" pitchFamily="34" charset="0"/>
              <a:buChar char="•"/>
            </a:pPr>
            <a:r>
              <a:rPr lang="es-AR" sz="2400" dirty="0" smtClean="0"/>
              <a:t>Se </a:t>
            </a:r>
            <a:r>
              <a:rPr lang="es-AR" sz="2400" dirty="0"/>
              <a:t>debe recordar a los pacientes que necesiten oxígeno que hagan los preparativos pertinentes para disponer de oxígeno en su destino</a:t>
            </a:r>
            <a:r>
              <a:rPr lang="es-AR" sz="2400" dirty="0" smtClean="0"/>
              <a:t>.</a:t>
            </a:r>
          </a:p>
          <a:p>
            <a:endParaRPr lang="es-AR" sz="2400" dirty="0"/>
          </a:p>
          <a:p>
            <a:pPr marL="342900" indent="-342900">
              <a:buFont typeface="Arial" panose="020B0604020202020204" pitchFamily="34" charset="0"/>
              <a:buChar char="•"/>
            </a:pPr>
            <a:r>
              <a:rPr lang="es-AR" sz="2400" dirty="0"/>
              <a:t>Es preciso hablar sobre el seguro de </a:t>
            </a:r>
            <a:r>
              <a:rPr lang="es-AR" sz="2400" dirty="0" smtClean="0"/>
              <a:t>viajero sobre el costo </a:t>
            </a:r>
            <a:r>
              <a:rPr lang="es-AR" sz="2400" dirty="0"/>
              <a:t>del tratamiento de urgencia y una posible repatriación en caso necesario.</a:t>
            </a:r>
          </a:p>
        </p:txBody>
      </p:sp>
    </p:spTree>
    <p:extLst>
      <p:ext uri="{BB962C8B-B14F-4D97-AF65-F5344CB8AC3E}">
        <p14:creationId xmlns:p14="http://schemas.microsoft.com/office/powerpoint/2010/main" val="40096250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5" name="4 Rectángulo"/>
          <p:cNvSpPr/>
          <p:nvPr/>
        </p:nvSpPr>
        <p:spPr>
          <a:xfrm>
            <a:off x="298910" y="1772816"/>
            <a:ext cx="8298563" cy="4154984"/>
          </a:xfrm>
          <a:prstGeom prst="rect">
            <a:avLst/>
          </a:prstGeom>
        </p:spPr>
        <p:txBody>
          <a:bodyPr wrap="square">
            <a:spAutoFit/>
          </a:bodyPr>
          <a:lstStyle/>
          <a:p>
            <a:r>
              <a:rPr lang="es-AR" sz="2400" b="1" dirty="0"/>
              <a:t>Consulta antes del vuelo</a:t>
            </a:r>
            <a:endParaRPr lang="es-AR" sz="2400" dirty="0"/>
          </a:p>
          <a:p>
            <a:endParaRPr lang="es-AR" sz="2400" dirty="0" smtClean="0"/>
          </a:p>
          <a:p>
            <a:endParaRPr lang="es-AR" sz="2400" dirty="0"/>
          </a:p>
          <a:p>
            <a:pPr marL="342900" indent="-342900">
              <a:buFont typeface="Arial" panose="020B0604020202020204" pitchFamily="34" charset="0"/>
              <a:buChar char="•"/>
            </a:pPr>
            <a:r>
              <a:rPr lang="es-AR" sz="2400" dirty="0" smtClean="0"/>
              <a:t>Los </a:t>
            </a:r>
            <a:r>
              <a:rPr lang="es-AR" sz="2400" dirty="0"/>
              <a:t>pacientes deben llevar la medicación necesaria en su equipaje de </a:t>
            </a:r>
            <a:r>
              <a:rPr lang="es-AR" sz="2400" dirty="0" smtClean="0"/>
              <a:t>mano</a:t>
            </a:r>
          </a:p>
          <a:p>
            <a:pPr marL="342900" indent="-342900">
              <a:buFont typeface="Arial" panose="020B0604020202020204" pitchFamily="34" charset="0"/>
              <a:buChar char="•"/>
            </a:pPr>
            <a:r>
              <a:rPr lang="es-AR" sz="2400" dirty="0" smtClean="0"/>
              <a:t>Es necesario contar </a:t>
            </a:r>
            <a:r>
              <a:rPr lang="es-AR" sz="2400" dirty="0"/>
              <a:t>con </a:t>
            </a:r>
            <a:r>
              <a:rPr lang="es-AR" sz="2400" dirty="0" smtClean="0"/>
              <a:t>antibióticos </a:t>
            </a:r>
            <a:r>
              <a:rPr lang="es-AR" sz="2400" dirty="0"/>
              <a:t>o corticoides </a:t>
            </a:r>
            <a:r>
              <a:rPr lang="es-AR" sz="2400" dirty="0" smtClean="0"/>
              <a:t>sistémicos para urgencias .</a:t>
            </a:r>
            <a:endParaRPr lang="es-AR" sz="2400" dirty="0"/>
          </a:p>
          <a:p>
            <a:pPr marL="342900" indent="-342900">
              <a:buFont typeface="Arial" panose="020B0604020202020204" pitchFamily="34" charset="0"/>
              <a:buChar char="•"/>
            </a:pPr>
            <a:r>
              <a:rPr lang="es-AR" sz="2400" dirty="0" smtClean="0"/>
              <a:t>Llevar una </a:t>
            </a:r>
            <a:r>
              <a:rPr lang="es-AR" sz="2400" dirty="0"/>
              <a:t>carta de un médico especialista en Medicina General o en Medicina Respiratoria en la que se expliquen sus necesidades médicas a la compañía aérea o a las autoridades de inmigración</a:t>
            </a:r>
            <a:r>
              <a:rPr lang="es-AR" sz="2400" dirty="0" smtClean="0"/>
              <a:t>.</a:t>
            </a:r>
            <a:endParaRPr lang="es-AR" sz="2400" dirty="0"/>
          </a:p>
        </p:txBody>
      </p:sp>
    </p:spTree>
    <p:extLst>
      <p:ext uri="{BB962C8B-B14F-4D97-AF65-F5344CB8AC3E}">
        <p14:creationId xmlns:p14="http://schemas.microsoft.com/office/powerpoint/2010/main" val="2820679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5" name="4 Rectángulo"/>
          <p:cNvSpPr/>
          <p:nvPr/>
        </p:nvSpPr>
        <p:spPr>
          <a:xfrm>
            <a:off x="298910" y="1772816"/>
            <a:ext cx="8298563" cy="3416320"/>
          </a:xfrm>
          <a:prstGeom prst="rect">
            <a:avLst/>
          </a:prstGeom>
        </p:spPr>
        <p:txBody>
          <a:bodyPr wrap="square">
            <a:spAutoFit/>
          </a:bodyPr>
          <a:lstStyle/>
          <a:p>
            <a:r>
              <a:rPr lang="es-AR" sz="2400" b="1" dirty="0"/>
              <a:t>Consulta antes del vuelo</a:t>
            </a:r>
            <a:endParaRPr lang="es-AR" sz="2400" dirty="0"/>
          </a:p>
          <a:p>
            <a:endParaRPr lang="es-AR" sz="2400" dirty="0"/>
          </a:p>
          <a:p>
            <a:pPr marL="342900" indent="-342900">
              <a:buFont typeface="Arial" panose="020B0604020202020204" pitchFamily="34" charset="0"/>
              <a:buChar char="•"/>
            </a:pPr>
            <a:r>
              <a:rPr lang="es-AR" sz="2400" dirty="0" smtClean="0"/>
              <a:t>Las </a:t>
            </a:r>
            <a:r>
              <a:rPr lang="es-AR" sz="2400" dirty="0"/>
              <a:t>Compañías de aeronavegación comercial disponen de formularios específicos para pacientes con requerimientos médicos durante el </a:t>
            </a:r>
            <a:r>
              <a:rPr lang="es-AR" sz="2400" dirty="0" smtClean="0"/>
              <a:t>vuelo.</a:t>
            </a:r>
          </a:p>
          <a:p>
            <a:pPr marL="342900" indent="-342900">
              <a:buFont typeface="Arial" panose="020B0604020202020204" pitchFamily="34" charset="0"/>
              <a:buChar char="•"/>
            </a:pPr>
            <a:r>
              <a:rPr lang="es-AR" sz="2400" dirty="0" smtClean="0"/>
              <a:t>La </a:t>
            </a:r>
            <a:r>
              <a:rPr lang="es-AR" sz="2400" dirty="0"/>
              <a:t>tarjeta médica de viajero frecuente </a:t>
            </a:r>
            <a:r>
              <a:rPr lang="es-AR" sz="2400" dirty="0" smtClean="0"/>
              <a:t>resulta </a:t>
            </a:r>
            <a:r>
              <a:rPr lang="es-AR" sz="2400" dirty="0"/>
              <a:t>útil para los pacientes que vuelan con frecuencia.</a:t>
            </a:r>
          </a:p>
          <a:p>
            <a:pPr marL="342900" indent="-342900">
              <a:buFont typeface="Arial" panose="020B0604020202020204" pitchFamily="34" charset="0"/>
              <a:buChar char="•"/>
            </a:pPr>
            <a:r>
              <a:rPr lang="es-AR" sz="2400" dirty="0"/>
              <a:t>La recomendación general es mantenerse bien hidratado, evitar el alcohol y no permanecer inmóvil.</a:t>
            </a:r>
          </a:p>
        </p:txBody>
      </p:sp>
    </p:spTree>
    <p:extLst>
      <p:ext uri="{BB962C8B-B14F-4D97-AF65-F5344CB8AC3E}">
        <p14:creationId xmlns:p14="http://schemas.microsoft.com/office/powerpoint/2010/main" val="2607592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4" name="3 Rectángulo"/>
          <p:cNvSpPr/>
          <p:nvPr/>
        </p:nvSpPr>
        <p:spPr>
          <a:xfrm>
            <a:off x="716569" y="2060848"/>
            <a:ext cx="7776864" cy="3416320"/>
          </a:xfrm>
          <a:prstGeom prst="rect">
            <a:avLst/>
          </a:prstGeom>
        </p:spPr>
        <p:txBody>
          <a:bodyPr wrap="square">
            <a:spAutoFit/>
          </a:bodyPr>
          <a:lstStyle/>
          <a:p>
            <a:r>
              <a:rPr lang="es-AR" sz="2400" b="1" dirty="0" smtClean="0"/>
              <a:t>Contraindicaciones </a:t>
            </a:r>
            <a:r>
              <a:rPr lang="es-AR" sz="2400" b="1" dirty="0"/>
              <a:t>para viajar</a:t>
            </a:r>
            <a:endParaRPr lang="es-AR" sz="2400" dirty="0"/>
          </a:p>
          <a:p>
            <a:r>
              <a:rPr lang="es-AR" sz="2400" b="1" dirty="0"/>
              <a:t> </a:t>
            </a:r>
            <a:endParaRPr lang="es-AR" sz="2400" dirty="0"/>
          </a:p>
          <a:p>
            <a:r>
              <a:rPr lang="es-AR" sz="2400" dirty="0"/>
              <a:t>• Tuberculosis en actividad</a:t>
            </a:r>
          </a:p>
          <a:p>
            <a:r>
              <a:rPr lang="es-AR" sz="2400" dirty="0"/>
              <a:t>• Neumotórax en curso con fuga de aire persistente</a:t>
            </a:r>
          </a:p>
          <a:p>
            <a:r>
              <a:rPr lang="es-AR" sz="2400" dirty="0"/>
              <a:t>• Hemoptisis grave</a:t>
            </a:r>
          </a:p>
          <a:p>
            <a:r>
              <a:rPr lang="es-AR" sz="2400" dirty="0"/>
              <a:t>• Pacientes que necesitan </a:t>
            </a:r>
            <a:r>
              <a:rPr lang="es-AR" sz="2400" dirty="0" smtClean="0"/>
              <a:t>OCD </a:t>
            </a:r>
            <a:r>
              <a:rPr lang="es-AR" sz="2400" dirty="0"/>
              <a:t>cuya necesidad habitual de oxígeno es mayor de 4 l/min a nivel del mar (porque las aerolíneas comerciales no pueden proporcionar el doble de este ritmo, que sería la recomendación habitual en altitud).</a:t>
            </a:r>
          </a:p>
        </p:txBody>
      </p:sp>
    </p:spTree>
    <p:extLst>
      <p:ext uri="{BB962C8B-B14F-4D97-AF65-F5344CB8AC3E}">
        <p14:creationId xmlns:p14="http://schemas.microsoft.com/office/powerpoint/2010/main" val="1182969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5" name="4 Rectángulo"/>
          <p:cNvSpPr/>
          <p:nvPr/>
        </p:nvSpPr>
        <p:spPr>
          <a:xfrm>
            <a:off x="318770" y="1772816"/>
            <a:ext cx="8424936" cy="4062651"/>
          </a:xfrm>
          <a:prstGeom prst="rect">
            <a:avLst/>
          </a:prstGeom>
        </p:spPr>
        <p:txBody>
          <a:bodyPr wrap="square">
            <a:spAutoFit/>
          </a:bodyPr>
          <a:lstStyle/>
          <a:p>
            <a:r>
              <a:rPr lang="es-AR" b="1" dirty="0"/>
              <a:t>Pacientes de alto riesgo que </a:t>
            </a:r>
            <a:r>
              <a:rPr lang="es-AR" b="1" dirty="0" smtClean="0"/>
              <a:t>necesitan </a:t>
            </a:r>
            <a:r>
              <a:rPr lang="es-AR" b="1" dirty="0"/>
              <a:t>una evaluación más exhaustiva</a:t>
            </a:r>
            <a:endParaRPr lang="es-AR" dirty="0"/>
          </a:p>
          <a:p>
            <a:r>
              <a:rPr lang="es-AR" sz="2400" b="1" dirty="0"/>
              <a:t> </a:t>
            </a:r>
            <a:endParaRPr lang="es-AR" sz="2400" dirty="0"/>
          </a:p>
          <a:p>
            <a:r>
              <a:rPr lang="es-AR" sz="2400" dirty="0"/>
              <a:t>• Pacientes con síntomas respiratorios significativos previos relacionados con los viajes en avión.</a:t>
            </a:r>
          </a:p>
          <a:p>
            <a:r>
              <a:rPr lang="es-AR" sz="2400" dirty="0"/>
              <a:t>• Enfermedad pulmonar obstructiva crónica grave (VEF</a:t>
            </a:r>
            <a:r>
              <a:rPr lang="es-AR" sz="1400" dirty="0"/>
              <a:t>1</a:t>
            </a:r>
            <a:r>
              <a:rPr lang="es-AR" sz="2400" dirty="0"/>
              <a:t> &lt;30% del valor teórico), enfisema bulloso, asma de difícil de control, fibrosis quística o tuberculosis pulmonar.</a:t>
            </a:r>
          </a:p>
          <a:p>
            <a:r>
              <a:rPr lang="es-AR" sz="2400" dirty="0"/>
              <a:t>• Enfermedades restrictivas graves (capacidad vital &lt;1 litro), incluida </a:t>
            </a:r>
            <a:r>
              <a:rPr lang="es-AR" sz="2400" dirty="0" err="1"/>
              <a:t>neumopatía</a:t>
            </a:r>
            <a:r>
              <a:rPr lang="es-AR" sz="2400" dirty="0"/>
              <a:t> intersticial, y enfermedades musculares respiratorias y de la pared torácica, especialmente si se asocian a hipoxemia o hipercapnia</a:t>
            </a:r>
            <a:r>
              <a:rPr lang="es-AR" sz="2400" dirty="0" smtClean="0"/>
              <a:t>. </a:t>
            </a:r>
            <a:r>
              <a:rPr lang="es-AR" sz="2400" dirty="0"/>
              <a:t> </a:t>
            </a:r>
          </a:p>
        </p:txBody>
      </p:sp>
    </p:spTree>
    <p:extLst>
      <p:ext uri="{BB962C8B-B14F-4D97-AF65-F5344CB8AC3E}">
        <p14:creationId xmlns:p14="http://schemas.microsoft.com/office/powerpoint/2010/main" val="32694890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5" name="4 Rectángulo"/>
          <p:cNvSpPr/>
          <p:nvPr/>
        </p:nvSpPr>
        <p:spPr>
          <a:xfrm>
            <a:off x="341171" y="2132856"/>
            <a:ext cx="8424936" cy="3600986"/>
          </a:xfrm>
          <a:prstGeom prst="rect">
            <a:avLst/>
          </a:prstGeom>
        </p:spPr>
        <p:txBody>
          <a:bodyPr wrap="square">
            <a:spAutoFit/>
          </a:bodyPr>
          <a:lstStyle/>
          <a:p>
            <a:r>
              <a:rPr lang="es-AR" b="1" dirty="0"/>
              <a:t>Pacientes de alto riesgo que </a:t>
            </a:r>
            <a:r>
              <a:rPr lang="es-AR" b="1" dirty="0" smtClean="0"/>
              <a:t>necesitan </a:t>
            </a:r>
            <a:r>
              <a:rPr lang="es-AR" b="1" dirty="0"/>
              <a:t>una evaluación más exhaustiva</a:t>
            </a:r>
            <a:endParaRPr lang="es-AR" dirty="0"/>
          </a:p>
          <a:p>
            <a:r>
              <a:rPr lang="es-AR" b="1" dirty="0"/>
              <a:t> </a:t>
            </a:r>
            <a:endParaRPr lang="es-AR" dirty="0"/>
          </a:p>
          <a:p>
            <a:r>
              <a:rPr lang="es-AR" sz="2400" dirty="0" smtClean="0"/>
              <a:t>• </a:t>
            </a:r>
            <a:r>
              <a:rPr lang="es-AR" sz="2400" dirty="0"/>
              <a:t>Enfermedades concomitantes que empeoran debido a la hipoxemia (por ejemplo, enfermedad cerebrovascular, cardiopatía, hipertensión pulmonar).</a:t>
            </a:r>
          </a:p>
          <a:p>
            <a:r>
              <a:rPr lang="es-AR" sz="2400" dirty="0"/>
              <a:t>• Neumotórax reciente o en las seis semanas siguientes a  una enfermedad respiratoria aguda.</a:t>
            </a:r>
          </a:p>
          <a:p>
            <a:r>
              <a:rPr lang="pt-BR" sz="2400" dirty="0"/>
              <a:t>• </a:t>
            </a:r>
            <a:r>
              <a:rPr lang="pt-BR" sz="2400" dirty="0" err="1"/>
              <a:t>Riesgo</a:t>
            </a:r>
            <a:r>
              <a:rPr lang="pt-BR" sz="2400" dirty="0"/>
              <a:t> o antecedentes de </a:t>
            </a:r>
            <a:r>
              <a:rPr lang="pt-BR" sz="2400" dirty="0" err="1"/>
              <a:t>tromboembolia</a:t>
            </a:r>
            <a:r>
              <a:rPr lang="pt-BR" sz="2400" dirty="0"/>
              <a:t> venosa.</a:t>
            </a:r>
            <a:endParaRPr lang="es-AR" sz="2400" dirty="0"/>
          </a:p>
          <a:p>
            <a:r>
              <a:rPr lang="es-AR" sz="2400" dirty="0"/>
              <a:t>• Necesidad preexistente de oxígeno, presión respiratoria positiva continua o respirador</a:t>
            </a:r>
            <a:r>
              <a:rPr lang="es-AR" sz="2400" dirty="0" smtClean="0"/>
              <a:t>.</a:t>
            </a:r>
            <a:r>
              <a:rPr lang="es-AR" dirty="0"/>
              <a:t> </a:t>
            </a:r>
          </a:p>
        </p:txBody>
      </p:sp>
    </p:spTree>
    <p:extLst>
      <p:ext uri="{BB962C8B-B14F-4D97-AF65-F5344CB8AC3E}">
        <p14:creationId xmlns:p14="http://schemas.microsoft.com/office/powerpoint/2010/main" val="19279829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6" name="5 Rectángulo"/>
          <p:cNvSpPr/>
          <p:nvPr/>
        </p:nvSpPr>
        <p:spPr>
          <a:xfrm>
            <a:off x="323528" y="2420888"/>
            <a:ext cx="8352928" cy="2954655"/>
          </a:xfrm>
          <a:prstGeom prst="rect">
            <a:avLst/>
          </a:prstGeom>
        </p:spPr>
        <p:txBody>
          <a:bodyPr wrap="square">
            <a:spAutoFit/>
          </a:bodyPr>
          <a:lstStyle/>
          <a:p>
            <a:r>
              <a:rPr lang="es-AR" sz="2400" b="1" dirty="0"/>
              <a:t>Prueba de provocación </a:t>
            </a:r>
            <a:r>
              <a:rPr lang="es-AR" sz="2400" b="1" dirty="0" err="1"/>
              <a:t>hipóxica</a:t>
            </a:r>
            <a:r>
              <a:rPr lang="es-AR" sz="2400" b="1" dirty="0"/>
              <a:t> (PPH)</a:t>
            </a:r>
            <a:endParaRPr lang="es-AR" sz="2400" dirty="0"/>
          </a:p>
          <a:p>
            <a:r>
              <a:rPr lang="es-AR" sz="2400" dirty="0"/>
              <a:t> </a:t>
            </a:r>
          </a:p>
          <a:p>
            <a:r>
              <a:rPr lang="es-AR" sz="2400" dirty="0"/>
              <a:t>El objetivo de la PPH es determinar la necesidad de oxígeno durante el vuelo mediante la exposición del paciente a la hipoxia que se experimenta a altitudes de cabina de 2000 metros y la medición de la hipoxemia. </a:t>
            </a:r>
            <a:endParaRPr lang="es-AR" sz="2400" dirty="0" smtClean="0"/>
          </a:p>
          <a:p>
            <a:endParaRPr lang="es-AR" dirty="0"/>
          </a:p>
          <a:p>
            <a:r>
              <a:rPr lang="es-AR" sz="2400" b="1" dirty="0" smtClean="0"/>
              <a:t>No </a:t>
            </a:r>
            <a:r>
              <a:rPr lang="es-AR" sz="2400" b="1" dirty="0"/>
              <a:t>es una prueba para determinar si el paciente puede volar. </a:t>
            </a:r>
            <a:endParaRPr lang="es-AR" dirty="0"/>
          </a:p>
        </p:txBody>
      </p:sp>
    </p:spTree>
    <p:extLst>
      <p:ext uri="{BB962C8B-B14F-4D97-AF65-F5344CB8AC3E}">
        <p14:creationId xmlns:p14="http://schemas.microsoft.com/office/powerpoint/2010/main" val="4270745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6" name="5 Rectángulo"/>
          <p:cNvSpPr/>
          <p:nvPr/>
        </p:nvSpPr>
        <p:spPr>
          <a:xfrm>
            <a:off x="323528" y="1772250"/>
            <a:ext cx="8629841" cy="4524315"/>
          </a:xfrm>
          <a:prstGeom prst="rect">
            <a:avLst/>
          </a:prstGeom>
        </p:spPr>
        <p:txBody>
          <a:bodyPr wrap="square">
            <a:spAutoFit/>
          </a:bodyPr>
          <a:lstStyle/>
          <a:p>
            <a:r>
              <a:rPr lang="es-AR" sz="2400" b="1" dirty="0"/>
              <a:t>Prueba de provocación </a:t>
            </a:r>
            <a:r>
              <a:rPr lang="es-AR" sz="2400" b="1" dirty="0" err="1"/>
              <a:t>hipóxica</a:t>
            </a:r>
            <a:r>
              <a:rPr lang="es-AR" sz="2400" b="1" dirty="0"/>
              <a:t> (PPH)</a:t>
            </a:r>
            <a:endParaRPr lang="es-AR" sz="2400" dirty="0"/>
          </a:p>
          <a:p>
            <a:r>
              <a:rPr lang="es-AR" sz="2400" dirty="0"/>
              <a:t> </a:t>
            </a:r>
          </a:p>
          <a:p>
            <a:r>
              <a:rPr lang="es-AR" sz="2400" dirty="0" smtClean="0"/>
              <a:t>La </a:t>
            </a:r>
            <a:r>
              <a:rPr lang="es-AR" sz="2400" dirty="0"/>
              <a:t>prueba se realiza en una unidad de función respiratoria especializada. La altitud de cabina de 2000 metros puede simularse utilizando una mezcla con un 15% de oxígeno en nitrógeno, que el paciente tendrá que respirar durante 20 </a:t>
            </a:r>
            <a:r>
              <a:rPr lang="es-AR" sz="2400" dirty="0" smtClean="0"/>
              <a:t>minutos.</a:t>
            </a:r>
            <a:endParaRPr lang="es-AR" sz="2400" dirty="0"/>
          </a:p>
          <a:p>
            <a:r>
              <a:rPr lang="es-AR" sz="2400" dirty="0"/>
              <a:t>La única forma de realizar una simulación completa es en una cámara </a:t>
            </a:r>
            <a:r>
              <a:rPr lang="es-AR" sz="2400" dirty="0" smtClean="0"/>
              <a:t>hiperbárica</a:t>
            </a:r>
            <a:r>
              <a:rPr lang="es-AR" sz="2400" dirty="0"/>
              <a:t>.</a:t>
            </a:r>
            <a:endParaRPr lang="es-AR" sz="2400" dirty="0" smtClean="0"/>
          </a:p>
          <a:p>
            <a:r>
              <a:rPr lang="es-AR" sz="2400" dirty="0" smtClean="0"/>
              <a:t>Se </a:t>
            </a:r>
            <a:r>
              <a:rPr lang="es-AR" sz="2400" dirty="0"/>
              <a:t>debe valorar una PPH en los pacientes </a:t>
            </a:r>
            <a:r>
              <a:rPr lang="es-AR" sz="2400" dirty="0" smtClean="0"/>
              <a:t> con enfermedades cardíacas, respiratorias, neuromusculares, cuya </a:t>
            </a:r>
            <a:r>
              <a:rPr lang="es-AR" sz="2400" dirty="0"/>
              <a:t>saturación de oxígeno </a:t>
            </a:r>
            <a:r>
              <a:rPr lang="es-AR" sz="2400" dirty="0" smtClean="0"/>
              <a:t>en </a:t>
            </a:r>
            <a:r>
              <a:rPr lang="es-AR" sz="2400" dirty="0"/>
              <a:t>reposo sea &lt;95% del aire </a:t>
            </a:r>
            <a:r>
              <a:rPr lang="es-AR" sz="2400" dirty="0" smtClean="0"/>
              <a:t>respirado al </a:t>
            </a:r>
            <a:r>
              <a:rPr lang="es-AR" sz="2400" dirty="0"/>
              <a:t>nivel del </a:t>
            </a:r>
            <a:r>
              <a:rPr lang="es-AR" sz="2400" dirty="0" smtClean="0"/>
              <a:t>mar, aunque </a:t>
            </a:r>
            <a:r>
              <a:rPr lang="es-AR" sz="2400" dirty="0"/>
              <a:t>no estén recibiendo </a:t>
            </a:r>
            <a:r>
              <a:rPr lang="es-AR" sz="2400" dirty="0" smtClean="0"/>
              <a:t>OTLP</a:t>
            </a:r>
            <a:endParaRPr lang="es-AR" sz="2400" dirty="0"/>
          </a:p>
        </p:txBody>
      </p:sp>
    </p:spTree>
    <p:extLst>
      <p:ext uri="{BB962C8B-B14F-4D97-AF65-F5344CB8AC3E}">
        <p14:creationId xmlns:p14="http://schemas.microsoft.com/office/powerpoint/2010/main" val="2688199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6" name="5 Rectángulo"/>
          <p:cNvSpPr/>
          <p:nvPr/>
        </p:nvSpPr>
        <p:spPr>
          <a:xfrm>
            <a:off x="302537" y="2060848"/>
            <a:ext cx="8629841" cy="3416320"/>
          </a:xfrm>
          <a:prstGeom prst="rect">
            <a:avLst/>
          </a:prstGeom>
        </p:spPr>
        <p:txBody>
          <a:bodyPr wrap="square">
            <a:spAutoFit/>
          </a:bodyPr>
          <a:lstStyle/>
          <a:p>
            <a:r>
              <a:rPr lang="es-AR" sz="2400" b="1" dirty="0"/>
              <a:t>Prueba de provocación </a:t>
            </a:r>
            <a:r>
              <a:rPr lang="es-AR" sz="2400" b="1" dirty="0" err="1"/>
              <a:t>hipóxica</a:t>
            </a:r>
            <a:r>
              <a:rPr lang="es-AR" sz="2400" b="1" dirty="0"/>
              <a:t> (PPH)</a:t>
            </a:r>
            <a:endParaRPr lang="es-AR" sz="2400" dirty="0"/>
          </a:p>
          <a:p>
            <a:endParaRPr lang="es-AR" sz="2400" dirty="0" smtClean="0"/>
          </a:p>
          <a:p>
            <a:r>
              <a:rPr lang="es-AR" sz="2400" dirty="0" smtClean="0"/>
              <a:t>A </a:t>
            </a:r>
            <a:r>
              <a:rPr lang="es-AR" sz="2400" dirty="0"/>
              <a:t>los pacientes que estén recibiendo OTLP al nivel del mar se les debe prescribir oxígeno durante el vuelo al doble de su velocidad de flujo habitual mientras el avión permanezca a la altitud de crucero; no se necesita una PPH.</a:t>
            </a:r>
          </a:p>
          <a:p>
            <a:r>
              <a:rPr lang="es-AR" sz="2400" dirty="0"/>
              <a:t>Aunque la PPH se considera el ‘criterio de referencia’ clínico para predecir la hipoxemia durante el vuelo, requiere mucho tiempo y no está disponible en todos los centros. </a:t>
            </a:r>
          </a:p>
        </p:txBody>
      </p:sp>
    </p:spTree>
    <p:extLst>
      <p:ext uri="{BB962C8B-B14F-4D97-AF65-F5344CB8AC3E}">
        <p14:creationId xmlns:p14="http://schemas.microsoft.com/office/powerpoint/2010/main" val="4328265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6" name="5 Rectángulo"/>
          <p:cNvSpPr/>
          <p:nvPr/>
        </p:nvSpPr>
        <p:spPr>
          <a:xfrm>
            <a:off x="323528" y="1772816"/>
            <a:ext cx="8629841" cy="4154984"/>
          </a:xfrm>
          <a:prstGeom prst="rect">
            <a:avLst/>
          </a:prstGeom>
        </p:spPr>
        <p:txBody>
          <a:bodyPr wrap="square">
            <a:spAutoFit/>
          </a:bodyPr>
          <a:lstStyle/>
          <a:p>
            <a:r>
              <a:rPr lang="es-AR" sz="2400" b="1" dirty="0"/>
              <a:t>Prueba de provocación </a:t>
            </a:r>
            <a:r>
              <a:rPr lang="es-AR" sz="2400" b="1" dirty="0" err="1"/>
              <a:t>hipóxica</a:t>
            </a:r>
            <a:r>
              <a:rPr lang="es-AR" sz="2400" b="1" dirty="0"/>
              <a:t> (PPH)</a:t>
            </a:r>
            <a:endParaRPr lang="es-AR" sz="2400" dirty="0"/>
          </a:p>
          <a:p>
            <a:endParaRPr lang="es-AR" sz="2400" dirty="0" smtClean="0"/>
          </a:p>
          <a:p>
            <a:r>
              <a:rPr lang="es-AR" sz="2400" dirty="0" smtClean="0"/>
              <a:t>Se </a:t>
            </a:r>
            <a:r>
              <a:rPr lang="es-AR" sz="2400" dirty="0"/>
              <a:t>han creado varias ecuaciones predictivas para calcular la presión de oxígeno en sangre arterial (PaO2) o la SpO2 durante el vuelo a partir de las determinaciones realizadas a nivel del mar y se detallan en las últimas recomendaciones de la BTS</a:t>
            </a:r>
            <a:r>
              <a:rPr lang="es-AR" sz="2400" dirty="0" smtClean="0"/>
              <a:t>. </a:t>
            </a:r>
            <a:endParaRPr lang="es-AR" sz="2400" dirty="0"/>
          </a:p>
          <a:p>
            <a:endParaRPr lang="es-AR" sz="2400" dirty="0" smtClean="0"/>
          </a:p>
          <a:p>
            <a:r>
              <a:rPr lang="es-AR" sz="2400" dirty="0" smtClean="0"/>
              <a:t>En </a:t>
            </a:r>
            <a:r>
              <a:rPr lang="es-AR" sz="2400" dirty="0"/>
              <a:t>un reciente estudio </a:t>
            </a:r>
            <a:r>
              <a:rPr lang="es-AR" sz="2400" dirty="0" smtClean="0"/>
              <a:t>noruego </a:t>
            </a:r>
            <a:r>
              <a:rPr lang="es-AR" sz="2400" dirty="0"/>
              <a:t>se ha </a:t>
            </a:r>
            <a:r>
              <a:rPr lang="es-AR" sz="2400" dirty="0" smtClean="0"/>
              <a:t>descripto </a:t>
            </a:r>
            <a:r>
              <a:rPr lang="es-AR" sz="2400" dirty="0"/>
              <a:t>la evaluación de los pacientes con enfermedad pulmonar obstructiva crónica (EPOC) mediante </a:t>
            </a:r>
            <a:r>
              <a:rPr lang="es-AR" sz="2400" dirty="0" err="1"/>
              <a:t>pulsioximetría</a:t>
            </a:r>
            <a:r>
              <a:rPr lang="es-AR" sz="2400" dirty="0"/>
              <a:t> en reposo y tras una prueba de marcha de 6 minutos </a:t>
            </a:r>
            <a:r>
              <a:rPr lang="es-AR" sz="2400" dirty="0" smtClean="0"/>
              <a:t>encontrando una </a:t>
            </a:r>
            <a:r>
              <a:rPr lang="es-AR" sz="2400" dirty="0"/>
              <a:t>buena concordancia con la PPH</a:t>
            </a:r>
            <a:r>
              <a:rPr lang="es-AR" sz="2400" dirty="0" smtClean="0"/>
              <a:t>.</a:t>
            </a:r>
            <a:endParaRPr lang="es-AR" sz="2400" dirty="0"/>
          </a:p>
        </p:txBody>
      </p:sp>
    </p:spTree>
    <p:extLst>
      <p:ext uri="{BB962C8B-B14F-4D97-AF65-F5344CB8AC3E}">
        <p14:creationId xmlns:p14="http://schemas.microsoft.com/office/powerpoint/2010/main" val="5036969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60648"/>
            <a:ext cx="8229600" cy="1143000"/>
          </a:xfrm>
        </p:spPr>
        <p:txBody>
          <a:bodyPr>
            <a:normAutofit fontScale="90000"/>
          </a:bodyPr>
          <a:lstStyle/>
          <a:p>
            <a:pPr algn="r"/>
            <a:r>
              <a:rPr lang="es-AR" dirty="0"/>
              <a:t> </a:t>
            </a:r>
            <a:r>
              <a:rPr lang="es-AR" sz="2700" dirty="0">
                <a:latin typeface="+mn-lt"/>
                <a:cs typeface="Times New Roman" panose="02020603050405020304" pitchFamily="18" charset="0"/>
              </a:rPr>
              <a:t>Oxigenoterapia </a:t>
            </a:r>
            <a:r>
              <a:rPr lang="es-AR" sz="2700" dirty="0" smtClean="0">
                <a:latin typeface="+mn-lt"/>
                <a:cs typeface="Times New Roman" panose="02020603050405020304" pitchFamily="18" charset="0"/>
              </a:rPr>
              <a:t>durante viajes </a:t>
            </a:r>
            <a:r>
              <a:rPr lang="es-AR" sz="2700" dirty="0">
                <a:latin typeface="+mn-lt"/>
                <a:cs typeface="Times New Roman" panose="02020603050405020304" pitchFamily="18" charset="0"/>
              </a:rPr>
              <a:t>y traslados </a:t>
            </a:r>
            <a:r>
              <a:rPr lang="es-AR" sz="2700" dirty="0"/>
              <a:t/>
            </a:r>
            <a:br>
              <a:rPr lang="es-AR" sz="2700" dirty="0"/>
            </a:br>
            <a:endParaRPr lang="es-AR" sz="2700" dirty="0"/>
          </a:p>
        </p:txBody>
      </p:sp>
      <p:sp>
        <p:nvSpPr>
          <p:cNvPr id="3" name="2 Marcador de contenido"/>
          <p:cNvSpPr>
            <a:spLocks noGrp="1"/>
          </p:cNvSpPr>
          <p:nvPr>
            <p:ph idx="1"/>
          </p:nvPr>
        </p:nvSpPr>
        <p:spPr>
          <a:xfrm>
            <a:off x="179512" y="1687092"/>
            <a:ext cx="8964488" cy="4982268"/>
          </a:xfrm>
        </p:spPr>
        <p:txBody>
          <a:bodyPr>
            <a:normAutofit fontScale="55000" lnSpcReduction="20000"/>
          </a:bodyPr>
          <a:lstStyle/>
          <a:p>
            <a:pPr marL="0" indent="0" algn="ctr">
              <a:buNone/>
            </a:pPr>
            <a:r>
              <a:rPr lang="es-ES_tradnl" dirty="0" smtClean="0"/>
              <a:t>     AUMENTO DEL PROMEDIO DE VIDA POBLACIONAL  </a:t>
            </a:r>
          </a:p>
          <a:p>
            <a:pPr marL="0" indent="0" algn="ctr">
              <a:buNone/>
            </a:pPr>
            <a:r>
              <a:rPr lang="es-ES_tradnl" dirty="0"/>
              <a:t> </a:t>
            </a:r>
            <a:r>
              <a:rPr lang="es-ES_tradnl" dirty="0" smtClean="0"/>
              <a:t> ALTA INCIDENCIA DE ENFERMEDADES CRÓNICAS </a:t>
            </a:r>
          </a:p>
          <a:p>
            <a:pPr marL="0" indent="0">
              <a:buNone/>
            </a:pPr>
            <a:endParaRPr lang="es-ES_tradnl" dirty="0" smtClean="0"/>
          </a:p>
          <a:p>
            <a:pPr marL="0" indent="0">
              <a:buNone/>
            </a:pPr>
            <a:r>
              <a:rPr lang="es-ES_tradnl" dirty="0" smtClean="0"/>
              <a:t>                                                  </a:t>
            </a:r>
          </a:p>
          <a:p>
            <a:pPr marL="0" indent="0">
              <a:buNone/>
            </a:pPr>
            <a:r>
              <a:rPr lang="es-ES_tradnl" dirty="0" smtClean="0"/>
              <a:t>                                                                  NUEVOS DESAFÍOS </a:t>
            </a:r>
          </a:p>
          <a:p>
            <a:pPr marL="0" indent="0">
              <a:buNone/>
            </a:pPr>
            <a:endParaRPr lang="es-ES_tradnl" dirty="0"/>
          </a:p>
          <a:p>
            <a:pPr marL="0" indent="0">
              <a:buNone/>
            </a:pPr>
            <a:endParaRPr lang="es-ES_tradnl" dirty="0" smtClean="0"/>
          </a:p>
          <a:p>
            <a:pPr marL="0" indent="0">
              <a:buNone/>
            </a:pPr>
            <a:endParaRPr lang="es-ES_tradnl" dirty="0"/>
          </a:p>
          <a:p>
            <a:pPr marL="0" indent="0">
              <a:buNone/>
            </a:pPr>
            <a:r>
              <a:rPr lang="es-ES_tradnl" dirty="0" smtClean="0"/>
              <a:t>PROLONGAR LA SUPERVIVENCIA                                                 OFRECER CALIDAD DE VIDA </a:t>
            </a:r>
          </a:p>
          <a:p>
            <a:pPr marL="0" indent="0">
              <a:buNone/>
            </a:pPr>
            <a:endParaRPr lang="es-ES_tradnl" dirty="0"/>
          </a:p>
          <a:p>
            <a:pPr marL="0" indent="0">
              <a:buNone/>
            </a:pPr>
            <a:endParaRPr lang="es-ES_tradnl" dirty="0" smtClean="0"/>
          </a:p>
          <a:p>
            <a:pPr marL="0" indent="0">
              <a:buNone/>
            </a:pPr>
            <a:r>
              <a:rPr lang="es-ES_tradnl" dirty="0"/>
              <a:t> </a:t>
            </a:r>
            <a:r>
              <a:rPr lang="es-ES_tradnl" dirty="0" smtClean="0"/>
              <a:t>                                                         OBJETIVO DE TRATAMIENTO </a:t>
            </a:r>
          </a:p>
          <a:p>
            <a:pPr marL="0" indent="0">
              <a:buNone/>
            </a:pPr>
            <a:endParaRPr lang="es-AR" dirty="0" smtClean="0"/>
          </a:p>
          <a:p>
            <a:pPr marL="0" indent="0">
              <a:buNone/>
            </a:pPr>
            <a:endParaRPr lang="es-AR" dirty="0"/>
          </a:p>
          <a:p>
            <a:pPr marL="0" indent="0">
              <a:buNone/>
            </a:pPr>
            <a:endParaRPr lang="es-AR" dirty="0"/>
          </a:p>
          <a:p>
            <a:r>
              <a:rPr lang="es-ES_tradnl" sz="3300" dirty="0" smtClean="0"/>
              <a:t>MÉDICOS DE ATENCIÓN PRIMARIA Y ESPECIALISTAS DEBEN RESPONDER  A LOS PACIENTES Y CONTRIBUIR A SU BIENESTAR</a:t>
            </a:r>
            <a:endParaRPr lang="es-AR" sz="3300" dirty="0" smtClean="0"/>
          </a:p>
          <a:p>
            <a:r>
              <a:rPr lang="es-ES_tradnl" sz="3300" dirty="0" smtClean="0"/>
              <a:t>ES RESPONSABILIDAD DE LOS PROFESIONALES DE SALUD FORMARSE EN ESTOS TEMAS</a:t>
            </a:r>
            <a:endParaRPr lang="es-AR" sz="33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Flecha abajo"/>
          <p:cNvSpPr/>
          <p:nvPr/>
        </p:nvSpPr>
        <p:spPr>
          <a:xfrm>
            <a:off x="4294650" y="2204864"/>
            <a:ext cx="288032" cy="5760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6 Flecha izquierda y arriba"/>
          <p:cNvSpPr/>
          <p:nvPr/>
        </p:nvSpPr>
        <p:spPr>
          <a:xfrm>
            <a:off x="3561768" y="3532358"/>
            <a:ext cx="724320" cy="637794"/>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7 Flecha izquierda y arriba"/>
          <p:cNvSpPr/>
          <p:nvPr/>
        </p:nvSpPr>
        <p:spPr>
          <a:xfrm rot="5400000">
            <a:off x="4654180" y="3455211"/>
            <a:ext cx="637794" cy="792088"/>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8 Flecha abajo"/>
          <p:cNvSpPr/>
          <p:nvPr/>
        </p:nvSpPr>
        <p:spPr>
          <a:xfrm>
            <a:off x="4294650" y="4170152"/>
            <a:ext cx="282383" cy="4829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10 Flecha curvada hacia la izquierda"/>
          <p:cNvSpPr/>
          <p:nvPr/>
        </p:nvSpPr>
        <p:spPr>
          <a:xfrm rot="7729509">
            <a:off x="2091989" y="4163418"/>
            <a:ext cx="731520" cy="1216152"/>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
        <p:nvSpPr>
          <p:cNvPr id="12" name="11 Flecha curvada hacia la derecha"/>
          <p:cNvSpPr/>
          <p:nvPr/>
        </p:nvSpPr>
        <p:spPr>
          <a:xfrm rot="13823666">
            <a:off x="6492081" y="4167815"/>
            <a:ext cx="731520" cy="1216152"/>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solidFill>
                <a:schemeClr val="tx1"/>
              </a:solidFill>
            </a:endParaRPr>
          </a:p>
        </p:txBody>
      </p:sp>
    </p:spTree>
    <p:extLst>
      <p:ext uri="{BB962C8B-B14F-4D97-AF65-F5344CB8AC3E}">
        <p14:creationId xmlns:p14="http://schemas.microsoft.com/office/powerpoint/2010/main" val="40672087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4" name="3 Rectángulo"/>
          <p:cNvSpPr/>
          <p:nvPr/>
        </p:nvSpPr>
        <p:spPr>
          <a:xfrm>
            <a:off x="611558" y="1844824"/>
            <a:ext cx="8154547" cy="4524315"/>
          </a:xfrm>
          <a:prstGeom prst="rect">
            <a:avLst/>
          </a:prstGeom>
        </p:spPr>
        <p:txBody>
          <a:bodyPr wrap="square">
            <a:spAutoFit/>
          </a:bodyPr>
          <a:lstStyle/>
          <a:p>
            <a:r>
              <a:rPr lang="es-ES" sz="2400" b="1" dirty="0"/>
              <a:t>Comentario final</a:t>
            </a:r>
            <a:endParaRPr lang="es-AR" sz="2400" b="1" dirty="0"/>
          </a:p>
          <a:p>
            <a:r>
              <a:rPr lang="es-ES" sz="2400" dirty="0"/>
              <a:t> </a:t>
            </a:r>
            <a:endParaRPr lang="es-AR" sz="2400" dirty="0"/>
          </a:p>
          <a:p>
            <a:pPr marL="342900" indent="-342900">
              <a:buFont typeface="Arial" panose="020B0604020202020204" pitchFamily="34" charset="0"/>
              <a:buChar char="•"/>
            </a:pPr>
            <a:r>
              <a:rPr lang="es-ES" sz="2400" dirty="0"/>
              <a:t>Es recomendable la capacitación de los médicos generales y especialistas en Medicina Respiratoria sobre cuidados paliativos. </a:t>
            </a:r>
            <a:endParaRPr lang="es-ES" sz="2400" dirty="0" smtClean="0"/>
          </a:p>
          <a:p>
            <a:pPr marL="342900" indent="-342900">
              <a:buFont typeface="Arial" panose="020B0604020202020204" pitchFamily="34" charset="0"/>
              <a:buChar char="•"/>
            </a:pPr>
            <a:r>
              <a:rPr lang="es-ES" sz="2400" dirty="0" smtClean="0"/>
              <a:t>Muchos </a:t>
            </a:r>
            <a:r>
              <a:rPr lang="es-ES" sz="2400" dirty="0"/>
              <a:t>de los pacientes que asistimos tienen enfermedades crónicas avanzadas y es donde los cuidados paliativos cobran importancia. </a:t>
            </a:r>
            <a:endParaRPr lang="es-ES" sz="2400" dirty="0" smtClean="0"/>
          </a:p>
          <a:p>
            <a:pPr marL="342900" indent="-342900">
              <a:buFont typeface="Arial" panose="020B0604020202020204" pitchFamily="34" charset="0"/>
              <a:buChar char="•"/>
            </a:pPr>
            <a:r>
              <a:rPr lang="es-ES" sz="2400" dirty="0" smtClean="0"/>
              <a:t>Luego </a:t>
            </a:r>
            <a:r>
              <a:rPr lang="es-ES" sz="2400" dirty="0"/>
              <a:t>de detectar las necesidades del paciente escuchándolo a él y a su familia, evaluar los síntomas y su repercusión, se debe elaborar en conjunto con ellos un plan coordinado donde la OTLP tiene un lugar destacado. </a:t>
            </a:r>
            <a:endParaRPr lang="es-AR" sz="2400" dirty="0"/>
          </a:p>
        </p:txBody>
      </p:sp>
    </p:spTree>
    <p:extLst>
      <p:ext uri="{BB962C8B-B14F-4D97-AF65-F5344CB8AC3E}">
        <p14:creationId xmlns:p14="http://schemas.microsoft.com/office/powerpoint/2010/main" val="18338541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4" name="3 Rectángulo"/>
          <p:cNvSpPr/>
          <p:nvPr/>
        </p:nvSpPr>
        <p:spPr>
          <a:xfrm>
            <a:off x="615186" y="1633255"/>
            <a:ext cx="8154547" cy="5078313"/>
          </a:xfrm>
          <a:prstGeom prst="rect">
            <a:avLst/>
          </a:prstGeom>
        </p:spPr>
        <p:txBody>
          <a:bodyPr wrap="square">
            <a:spAutoFit/>
          </a:bodyPr>
          <a:lstStyle/>
          <a:p>
            <a:r>
              <a:rPr lang="es-AR" sz="2400" dirty="0" smtClean="0"/>
              <a:t>Bibliografía</a:t>
            </a:r>
          </a:p>
          <a:p>
            <a:r>
              <a:rPr lang="en-US" sz="1200" dirty="0"/>
              <a:t>1- British Thoracic Society Standards of Care Committee, Air Travel Working Party. Managing passengers with respiratory disease planning air travel: British Thoracic Society recommendations. Thorax 2002;57:289-304.</a:t>
            </a:r>
            <a:r>
              <a:rPr lang="es-AR" sz="1200" dirty="0"/>
              <a:t> </a:t>
            </a:r>
            <a:r>
              <a:rPr lang="en-US" sz="1200" dirty="0"/>
              <a:t>http://dx.doi.org/10.1136/thorax.57.4.289</a:t>
            </a:r>
            <a:endParaRPr lang="es-AR" sz="1200" dirty="0"/>
          </a:p>
          <a:p>
            <a:r>
              <a:rPr lang="en-US" sz="1200" dirty="0"/>
              <a:t>2- British Thoracic Society Standards of Care Committee, Air Travel Working Party. Managing passengers with respiratory disease planning air travel: British Thoracic Society recommendations (web-based update), 2004. http://www.brit-thoracic.org.uk/guidelines/air-travel-guideline</a:t>
            </a:r>
            <a:endParaRPr lang="es-AR" sz="1200" dirty="0"/>
          </a:p>
          <a:p>
            <a:r>
              <a:rPr lang="en-US" sz="1200" dirty="0"/>
              <a:t>3- </a:t>
            </a:r>
            <a:r>
              <a:rPr lang="en-US" sz="1200" dirty="0" err="1"/>
              <a:t>Ahmedzai</a:t>
            </a:r>
            <a:r>
              <a:rPr lang="en-US" sz="1200" dirty="0"/>
              <a:t> S, Balfour-Lynn IM, </a:t>
            </a:r>
            <a:r>
              <a:rPr lang="en-US" sz="1200" dirty="0" err="1"/>
              <a:t>Bewick</a:t>
            </a:r>
            <a:r>
              <a:rPr lang="en-US" sz="1200" dirty="0"/>
              <a:t> T, et al. Managing passengers with stable respiratory disease planning air travel: British Thoracic Society recommendations. Thorax 2011;66(</a:t>
            </a:r>
            <a:r>
              <a:rPr lang="en-US" sz="1200" dirty="0" err="1"/>
              <a:t>Suppl</a:t>
            </a:r>
            <a:r>
              <a:rPr lang="en-US" sz="1200" dirty="0"/>
              <a:t> 1):i1-i30. </a:t>
            </a:r>
            <a:r>
              <a:rPr lang="en-US" sz="1200" dirty="0">
                <a:hlinkClick r:id="rId3"/>
              </a:rPr>
              <a:t>http://dx.doi.org/10.1136/thoraxjnl-2011-200295</a:t>
            </a:r>
            <a:endParaRPr lang="en-US" sz="1200" dirty="0"/>
          </a:p>
          <a:p>
            <a:r>
              <a:rPr lang="en-US" sz="1200" dirty="0"/>
              <a:t>4-Shrikrishna D, Coker RK. Managing passengers with stable respiratory disease</a:t>
            </a:r>
            <a:endParaRPr lang="es-AR" sz="1200" dirty="0"/>
          </a:p>
          <a:p>
            <a:r>
              <a:rPr lang="en-US" sz="1200" dirty="0"/>
              <a:t>planning air travel: British Thoracic Society recommendations. Thorax</a:t>
            </a:r>
            <a:endParaRPr lang="es-AR" sz="1200" dirty="0"/>
          </a:p>
          <a:p>
            <a:r>
              <a:rPr lang="en-US" sz="1200" dirty="0"/>
              <a:t>2011;66(9):831-3. http://dx.doi.org/10.1136/thoraxjnl-2011-200694</a:t>
            </a:r>
            <a:endParaRPr lang="es-AR" sz="1200" dirty="0"/>
          </a:p>
          <a:p>
            <a:r>
              <a:rPr lang="es-AR" sz="1200" dirty="0"/>
              <a:t>5-  Salvador Díaz Lobato, Sagrario Mayoralas Alises. Perfiles de movilidad de los pacientes con oxigenoterapia crónica domiciliaria. </a:t>
            </a:r>
            <a:r>
              <a:rPr lang="es-AR" sz="1200" dirty="0" err="1"/>
              <a:t>Arch</a:t>
            </a:r>
            <a:r>
              <a:rPr lang="es-AR" sz="1200" dirty="0"/>
              <a:t> </a:t>
            </a:r>
            <a:r>
              <a:rPr lang="es-AR" sz="1200" dirty="0" err="1"/>
              <a:t>Bronconeumol</a:t>
            </a:r>
            <a:r>
              <a:rPr lang="es-AR" sz="1200" dirty="0"/>
              <a:t>. 2012;48(2):55–60</a:t>
            </a:r>
          </a:p>
          <a:p>
            <a:r>
              <a:rPr lang="es-AR" sz="1200" dirty="0"/>
              <a:t>6-  Lynn K </a:t>
            </a:r>
            <a:r>
              <a:rPr lang="es-AR" sz="1200" dirty="0" err="1"/>
              <a:t>Josephs</a:t>
            </a:r>
            <a:r>
              <a:rPr lang="es-AR" sz="1200" dirty="0"/>
              <a:t>, </a:t>
            </a:r>
            <a:r>
              <a:rPr lang="es-AR" sz="1200" dirty="0" err="1"/>
              <a:t>Robina</a:t>
            </a:r>
            <a:r>
              <a:rPr lang="es-AR" sz="1200" dirty="0"/>
              <a:t> K </a:t>
            </a:r>
            <a:r>
              <a:rPr lang="es-AR" sz="1200" dirty="0" err="1"/>
              <a:t>Coker</a:t>
            </a:r>
            <a:r>
              <a:rPr lang="es-AR" sz="1200" dirty="0"/>
              <a:t>, Mike Thomas, en nombre del Grupo de trabajo sobre viajes en avión de la BTS. Tratamiento de los pacientes con enfermedad respiratoria estable que van a viajar en avión: resumen de las recomendaciones de la British </a:t>
            </a:r>
            <a:r>
              <a:rPr lang="es-AR" sz="1200" dirty="0" err="1"/>
              <a:t>Thoracic</a:t>
            </a:r>
            <a:r>
              <a:rPr lang="es-AR" sz="1200" dirty="0"/>
              <a:t> </a:t>
            </a:r>
            <a:r>
              <a:rPr lang="es-AR" sz="1200" dirty="0" err="1"/>
              <a:t>Society</a:t>
            </a:r>
            <a:endParaRPr lang="es-AR" sz="1200" dirty="0"/>
          </a:p>
          <a:p>
            <a:r>
              <a:rPr lang="es-AR" sz="1200" dirty="0"/>
              <a:t>para atención primaria. Prim </a:t>
            </a:r>
            <a:r>
              <a:rPr lang="es-AR" sz="1200" dirty="0" err="1"/>
              <a:t>Care</a:t>
            </a:r>
            <a:r>
              <a:rPr lang="es-AR" sz="1200" dirty="0"/>
              <a:t> </a:t>
            </a:r>
            <a:r>
              <a:rPr lang="es-AR" sz="1200" dirty="0" err="1"/>
              <a:t>Respir</a:t>
            </a:r>
            <a:r>
              <a:rPr lang="es-AR" sz="1200" dirty="0"/>
              <a:t> J 2013; 22(2): 234-238.</a:t>
            </a:r>
          </a:p>
          <a:p>
            <a:r>
              <a:rPr lang="en-US" sz="1200" dirty="0"/>
              <a:t>7- Dillard TA, </a:t>
            </a:r>
            <a:r>
              <a:rPr lang="en-US" sz="1200" dirty="0" err="1"/>
              <a:t>Moores</a:t>
            </a:r>
            <a:r>
              <a:rPr lang="en-US" sz="1200" dirty="0"/>
              <a:t> LK, </a:t>
            </a:r>
            <a:r>
              <a:rPr lang="en-US" sz="1200" dirty="0" err="1"/>
              <a:t>Bilello</a:t>
            </a:r>
            <a:r>
              <a:rPr lang="en-US" sz="1200" dirty="0"/>
              <a:t> KL, Phillips YY. The preflight evaluation: a</a:t>
            </a:r>
            <a:endParaRPr lang="es-AR" sz="1200" dirty="0"/>
          </a:p>
          <a:p>
            <a:r>
              <a:rPr lang="en-US" sz="1200" dirty="0"/>
              <a:t>comparison of the hypoxia inhalation test with hypobaric exposure. Chest</a:t>
            </a:r>
            <a:endParaRPr lang="es-AR" sz="1200" dirty="0"/>
          </a:p>
          <a:p>
            <a:r>
              <a:rPr lang="en-US" sz="1200" dirty="0"/>
              <a:t>1995;107(2):352-7. http://dx.doi.org/10.1378/chest.107.2.352</a:t>
            </a:r>
            <a:endParaRPr lang="es-AR" sz="1200" dirty="0"/>
          </a:p>
          <a:p>
            <a:r>
              <a:rPr lang="en-US" sz="1200" dirty="0"/>
              <a:t>8- Gong H Jr. </a:t>
            </a:r>
            <a:r>
              <a:rPr lang="en-US" sz="1200" dirty="0" err="1"/>
              <a:t>Tashkin</a:t>
            </a:r>
            <a:r>
              <a:rPr lang="en-US" sz="1200" dirty="0"/>
              <a:t> DP, Lee EY, Simmons MS. Hypoxia-altitude simulation test.</a:t>
            </a:r>
            <a:endParaRPr lang="es-AR" sz="1200" dirty="0"/>
          </a:p>
          <a:p>
            <a:r>
              <a:rPr lang="en-US" sz="1200" dirty="0"/>
              <a:t>Evaluation of patients with chronic airway obstruction. </a:t>
            </a:r>
            <a:r>
              <a:rPr lang="es-AR" sz="1200" dirty="0"/>
              <a:t>Am </a:t>
            </a:r>
            <a:r>
              <a:rPr lang="es-AR" sz="1200" dirty="0" err="1"/>
              <a:t>Rev</a:t>
            </a:r>
            <a:r>
              <a:rPr lang="es-AR" sz="1200" dirty="0"/>
              <a:t> </a:t>
            </a:r>
            <a:r>
              <a:rPr lang="es-AR" sz="1200" dirty="0" err="1"/>
              <a:t>Respir</a:t>
            </a:r>
            <a:r>
              <a:rPr lang="es-AR" sz="1200" dirty="0"/>
              <a:t> </a:t>
            </a:r>
            <a:r>
              <a:rPr lang="es-AR" sz="1200" dirty="0" err="1"/>
              <a:t>Dis</a:t>
            </a:r>
            <a:endParaRPr lang="es-AR" sz="1200" dirty="0"/>
          </a:p>
          <a:p>
            <a:r>
              <a:rPr lang="es-AR" sz="1200" dirty="0"/>
              <a:t>1984;130(6):980-6.</a:t>
            </a:r>
          </a:p>
          <a:p>
            <a:r>
              <a:rPr lang="es-AR" sz="1200" dirty="0"/>
              <a:t>9- </a:t>
            </a:r>
            <a:r>
              <a:rPr lang="es-AR" sz="1200" u="sng" dirty="0">
                <a:hlinkClick r:id="rId4"/>
              </a:rPr>
              <a:t>http://www.aerolineas.com.ar/es-ar</a:t>
            </a:r>
            <a:r>
              <a:rPr lang="es-AR" sz="1200" dirty="0"/>
              <a:t>. Ver </a:t>
            </a:r>
            <a:r>
              <a:rPr lang="es-AR" sz="1200" dirty="0" err="1"/>
              <a:t>Info</a:t>
            </a:r>
            <a:r>
              <a:rPr lang="es-AR" sz="1200" dirty="0"/>
              <a:t> para tu viaje. </a:t>
            </a:r>
            <a:r>
              <a:rPr lang="es-AR" sz="1200" dirty="0" err="1"/>
              <a:t>Info</a:t>
            </a:r>
            <a:r>
              <a:rPr lang="es-AR" sz="1200" dirty="0"/>
              <a:t> de Servicios especiales. Consultado el 19/08/2014.</a:t>
            </a:r>
          </a:p>
          <a:p>
            <a:endParaRPr lang="es-AR" sz="1200" dirty="0"/>
          </a:p>
        </p:txBody>
      </p:sp>
    </p:spTree>
    <p:extLst>
      <p:ext uri="{BB962C8B-B14F-4D97-AF65-F5344CB8AC3E}">
        <p14:creationId xmlns:p14="http://schemas.microsoft.com/office/powerpoint/2010/main" val="8995641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2944" r="18376"/>
          <a:stretch/>
        </p:blipFill>
        <p:spPr bwMode="auto">
          <a:xfrm>
            <a:off x="3270" y="0"/>
            <a:ext cx="914073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1475656" y="3075057"/>
            <a:ext cx="5400600" cy="707886"/>
          </a:xfrm>
          <a:prstGeom prst="rect">
            <a:avLst/>
          </a:prstGeom>
          <a:noFill/>
        </p:spPr>
        <p:txBody>
          <a:bodyPr wrap="square" rtlCol="0">
            <a:spAutoFit/>
          </a:bodyPr>
          <a:lstStyle/>
          <a:p>
            <a:pPr algn="ctr"/>
            <a:r>
              <a:rPr lang="es-AR" sz="4000" b="1" dirty="0" smtClean="0">
                <a:solidFill>
                  <a:schemeClr val="bg1"/>
                </a:solidFill>
              </a:rPr>
              <a:t>MUCHAS GRACIAS</a:t>
            </a:r>
            <a:endParaRPr lang="es-AR" sz="4000" b="1" dirty="0">
              <a:solidFill>
                <a:schemeClr val="bg1"/>
              </a:solidFill>
            </a:endParaRPr>
          </a:p>
        </p:txBody>
      </p:sp>
    </p:spTree>
    <p:extLst>
      <p:ext uri="{BB962C8B-B14F-4D97-AF65-F5344CB8AC3E}">
        <p14:creationId xmlns:p14="http://schemas.microsoft.com/office/powerpoint/2010/main" val="24917303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32268" y="1844824"/>
            <a:ext cx="8568952" cy="4062651"/>
          </a:xfrm>
          <a:prstGeom prst="rect">
            <a:avLst/>
          </a:prstGeom>
        </p:spPr>
        <p:txBody>
          <a:bodyPr wrap="square">
            <a:spAutoFit/>
          </a:bodyPr>
          <a:lstStyle/>
          <a:p>
            <a:pPr marL="285750" indent="-285750">
              <a:buFont typeface="Arial" panose="020B0604020202020204" pitchFamily="34" charset="0"/>
              <a:buChar char="•"/>
            </a:pPr>
            <a:r>
              <a:rPr lang="es-ES_tradnl" sz="2400" dirty="0"/>
              <a:t>A</a:t>
            </a:r>
            <a:r>
              <a:rPr lang="es-ES_tradnl" sz="2400" dirty="0" smtClean="0"/>
              <a:t>sistir </a:t>
            </a:r>
            <a:r>
              <a:rPr lang="es-ES_tradnl" sz="2400" dirty="0"/>
              <a:t>a una </a:t>
            </a:r>
            <a:r>
              <a:rPr lang="es-ES_tradnl" sz="2400" dirty="0" smtClean="0"/>
              <a:t>boda</a:t>
            </a:r>
          </a:p>
          <a:p>
            <a:pPr marL="285750" indent="-285750">
              <a:buFont typeface="Arial" panose="020B0604020202020204" pitchFamily="34" charset="0"/>
              <a:buChar char="•"/>
            </a:pPr>
            <a:r>
              <a:rPr lang="es-ES_tradnl" sz="2400" dirty="0" smtClean="0"/>
              <a:t>Visitar </a:t>
            </a:r>
            <a:r>
              <a:rPr lang="es-ES_tradnl" sz="2400" dirty="0"/>
              <a:t>un familiar o </a:t>
            </a:r>
            <a:r>
              <a:rPr lang="es-ES_tradnl" sz="2400" dirty="0" smtClean="0"/>
              <a:t>algún </a:t>
            </a:r>
            <a:r>
              <a:rPr lang="es-ES_tradnl" sz="2400" dirty="0"/>
              <a:t>sitio en </a:t>
            </a:r>
            <a:r>
              <a:rPr lang="es-ES_tradnl" sz="2400" dirty="0" smtClean="0"/>
              <a:t>particular</a:t>
            </a:r>
          </a:p>
          <a:p>
            <a:pPr marL="285750" indent="-285750">
              <a:buFont typeface="Arial" panose="020B0604020202020204" pitchFamily="34" charset="0"/>
              <a:buChar char="•"/>
            </a:pPr>
            <a:r>
              <a:rPr lang="es-AR" sz="2400" dirty="0" smtClean="0"/>
              <a:t>Un </a:t>
            </a:r>
            <a:r>
              <a:rPr lang="es-AR" sz="2400" dirty="0"/>
              <a:t>viajero se enferma y debe ser trasladado con una enfermedad respiratoria que requiere </a:t>
            </a:r>
            <a:r>
              <a:rPr lang="es-AR" sz="2400" dirty="0" smtClean="0"/>
              <a:t>oxigenoterapia</a:t>
            </a:r>
          </a:p>
          <a:p>
            <a:endParaRPr lang="es-ES_tradnl" dirty="0" smtClean="0"/>
          </a:p>
          <a:p>
            <a:endParaRPr lang="es-ES_tradnl" dirty="0" smtClean="0"/>
          </a:p>
          <a:p>
            <a:r>
              <a:rPr lang="es-ES_tradnl" dirty="0" smtClean="0"/>
              <a:t>A partir </a:t>
            </a:r>
            <a:r>
              <a:rPr lang="es-ES_tradnl" dirty="0"/>
              <a:t>de </a:t>
            </a:r>
            <a:r>
              <a:rPr lang="es-ES_tradnl" dirty="0" smtClean="0"/>
              <a:t>padecer una  </a:t>
            </a:r>
            <a:r>
              <a:rPr lang="es-ES_tradnl" dirty="0"/>
              <a:t>enfermedad </a:t>
            </a:r>
            <a:r>
              <a:rPr lang="es-ES_tradnl" dirty="0" smtClean="0"/>
              <a:t>respiratoria crónica tratado con oxigenoterapia estas situaciones se transforman </a:t>
            </a:r>
            <a:r>
              <a:rPr lang="es-ES_tradnl" dirty="0"/>
              <a:t>en prioridades que deben ser </a:t>
            </a:r>
            <a:r>
              <a:rPr lang="es-ES_tradnl" dirty="0" smtClean="0"/>
              <a:t>atendidas.</a:t>
            </a:r>
          </a:p>
          <a:p>
            <a:endParaRPr lang="es-ES_tradnl" dirty="0" smtClean="0"/>
          </a:p>
          <a:p>
            <a:r>
              <a:rPr lang="es-ES_tradnl" dirty="0" smtClean="0"/>
              <a:t>Cómo </a:t>
            </a:r>
            <a:r>
              <a:rPr lang="es-ES_tradnl" dirty="0"/>
              <a:t>médicos ofrecer una negativa tajante frente a estos interrogantes es sin lugar a dudas la respuesta más sencilla pero  dudosamente la más idónea en todos los casos. </a:t>
            </a:r>
            <a:endParaRPr lang="es-AR" dirty="0"/>
          </a:p>
          <a:p>
            <a:r>
              <a:rPr lang="es-ES_tradnl" dirty="0"/>
              <a:t> </a:t>
            </a:r>
            <a:endParaRPr lang="es-AR" dirty="0"/>
          </a:p>
          <a:p>
            <a:r>
              <a:rPr lang="es-AR" dirty="0"/>
              <a:t> </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Tree>
    <p:extLst>
      <p:ext uri="{BB962C8B-B14F-4D97-AF65-F5344CB8AC3E}">
        <p14:creationId xmlns:p14="http://schemas.microsoft.com/office/powerpoint/2010/main" val="3469887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5" name="4 Rectángulo"/>
          <p:cNvSpPr/>
          <p:nvPr/>
        </p:nvSpPr>
        <p:spPr>
          <a:xfrm>
            <a:off x="344100" y="1633255"/>
            <a:ext cx="8673070" cy="4801314"/>
          </a:xfrm>
          <a:prstGeom prst="rect">
            <a:avLst/>
          </a:prstGeom>
        </p:spPr>
        <p:txBody>
          <a:bodyPr wrap="square">
            <a:spAutoFit/>
          </a:bodyPr>
          <a:lstStyle/>
          <a:p>
            <a:r>
              <a:rPr lang="es-AR" sz="2400" dirty="0" smtClean="0"/>
              <a:t>En </a:t>
            </a:r>
            <a:r>
              <a:rPr lang="es-AR" sz="2400" b="1" dirty="0" smtClean="0"/>
              <a:t>automóvil </a:t>
            </a:r>
            <a:r>
              <a:rPr lang="es-AR" sz="2400" b="1" dirty="0"/>
              <a:t>y </a:t>
            </a:r>
            <a:r>
              <a:rPr lang="es-AR" sz="2400" b="1" dirty="0" smtClean="0"/>
              <a:t>colectivos </a:t>
            </a:r>
            <a:r>
              <a:rPr lang="es-AR" sz="2400" dirty="0"/>
              <a:t>de media y larga </a:t>
            </a:r>
            <a:r>
              <a:rPr lang="es-AR" sz="2400" dirty="0" smtClean="0"/>
              <a:t>distancia, si no se cuenta con un sistema de OCD en el punto de destino, el Concentrador Portátil de Oxígeno (CPO) debería ser el equipo de elección.</a:t>
            </a:r>
          </a:p>
          <a:p>
            <a:endParaRPr lang="es-AR" dirty="0" smtClean="0"/>
          </a:p>
          <a:p>
            <a:r>
              <a:rPr lang="es-AR" sz="2400" dirty="0" smtClean="0"/>
              <a:t>Sus </a:t>
            </a:r>
            <a:r>
              <a:rPr lang="es-AR" sz="2400" dirty="0"/>
              <a:t>baterías pueden recargarse desde el </a:t>
            </a:r>
            <a:r>
              <a:rPr lang="es-AR" sz="2400" i="1" dirty="0" smtClean="0"/>
              <a:t>“encendedor” </a:t>
            </a:r>
            <a:r>
              <a:rPr lang="es-AR" sz="2400" dirty="0"/>
              <a:t>del vehículo</a:t>
            </a:r>
            <a:r>
              <a:rPr lang="pt-BR" sz="2400" dirty="0"/>
              <a:t> </a:t>
            </a:r>
            <a:r>
              <a:rPr lang="es-AR" sz="2400" dirty="0"/>
              <a:t>o llevar baterías de repuesto que se pueden cargar mientras tanto</a:t>
            </a:r>
          </a:p>
          <a:p>
            <a:endParaRPr lang="es-AR" sz="2400" dirty="0" smtClean="0"/>
          </a:p>
          <a:p>
            <a:r>
              <a:rPr lang="es-AR" sz="2400" dirty="0" smtClean="0"/>
              <a:t>En </a:t>
            </a:r>
            <a:r>
              <a:rPr lang="es-AR" sz="2400" dirty="0"/>
              <a:t>Argentina las líneas de transporte </a:t>
            </a:r>
            <a:r>
              <a:rPr lang="es-AR" sz="2400" dirty="0" smtClean="0"/>
              <a:t>terrestre </a:t>
            </a:r>
            <a:r>
              <a:rPr lang="es-AR" sz="2400" b="1" u="sng" dirty="0" smtClean="0"/>
              <a:t>no </a:t>
            </a:r>
            <a:r>
              <a:rPr lang="es-AR" sz="2400" b="1" u="sng" dirty="0"/>
              <a:t>disponen</a:t>
            </a:r>
            <a:r>
              <a:rPr lang="es-AR" sz="2400" dirty="0"/>
              <a:t> de asientos con enchufes.</a:t>
            </a:r>
          </a:p>
          <a:p>
            <a:endParaRPr lang="es-AR" sz="2400" dirty="0" smtClean="0"/>
          </a:p>
          <a:p>
            <a:r>
              <a:rPr lang="es-AR" sz="2400" dirty="0" smtClean="0"/>
              <a:t>Para </a:t>
            </a:r>
            <a:r>
              <a:rPr lang="es-AR" sz="2400" dirty="0"/>
              <a:t>desplazamientos cortos, dentro del tiempo de autonomía de la mochila, se puede </a:t>
            </a:r>
            <a:r>
              <a:rPr lang="pt-BR" sz="2400" dirty="0"/>
              <a:t>utilizar O2 líquido</a:t>
            </a:r>
            <a:r>
              <a:rPr lang="pt-BR" sz="2400" dirty="0" smtClean="0"/>
              <a:t>.</a:t>
            </a:r>
            <a:endParaRPr lang="es-AR" sz="2400" dirty="0"/>
          </a:p>
        </p:txBody>
      </p:sp>
    </p:spTree>
    <p:extLst>
      <p:ext uri="{BB962C8B-B14F-4D97-AF65-F5344CB8AC3E}">
        <p14:creationId xmlns:p14="http://schemas.microsoft.com/office/powerpoint/2010/main" val="41591390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4" name="3 Rectángulo"/>
          <p:cNvSpPr/>
          <p:nvPr/>
        </p:nvSpPr>
        <p:spPr>
          <a:xfrm>
            <a:off x="529324" y="2204864"/>
            <a:ext cx="7938523" cy="3046988"/>
          </a:xfrm>
          <a:prstGeom prst="rect">
            <a:avLst/>
          </a:prstGeom>
        </p:spPr>
        <p:txBody>
          <a:bodyPr wrap="square">
            <a:spAutoFit/>
          </a:bodyPr>
          <a:lstStyle/>
          <a:p>
            <a:r>
              <a:rPr lang="es-AR" sz="2400" dirty="0"/>
              <a:t>• </a:t>
            </a:r>
            <a:r>
              <a:rPr lang="es-AR" sz="2400" b="1" dirty="0" smtClean="0"/>
              <a:t>Tren</a:t>
            </a:r>
            <a:r>
              <a:rPr lang="es-AR" sz="2400" b="1" dirty="0"/>
              <a:t> </a:t>
            </a:r>
            <a:endParaRPr lang="es-AR" sz="2400" b="1" dirty="0" smtClean="0"/>
          </a:p>
          <a:p>
            <a:endParaRPr lang="es-AR" sz="2400" dirty="0"/>
          </a:p>
          <a:p>
            <a:r>
              <a:rPr lang="es-AR" sz="2400" dirty="0"/>
              <a:t>En trayectos cortos puede utilizarse O2 </a:t>
            </a:r>
            <a:r>
              <a:rPr lang="es-AR" sz="2400" dirty="0" smtClean="0"/>
              <a:t>líquido. </a:t>
            </a:r>
            <a:r>
              <a:rPr lang="es-AR" sz="2400" dirty="0"/>
              <a:t>En trayectos largos, el CPO presenta ventajas. En Argentina, suele haber enchufes  en el vagón comedor,  en Europa en los trenes de última generación las butacas disponen de enchufes, al menos las de primera clase. </a:t>
            </a:r>
          </a:p>
          <a:p>
            <a:r>
              <a:rPr lang="es-AR" sz="2400" dirty="0"/>
              <a:t> </a:t>
            </a:r>
          </a:p>
        </p:txBody>
      </p:sp>
    </p:spTree>
    <p:extLst>
      <p:ext uri="{BB962C8B-B14F-4D97-AF65-F5344CB8AC3E}">
        <p14:creationId xmlns:p14="http://schemas.microsoft.com/office/powerpoint/2010/main" val="4558937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4" name="3 Rectángulo"/>
          <p:cNvSpPr/>
          <p:nvPr/>
        </p:nvSpPr>
        <p:spPr>
          <a:xfrm>
            <a:off x="323528" y="1844824"/>
            <a:ext cx="8568952" cy="3785652"/>
          </a:xfrm>
          <a:prstGeom prst="rect">
            <a:avLst/>
          </a:prstGeom>
        </p:spPr>
        <p:txBody>
          <a:bodyPr wrap="square">
            <a:spAutoFit/>
          </a:bodyPr>
          <a:lstStyle/>
          <a:p>
            <a:r>
              <a:rPr lang="es-AR" sz="2400" dirty="0"/>
              <a:t> </a:t>
            </a:r>
          </a:p>
          <a:p>
            <a:r>
              <a:rPr lang="es-AR" sz="2400" dirty="0"/>
              <a:t>• </a:t>
            </a:r>
            <a:r>
              <a:rPr lang="es-AR" sz="2400" b="1" dirty="0"/>
              <a:t>Barcos y </a:t>
            </a:r>
            <a:r>
              <a:rPr lang="es-AR" sz="2400" b="1" dirty="0" smtClean="0"/>
              <a:t>Cruceros</a:t>
            </a:r>
            <a:endParaRPr lang="es-AR" sz="2400" b="1" dirty="0"/>
          </a:p>
          <a:p>
            <a:endParaRPr lang="es-AR" sz="2400" dirty="0" smtClean="0"/>
          </a:p>
          <a:p>
            <a:r>
              <a:rPr lang="es-AR" sz="2400" dirty="0" smtClean="0"/>
              <a:t>El </a:t>
            </a:r>
            <a:r>
              <a:rPr lang="es-AR" sz="2400" dirty="0"/>
              <a:t>CPO es el sistema de oxigenoterapia portátil de elección </a:t>
            </a:r>
            <a:r>
              <a:rPr lang="es-AR" sz="2400" dirty="0" smtClean="0"/>
              <a:t>tanto </a:t>
            </a:r>
            <a:r>
              <a:rPr lang="es-AR" sz="2400" dirty="0"/>
              <a:t>dentro del barco </a:t>
            </a:r>
            <a:r>
              <a:rPr lang="es-AR" sz="2400" dirty="0" smtClean="0"/>
              <a:t>como </a:t>
            </a:r>
            <a:r>
              <a:rPr lang="es-AR" sz="2400" dirty="0"/>
              <a:t>en las </a:t>
            </a:r>
            <a:r>
              <a:rPr lang="es-AR" sz="2400" dirty="0" smtClean="0"/>
              <a:t>excursiones, </a:t>
            </a:r>
            <a:r>
              <a:rPr lang="es-AR" sz="2400" dirty="0"/>
              <a:t>utilizando más de una batería. Hay enchufes </a:t>
            </a:r>
            <a:r>
              <a:rPr lang="es-AR" sz="2400" dirty="0" smtClean="0"/>
              <a:t>en </a:t>
            </a:r>
            <a:r>
              <a:rPr lang="es-AR" sz="2400" dirty="0"/>
              <a:t>camarotes, salones comunes y en los autobuses </a:t>
            </a:r>
            <a:r>
              <a:rPr lang="es-AR" sz="2400" dirty="0" smtClean="0"/>
              <a:t>que </a:t>
            </a:r>
            <a:r>
              <a:rPr lang="es-AR" sz="2400" dirty="0"/>
              <a:t>se usan en las </a:t>
            </a:r>
            <a:r>
              <a:rPr lang="es-AR" sz="2400" dirty="0" smtClean="0"/>
              <a:t>excursiones. También </a:t>
            </a:r>
            <a:r>
              <a:rPr lang="es-AR" sz="2400" dirty="0"/>
              <a:t>se pueden combinar diferentes tipos de dispositivos, se puede instalar un tubo madre de O2 líquido en el camarote del paciente con utilización de la mochila para los desplazamientos por el barco y las excursiones. </a:t>
            </a:r>
          </a:p>
        </p:txBody>
      </p:sp>
    </p:spTree>
    <p:extLst>
      <p:ext uri="{BB962C8B-B14F-4D97-AF65-F5344CB8AC3E}">
        <p14:creationId xmlns:p14="http://schemas.microsoft.com/office/powerpoint/2010/main" val="40235164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5" name="4 Rectángulo"/>
          <p:cNvSpPr/>
          <p:nvPr/>
        </p:nvSpPr>
        <p:spPr>
          <a:xfrm>
            <a:off x="323528" y="1772816"/>
            <a:ext cx="8640960" cy="4524315"/>
          </a:xfrm>
          <a:prstGeom prst="rect">
            <a:avLst/>
          </a:prstGeom>
        </p:spPr>
        <p:txBody>
          <a:bodyPr wrap="square">
            <a:spAutoFit/>
          </a:bodyPr>
          <a:lstStyle/>
          <a:p>
            <a:endParaRPr lang="es-AR" sz="2400" dirty="0"/>
          </a:p>
          <a:p>
            <a:r>
              <a:rPr lang="es-AR" sz="2400" dirty="0"/>
              <a:t>• </a:t>
            </a:r>
            <a:r>
              <a:rPr lang="es-AR" sz="2400" b="1" dirty="0" smtClean="0"/>
              <a:t>Avión </a:t>
            </a:r>
            <a:endParaRPr lang="es-AR" sz="2400" b="1" dirty="0"/>
          </a:p>
          <a:p>
            <a:endParaRPr lang="es-AR" sz="2400" dirty="0" smtClean="0"/>
          </a:p>
          <a:p>
            <a:r>
              <a:rPr lang="es-AR" sz="2400" dirty="0" smtClean="0"/>
              <a:t>Los </a:t>
            </a:r>
            <a:r>
              <a:rPr lang="es-AR" sz="2400" dirty="0"/>
              <a:t>viajes en avión  merecen un análisis más profundo. En los vuelos de larga distancia, </a:t>
            </a:r>
            <a:r>
              <a:rPr lang="es-AR" sz="2400" dirty="0" smtClean="0"/>
              <a:t>estamos expuestos a </a:t>
            </a:r>
            <a:r>
              <a:rPr lang="es-AR" sz="2400" dirty="0"/>
              <a:t>altitudes de cabina de hasta 2000 metros aproximadamente durante muchas horas</a:t>
            </a:r>
            <a:r>
              <a:rPr lang="es-AR" sz="2400" dirty="0" smtClean="0"/>
              <a:t>.</a:t>
            </a:r>
          </a:p>
          <a:p>
            <a:endParaRPr lang="es-AR" sz="2400" dirty="0"/>
          </a:p>
          <a:p>
            <a:r>
              <a:rPr lang="es-ES" sz="2400" dirty="0"/>
              <a:t>No hay consenso de como valorar la necesidad del uso de oxígeno en vuelo para las personas en tratamiento con </a:t>
            </a:r>
            <a:r>
              <a:rPr lang="es-ES" sz="2400" dirty="0" smtClean="0"/>
              <a:t>OCD, no solo EPOC.</a:t>
            </a:r>
          </a:p>
          <a:p>
            <a:endParaRPr lang="es-ES" sz="2400" dirty="0" smtClean="0"/>
          </a:p>
          <a:p>
            <a:r>
              <a:rPr lang="es-ES" sz="2400" dirty="0" smtClean="0"/>
              <a:t>Saturación </a:t>
            </a:r>
            <a:r>
              <a:rPr lang="es-ES" sz="2400" dirty="0"/>
              <a:t>de </a:t>
            </a:r>
            <a:r>
              <a:rPr lang="es-ES" sz="2400" dirty="0" smtClean="0"/>
              <a:t>oxígeno?</a:t>
            </a:r>
          </a:p>
          <a:p>
            <a:r>
              <a:rPr lang="es-ES" sz="2400" dirty="0" smtClean="0"/>
              <a:t>VEF</a:t>
            </a:r>
            <a:r>
              <a:rPr lang="es-ES" sz="1200" dirty="0" smtClean="0"/>
              <a:t>1 </a:t>
            </a:r>
            <a:r>
              <a:rPr lang="es-ES" sz="2400" dirty="0" smtClean="0"/>
              <a:t>? </a:t>
            </a:r>
            <a:endParaRPr lang="es-AR" sz="2400" dirty="0"/>
          </a:p>
        </p:txBody>
      </p:sp>
    </p:spTree>
    <p:extLst>
      <p:ext uri="{BB962C8B-B14F-4D97-AF65-F5344CB8AC3E}">
        <p14:creationId xmlns:p14="http://schemas.microsoft.com/office/powerpoint/2010/main" val="3330056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4" name="3 Rectángulo"/>
          <p:cNvSpPr/>
          <p:nvPr/>
        </p:nvSpPr>
        <p:spPr>
          <a:xfrm>
            <a:off x="143000" y="2060848"/>
            <a:ext cx="9001000" cy="3416320"/>
          </a:xfrm>
          <a:prstGeom prst="rect">
            <a:avLst/>
          </a:prstGeom>
        </p:spPr>
        <p:txBody>
          <a:bodyPr wrap="square">
            <a:spAutoFit/>
          </a:bodyPr>
          <a:lstStyle/>
          <a:p>
            <a:r>
              <a:rPr lang="es-AR" sz="2400" b="1" dirty="0"/>
              <a:t>Consulta antes del vuelo</a:t>
            </a:r>
            <a:endParaRPr lang="es-AR" sz="2400" dirty="0"/>
          </a:p>
          <a:p>
            <a:r>
              <a:rPr lang="es-AR" sz="2400" b="1" dirty="0"/>
              <a:t> </a:t>
            </a:r>
            <a:endParaRPr lang="es-AR" sz="2400" b="1" dirty="0" smtClean="0"/>
          </a:p>
          <a:p>
            <a:r>
              <a:rPr lang="es-AR" sz="2400" dirty="0" smtClean="0"/>
              <a:t>Capacitación </a:t>
            </a:r>
            <a:r>
              <a:rPr lang="es-AR" sz="2400" dirty="0"/>
              <a:t>a los médicos de Atención </a:t>
            </a:r>
            <a:r>
              <a:rPr lang="es-AR" sz="2400" dirty="0" smtClean="0"/>
              <a:t>Primaria.</a:t>
            </a:r>
            <a:endParaRPr lang="es-AR" sz="2400" dirty="0"/>
          </a:p>
          <a:p>
            <a:endParaRPr lang="es-AR" sz="2400" dirty="0"/>
          </a:p>
          <a:p>
            <a:r>
              <a:rPr lang="es-AR" sz="2400" dirty="0" smtClean="0"/>
              <a:t>Tener  </a:t>
            </a:r>
            <a:r>
              <a:rPr lang="es-AR" sz="2400" dirty="0"/>
              <a:t>en </a:t>
            </a:r>
            <a:r>
              <a:rPr lang="es-AR" sz="2400" dirty="0" smtClean="0"/>
              <a:t>cuenta:    el </a:t>
            </a:r>
            <a:r>
              <a:rPr lang="es-AR" sz="2400" dirty="0"/>
              <a:t>destino del paciente </a:t>
            </a:r>
            <a:endParaRPr lang="es-AR" sz="2400" dirty="0" smtClean="0"/>
          </a:p>
          <a:p>
            <a:r>
              <a:rPr lang="es-AR" sz="2400" dirty="0"/>
              <a:t> </a:t>
            </a:r>
            <a:r>
              <a:rPr lang="es-AR" sz="2400" dirty="0" smtClean="0"/>
              <a:t>                                  la duración del vuelo </a:t>
            </a:r>
          </a:p>
          <a:p>
            <a:r>
              <a:rPr lang="es-AR" sz="2400" dirty="0"/>
              <a:t> </a:t>
            </a:r>
            <a:r>
              <a:rPr lang="es-AR" sz="2400" dirty="0" smtClean="0"/>
              <a:t>                                  la </a:t>
            </a:r>
            <a:r>
              <a:rPr lang="es-AR" sz="2400" dirty="0"/>
              <a:t>experiencia en vuelos anteriores </a:t>
            </a:r>
            <a:endParaRPr lang="es-AR" sz="2400" dirty="0" smtClean="0"/>
          </a:p>
          <a:p>
            <a:r>
              <a:rPr lang="es-AR" sz="2400" dirty="0"/>
              <a:t> </a:t>
            </a:r>
            <a:r>
              <a:rPr lang="es-AR" sz="2400" dirty="0" smtClean="0"/>
              <a:t>                                  </a:t>
            </a:r>
            <a:r>
              <a:rPr lang="es-AR" sz="2400" dirty="0"/>
              <a:t>el tiempo transcurrido desde la última exacerbación de la enfermedad respiratoria</a:t>
            </a:r>
            <a:r>
              <a:rPr lang="es-AR" sz="2400" dirty="0" smtClean="0"/>
              <a:t>.</a:t>
            </a:r>
            <a:endParaRPr lang="es-AR" sz="2400" dirty="0"/>
          </a:p>
        </p:txBody>
      </p:sp>
    </p:spTree>
    <p:extLst>
      <p:ext uri="{BB962C8B-B14F-4D97-AF65-F5344CB8AC3E}">
        <p14:creationId xmlns:p14="http://schemas.microsoft.com/office/powerpoint/2010/main" val="3208072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16632"/>
            <a:ext cx="1431179" cy="1516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3383608" y="505611"/>
            <a:ext cx="5382499" cy="461665"/>
          </a:xfrm>
          <a:prstGeom prst="rect">
            <a:avLst/>
          </a:prstGeom>
        </p:spPr>
        <p:txBody>
          <a:bodyPr wrap="none">
            <a:spAutoFit/>
          </a:bodyPr>
          <a:lstStyle/>
          <a:p>
            <a:r>
              <a:rPr lang="es-AR" sz="2400" dirty="0">
                <a:cs typeface="Times New Roman" panose="02020603050405020304" pitchFamily="18" charset="0"/>
              </a:rPr>
              <a:t>Oxigenoterapia</a:t>
            </a:r>
            <a:r>
              <a:rPr lang="es-AR" dirty="0">
                <a:cs typeface="Times New Roman" panose="02020603050405020304" pitchFamily="18" charset="0"/>
              </a:rPr>
              <a:t> </a:t>
            </a:r>
            <a:r>
              <a:rPr lang="es-AR" sz="2400" dirty="0">
                <a:cs typeface="Times New Roman" panose="02020603050405020304" pitchFamily="18" charset="0"/>
              </a:rPr>
              <a:t>durante viajes y traslados </a:t>
            </a:r>
            <a:endParaRPr lang="es-AR" sz="2400" dirty="0"/>
          </a:p>
        </p:txBody>
      </p:sp>
      <p:sp>
        <p:nvSpPr>
          <p:cNvPr id="4" name="3 Rectángulo"/>
          <p:cNvSpPr/>
          <p:nvPr/>
        </p:nvSpPr>
        <p:spPr>
          <a:xfrm>
            <a:off x="90681" y="1916832"/>
            <a:ext cx="9001000" cy="3416320"/>
          </a:xfrm>
          <a:prstGeom prst="rect">
            <a:avLst/>
          </a:prstGeom>
        </p:spPr>
        <p:txBody>
          <a:bodyPr wrap="square">
            <a:spAutoFit/>
          </a:bodyPr>
          <a:lstStyle/>
          <a:p>
            <a:r>
              <a:rPr lang="es-AR" sz="2400" b="1" dirty="0"/>
              <a:t>Consulta antes del vuelo</a:t>
            </a:r>
            <a:endParaRPr lang="es-AR" sz="2400" dirty="0"/>
          </a:p>
          <a:p>
            <a:r>
              <a:rPr lang="es-AR" sz="2400" b="1" dirty="0"/>
              <a:t> </a:t>
            </a:r>
            <a:endParaRPr lang="es-AR" sz="2400" dirty="0"/>
          </a:p>
          <a:p>
            <a:pPr marL="342900" indent="-342900">
              <a:buFont typeface="Arial" panose="020B0604020202020204" pitchFamily="34" charset="0"/>
              <a:buChar char="•"/>
            </a:pPr>
            <a:r>
              <a:rPr lang="es-AR" sz="2400" dirty="0" smtClean="0"/>
              <a:t>El </a:t>
            </a:r>
            <a:r>
              <a:rPr lang="es-AR" sz="2400" dirty="0"/>
              <a:t>paciente asume la responsabilidad de su decisión de volar, </a:t>
            </a:r>
            <a:endParaRPr lang="es-AR" sz="2400" dirty="0" smtClean="0"/>
          </a:p>
          <a:p>
            <a:pPr marL="342900" indent="-342900">
              <a:buFont typeface="Arial" panose="020B0604020202020204" pitchFamily="34" charset="0"/>
              <a:buChar char="•"/>
            </a:pPr>
            <a:r>
              <a:rPr lang="es-AR" sz="2400" dirty="0" smtClean="0"/>
              <a:t>La </a:t>
            </a:r>
            <a:r>
              <a:rPr lang="es-AR" sz="2400" dirty="0"/>
              <a:t>compañía aérea puede negarse a admitirle si la seguridad del paciente es incierta.</a:t>
            </a:r>
          </a:p>
          <a:p>
            <a:pPr marL="342900" indent="-342900">
              <a:buFont typeface="Arial" panose="020B0604020202020204" pitchFamily="34" charset="0"/>
              <a:buChar char="•"/>
            </a:pPr>
            <a:r>
              <a:rPr lang="es-AR" sz="2400" dirty="0"/>
              <a:t>Los pacientes que utilizan </a:t>
            </a:r>
            <a:r>
              <a:rPr lang="es-AR" sz="2400" dirty="0" smtClean="0"/>
              <a:t>OCD </a:t>
            </a:r>
            <a:r>
              <a:rPr lang="es-AR" sz="2400" dirty="0"/>
              <a:t>no pueden emplear el equipo durante el vuelo. </a:t>
            </a:r>
            <a:endParaRPr lang="es-AR" sz="2400" dirty="0" smtClean="0"/>
          </a:p>
          <a:p>
            <a:pPr marL="342900" indent="-342900">
              <a:buFont typeface="Arial" panose="020B0604020202020204" pitchFamily="34" charset="0"/>
              <a:buChar char="•"/>
            </a:pPr>
            <a:r>
              <a:rPr lang="es-AR" sz="2400" dirty="0" smtClean="0"/>
              <a:t>El </a:t>
            </a:r>
            <a:r>
              <a:rPr lang="es-AR" sz="2400" dirty="0"/>
              <a:t>oxígeno puede suministrarse a través de los sistemas del avión por lo menos en Aerolíneas Argentinas. </a:t>
            </a:r>
          </a:p>
        </p:txBody>
      </p:sp>
    </p:spTree>
    <p:extLst>
      <p:ext uri="{BB962C8B-B14F-4D97-AF65-F5344CB8AC3E}">
        <p14:creationId xmlns:p14="http://schemas.microsoft.com/office/powerpoint/2010/main" val="1660326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TotalTime>
  <Words>1014</Words>
  <Application>Microsoft Office PowerPoint</Application>
  <PresentationFormat>Presentación en pantalla (4:3)</PresentationFormat>
  <Paragraphs>163</Paragraphs>
  <Slides>22</Slides>
  <Notes>0</Notes>
  <HiddenSlides>0</HiddenSlides>
  <MMClips>0</MMClips>
  <ScaleCrop>false</ScaleCrop>
  <HeadingPairs>
    <vt:vector size="4" baseType="variant">
      <vt:variant>
        <vt:lpstr>Tema</vt:lpstr>
      </vt:variant>
      <vt:variant>
        <vt:i4>2</vt:i4>
      </vt:variant>
      <vt:variant>
        <vt:lpstr>Títulos de diapositiva</vt:lpstr>
      </vt:variant>
      <vt:variant>
        <vt:i4>22</vt:i4>
      </vt:variant>
    </vt:vector>
  </HeadingPairs>
  <TitlesOfParts>
    <vt:vector size="24" baseType="lpstr">
      <vt:lpstr>Tema de Office</vt:lpstr>
      <vt:lpstr>Diseño personalizado</vt:lpstr>
      <vt:lpstr>  Oxigenoterapia durante  viajes y traslados  </vt:lpstr>
      <vt:lpstr> Oxigenoterapia durante viajes y traslados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Oxigenoterapia durante  viajes y traslados</dc:title>
  <dc:creator>Luis Darío Larrateguy</dc:creator>
  <cp:lastModifiedBy>Luis Darío Larrateguy</cp:lastModifiedBy>
  <cp:revision>18</cp:revision>
  <dcterms:created xsi:type="dcterms:W3CDTF">2014-10-04T15:04:55Z</dcterms:created>
  <dcterms:modified xsi:type="dcterms:W3CDTF">2014-10-08T16:06:48Z</dcterms:modified>
</cp:coreProperties>
</file>