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64" r:id="rId2"/>
    <p:sldMasterId id="2147484247" r:id="rId3"/>
    <p:sldMasterId id="2147485262" r:id="rId4"/>
    <p:sldMasterId id="2147486259" r:id="rId5"/>
    <p:sldMasterId id="2147486275" r:id="rId6"/>
  </p:sldMasterIdLst>
  <p:notesMasterIdLst>
    <p:notesMasterId r:id="rId33"/>
  </p:notesMasterIdLst>
  <p:sldIdLst>
    <p:sldId id="336" r:id="rId7"/>
    <p:sldId id="414" r:id="rId8"/>
    <p:sldId id="415" r:id="rId9"/>
    <p:sldId id="424" r:id="rId10"/>
    <p:sldId id="416" r:id="rId11"/>
    <p:sldId id="417" r:id="rId12"/>
    <p:sldId id="418" r:id="rId13"/>
    <p:sldId id="419" r:id="rId14"/>
    <p:sldId id="421" r:id="rId15"/>
    <p:sldId id="422" r:id="rId16"/>
    <p:sldId id="420" r:id="rId17"/>
    <p:sldId id="423" r:id="rId18"/>
    <p:sldId id="425" r:id="rId19"/>
    <p:sldId id="426" r:id="rId20"/>
    <p:sldId id="427" r:id="rId21"/>
    <p:sldId id="428" r:id="rId22"/>
    <p:sldId id="429" r:id="rId23"/>
    <p:sldId id="430" r:id="rId24"/>
    <p:sldId id="431" r:id="rId25"/>
    <p:sldId id="432" r:id="rId26"/>
    <p:sldId id="436" r:id="rId27"/>
    <p:sldId id="437" r:id="rId28"/>
    <p:sldId id="438" r:id="rId29"/>
    <p:sldId id="439" r:id="rId30"/>
    <p:sldId id="440" r:id="rId31"/>
    <p:sldId id="380" r:id="rId32"/>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76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014B8C3-E186-6349-A542-02C894671E13}" type="datetimeFigureOut">
              <a:rPr lang="it-IT"/>
              <a:pPr>
                <a:defRPr/>
              </a:pPr>
              <a:t>11/10/14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7CC44FE-574A-134F-BA02-3164456038C9}" type="slidenum">
              <a:rPr lang="it-IT"/>
              <a:pPr>
                <a:defRPr/>
              </a:pPr>
              <a:t>‹n.›</a:t>
            </a:fld>
            <a:endParaRPr lang="it-IT"/>
          </a:p>
        </p:txBody>
      </p:sp>
    </p:spTree>
    <p:extLst>
      <p:ext uri="{BB962C8B-B14F-4D97-AF65-F5344CB8AC3E}">
        <p14:creationId xmlns:p14="http://schemas.microsoft.com/office/powerpoint/2010/main" val="412541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rPr>
              <a:t>Proposed pathophysiological mechanisms contributing to cardiac complications in patients with acute pneumonia</a:t>
            </a:r>
          </a:p>
        </p:txBody>
      </p:sp>
      <p:sp>
        <p:nvSpPr>
          <p:cNvPr id="28676" name="Segnaposto numero diapositiva 3"/>
          <p:cNvSpPr>
            <a:spLocks noGrp="1"/>
          </p:cNvSpPr>
          <p:nvPr>
            <p:ph type="sldNum" sz="quarter" idx="5"/>
          </p:nvPr>
        </p:nvSpPr>
        <p:spPr/>
        <p:txBody>
          <a:bodyPr/>
          <a:lstStyle/>
          <a:p>
            <a:pPr>
              <a:defRPr/>
            </a:pPr>
            <a:fld id="{17BBDAE0-5DA3-304F-B0C6-D7AFBCB43902}"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 name="Segnaposto numero diapositiva 3"/>
          <p:cNvSpPr>
            <a:spLocks noGrp="1"/>
          </p:cNvSpPr>
          <p:nvPr>
            <p:ph type="sldNum" sz="quarter" idx="5"/>
          </p:nvPr>
        </p:nvSpPr>
        <p:spPr/>
        <p:txBody>
          <a:bodyPr/>
          <a:lstStyle/>
          <a:p>
            <a:pPr>
              <a:defRPr/>
            </a:pPr>
            <a:fld id="{DBD71488-1742-CB47-8AE9-C9F56A200906}" type="slidenum">
              <a:rPr lang="it-IT" smtClean="0"/>
              <a:pPr>
                <a:defRPr/>
              </a:pPr>
              <a:t>14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normAutofit fontScale="92500" lnSpcReduction="10000"/>
          </a:bodyPr>
          <a:lstStyle/>
          <a:p>
            <a:pPr>
              <a:defRPr/>
            </a:pPr>
            <a:r>
              <a:rPr lang="it-IT" dirty="0" err="1" smtClean="0">
                <a:ea typeface="+mn-ea"/>
                <a:cs typeface="+mn-cs"/>
              </a:rPr>
              <a:t>Objectives</a:t>
            </a:r>
            <a:r>
              <a:rPr lang="it-IT" dirty="0" smtClean="0">
                <a:ea typeface="+mn-ea"/>
                <a:cs typeface="+mn-cs"/>
              </a:rPr>
              <a:t> The </a:t>
            </a:r>
            <a:r>
              <a:rPr lang="it-IT" dirty="0" err="1" smtClean="0">
                <a:ea typeface="+mn-ea"/>
                <a:cs typeface="+mn-cs"/>
              </a:rPr>
              <a:t>aim</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this</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to</a:t>
            </a:r>
            <a:r>
              <a:rPr lang="it-IT" dirty="0" smtClean="0">
                <a:ea typeface="+mn-ea"/>
                <a:cs typeface="+mn-cs"/>
              </a:rPr>
              <a:t> test the</a:t>
            </a:r>
          </a:p>
          <a:p>
            <a:pPr>
              <a:defRPr/>
            </a:pPr>
            <a:r>
              <a:rPr lang="it-IT" dirty="0" err="1" smtClean="0">
                <a:ea typeface="+mn-ea"/>
                <a:cs typeface="+mn-cs"/>
              </a:rPr>
              <a:t>hypothesis</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aspirin</a:t>
            </a:r>
            <a:r>
              <a:rPr lang="it-IT" dirty="0" smtClean="0">
                <a:ea typeface="+mn-ea"/>
                <a:cs typeface="+mn-cs"/>
              </a:rPr>
              <a:t> </a:t>
            </a:r>
            <a:r>
              <a:rPr lang="it-IT" dirty="0" err="1" smtClean="0">
                <a:ea typeface="+mn-ea"/>
                <a:cs typeface="+mn-cs"/>
              </a:rPr>
              <a:t>would</a:t>
            </a:r>
            <a:r>
              <a:rPr lang="it-IT" dirty="0" smtClean="0">
                <a:ea typeface="+mn-ea"/>
                <a:cs typeface="+mn-cs"/>
              </a:rPr>
              <a:t> reduce the </a:t>
            </a:r>
            <a:r>
              <a:rPr lang="it-IT" dirty="0" err="1" smtClean="0">
                <a:ea typeface="+mn-ea"/>
                <a:cs typeface="+mn-cs"/>
              </a:rPr>
              <a:t>risk</a:t>
            </a:r>
            <a:r>
              <a:rPr lang="it-IT" dirty="0" smtClean="0">
                <a:ea typeface="+mn-ea"/>
                <a:cs typeface="+mn-cs"/>
              </a:rPr>
              <a:t> </a:t>
            </a:r>
            <a:r>
              <a:rPr lang="it-IT" dirty="0" err="1" smtClean="0">
                <a:ea typeface="+mn-ea"/>
                <a:cs typeface="+mn-cs"/>
              </a:rPr>
              <a:t>for</a:t>
            </a:r>
            <a:r>
              <a:rPr lang="it-IT" dirty="0" smtClean="0">
                <a:ea typeface="+mn-ea"/>
                <a:cs typeface="+mn-cs"/>
              </a:rPr>
              <a:t> acute</a:t>
            </a:r>
          </a:p>
          <a:p>
            <a:pPr>
              <a:defRPr/>
            </a:pPr>
            <a:r>
              <a:rPr lang="it-IT" dirty="0" err="1" smtClean="0">
                <a:ea typeface="+mn-ea"/>
                <a:cs typeface="+mn-cs"/>
              </a:rPr>
              <a:t>coronary</a:t>
            </a:r>
            <a:r>
              <a:rPr lang="it-IT" dirty="0" smtClean="0">
                <a:ea typeface="+mn-ea"/>
                <a:cs typeface="+mn-cs"/>
              </a:rPr>
              <a:t> </a:t>
            </a:r>
            <a:r>
              <a:rPr lang="it-IT" dirty="0" err="1" smtClean="0">
                <a:ea typeface="+mn-ea"/>
                <a:cs typeface="+mn-cs"/>
              </a:rPr>
              <a:t>syndromes</a:t>
            </a:r>
            <a:r>
              <a:rPr lang="it-IT" dirty="0" smtClean="0">
                <a:ea typeface="+mn-ea"/>
                <a:cs typeface="+mn-cs"/>
              </a:rPr>
              <a:t> (</a:t>
            </a:r>
            <a:r>
              <a:rPr lang="it-IT" dirty="0" err="1" smtClean="0">
                <a:ea typeface="+mn-ea"/>
                <a:cs typeface="+mn-cs"/>
              </a:rPr>
              <a:t>ACSs</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pneumonia.</a:t>
            </a:r>
          </a:p>
          <a:p>
            <a:pPr>
              <a:defRPr/>
            </a:pPr>
            <a:r>
              <a:rPr lang="it-IT" dirty="0" err="1" smtClean="0">
                <a:ea typeface="+mn-ea"/>
                <a:cs typeface="+mn-cs"/>
              </a:rPr>
              <a:t>Backgrounds</a:t>
            </a:r>
            <a:r>
              <a:rPr lang="it-IT" dirty="0" smtClean="0">
                <a:ea typeface="+mn-ea"/>
                <a:cs typeface="+mn-cs"/>
              </a:rPr>
              <a:t> </a:t>
            </a:r>
            <a:r>
              <a:rPr lang="it-IT" dirty="0" err="1" smtClean="0">
                <a:ea typeface="+mn-ea"/>
                <a:cs typeface="+mn-cs"/>
              </a:rPr>
              <a:t>Pooled</a:t>
            </a:r>
            <a:r>
              <a:rPr lang="it-IT" dirty="0" smtClean="0">
                <a:ea typeface="+mn-ea"/>
                <a:cs typeface="+mn-cs"/>
              </a:rPr>
              <a:t> data </a:t>
            </a:r>
            <a:r>
              <a:rPr lang="it-IT" dirty="0" err="1" smtClean="0">
                <a:ea typeface="+mn-ea"/>
                <a:cs typeface="+mn-cs"/>
              </a:rPr>
              <a:t>suggest</a:t>
            </a:r>
            <a:r>
              <a:rPr lang="it-IT" dirty="0" smtClean="0">
                <a:ea typeface="+mn-ea"/>
                <a:cs typeface="+mn-cs"/>
              </a:rPr>
              <a:t> </a:t>
            </a:r>
            <a:r>
              <a:rPr lang="it-IT" dirty="0" err="1" smtClean="0">
                <a:ea typeface="+mn-ea"/>
                <a:cs typeface="+mn-cs"/>
              </a:rPr>
              <a:t>that</a:t>
            </a:r>
            <a:r>
              <a:rPr lang="it-IT" dirty="0" smtClean="0">
                <a:ea typeface="+mn-ea"/>
                <a:cs typeface="+mn-cs"/>
              </a:rPr>
              <a:t> pneumonia </a:t>
            </a:r>
            <a:r>
              <a:rPr lang="it-IT" dirty="0" err="1" smtClean="0">
                <a:ea typeface="+mn-ea"/>
                <a:cs typeface="+mn-cs"/>
              </a:rPr>
              <a:t>may</a:t>
            </a:r>
            <a:endParaRPr lang="it-IT" dirty="0" smtClean="0">
              <a:ea typeface="+mn-ea"/>
              <a:cs typeface="+mn-cs"/>
            </a:endParaRPr>
          </a:p>
          <a:p>
            <a:pPr>
              <a:defRPr/>
            </a:pPr>
            <a:r>
              <a:rPr lang="it-IT" dirty="0" smtClean="0">
                <a:ea typeface="+mn-ea"/>
                <a:cs typeface="+mn-cs"/>
              </a:rPr>
              <a:t>trigger </a:t>
            </a:r>
            <a:r>
              <a:rPr lang="it-IT" dirty="0" err="1" smtClean="0">
                <a:ea typeface="+mn-ea"/>
                <a:cs typeface="+mn-cs"/>
              </a:rPr>
              <a:t>an</a:t>
            </a:r>
            <a:r>
              <a:rPr lang="it-IT" dirty="0" smtClean="0">
                <a:ea typeface="+mn-ea"/>
                <a:cs typeface="+mn-cs"/>
              </a:rPr>
              <a:t> ACS </a:t>
            </a:r>
            <a:r>
              <a:rPr lang="it-IT" dirty="0" err="1" smtClean="0">
                <a:ea typeface="+mn-ea"/>
                <a:cs typeface="+mn-cs"/>
              </a:rPr>
              <a:t>as</a:t>
            </a:r>
            <a:r>
              <a:rPr lang="it-IT" dirty="0" smtClean="0">
                <a:ea typeface="+mn-ea"/>
                <a:cs typeface="+mn-cs"/>
              </a:rPr>
              <a:t> a </a:t>
            </a:r>
            <a:r>
              <a:rPr lang="it-IT" dirty="0" err="1" smtClean="0">
                <a:ea typeface="+mn-ea"/>
                <a:cs typeface="+mn-cs"/>
              </a:rPr>
              <a:t>result</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inflammatory</a:t>
            </a:r>
            <a:r>
              <a:rPr lang="it-IT" dirty="0" smtClean="0">
                <a:ea typeface="+mn-ea"/>
                <a:cs typeface="+mn-cs"/>
              </a:rPr>
              <a:t> </a:t>
            </a:r>
            <a:r>
              <a:rPr lang="it-IT" dirty="0" err="1" smtClean="0">
                <a:ea typeface="+mn-ea"/>
                <a:cs typeface="+mn-cs"/>
              </a:rPr>
              <a:t>reactions</a:t>
            </a:r>
            <a:r>
              <a:rPr lang="it-IT" dirty="0" smtClean="0">
                <a:ea typeface="+mn-ea"/>
                <a:cs typeface="+mn-cs"/>
              </a:rPr>
              <a:t> and</a:t>
            </a:r>
          </a:p>
          <a:p>
            <a:pPr>
              <a:defRPr/>
            </a:pPr>
            <a:r>
              <a:rPr lang="it-IT" dirty="0" smtClean="0">
                <a:ea typeface="+mn-ea"/>
                <a:cs typeface="+mn-cs"/>
              </a:rPr>
              <a:t>the </a:t>
            </a:r>
            <a:r>
              <a:rPr lang="it-IT" dirty="0" err="1" smtClean="0">
                <a:ea typeface="+mn-ea"/>
                <a:cs typeface="+mn-cs"/>
              </a:rPr>
              <a:t>prothrombotic</a:t>
            </a:r>
            <a:r>
              <a:rPr lang="it-IT" dirty="0" smtClean="0">
                <a:ea typeface="+mn-ea"/>
                <a:cs typeface="+mn-cs"/>
              </a:rPr>
              <a:t> </a:t>
            </a:r>
            <a:r>
              <a:rPr lang="it-IT" dirty="0" err="1" smtClean="0">
                <a:ea typeface="+mn-ea"/>
                <a:cs typeface="+mn-cs"/>
              </a:rPr>
              <a:t>changes</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pneumonia.</a:t>
            </a:r>
          </a:p>
          <a:p>
            <a:pPr>
              <a:defRPr/>
            </a:pPr>
            <a:r>
              <a:rPr lang="it-IT" dirty="0" err="1" smtClean="0">
                <a:ea typeface="+mn-ea"/>
                <a:cs typeface="+mn-cs"/>
              </a:rPr>
              <a:t>Hypothetically</a:t>
            </a:r>
            <a:r>
              <a:rPr lang="it-IT" dirty="0" smtClean="0">
                <a:ea typeface="+mn-ea"/>
                <a:cs typeface="+mn-cs"/>
              </a:rPr>
              <a:t> </a:t>
            </a:r>
            <a:r>
              <a:rPr lang="it-IT" dirty="0" err="1" smtClean="0">
                <a:ea typeface="+mn-ea"/>
                <a:cs typeface="+mn-cs"/>
              </a:rPr>
              <a:t>considering</a:t>
            </a:r>
            <a:r>
              <a:rPr lang="it-IT" dirty="0" smtClean="0">
                <a:ea typeface="+mn-ea"/>
                <a:cs typeface="+mn-cs"/>
              </a:rPr>
              <a:t> </a:t>
            </a:r>
            <a:r>
              <a:rPr lang="it-IT" dirty="0" err="1" smtClean="0">
                <a:ea typeface="+mn-ea"/>
                <a:cs typeface="+mn-cs"/>
              </a:rPr>
              <a:t>its</a:t>
            </a:r>
            <a:r>
              <a:rPr lang="it-IT" dirty="0" smtClean="0">
                <a:ea typeface="+mn-ea"/>
                <a:cs typeface="+mn-cs"/>
              </a:rPr>
              <a:t> </a:t>
            </a:r>
            <a:r>
              <a:rPr lang="it-IT" dirty="0" err="1" smtClean="0">
                <a:ea typeface="+mn-ea"/>
                <a:cs typeface="+mn-cs"/>
              </a:rPr>
              <a:t>antiaggregating</a:t>
            </a:r>
            <a:r>
              <a:rPr lang="it-IT" dirty="0" smtClean="0">
                <a:ea typeface="+mn-ea"/>
                <a:cs typeface="+mn-cs"/>
              </a:rPr>
              <a:t> and </a:t>
            </a:r>
            <a:r>
              <a:rPr lang="it-IT" dirty="0" err="1" smtClean="0">
                <a:ea typeface="+mn-ea"/>
                <a:cs typeface="+mn-cs"/>
              </a:rPr>
              <a:t>antiinflammatory</a:t>
            </a:r>
            <a:endParaRPr lang="it-IT" dirty="0" smtClean="0">
              <a:ea typeface="+mn-ea"/>
              <a:cs typeface="+mn-cs"/>
            </a:endParaRPr>
          </a:p>
          <a:p>
            <a:pPr>
              <a:defRPr/>
            </a:pPr>
            <a:r>
              <a:rPr lang="it-IT" dirty="0" err="1" smtClean="0">
                <a:ea typeface="+mn-ea"/>
                <a:cs typeface="+mn-cs"/>
              </a:rPr>
              <a:t>effects</a:t>
            </a:r>
            <a:r>
              <a:rPr lang="it-IT" dirty="0" smtClean="0">
                <a:ea typeface="+mn-ea"/>
                <a:cs typeface="+mn-cs"/>
              </a:rPr>
              <a:t>, </a:t>
            </a:r>
            <a:r>
              <a:rPr lang="it-IT" dirty="0" err="1" smtClean="0">
                <a:ea typeface="+mn-ea"/>
                <a:cs typeface="+mn-cs"/>
              </a:rPr>
              <a:t>aspirin</a:t>
            </a:r>
            <a:r>
              <a:rPr lang="it-IT" dirty="0" smtClean="0">
                <a:ea typeface="+mn-ea"/>
                <a:cs typeface="+mn-cs"/>
              </a:rPr>
              <a:t> </a:t>
            </a:r>
            <a:r>
              <a:rPr lang="it-IT" dirty="0" err="1" smtClean="0">
                <a:ea typeface="+mn-ea"/>
                <a:cs typeface="+mn-cs"/>
              </a:rPr>
              <a:t>might</a:t>
            </a:r>
            <a:r>
              <a:rPr lang="it-IT" dirty="0" smtClean="0">
                <a:ea typeface="+mn-ea"/>
                <a:cs typeface="+mn-cs"/>
              </a:rPr>
              <a:t> </a:t>
            </a:r>
            <a:r>
              <a:rPr lang="it-IT" dirty="0" err="1" smtClean="0">
                <a:ea typeface="+mn-ea"/>
                <a:cs typeface="+mn-cs"/>
              </a:rPr>
              <a:t>also</a:t>
            </a:r>
            <a:r>
              <a:rPr lang="it-IT" dirty="0" smtClean="0">
                <a:ea typeface="+mn-ea"/>
                <a:cs typeface="+mn-cs"/>
              </a:rPr>
              <a:t> </a:t>
            </a:r>
            <a:r>
              <a:rPr lang="it-IT" dirty="0" err="1" smtClean="0">
                <a:ea typeface="+mn-ea"/>
                <a:cs typeface="+mn-cs"/>
              </a:rPr>
              <a:t>be</a:t>
            </a:r>
            <a:r>
              <a:rPr lang="it-IT" dirty="0" smtClean="0">
                <a:ea typeface="+mn-ea"/>
                <a:cs typeface="+mn-cs"/>
              </a:rPr>
              <a:t> </a:t>
            </a:r>
            <a:r>
              <a:rPr lang="it-IT" dirty="0" err="1" smtClean="0">
                <a:ea typeface="+mn-ea"/>
                <a:cs typeface="+mn-cs"/>
              </a:rPr>
              <a:t>beneficial</a:t>
            </a:r>
            <a:r>
              <a:rPr lang="it-IT" dirty="0" smtClean="0">
                <a:ea typeface="+mn-ea"/>
                <a:cs typeface="+mn-cs"/>
              </a:rPr>
              <a:t> </a:t>
            </a:r>
            <a:r>
              <a:rPr lang="it-IT" dirty="0" err="1" smtClean="0">
                <a:ea typeface="+mn-ea"/>
                <a:cs typeface="+mn-cs"/>
              </a:rPr>
              <a:t>for</a:t>
            </a:r>
            <a:endParaRPr lang="it-IT" dirty="0" smtClean="0">
              <a:ea typeface="+mn-ea"/>
              <a:cs typeface="+mn-cs"/>
            </a:endParaRPr>
          </a:p>
          <a:p>
            <a:pPr>
              <a:defRPr/>
            </a:pPr>
            <a:r>
              <a:rPr lang="it-IT" dirty="0" smtClean="0">
                <a:ea typeface="+mn-ea"/>
                <a:cs typeface="+mn-cs"/>
              </a:rPr>
              <a:t>the </a:t>
            </a:r>
            <a:r>
              <a:rPr lang="it-IT" dirty="0" err="1" smtClean="0">
                <a:ea typeface="+mn-ea"/>
                <a:cs typeface="+mn-cs"/>
              </a:rPr>
              <a:t>primary</a:t>
            </a:r>
            <a:r>
              <a:rPr lang="it-IT" dirty="0" smtClean="0">
                <a:ea typeface="+mn-ea"/>
                <a:cs typeface="+mn-cs"/>
              </a:rPr>
              <a:t> </a:t>
            </a:r>
            <a:r>
              <a:rPr lang="it-IT" dirty="0" err="1" smtClean="0">
                <a:ea typeface="+mn-ea"/>
                <a:cs typeface="+mn-cs"/>
              </a:rPr>
              <a:t>prevention</a:t>
            </a:r>
            <a:r>
              <a:rPr lang="it-IT" dirty="0" smtClean="0">
                <a:ea typeface="+mn-ea"/>
                <a:cs typeface="+mn-cs"/>
              </a:rPr>
              <a:t> </a:t>
            </a:r>
            <a:r>
              <a:rPr lang="it-IT" dirty="0" err="1" smtClean="0">
                <a:ea typeface="+mn-ea"/>
                <a:cs typeface="+mn-cs"/>
              </a:rPr>
              <a:t>of</a:t>
            </a:r>
            <a:r>
              <a:rPr lang="it-IT" dirty="0" smtClean="0">
                <a:ea typeface="+mn-ea"/>
                <a:cs typeface="+mn-cs"/>
              </a:rPr>
              <a:t> ACS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pneumonia.</a:t>
            </a:r>
          </a:p>
          <a:p>
            <a:pPr>
              <a:defRPr/>
            </a:pPr>
            <a:r>
              <a:rPr lang="it-IT" dirty="0" err="1" smtClean="0">
                <a:ea typeface="+mn-ea"/>
                <a:cs typeface="+mn-cs"/>
              </a:rPr>
              <a:t>Methods</a:t>
            </a:r>
            <a:r>
              <a:rPr lang="it-IT" dirty="0" smtClean="0">
                <a:ea typeface="+mn-ea"/>
                <a:cs typeface="+mn-cs"/>
              </a:rPr>
              <a:t> </a:t>
            </a:r>
            <a:r>
              <a:rPr lang="it-IT" dirty="0" err="1" smtClean="0">
                <a:ea typeface="+mn-ea"/>
                <a:cs typeface="+mn-cs"/>
              </a:rPr>
              <a:t>One</a:t>
            </a:r>
            <a:r>
              <a:rPr lang="it-IT" dirty="0" smtClean="0">
                <a:ea typeface="+mn-ea"/>
                <a:cs typeface="+mn-cs"/>
              </a:rPr>
              <a:t> </a:t>
            </a:r>
            <a:r>
              <a:rPr lang="it-IT" dirty="0" err="1" smtClean="0">
                <a:ea typeface="+mn-ea"/>
                <a:cs typeface="+mn-cs"/>
              </a:rPr>
              <a:t>hundred</a:t>
            </a:r>
            <a:r>
              <a:rPr lang="it-IT" dirty="0" smtClean="0">
                <a:ea typeface="+mn-ea"/>
                <a:cs typeface="+mn-cs"/>
              </a:rPr>
              <a:t> and </a:t>
            </a:r>
            <a:r>
              <a:rPr lang="it-IT" dirty="0" err="1" smtClean="0">
                <a:ea typeface="+mn-ea"/>
                <a:cs typeface="+mn-cs"/>
              </a:rPr>
              <a:t>eighty-five</a:t>
            </a:r>
            <a:r>
              <a:rPr lang="it-IT" dirty="0" smtClean="0">
                <a:ea typeface="+mn-ea"/>
                <a:cs typeface="+mn-cs"/>
              </a:rPr>
              <a:t> </a:t>
            </a:r>
            <a:r>
              <a:rPr lang="it-IT" dirty="0" err="1" smtClean="0">
                <a:ea typeface="+mn-ea"/>
                <a:cs typeface="+mn-cs"/>
              </a:rPr>
              <a:t>patients</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dirty="0" smtClean="0">
                <a:ea typeface="+mn-ea"/>
                <a:cs typeface="+mn-cs"/>
              </a:rPr>
              <a:t>pneumonia </a:t>
            </a:r>
            <a:r>
              <a:rPr lang="it-IT" dirty="0" err="1" smtClean="0">
                <a:ea typeface="+mn-ea"/>
                <a:cs typeface="+mn-cs"/>
              </a:rPr>
              <a:t>who</a:t>
            </a:r>
            <a:r>
              <a:rPr lang="it-IT" dirty="0" smtClean="0">
                <a:ea typeface="+mn-ea"/>
                <a:cs typeface="+mn-cs"/>
              </a:rPr>
              <a:t> </a:t>
            </a:r>
            <a:r>
              <a:rPr lang="it-IT" dirty="0" err="1" smtClean="0">
                <a:ea typeface="+mn-ea"/>
                <a:cs typeface="+mn-cs"/>
              </a:rPr>
              <a:t>had</a:t>
            </a:r>
            <a:r>
              <a:rPr lang="it-IT" dirty="0" smtClean="0">
                <a:ea typeface="+mn-ea"/>
                <a:cs typeface="+mn-cs"/>
              </a:rPr>
              <a:t> more </a:t>
            </a:r>
            <a:r>
              <a:rPr lang="it-IT" dirty="0" err="1" smtClean="0">
                <a:ea typeface="+mn-ea"/>
                <a:cs typeface="+mn-cs"/>
              </a:rPr>
              <a:t>than</a:t>
            </a:r>
            <a:r>
              <a:rPr lang="it-IT" dirty="0" smtClean="0">
                <a:ea typeface="+mn-ea"/>
                <a:cs typeface="+mn-cs"/>
              </a:rPr>
              <a:t> </a:t>
            </a:r>
            <a:r>
              <a:rPr lang="it-IT" dirty="0" err="1" smtClean="0">
                <a:ea typeface="+mn-ea"/>
                <a:cs typeface="+mn-cs"/>
              </a:rPr>
              <a:t>one</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factor</a:t>
            </a:r>
            <a:r>
              <a:rPr lang="it-IT" dirty="0" smtClean="0">
                <a:ea typeface="+mn-ea"/>
                <a:cs typeface="+mn-cs"/>
              </a:rPr>
              <a:t> </a:t>
            </a:r>
            <a:r>
              <a:rPr lang="it-IT" dirty="0" err="1" smtClean="0">
                <a:ea typeface="+mn-ea"/>
                <a:cs typeface="+mn-cs"/>
              </a:rPr>
              <a:t>for</a:t>
            </a:r>
            <a:endParaRPr lang="it-IT" dirty="0" smtClean="0">
              <a:ea typeface="+mn-ea"/>
              <a:cs typeface="+mn-cs"/>
            </a:endParaRPr>
          </a:p>
          <a:p>
            <a:pPr>
              <a:defRPr/>
            </a:pPr>
            <a:r>
              <a:rPr lang="it-IT" dirty="0" err="1" smtClean="0">
                <a:ea typeface="+mn-ea"/>
                <a:cs typeface="+mn-cs"/>
              </a:rPr>
              <a:t>cardiovascular</a:t>
            </a:r>
            <a:r>
              <a:rPr lang="it-IT" dirty="0" smtClean="0">
                <a:ea typeface="+mn-ea"/>
                <a:cs typeface="+mn-cs"/>
              </a:rPr>
              <a:t> </a:t>
            </a:r>
            <a:r>
              <a:rPr lang="it-IT" dirty="0" err="1" smtClean="0">
                <a:ea typeface="+mn-ea"/>
                <a:cs typeface="+mn-cs"/>
              </a:rPr>
              <a:t>disease</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aspirin</a:t>
            </a:r>
            <a:endParaRPr lang="it-IT" dirty="0" smtClean="0">
              <a:ea typeface="+mn-ea"/>
              <a:cs typeface="+mn-cs"/>
            </a:endParaRPr>
          </a:p>
          <a:p>
            <a:pPr>
              <a:defRPr/>
            </a:pPr>
            <a:r>
              <a:rPr lang="it-IT" dirty="0" err="1" smtClean="0">
                <a:ea typeface="+mn-ea"/>
                <a:cs typeface="+mn-cs"/>
              </a:rPr>
              <a:t>group</a:t>
            </a:r>
            <a:r>
              <a:rPr lang="it-IT" dirty="0" smtClean="0">
                <a:ea typeface="+mn-ea"/>
                <a:cs typeface="+mn-cs"/>
              </a:rPr>
              <a:t> (</a:t>
            </a:r>
            <a:r>
              <a:rPr lang="it-IT" b="1" dirty="0" err="1" smtClean="0">
                <a:ea typeface="+mn-ea"/>
                <a:cs typeface="+mn-cs"/>
              </a:rPr>
              <a:t>n=</a:t>
            </a:r>
            <a:r>
              <a:rPr lang="it-IT" b="1" dirty="0" smtClean="0">
                <a:ea typeface="+mn-ea"/>
                <a:cs typeface="+mn-cs"/>
              </a:rPr>
              <a:t> 91) or a </a:t>
            </a:r>
            <a:r>
              <a:rPr lang="it-IT" b="1" dirty="0" err="1" smtClean="0">
                <a:ea typeface="+mn-ea"/>
                <a:cs typeface="+mn-cs"/>
              </a:rPr>
              <a:t>control</a:t>
            </a:r>
            <a:r>
              <a:rPr lang="it-IT" b="1" dirty="0" smtClean="0">
                <a:ea typeface="+mn-ea"/>
                <a:cs typeface="+mn-cs"/>
              </a:rPr>
              <a:t> </a:t>
            </a:r>
            <a:r>
              <a:rPr lang="it-IT" b="1" dirty="0" err="1" smtClean="0">
                <a:ea typeface="+mn-ea"/>
                <a:cs typeface="+mn-cs"/>
              </a:rPr>
              <a:t>group</a:t>
            </a:r>
            <a:r>
              <a:rPr lang="it-IT" b="1" dirty="0" smtClean="0">
                <a:ea typeface="+mn-ea"/>
                <a:cs typeface="+mn-cs"/>
              </a:rPr>
              <a:t> (</a:t>
            </a:r>
            <a:r>
              <a:rPr lang="it-IT" b="1" dirty="0" err="1" smtClean="0">
                <a:ea typeface="+mn-ea"/>
                <a:cs typeface="+mn-cs"/>
              </a:rPr>
              <a:t>n</a:t>
            </a:r>
            <a:r>
              <a:rPr lang="it-IT" b="1" dirty="0" smtClean="0">
                <a:ea typeface="+mn-ea"/>
                <a:cs typeface="+mn-cs"/>
              </a:rPr>
              <a:t> =94). The </a:t>
            </a:r>
            <a:r>
              <a:rPr lang="it-IT" b="1" dirty="0" err="1" smtClean="0">
                <a:ea typeface="+mn-ea"/>
                <a:cs typeface="+mn-cs"/>
              </a:rPr>
              <a:t>patients</a:t>
            </a:r>
            <a:r>
              <a:rPr lang="it-IT" b="1" dirty="0" smtClean="0">
                <a:ea typeface="+mn-ea"/>
                <a:cs typeface="+mn-cs"/>
              </a:rPr>
              <a:t> in</a:t>
            </a:r>
          </a:p>
          <a:p>
            <a:pPr>
              <a:defRPr/>
            </a:pPr>
            <a:r>
              <a:rPr lang="it-IT" dirty="0" smtClean="0">
                <a:ea typeface="+mn-ea"/>
                <a:cs typeface="+mn-cs"/>
              </a:rPr>
              <a:t>the </a:t>
            </a:r>
            <a:r>
              <a:rPr lang="it-IT" dirty="0" err="1" smtClean="0">
                <a:ea typeface="+mn-ea"/>
                <a:cs typeface="+mn-cs"/>
              </a:rPr>
              <a:t>aspirin</a:t>
            </a:r>
            <a:r>
              <a:rPr lang="it-IT" dirty="0" smtClean="0">
                <a:ea typeface="+mn-ea"/>
                <a:cs typeface="+mn-cs"/>
              </a:rPr>
              <a:t> </a:t>
            </a:r>
            <a:r>
              <a:rPr lang="it-IT" dirty="0" err="1" smtClean="0">
                <a:ea typeface="+mn-ea"/>
                <a:cs typeface="+mn-cs"/>
              </a:rPr>
              <a:t>group</a:t>
            </a:r>
            <a:r>
              <a:rPr lang="it-IT" dirty="0" smtClean="0">
                <a:ea typeface="+mn-ea"/>
                <a:cs typeface="+mn-cs"/>
              </a:rPr>
              <a:t> </a:t>
            </a:r>
            <a:r>
              <a:rPr lang="it-IT" dirty="0" err="1" smtClean="0">
                <a:ea typeface="+mn-ea"/>
                <a:cs typeface="+mn-cs"/>
              </a:rPr>
              <a:t>received</a:t>
            </a:r>
            <a:r>
              <a:rPr lang="it-IT" dirty="0" smtClean="0">
                <a:ea typeface="+mn-ea"/>
                <a:cs typeface="+mn-cs"/>
              </a:rPr>
              <a:t> 300mg </a:t>
            </a:r>
            <a:r>
              <a:rPr lang="it-IT" dirty="0" err="1" smtClean="0">
                <a:ea typeface="+mn-ea"/>
                <a:cs typeface="+mn-cs"/>
              </a:rPr>
              <a:t>of</a:t>
            </a:r>
            <a:r>
              <a:rPr lang="it-IT" dirty="0" smtClean="0">
                <a:ea typeface="+mn-ea"/>
                <a:cs typeface="+mn-cs"/>
              </a:rPr>
              <a:t> </a:t>
            </a:r>
            <a:r>
              <a:rPr lang="it-IT" dirty="0" err="1" smtClean="0">
                <a:ea typeface="+mn-ea"/>
                <a:cs typeface="+mn-cs"/>
              </a:rPr>
              <a:t>aspirin</a:t>
            </a:r>
            <a:r>
              <a:rPr lang="it-IT" dirty="0" smtClean="0">
                <a:ea typeface="+mn-ea"/>
                <a:cs typeface="+mn-cs"/>
              </a:rPr>
              <a:t> </a:t>
            </a:r>
            <a:r>
              <a:rPr lang="it-IT" dirty="0" err="1" smtClean="0">
                <a:ea typeface="+mn-ea"/>
                <a:cs typeface="+mn-cs"/>
              </a:rPr>
              <a:t>daily</a:t>
            </a:r>
            <a:r>
              <a:rPr lang="it-IT" dirty="0" smtClean="0">
                <a:ea typeface="+mn-ea"/>
                <a:cs typeface="+mn-cs"/>
              </a:rPr>
              <a:t> </a:t>
            </a:r>
            <a:r>
              <a:rPr lang="it-IT" dirty="0" err="1" smtClean="0">
                <a:ea typeface="+mn-ea"/>
                <a:cs typeface="+mn-cs"/>
              </a:rPr>
              <a:t>for</a:t>
            </a:r>
            <a:r>
              <a:rPr lang="it-IT" dirty="0" smtClean="0">
                <a:ea typeface="+mn-ea"/>
                <a:cs typeface="+mn-cs"/>
              </a:rPr>
              <a:t> </a:t>
            </a:r>
            <a:r>
              <a:rPr lang="it-IT" dirty="0" err="1" smtClean="0">
                <a:ea typeface="+mn-ea"/>
                <a:cs typeface="+mn-cs"/>
              </a:rPr>
              <a:t>1</a:t>
            </a:r>
            <a:endParaRPr lang="it-IT" dirty="0" smtClean="0">
              <a:ea typeface="+mn-ea"/>
              <a:cs typeface="+mn-cs"/>
            </a:endParaRPr>
          </a:p>
          <a:p>
            <a:pPr>
              <a:defRPr/>
            </a:pPr>
            <a:r>
              <a:rPr lang="it-IT" dirty="0" err="1" smtClean="0">
                <a:ea typeface="+mn-ea"/>
                <a:cs typeface="+mn-cs"/>
              </a:rPr>
              <a:t>month</a:t>
            </a:r>
            <a:r>
              <a:rPr lang="it-IT" dirty="0" smtClean="0">
                <a:ea typeface="+mn-ea"/>
                <a:cs typeface="+mn-cs"/>
              </a:rPr>
              <a:t>. </a:t>
            </a:r>
            <a:r>
              <a:rPr lang="it-IT" dirty="0" err="1" smtClean="0">
                <a:ea typeface="+mn-ea"/>
                <a:cs typeface="+mn-cs"/>
              </a:rPr>
              <a:t>ECGs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recorded</a:t>
            </a:r>
            <a:r>
              <a:rPr lang="it-IT" dirty="0" smtClean="0">
                <a:ea typeface="+mn-ea"/>
                <a:cs typeface="+mn-cs"/>
              </a:rPr>
              <a:t> on </a:t>
            </a:r>
            <a:r>
              <a:rPr lang="it-IT" dirty="0" err="1" smtClean="0">
                <a:ea typeface="+mn-ea"/>
                <a:cs typeface="+mn-cs"/>
              </a:rPr>
              <a:t>admission</a:t>
            </a:r>
            <a:r>
              <a:rPr lang="it-IT" dirty="0" smtClean="0">
                <a:ea typeface="+mn-ea"/>
                <a:cs typeface="+mn-cs"/>
              </a:rPr>
              <a:t> and 48 </a:t>
            </a:r>
            <a:r>
              <a:rPr lang="it-IT" dirty="0" err="1" smtClean="0">
                <a:ea typeface="+mn-ea"/>
                <a:cs typeface="+mn-cs"/>
              </a:rPr>
              <a:t>h</a:t>
            </a:r>
            <a:r>
              <a:rPr lang="it-IT" dirty="0" smtClean="0">
                <a:ea typeface="+mn-ea"/>
                <a:cs typeface="+mn-cs"/>
              </a:rPr>
              <a:t> and 30</a:t>
            </a:r>
          </a:p>
          <a:p>
            <a:pPr>
              <a:defRPr/>
            </a:pPr>
            <a:r>
              <a:rPr lang="it-IT" dirty="0" err="1" smtClean="0">
                <a:ea typeface="+mn-ea"/>
                <a:cs typeface="+mn-cs"/>
              </a:rPr>
              <a:t>days</a:t>
            </a:r>
            <a:r>
              <a:rPr lang="it-IT" dirty="0" smtClean="0">
                <a:ea typeface="+mn-ea"/>
                <a:cs typeface="+mn-cs"/>
              </a:rPr>
              <a:t> </a:t>
            </a:r>
            <a:r>
              <a:rPr lang="it-IT" dirty="0" err="1" smtClean="0">
                <a:ea typeface="+mn-ea"/>
                <a:cs typeface="+mn-cs"/>
              </a:rPr>
              <a:t>after</a:t>
            </a:r>
            <a:r>
              <a:rPr lang="it-IT" dirty="0" smtClean="0">
                <a:ea typeface="+mn-ea"/>
                <a:cs typeface="+mn-cs"/>
              </a:rPr>
              <a:t> </a:t>
            </a:r>
            <a:r>
              <a:rPr lang="it-IT" dirty="0" err="1" smtClean="0">
                <a:ea typeface="+mn-ea"/>
                <a:cs typeface="+mn-cs"/>
              </a:rPr>
              <a:t>admission</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assess</a:t>
            </a:r>
            <a:r>
              <a:rPr lang="it-IT" dirty="0" smtClean="0">
                <a:ea typeface="+mn-ea"/>
                <a:cs typeface="+mn-cs"/>
              </a:rPr>
              <a:t> </a:t>
            </a:r>
            <a:r>
              <a:rPr lang="it-IT" dirty="0" err="1" smtClean="0">
                <a:ea typeface="+mn-ea"/>
                <a:cs typeface="+mn-cs"/>
              </a:rPr>
              <a:t>silent</a:t>
            </a:r>
            <a:r>
              <a:rPr lang="it-IT" dirty="0" smtClean="0">
                <a:ea typeface="+mn-ea"/>
                <a:cs typeface="+mn-cs"/>
              </a:rPr>
              <a:t> ischemia. The </a:t>
            </a:r>
            <a:r>
              <a:rPr lang="it-IT" dirty="0" err="1" smtClean="0">
                <a:ea typeface="+mn-ea"/>
                <a:cs typeface="+mn-cs"/>
              </a:rPr>
              <a:t>level</a:t>
            </a:r>
            <a:r>
              <a:rPr lang="it-IT" dirty="0" smtClean="0">
                <a:ea typeface="+mn-ea"/>
                <a:cs typeface="+mn-cs"/>
              </a:rPr>
              <a:t> </a:t>
            </a:r>
            <a:r>
              <a:rPr lang="it-IT" dirty="0" err="1" smtClean="0">
                <a:ea typeface="+mn-ea"/>
                <a:cs typeface="+mn-cs"/>
              </a:rPr>
              <a:t>of</a:t>
            </a:r>
            <a:endParaRPr lang="it-IT" dirty="0" smtClean="0">
              <a:ea typeface="+mn-ea"/>
              <a:cs typeface="+mn-cs"/>
            </a:endParaRPr>
          </a:p>
          <a:p>
            <a:pPr>
              <a:defRPr/>
            </a:pPr>
            <a:r>
              <a:rPr lang="it-IT" dirty="0" err="1" smtClean="0">
                <a:ea typeface="+mn-ea"/>
                <a:cs typeface="+mn-cs"/>
              </a:rPr>
              <a:t>high-sensitivity</a:t>
            </a:r>
            <a:r>
              <a:rPr lang="it-IT" dirty="0" smtClean="0">
                <a:ea typeface="+mn-ea"/>
                <a:cs typeface="+mn-cs"/>
              </a:rPr>
              <a:t> </a:t>
            </a:r>
            <a:r>
              <a:rPr lang="it-IT" dirty="0" err="1" smtClean="0">
                <a:ea typeface="+mn-ea"/>
                <a:cs typeface="+mn-cs"/>
              </a:rPr>
              <a:t>cardiac</a:t>
            </a:r>
            <a:r>
              <a:rPr lang="it-IT" dirty="0" smtClean="0">
                <a:ea typeface="+mn-ea"/>
                <a:cs typeface="+mn-cs"/>
              </a:rPr>
              <a:t> </a:t>
            </a:r>
            <a:r>
              <a:rPr lang="it-IT" dirty="0" err="1" smtClean="0">
                <a:ea typeface="+mn-ea"/>
                <a:cs typeface="+mn-cs"/>
              </a:rPr>
              <a:t>troponin</a:t>
            </a:r>
            <a:r>
              <a:rPr lang="it-IT" dirty="0" smtClean="0">
                <a:ea typeface="+mn-ea"/>
                <a:cs typeface="+mn-cs"/>
              </a:rPr>
              <a:t> </a:t>
            </a:r>
            <a:r>
              <a:rPr lang="it-IT" dirty="0" err="1" smtClean="0">
                <a:ea typeface="+mn-ea"/>
                <a:cs typeface="+mn-cs"/>
              </a:rPr>
              <a:t>T</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measured</a:t>
            </a:r>
            <a:r>
              <a:rPr lang="it-IT" dirty="0" smtClean="0">
                <a:ea typeface="+mn-ea"/>
                <a:cs typeface="+mn-cs"/>
              </a:rPr>
              <a:t> on</a:t>
            </a:r>
          </a:p>
          <a:p>
            <a:pPr>
              <a:defRPr/>
            </a:pPr>
            <a:r>
              <a:rPr lang="it-IT" dirty="0" err="1" smtClean="0">
                <a:ea typeface="+mn-ea"/>
                <a:cs typeface="+mn-cs"/>
              </a:rPr>
              <a:t>admission</a:t>
            </a:r>
            <a:r>
              <a:rPr lang="it-IT" dirty="0" smtClean="0">
                <a:ea typeface="+mn-ea"/>
                <a:cs typeface="+mn-cs"/>
              </a:rPr>
              <a:t> and 48 </a:t>
            </a:r>
            <a:r>
              <a:rPr lang="it-IT" dirty="0" err="1" smtClean="0">
                <a:ea typeface="+mn-ea"/>
                <a:cs typeface="+mn-cs"/>
              </a:rPr>
              <a:t>h</a:t>
            </a:r>
            <a:r>
              <a:rPr lang="it-IT" dirty="0" smtClean="0">
                <a:ea typeface="+mn-ea"/>
                <a:cs typeface="+mn-cs"/>
              </a:rPr>
              <a:t> </a:t>
            </a:r>
            <a:r>
              <a:rPr lang="it-IT" dirty="0" err="1" smtClean="0">
                <a:ea typeface="+mn-ea"/>
                <a:cs typeface="+mn-cs"/>
              </a:rPr>
              <a:t>after</a:t>
            </a:r>
            <a:r>
              <a:rPr lang="it-IT" dirty="0" smtClean="0">
                <a:ea typeface="+mn-ea"/>
                <a:cs typeface="+mn-cs"/>
              </a:rPr>
              <a:t> </a:t>
            </a:r>
            <a:r>
              <a:rPr lang="it-IT" dirty="0" err="1" smtClean="0">
                <a:ea typeface="+mn-ea"/>
                <a:cs typeface="+mn-cs"/>
              </a:rPr>
              <a:t>admission</a:t>
            </a:r>
            <a:r>
              <a:rPr lang="it-IT" dirty="0" smtClean="0">
                <a:ea typeface="+mn-ea"/>
                <a:cs typeface="+mn-cs"/>
              </a:rPr>
              <a:t>. The </a:t>
            </a:r>
            <a:r>
              <a:rPr lang="it-IT" dirty="0" err="1" smtClean="0">
                <a:ea typeface="+mn-ea"/>
                <a:cs typeface="+mn-cs"/>
              </a:rPr>
              <a:t>primary</a:t>
            </a:r>
            <a:r>
              <a:rPr lang="it-IT" dirty="0" smtClean="0">
                <a:ea typeface="+mn-ea"/>
                <a:cs typeface="+mn-cs"/>
              </a:rPr>
              <a:t> </a:t>
            </a:r>
            <a:r>
              <a:rPr lang="it-IT" dirty="0" err="1" smtClean="0">
                <a:ea typeface="+mn-ea"/>
                <a:cs typeface="+mn-cs"/>
              </a:rPr>
              <a:t>endpoint</a:t>
            </a:r>
            <a:endParaRPr lang="it-IT" dirty="0" smtClean="0">
              <a:ea typeface="+mn-ea"/>
              <a:cs typeface="+mn-cs"/>
            </a:endParaRPr>
          </a:p>
          <a:p>
            <a:pPr>
              <a:defRPr/>
            </a:pPr>
            <a:r>
              <a:rPr lang="it-IT" dirty="0" err="1" smtClean="0">
                <a:ea typeface="+mn-ea"/>
                <a:cs typeface="+mn-cs"/>
              </a:rPr>
              <a:t>was</a:t>
            </a:r>
            <a:r>
              <a:rPr lang="it-IT" dirty="0" smtClean="0">
                <a:ea typeface="+mn-ea"/>
                <a:cs typeface="+mn-cs"/>
              </a:rPr>
              <a:t> the </a:t>
            </a:r>
            <a:r>
              <a:rPr lang="it-IT" dirty="0" err="1" smtClean="0">
                <a:ea typeface="+mn-ea"/>
                <a:cs typeface="+mn-cs"/>
              </a:rPr>
              <a:t>development</a:t>
            </a:r>
            <a:r>
              <a:rPr lang="it-IT" dirty="0" smtClean="0">
                <a:ea typeface="+mn-ea"/>
                <a:cs typeface="+mn-cs"/>
              </a:rPr>
              <a:t> </a:t>
            </a:r>
            <a:r>
              <a:rPr lang="it-IT" dirty="0" err="1" smtClean="0">
                <a:ea typeface="+mn-ea"/>
                <a:cs typeface="+mn-cs"/>
              </a:rPr>
              <a:t>of</a:t>
            </a:r>
            <a:r>
              <a:rPr lang="it-IT" dirty="0" smtClean="0">
                <a:ea typeface="+mn-ea"/>
                <a:cs typeface="+mn-cs"/>
              </a:rPr>
              <a:t> ACS </a:t>
            </a:r>
            <a:r>
              <a:rPr lang="it-IT" dirty="0" err="1" smtClean="0">
                <a:ea typeface="+mn-ea"/>
                <a:cs typeface="+mn-cs"/>
              </a:rPr>
              <a:t>within</a:t>
            </a:r>
            <a:r>
              <a:rPr lang="it-IT" dirty="0" smtClean="0">
                <a:ea typeface="+mn-ea"/>
                <a:cs typeface="+mn-cs"/>
              </a:rPr>
              <a:t> </a:t>
            </a:r>
            <a:r>
              <a:rPr lang="it-IT" dirty="0" err="1" smtClean="0">
                <a:ea typeface="+mn-ea"/>
                <a:cs typeface="+mn-cs"/>
              </a:rPr>
              <a:t>1</a:t>
            </a:r>
            <a:r>
              <a:rPr lang="it-IT" dirty="0" smtClean="0">
                <a:ea typeface="+mn-ea"/>
                <a:cs typeface="+mn-cs"/>
              </a:rPr>
              <a:t> </a:t>
            </a:r>
            <a:r>
              <a:rPr lang="it-IT" dirty="0" err="1" smtClean="0">
                <a:ea typeface="+mn-ea"/>
                <a:cs typeface="+mn-cs"/>
              </a:rPr>
              <a:t>month</a:t>
            </a:r>
            <a:r>
              <a:rPr lang="it-IT" dirty="0" smtClean="0">
                <a:ea typeface="+mn-ea"/>
                <a:cs typeface="+mn-cs"/>
              </a:rPr>
              <a:t>. The</a:t>
            </a:r>
          </a:p>
          <a:p>
            <a:pPr>
              <a:defRPr/>
            </a:pPr>
            <a:r>
              <a:rPr lang="it-IT" dirty="0" err="1" smtClean="0">
                <a:ea typeface="+mn-ea"/>
                <a:cs typeface="+mn-cs"/>
              </a:rPr>
              <a:t>secondary</a:t>
            </a:r>
            <a:r>
              <a:rPr lang="it-IT" dirty="0" smtClean="0">
                <a:ea typeface="+mn-ea"/>
                <a:cs typeface="+mn-cs"/>
              </a:rPr>
              <a:t> </a:t>
            </a:r>
            <a:r>
              <a:rPr lang="it-IT" dirty="0" err="1" smtClean="0">
                <a:ea typeface="+mn-ea"/>
                <a:cs typeface="+mn-cs"/>
              </a:rPr>
              <a:t>endpoints</a:t>
            </a:r>
            <a:r>
              <a:rPr lang="it-IT" dirty="0" smtClean="0">
                <a:ea typeface="+mn-ea"/>
                <a:cs typeface="+mn-cs"/>
              </a:rPr>
              <a:t> </a:t>
            </a:r>
            <a:r>
              <a:rPr lang="it-IT" dirty="0" err="1" smtClean="0">
                <a:ea typeface="+mn-ea"/>
                <a:cs typeface="+mn-cs"/>
              </a:rPr>
              <a:t>included</a:t>
            </a:r>
            <a:r>
              <a:rPr lang="it-IT" dirty="0" smtClean="0">
                <a:ea typeface="+mn-ea"/>
                <a:cs typeface="+mn-cs"/>
              </a:rPr>
              <a:t> </a:t>
            </a:r>
            <a:r>
              <a:rPr lang="it-IT" dirty="0" err="1" smtClean="0">
                <a:ea typeface="+mn-ea"/>
                <a:cs typeface="+mn-cs"/>
              </a:rPr>
              <a:t>cardiovascular</a:t>
            </a:r>
            <a:r>
              <a:rPr lang="it-IT" dirty="0" smtClean="0">
                <a:ea typeface="+mn-ea"/>
                <a:cs typeface="+mn-cs"/>
              </a:rPr>
              <a:t> </a:t>
            </a:r>
            <a:r>
              <a:rPr lang="it-IT" dirty="0" err="1" smtClean="0">
                <a:ea typeface="+mn-ea"/>
                <a:cs typeface="+mn-cs"/>
              </a:rPr>
              <a:t>death</a:t>
            </a:r>
            <a:r>
              <a:rPr lang="it-IT" dirty="0" smtClean="0">
                <a:ea typeface="+mn-ea"/>
                <a:cs typeface="+mn-cs"/>
              </a:rPr>
              <a:t> and</a:t>
            </a:r>
          </a:p>
          <a:p>
            <a:pPr>
              <a:defRPr/>
            </a:pPr>
            <a:r>
              <a:rPr lang="it-IT" dirty="0" err="1" smtClean="0">
                <a:ea typeface="+mn-ea"/>
                <a:cs typeface="+mn-cs"/>
              </a:rPr>
              <a:t>death</a:t>
            </a:r>
            <a:r>
              <a:rPr lang="it-IT" dirty="0" smtClean="0">
                <a:ea typeface="+mn-ea"/>
                <a:cs typeface="+mn-cs"/>
              </a:rPr>
              <a:t> </a:t>
            </a:r>
            <a:r>
              <a:rPr lang="it-IT" dirty="0" err="1" smtClean="0">
                <a:ea typeface="+mn-ea"/>
                <a:cs typeface="+mn-cs"/>
              </a:rPr>
              <a:t>from</a:t>
            </a:r>
            <a:r>
              <a:rPr lang="it-IT" dirty="0" smtClean="0">
                <a:ea typeface="+mn-ea"/>
                <a:cs typeface="+mn-cs"/>
              </a:rPr>
              <a:t> </a:t>
            </a:r>
            <a:r>
              <a:rPr lang="it-IT" dirty="0" err="1" smtClean="0">
                <a:ea typeface="+mn-ea"/>
                <a:cs typeface="+mn-cs"/>
              </a:rPr>
              <a:t>any</a:t>
            </a:r>
            <a:r>
              <a:rPr lang="it-IT" dirty="0" smtClean="0">
                <a:ea typeface="+mn-ea"/>
                <a:cs typeface="+mn-cs"/>
              </a:rPr>
              <a:t> cause </a:t>
            </a:r>
            <a:r>
              <a:rPr lang="it-IT" dirty="0" err="1" smtClean="0">
                <a:ea typeface="+mn-ea"/>
                <a:cs typeface="+mn-cs"/>
              </a:rPr>
              <a:t>within</a:t>
            </a:r>
            <a:r>
              <a:rPr lang="it-IT" dirty="0" smtClean="0">
                <a:ea typeface="+mn-ea"/>
                <a:cs typeface="+mn-cs"/>
              </a:rPr>
              <a:t> </a:t>
            </a:r>
            <a:r>
              <a:rPr lang="it-IT" dirty="0" err="1" smtClean="0">
                <a:ea typeface="+mn-ea"/>
                <a:cs typeface="+mn-cs"/>
              </a:rPr>
              <a:t>1</a:t>
            </a:r>
            <a:r>
              <a:rPr lang="it-IT" dirty="0" smtClean="0">
                <a:ea typeface="+mn-ea"/>
                <a:cs typeface="+mn-cs"/>
              </a:rPr>
              <a:t> </a:t>
            </a:r>
            <a:r>
              <a:rPr lang="it-IT" dirty="0" err="1" smtClean="0">
                <a:ea typeface="+mn-ea"/>
                <a:cs typeface="+mn-cs"/>
              </a:rPr>
              <a:t>month</a:t>
            </a:r>
            <a:r>
              <a:rPr lang="it-IT" dirty="0" smtClean="0">
                <a:ea typeface="+mn-ea"/>
                <a:cs typeface="+mn-cs"/>
              </a:rPr>
              <a:t>.</a:t>
            </a:r>
          </a:p>
          <a:p>
            <a:pPr>
              <a:defRPr/>
            </a:pPr>
            <a:r>
              <a:rPr lang="it-IT" dirty="0" err="1" smtClean="0">
                <a:ea typeface="+mn-ea"/>
                <a:cs typeface="+mn-cs"/>
              </a:rPr>
              <a:t>Results</a:t>
            </a:r>
            <a:r>
              <a:rPr lang="it-IT" dirty="0" smtClean="0">
                <a:ea typeface="+mn-ea"/>
                <a:cs typeface="+mn-cs"/>
              </a:rPr>
              <a:t> The </a:t>
            </a:r>
            <a:r>
              <a:rPr lang="it-IT" b="1" dirty="0" smtClean="0">
                <a:ea typeface="+mn-ea"/>
                <a:cs typeface="+mn-cs"/>
              </a:rPr>
              <a:t>v2-test </a:t>
            </a:r>
            <a:r>
              <a:rPr lang="it-IT" b="1" dirty="0" err="1" smtClean="0">
                <a:ea typeface="+mn-ea"/>
                <a:cs typeface="+mn-cs"/>
              </a:rPr>
              <a:t>showed</a:t>
            </a:r>
            <a:r>
              <a:rPr lang="it-IT" b="1" dirty="0" smtClean="0">
                <a:ea typeface="+mn-ea"/>
                <a:cs typeface="+mn-cs"/>
              </a:rPr>
              <a:t> </a:t>
            </a:r>
            <a:r>
              <a:rPr lang="it-IT" b="1" dirty="0" err="1" smtClean="0">
                <a:ea typeface="+mn-ea"/>
                <a:cs typeface="+mn-cs"/>
              </a:rPr>
              <a:t>that</a:t>
            </a:r>
            <a:r>
              <a:rPr lang="it-IT" b="1" dirty="0" smtClean="0">
                <a:ea typeface="+mn-ea"/>
                <a:cs typeface="+mn-cs"/>
              </a:rPr>
              <a:t> the </a:t>
            </a:r>
            <a:r>
              <a:rPr lang="it-IT" b="1" dirty="0" err="1" smtClean="0">
                <a:ea typeface="+mn-ea"/>
                <a:cs typeface="+mn-cs"/>
              </a:rPr>
              <a:t>rates</a:t>
            </a:r>
            <a:r>
              <a:rPr lang="it-IT" b="1" dirty="0" smtClean="0">
                <a:ea typeface="+mn-ea"/>
                <a:cs typeface="+mn-cs"/>
              </a:rPr>
              <a:t> </a:t>
            </a:r>
            <a:r>
              <a:rPr lang="it-IT" b="1" dirty="0" err="1" smtClean="0">
                <a:ea typeface="+mn-ea"/>
                <a:cs typeface="+mn-cs"/>
              </a:rPr>
              <a:t>of</a:t>
            </a:r>
            <a:r>
              <a:rPr lang="it-IT" b="1" dirty="0" smtClean="0">
                <a:ea typeface="+mn-ea"/>
                <a:cs typeface="+mn-cs"/>
              </a:rPr>
              <a:t> ACS at </a:t>
            </a:r>
            <a:r>
              <a:rPr lang="it-IT" b="1" dirty="0" err="1" smtClean="0">
                <a:ea typeface="+mn-ea"/>
                <a:cs typeface="+mn-cs"/>
              </a:rPr>
              <a:t>1</a:t>
            </a:r>
            <a:endParaRPr lang="it-IT" b="1" dirty="0" smtClean="0">
              <a:ea typeface="+mn-ea"/>
              <a:cs typeface="+mn-cs"/>
            </a:endParaRPr>
          </a:p>
          <a:p>
            <a:pPr>
              <a:defRPr/>
            </a:pPr>
            <a:r>
              <a:rPr lang="it-IT" dirty="0" err="1" smtClean="0">
                <a:ea typeface="+mn-ea"/>
                <a:cs typeface="+mn-cs"/>
              </a:rPr>
              <a:t>month</a:t>
            </a:r>
            <a:r>
              <a:rPr lang="it-IT" dirty="0" smtClean="0">
                <a:ea typeface="+mn-ea"/>
                <a:cs typeface="+mn-cs"/>
              </a:rPr>
              <a:t> </a:t>
            </a:r>
            <a:r>
              <a:rPr lang="it-IT" dirty="0" err="1" smtClean="0">
                <a:ea typeface="+mn-ea"/>
                <a:cs typeface="+mn-cs"/>
              </a:rPr>
              <a:t>were</a:t>
            </a:r>
            <a:r>
              <a:rPr lang="it-IT" dirty="0" smtClean="0">
                <a:ea typeface="+mn-ea"/>
                <a:cs typeface="+mn-cs"/>
              </a:rPr>
              <a:t> 1.1% (</a:t>
            </a:r>
            <a:r>
              <a:rPr lang="it-IT" b="1" dirty="0" err="1" smtClean="0">
                <a:ea typeface="+mn-ea"/>
                <a:cs typeface="+mn-cs"/>
              </a:rPr>
              <a:t>n</a:t>
            </a:r>
            <a:r>
              <a:rPr lang="it-IT" b="1" dirty="0" smtClean="0">
                <a:ea typeface="+mn-ea"/>
                <a:cs typeface="+mn-cs"/>
              </a:rPr>
              <a:t> = </a:t>
            </a:r>
            <a:r>
              <a:rPr lang="it-IT" b="1" dirty="0" err="1" smtClean="0">
                <a:ea typeface="+mn-ea"/>
                <a:cs typeface="+mn-cs"/>
              </a:rPr>
              <a:t>1</a:t>
            </a:r>
            <a:r>
              <a:rPr lang="it-IT" b="1" dirty="0" smtClean="0">
                <a:ea typeface="+mn-ea"/>
                <a:cs typeface="+mn-cs"/>
              </a:rPr>
              <a:t>) in the </a:t>
            </a:r>
            <a:r>
              <a:rPr lang="it-IT" b="1" dirty="0" err="1" smtClean="0">
                <a:ea typeface="+mn-ea"/>
                <a:cs typeface="+mn-cs"/>
              </a:rPr>
              <a:t>aspirin</a:t>
            </a:r>
            <a:r>
              <a:rPr lang="it-IT" b="1" dirty="0" smtClean="0">
                <a:ea typeface="+mn-ea"/>
                <a:cs typeface="+mn-cs"/>
              </a:rPr>
              <a:t> </a:t>
            </a:r>
            <a:r>
              <a:rPr lang="it-IT" b="1" dirty="0" err="1" smtClean="0">
                <a:ea typeface="+mn-ea"/>
                <a:cs typeface="+mn-cs"/>
              </a:rPr>
              <a:t>group</a:t>
            </a:r>
            <a:r>
              <a:rPr lang="it-IT" b="1" dirty="0" smtClean="0">
                <a:ea typeface="+mn-ea"/>
                <a:cs typeface="+mn-cs"/>
              </a:rPr>
              <a:t> and 10.6%</a:t>
            </a:r>
          </a:p>
          <a:p>
            <a:pPr>
              <a:defRPr/>
            </a:pPr>
            <a:r>
              <a:rPr lang="it-IT" dirty="0" smtClean="0">
                <a:ea typeface="+mn-ea"/>
                <a:cs typeface="+mn-cs"/>
              </a:rPr>
              <a:t>(</a:t>
            </a:r>
            <a:r>
              <a:rPr lang="it-IT" b="1" dirty="0" err="1" smtClean="0">
                <a:ea typeface="+mn-ea"/>
                <a:cs typeface="+mn-cs"/>
              </a:rPr>
              <a:t>n=</a:t>
            </a:r>
            <a:r>
              <a:rPr lang="it-IT" b="1" dirty="0" smtClean="0">
                <a:ea typeface="+mn-ea"/>
                <a:cs typeface="+mn-cs"/>
              </a:rPr>
              <a:t> 10) in the </a:t>
            </a:r>
            <a:r>
              <a:rPr lang="it-IT" b="1" dirty="0" err="1" smtClean="0">
                <a:ea typeface="+mn-ea"/>
                <a:cs typeface="+mn-cs"/>
              </a:rPr>
              <a:t>control</a:t>
            </a:r>
            <a:r>
              <a:rPr lang="it-IT" b="1" dirty="0" smtClean="0">
                <a:ea typeface="+mn-ea"/>
                <a:cs typeface="+mn-cs"/>
              </a:rPr>
              <a:t> </a:t>
            </a:r>
            <a:r>
              <a:rPr lang="it-IT" b="1" dirty="0" err="1" smtClean="0">
                <a:ea typeface="+mn-ea"/>
                <a:cs typeface="+mn-cs"/>
              </a:rPr>
              <a:t>group</a:t>
            </a:r>
            <a:r>
              <a:rPr lang="it-IT" b="1" dirty="0" smtClean="0">
                <a:ea typeface="+mn-ea"/>
                <a:cs typeface="+mn-cs"/>
              </a:rPr>
              <a:t> (relative </a:t>
            </a:r>
            <a:r>
              <a:rPr lang="it-IT" b="1" dirty="0" err="1" smtClean="0">
                <a:ea typeface="+mn-ea"/>
                <a:cs typeface="+mn-cs"/>
              </a:rPr>
              <a:t>risk</a:t>
            </a:r>
            <a:r>
              <a:rPr lang="it-IT" b="1" dirty="0" smtClean="0">
                <a:ea typeface="+mn-ea"/>
                <a:cs typeface="+mn-cs"/>
              </a:rPr>
              <a:t>, 0.103; 95%</a:t>
            </a:r>
          </a:p>
          <a:p>
            <a:pPr>
              <a:defRPr/>
            </a:pPr>
            <a:r>
              <a:rPr lang="it-IT" dirty="0" err="1" smtClean="0">
                <a:ea typeface="+mn-ea"/>
                <a:cs typeface="+mn-cs"/>
              </a:rPr>
              <a:t>confidence</a:t>
            </a:r>
            <a:r>
              <a:rPr lang="it-IT" dirty="0" smtClean="0">
                <a:ea typeface="+mn-ea"/>
                <a:cs typeface="+mn-cs"/>
              </a:rPr>
              <a:t> </a:t>
            </a:r>
            <a:r>
              <a:rPr lang="it-IT" dirty="0" err="1" smtClean="0">
                <a:ea typeface="+mn-ea"/>
                <a:cs typeface="+mn-cs"/>
              </a:rPr>
              <a:t>interval</a:t>
            </a:r>
            <a:r>
              <a:rPr lang="it-IT" dirty="0" smtClean="0">
                <a:ea typeface="+mn-ea"/>
                <a:cs typeface="+mn-cs"/>
              </a:rPr>
              <a:t> 0.005–0.746; </a:t>
            </a:r>
            <a:r>
              <a:rPr lang="it-IT" b="1" dirty="0" err="1" smtClean="0">
                <a:ea typeface="+mn-ea"/>
                <a:cs typeface="+mn-cs"/>
              </a:rPr>
              <a:t>P</a:t>
            </a:r>
            <a:r>
              <a:rPr lang="it-IT" b="1" dirty="0" smtClean="0">
                <a:ea typeface="+mn-ea"/>
                <a:cs typeface="+mn-cs"/>
              </a:rPr>
              <a:t> = 0.015). </a:t>
            </a:r>
            <a:r>
              <a:rPr lang="it-IT" b="1" dirty="0" err="1" smtClean="0">
                <a:ea typeface="+mn-ea"/>
                <a:cs typeface="+mn-cs"/>
              </a:rPr>
              <a:t>Aspirin</a:t>
            </a:r>
            <a:r>
              <a:rPr lang="it-IT" b="1" dirty="0" smtClean="0">
                <a:ea typeface="+mn-ea"/>
                <a:cs typeface="+mn-cs"/>
              </a:rPr>
              <a:t> </a:t>
            </a:r>
            <a:r>
              <a:rPr lang="it-IT" b="1" dirty="0" err="1" smtClean="0">
                <a:ea typeface="+mn-ea"/>
                <a:cs typeface="+mn-cs"/>
              </a:rPr>
              <a:t>therapy</a:t>
            </a:r>
            <a:endParaRPr lang="it-IT" b="1" dirty="0" smtClean="0">
              <a:ea typeface="+mn-ea"/>
              <a:cs typeface="+mn-cs"/>
            </a:endParaRPr>
          </a:p>
          <a:p>
            <a:pPr>
              <a:defRPr/>
            </a:pPr>
            <a:r>
              <a:rPr lang="it-IT" dirty="0" err="1" smtClean="0">
                <a:ea typeface="+mn-ea"/>
                <a:cs typeface="+mn-cs"/>
              </a:rPr>
              <a:t>was</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r>
              <a:rPr lang="it-IT" dirty="0" smtClean="0">
                <a:ea typeface="+mn-ea"/>
                <a:cs typeface="+mn-cs"/>
              </a:rPr>
              <a:t> a 9% </a:t>
            </a:r>
            <a:r>
              <a:rPr lang="it-IT" dirty="0" err="1" smtClean="0">
                <a:ea typeface="+mn-ea"/>
                <a:cs typeface="+mn-cs"/>
              </a:rPr>
              <a:t>absolute</a:t>
            </a:r>
            <a:r>
              <a:rPr lang="it-IT" dirty="0" smtClean="0">
                <a:ea typeface="+mn-ea"/>
                <a:cs typeface="+mn-cs"/>
              </a:rPr>
              <a:t> </a:t>
            </a:r>
            <a:r>
              <a:rPr lang="it-IT" dirty="0" err="1" smtClean="0">
                <a:ea typeface="+mn-ea"/>
                <a:cs typeface="+mn-cs"/>
              </a:rPr>
              <a:t>reduction</a:t>
            </a:r>
            <a:r>
              <a:rPr lang="it-IT" dirty="0" smtClean="0">
                <a:ea typeface="+mn-ea"/>
                <a:cs typeface="+mn-cs"/>
              </a:rPr>
              <a:t> in the </a:t>
            </a:r>
            <a:r>
              <a:rPr lang="it-IT" dirty="0" err="1" smtClean="0">
                <a:ea typeface="+mn-ea"/>
                <a:cs typeface="+mn-cs"/>
              </a:rPr>
              <a:t>risk</a:t>
            </a:r>
            <a:r>
              <a:rPr lang="it-IT" dirty="0" smtClean="0">
                <a:ea typeface="+mn-ea"/>
                <a:cs typeface="+mn-cs"/>
              </a:rPr>
              <a:t> </a:t>
            </a:r>
            <a:r>
              <a:rPr lang="it-IT" dirty="0" err="1" smtClean="0">
                <a:ea typeface="+mn-ea"/>
                <a:cs typeface="+mn-cs"/>
              </a:rPr>
              <a:t>forACS</a:t>
            </a:r>
            <a:r>
              <a:rPr lang="it-IT" dirty="0" smtClean="0">
                <a:ea typeface="+mn-ea"/>
                <a:cs typeface="+mn-cs"/>
              </a:rPr>
              <a:t>. </a:t>
            </a:r>
            <a:r>
              <a:rPr lang="it-IT" dirty="0" err="1" smtClean="0">
                <a:ea typeface="+mn-ea"/>
                <a:cs typeface="+mn-cs"/>
              </a:rPr>
              <a:t>There</a:t>
            </a:r>
            <a:r>
              <a:rPr lang="it-IT" dirty="0" smtClean="0">
                <a:ea typeface="+mn-ea"/>
                <a:cs typeface="+mn-cs"/>
              </a:rPr>
              <a:t> </a:t>
            </a:r>
            <a:r>
              <a:rPr lang="it-IT" dirty="0" err="1" smtClean="0">
                <a:ea typeface="+mn-ea"/>
                <a:cs typeface="+mn-cs"/>
              </a:rPr>
              <a:t>was</a:t>
            </a:r>
            <a:r>
              <a:rPr lang="it-IT" dirty="0" smtClean="0">
                <a:ea typeface="+mn-ea"/>
                <a:cs typeface="+mn-cs"/>
              </a:rPr>
              <a:t> no </a:t>
            </a:r>
            <a:r>
              <a:rPr lang="it-IT" dirty="0" err="1" smtClean="0">
                <a:ea typeface="+mn-ea"/>
                <a:cs typeface="+mn-cs"/>
              </a:rPr>
              <a:t>significant</a:t>
            </a:r>
            <a:r>
              <a:rPr lang="it-IT" dirty="0" smtClean="0">
                <a:ea typeface="+mn-ea"/>
                <a:cs typeface="+mn-cs"/>
              </a:rPr>
              <a:t> </a:t>
            </a:r>
            <a:r>
              <a:rPr lang="it-IT" dirty="0" err="1" smtClean="0">
                <a:ea typeface="+mn-ea"/>
                <a:cs typeface="+mn-cs"/>
              </a:rPr>
              <a:t>decrease</a:t>
            </a:r>
            <a:r>
              <a:rPr lang="it-IT" dirty="0" smtClean="0">
                <a:ea typeface="+mn-ea"/>
                <a:cs typeface="+mn-cs"/>
              </a:rPr>
              <a:t> in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death</a:t>
            </a:r>
            <a:endParaRPr lang="it-IT" dirty="0" smtClean="0">
              <a:ea typeface="+mn-ea"/>
              <a:cs typeface="+mn-cs"/>
            </a:endParaRPr>
          </a:p>
          <a:p>
            <a:pPr>
              <a:defRPr/>
            </a:pPr>
            <a:r>
              <a:rPr lang="it-IT" dirty="0" err="1" smtClean="0">
                <a:ea typeface="+mn-ea"/>
                <a:cs typeface="+mn-cs"/>
              </a:rPr>
              <a:t>from</a:t>
            </a:r>
            <a:r>
              <a:rPr lang="it-IT" dirty="0" smtClean="0">
                <a:ea typeface="+mn-ea"/>
                <a:cs typeface="+mn-cs"/>
              </a:rPr>
              <a:t> </a:t>
            </a:r>
            <a:r>
              <a:rPr lang="it-IT" dirty="0" err="1" smtClean="0">
                <a:ea typeface="+mn-ea"/>
                <a:cs typeface="+mn-cs"/>
              </a:rPr>
              <a:t>any</a:t>
            </a:r>
            <a:r>
              <a:rPr lang="it-IT" dirty="0" smtClean="0">
                <a:ea typeface="+mn-ea"/>
                <a:cs typeface="+mn-cs"/>
              </a:rPr>
              <a:t> cause (</a:t>
            </a:r>
            <a:r>
              <a:rPr lang="it-IT" dirty="0" err="1" smtClean="0">
                <a:ea typeface="+mn-ea"/>
                <a:cs typeface="+mn-cs"/>
              </a:rPr>
              <a:t>P</a:t>
            </a:r>
            <a:r>
              <a:rPr lang="it-IT" dirty="0" smtClean="0">
                <a:ea typeface="+mn-ea"/>
                <a:cs typeface="+mn-cs"/>
              </a:rPr>
              <a:t> =0.151), </a:t>
            </a:r>
            <a:r>
              <a:rPr lang="it-IT" dirty="0" err="1" smtClean="0">
                <a:ea typeface="+mn-ea"/>
                <a:cs typeface="+mn-cs"/>
              </a:rPr>
              <a:t>but</a:t>
            </a:r>
            <a:r>
              <a:rPr lang="it-IT" dirty="0" smtClean="0">
                <a:ea typeface="+mn-ea"/>
                <a:cs typeface="+mn-cs"/>
              </a:rPr>
              <a:t> the </a:t>
            </a:r>
            <a:r>
              <a:rPr lang="it-IT" dirty="0" err="1" smtClean="0">
                <a:ea typeface="+mn-ea"/>
                <a:cs typeface="+mn-cs"/>
              </a:rPr>
              <a:t>aspirin</a:t>
            </a:r>
            <a:r>
              <a:rPr lang="it-IT" dirty="0" smtClean="0">
                <a:ea typeface="+mn-ea"/>
                <a:cs typeface="+mn-cs"/>
              </a:rPr>
              <a:t> </a:t>
            </a:r>
            <a:r>
              <a:rPr lang="it-IT" dirty="0" err="1" smtClean="0">
                <a:ea typeface="+mn-ea"/>
                <a:cs typeface="+mn-cs"/>
              </a:rPr>
              <a:t>group</a:t>
            </a:r>
            <a:r>
              <a:rPr lang="it-IT" dirty="0" smtClean="0">
                <a:ea typeface="+mn-ea"/>
                <a:cs typeface="+mn-cs"/>
              </a:rPr>
              <a:t> </a:t>
            </a:r>
            <a:r>
              <a:rPr lang="it-IT" dirty="0" err="1" smtClean="0">
                <a:ea typeface="+mn-ea"/>
                <a:cs typeface="+mn-cs"/>
              </a:rPr>
              <a:t>had</a:t>
            </a:r>
            <a:r>
              <a:rPr lang="it-IT" dirty="0" smtClean="0">
                <a:ea typeface="+mn-ea"/>
                <a:cs typeface="+mn-cs"/>
              </a:rPr>
              <a:t> a</a:t>
            </a:r>
          </a:p>
          <a:p>
            <a:pPr>
              <a:defRPr/>
            </a:pPr>
            <a:r>
              <a:rPr lang="it-IT" dirty="0" err="1" smtClean="0">
                <a:ea typeface="+mn-ea"/>
                <a:cs typeface="+mn-cs"/>
              </a:rPr>
              <a:t>decreased</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cardiovascular</a:t>
            </a:r>
            <a:r>
              <a:rPr lang="it-IT" dirty="0" smtClean="0">
                <a:ea typeface="+mn-ea"/>
                <a:cs typeface="+mn-cs"/>
              </a:rPr>
              <a:t> </a:t>
            </a:r>
            <a:r>
              <a:rPr lang="it-IT" dirty="0" err="1" smtClean="0">
                <a:ea typeface="+mn-ea"/>
                <a:cs typeface="+mn-cs"/>
              </a:rPr>
              <a:t>death</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reduction</a:t>
            </a:r>
            <a:r>
              <a:rPr lang="it-IT" dirty="0" smtClean="0">
                <a:ea typeface="+mn-ea"/>
                <a:cs typeface="+mn-cs"/>
              </a:rPr>
              <a:t>:</a:t>
            </a:r>
          </a:p>
          <a:p>
            <a:pPr>
              <a:defRPr/>
            </a:pPr>
            <a:r>
              <a:rPr lang="it-IT" dirty="0" smtClean="0">
                <a:ea typeface="+mn-ea"/>
                <a:cs typeface="+mn-cs"/>
              </a:rPr>
              <a:t>0.04, </a:t>
            </a:r>
            <a:r>
              <a:rPr lang="it-IT" dirty="0" err="1" smtClean="0">
                <a:ea typeface="+mn-ea"/>
                <a:cs typeface="+mn-cs"/>
              </a:rPr>
              <a:t>P</a:t>
            </a:r>
            <a:r>
              <a:rPr lang="it-IT" dirty="0" smtClean="0">
                <a:ea typeface="+mn-ea"/>
                <a:cs typeface="+mn-cs"/>
              </a:rPr>
              <a:t> = 0.044).</a:t>
            </a:r>
          </a:p>
          <a:p>
            <a:pPr>
              <a:defRPr/>
            </a:pPr>
            <a:r>
              <a:rPr lang="it-IT" dirty="0" err="1" smtClean="0">
                <a:ea typeface="+mn-ea"/>
                <a:cs typeface="+mn-cs"/>
              </a:rPr>
              <a:t>Conclusion</a:t>
            </a:r>
            <a:r>
              <a:rPr lang="it-IT" dirty="0" smtClean="0">
                <a:ea typeface="+mn-ea"/>
                <a:cs typeface="+mn-cs"/>
              </a:rPr>
              <a:t> </a:t>
            </a:r>
            <a:r>
              <a:rPr lang="it-IT" dirty="0" err="1" smtClean="0">
                <a:ea typeface="+mn-ea"/>
                <a:cs typeface="+mn-cs"/>
              </a:rPr>
              <a:t>This</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open-label</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shows</a:t>
            </a:r>
            <a:r>
              <a:rPr lang="it-IT" dirty="0" smtClean="0">
                <a:ea typeface="+mn-ea"/>
                <a:cs typeface="+mn-cs"/>
              </a:rPr>
              <a:t> </a:t>
            </a:r>
            <a:r>
              <a:rPr lang="it-IT" dirty="0" err="1" smtClean="0">
                <a:ea typeface="+mn-ea"/>
                <a:cs typeface="+mn-cs"/>
              </a:rPr>
              <a:t>that</a:t>
            </a:r>
            <a:endParaRPr lang="it-IT" dirty="0" smtClean="0">
              <a:ea typeface="+mn-ea"/>
              <a:cs typeface="+mn-cs"/>
            </a:endParaRPr>
          </a:p>
          <a:p>
            <a:pPr>
              <a:defRPr/>
            </a:pPr>
            <a:r>
              <a:rPr lang="it-IT" dirty="0" err="1" smtClean="0">
                <a:ea typeface="+mn-ea"/>
                <a:cs typeface="+mn-cs"/>
              </a:rPr>
              <a:t>acetyl</a:t>
            </a:r>
            <a:r>
              <a:rPr lang="it-IT" dirty="0" smtClean="0">
                <a:ea typeface="+mn-ea"/>
                <a:cs typeface="+mn-cs"/>
              </a:rPr>
              <a:t> </a:t>
            </a:r>
            <a:r>
              <a:rPr lang="it-IT" dirty="0" err="1" smtClean="0">
                <a:ea typeface="+mn-ea"/>
                <a:cs typeface="+mn-cs"/>
              </a:rPr>
              <a:t>salicylic</a:t>
            </a:r>
            <a:r>
              <a:rPr lang="it-IT" dirty="0" smtClean="0">
                <a:ea typeface="+mn-ea"/>
                <a:cs typeface="+mn-cs"/>
              </a:rPr>
              <a:t> acid </a:t>
            </a:r>
            <a:r>
              <a:rPr lang="it-IT" dirty="0" err="1" smtClean="0">
                <a:ea typeface="+mn-ea"/>
                <a:cs typeface="+mn-cs"/>
              </a:rPr>
              <a:t>is</a:t>
            </a:r>
            <a:r>
              <a:rPr lang="it-IT" dirty="0" smtClean="0">
                <a:ea typeface="+mn-ea"/>
                <a:cs typeface="+mn-cs"/>
              </a:rPr>
              <a:t> </a:t>
            </a:r>
            <a:r>
              <a:rPr lang="it-IT" dirty="0" err="1" smtClean="0">
                <a:ea typeface="+mn-ea"/>
                <a:cs typeface="+mn-cs"/>
              </a:rPr>
              <a:t>beneficial</a:t>
            </a:r>
            <a:r>
              <a:rPr lang="it-IT" dirty="0" smtClean="0">
                <a:ea typeface="+mn-ea"/>
                <a:cs typeface="+mn-cs"/>
              </a:rPr>
              <a:t> in the </a:t>
            </a:r>
            <a:r>
              <a:rPr lang="it-IT" dirty="0" err="1" smtClean="0">
                <a:ea typeface="+mn-ea"/>
                <a:cs typeface="+mn-cs"/>
              </a:rPr>
              <a:t>reduction</a:t>
            </a:r>
            <a:r>
              <a:rPr lang="it-IT" dirty="0" smtClean="0">
                <a:ea typeface="+mn-ea"/>
                <a:cs typeface="+mn-cs"/>
              </a:rPr>
              <a:t> </a:t>
            </a:r>
            <a:r>
              <a:rPr lang="it-IT" dirty="0" err="1" smtClean="0">
                <a:ea typeface="+mn-ea"/>
                <a:cs typeface="+mn-cs"/>
              </a:rPr>
              <a:t>of</a:t>
            </a:r>
            <a:r>
              <a:rPr lang="it-IT" dirty="0" smtClean="0">
                <a:ea typeface="+mn-ea"/>
                <a:cs typeface="+mn-cs"/>
              </a:rPr>
              <a:t> ACS</a:t>
            </a:r>
          </a:p>
          <a:p>
            <a:pPr>
              <a:defRPr/>
            </a:pPr>
            <a:r>
              <a:rPr lang="it-IT" dirty="0" smtClean="0">
                <a:ea typeface="+mn-ea"/>
                <a:cs typeface="+mn-cs"/>
              </a:rPr>
              <a:t>and </a:t>
            </a:r>
            <a:r>
              <a:rPr lang="it-IT" dirty="0" err="1" smtClean="0">
                <a:ea typeface="+mn-ea"/>
                <a:cs typeface="+mn-cs"/>
              </a:rPr>
              <a:t>cardiovascular</a:t>
            </a:r>
            <a:r>
              <a:rPr lang="it-IT" dirty="0" smtClean="0">
                <a:ea typeface="+mn-ea"/>
                <a:cs typeface="+mn-cs"/>
              </a:rPr>
              <a:t> </a:t>
            </a:r>
            <a:r>
              <a:rPr lang="it-IT" dirty="0" err="1" smtClean="0">
                <a:ea typeface="+mn-ea"/>
                <a:cs typeface="+mn-cs"/>
              </a:rPr>
              <a:t>mortality</a:t>
            </a:r>
            <a:r>
              <a:rPr lang="it-IT" dirty="0" smtClean="0">
                <a:ea typeface="+mn-ea"/>
                <a:cs typeface="+mn-cs"/>
              </a:rPr>
              <a:t> </a:t>
            </a:r>
            <a:r>
              <a:rPr lang="it-IT" dirty="0" err="1" smtClean="0">
                <a:ea typeface="+mn-ea"/>
                <a:cs typeface="+mn-cs"/>
              </a:rPr>
              <a:t>among</a:t>
            </a:r>
            <a:r>
              <a:rPr lang="it-IT" dirty="0" smtClean="0">
                <a:ea typeface="+mn-ea"/>
                <a:cs typeface="+mn-cs"/>
              </a:rPr>
              <a:t> </a:t>
            </a:r>
            <a:r>
              <a:rPr lang="it-IT" dirty="0" err="1" smtClean="0">
                <a:ea typeface="+mn-ea"/>
                <a:cs typeface="+mn-cs"/>
              </a:rPr>
              <a:t>patients</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dirty="0" smtClean="0">
                <a:ea typeface="+mn-ea"/>
                <a:cs typeface="+mn-cs"/>
              </a:rPr>
              <a:t>pneumonia.</a:t>
            </a:r>
            <a:endParaRPr lang="it-IT" dirty="0"/>
          </a:p>
        </p:txBody>
      </p:sp>
      <p:sp>
        <p:nvSpPr>
          <p:cNvPr id="4" name="Segnaposto numero diapositiva 3"/>
          <p:cNvSpPr>
            <a:spLocks noGrp="1"/>
          </p:cNvSpPr>
          <p:nvPr>
            <p:ph type="sldNum" sz="quarter" idx="5"/>
          </p:nvPr>
        </p:nvSpPr>
        <p:spPr/>
        <p:txBody>
          <a:bodyPr/>
          <a:lstStyle/>
          <a:p>
            <a:pPr>
              <a:defRPr/>
            </a:pPr>
            <a:fld id="{0F77EDF9-CD2B-4442-83F9-FD9BFCEA130E}" type="slidenum">
              <a:rPr lang="it-IT" smtClean="0"/>
              <a:pPr>
                <a:defRPr/>
              </a:pPr>
              <a:t>15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normAutofit fontScale="92500" lnSpcReduction="10000"/>
          </a:bodyPr>
          <a:lstStyle/>
          <a:p>
            <a:pPr>
              <a:defRPr/>
            </a:pPr>
            <a:r>
              <a:rPr lang="it-IT" dirty="0" err="1" smtClean="0">
                <a:ea typeface="+mn-ea"/>
                <a:cs typeface="+mn-cs"/>
              </a:rPr>
              <a:t>Objectives</a:t>
            </a:r>
            <a:r>
              <a:rPr lang="it-IT" dirty="0" smtClean="0">
                <a:ea typeface="+mn-ea"/>
                <a:cs typeface="+mn-cs"/>
              </a:rPr>
              <a:t> The </a:t>
            </a:r>
            <a:r>
              <a:rPr lang="it-IT" dirty="0" err="1" smtClean="0">
                <a:ea typeface="+mn-ea"/>
                <a:cs typeface="+mn-cs"/>
              </a:rPr>
              <a:t>aim</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this</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to</a:t>
            </a:r>
            <a:r>
              <a:rPr lang="it-IT" dirty="0" smtClean="0">
                <a:ea typeface="+mn-ea"/>
                <a:cs typeface="+mn-cs"/>
              </a:rPr>
              <a:t> test the</a:t>
            </a:r>
          </a:p>
          <a:p>
            <a:pPr>
              <a:defRPr/>
            </a:pPr>
            <a:r>
              <a:rPr lang="it-IT" dirty="0" err="1" smtClean="0">
                <a:ea typeface="+mn-ea"/>
                <a:cs typeface="+mn-cs"/>
              </a:rPr>
              <a:t>hypothesis</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aspirin</a:t>
            </a:r>
            <a:r>
              <a:rPr lang="it-IT" dirty="0" smtClean="0">
                <a:ea typeface="+mn-ea"/>
                <a:cs typeface="+mn-cs"/>
              </a:rPr>
              <a:t> </a:t>
            </a:r>
            <a:r>
              <a:rPr lang="it-IT" dirty="0" err="1" smtClean="0">
                <a:ea typeface="+mn-ea"/>
                <a:cs typeface="+mn-cs"/>
              </a:rPr>
              <a:t>would</a:t>
            </a:r>
            <a:r>
              <a:rPr lang="it-IT" dirty="0" smtClean="0">
                <a:ea typeface="+mn-ea"/>
                <a:cs typeface="+mn-cs"/>
              </a:rPr>
              <a:t> reduce the </a:t>
            </a:r>
            <a:r>
              <a:rPr lang="it-IT" dirty="0" err="1" smtClean="0">
                <a:ea typeface="+mn-ea"/>
                <a:cs typeface="+mn-cs"/>
              </a:rPr>
              <a:t>risk</a:t>
            </a:r>
            <a:r>
              <a:rPr lang="it-IT" dirty="0" smtClean="0">
                <a:ea typeface="+mn-ea"/>
                <a:cs typeface="+mn-cs"/>
              </a:rPr>
              <a:t> </a:t>
            </a:r>
            <a:r>
              <a:rPr lang="it-IT" dirty="0" err="1" smtClean="0">
                <a:ea typeface="+mn-ea"/>
                <a:cs typeface="+mn-cs"/>
              </a:rPr>
              <a:t>for</a:t>
            </a:r>
            <a:r>
              <a:rPr lang="it-IT" dirty="0" smtClean="0">
                <a:ea typeface="+mn-ea"/>
                <a:cs typeface="+mn-cs"/>
              </a:rPr>
              <a:t> acute</a:t>
            </a:r>
          </a:p>
          <a:p>
            <a:pPr>
              <a:defRPr/>
            </a:pPr>
            <a:r>
              <a:rPr lang="it-IT" dirty="0" err="1" smtClean="0">
                <a:ea typeface="+mn-ea"/>
                <a:cs typeface="+mn-cs"/>
              </a:rPr>
              <a:t>coronary</a:t>
            </a:r>
            <a:r>
              <a:rPr lang="it-IT" dirty="0" smtClean="0">
                <a:ea typeface="+mn-ea"/>
                <a:cs typeface="+mn-cs"/>
              </a:rPr>
              <a:t> </a:t>
            </a:r>
            <a:r>
              <a:rPr lang="it-IT" dirty="0" err="1" smtClean="0">
                <a:ea typeface="+mn-ea"/>
                <a:cs typeface="+mn-cs"/>
              </a:rPr>
              <a:t>syndromes</a:t>
            </a:r>
            <a:r>
              <a:rPr lang="it-IT" dirty="0" smtClean="0">
                <a:ea typeface="+mn-ea"/>
                <a:cs typeface="+mn-cs"/>
              </a:rPr>
              <a:t> (</a:t>
            </a:r>
            <a:r>
              <a:rPr lang="it-IT" dirty="0" err="1" smtClean="0">
                <a:ea typeface="+mn-ea"/>
                <a:cs typeface="+mn-cs"/>
              </a:rPr>
              <a:t>ACSs</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pneumonia.</a:t>
            </a:r>
          </a:p>
          <a:p>
            <a:pPr>
              <a:defRPr/>
            </a:pPr>
            <a:r>
              <a:rPr lang="it-IT" dirty="0" err="1" smtClean="0">
                <a:ea typeface="+mn-ea"/>
                <a:cs typeface="+mn-cs"/>
              </a:rPr>
              <a:t>Backgrounds</a:t>
            </a:r>
            <a:r>
              <a:rPr lang="it-IT" dirty="0" smtClean="0">
                <a:ea typeface="+mn-ea"/>
                <a:cs typeface="+mn-cs"/>
              </a:rPr>
              <a:t> </a:t>
            </a:r>
            <a:r>
              <a:rPr lang="it-IT" dirty="0" err="1" smtClean="0">
                <a:ea typeface="+mn-ea"/>
                <a:cs typeface="+mn-cs"/>
              </a:rPr>
              <a:t>Pooled</a:t>
            </a:r>
            <a:r>
              <a:rPr lang="it-IT" dirty="0" smtClean="0">
                <a:ea typeface="+mn-ea"/>
                <a:cs typeface="+mn-cs"/>
              </a:rPr>
              <a:t> data </a:t>
            </a:r>
            <a:r>
              <a:rPr lang="it-IT" dirty="0" err="1" smtClean="0">
                <a:ea typeface="+mn-ea"/>
                <a:cs typeface="+mn-cs"/>
              </a:rPr>
              <a:t>suggest</a:t>
            </a:r>
            <a:r>
              <a:rPr lang="it-IT" dirty="0" smtClean="0">
                <a:ea typeface="+mn-ea"/>
                <a:cs typeface="+mn-cs"/>
              </a:rPr>
              <a:t> </a:t>
            </a:r>
            <a:r>
              <a:rPr lang="it-IT" dirty="0" err="1" smtClean="0">
                <a:ea typeface="+mn-ea"/>
                <a:cs typeface="+mn-cs"/>
              </a:rPr>
              <a:t>that</a:t>
            </a:r>
            <a:r>
              <a:rPr lang="it-IT" dirty="0" smtClean="0">
                <a:ea typeface="+mn-ea"/>
                <a:cs typeface="+mn-cs"/>
              </a:rPr>
              <a:t> pneumonia </a:t>
            </a:r>
            <a:r>
              <a:rPr lang="it-IT" dirty="0" err="1" smtClean="0">
                <a:ea typeface="+mn-ea"/>
                <a:cs typeface="+mn-cs"/>
              </a:rPr>
              <a:t>may</a:t>
            </a:r>
            <a:endParaRPr lang="it-IT" dirty="0" smtClean="0">
              <a:ea typeface="+mn-ea"/>
              <a:cs typeface="+mn-cs"/>
            </a:endParaRPr>
          </a:p>
          <a:p>
            <a:pPr>
              <a:defRPr/>
            </a:pPr>
            <a:r>
              <a:rPr lang="it-IT" dirty="0" smtClean="0">
                <a:ea typeface="+mn-ea"/>
                <a:cs typeface="+mn-cs"/>
              </a:rPr>
              <a:t>trigger </a:t>
            </a:r>
            <a:r>
              <a:rPr lang="it-IT" dirty="0" err="1" smtClean="0">
                <a:ea typeface="+mn-ea"/>
                <a:cs typeface="+mn-cs"/>
              </a:rPr>
              <a:t>an</a:t>
            </a:r>
            <a:r>
              <a:rPr lang="it-IT" dirty="0" smtClean="0">
                <a:ea typeface="+mn-ea"/>
                <a:cs typeface="+mn-cs"/>
              </a:rPr>
              <a:t> ACS </a:t>
            </a:r>
            <a:r>
              <a:rPr lang="it-IT" dirty="0" err="1" smtClean="0">
                <a:ea typeface="+mn-ea"/>
                <a:cs typeface="+mn-cs"/>
              </a:rPr>
              <a:t>as</a:t>
            </a:r>
            <a:r>
              <a:rPr lang="it-IT" dirty="0" smtClean="0">
                <a:ea typeface="+mn-ea"/>
                <a:cs typeface="+mn-cs"/>
              </a:rPr>
              <a:t> a </a:t>
            </a:r>
            <a:r>
              <a:rPr lang="it-IT" dirty="0" err="1" smtClean="0">
                <a:ea typeface="+mn-ea"/>
                <a:cs typeface="+mn-cs"/>
              </a:rPr>
              <a:t>result</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inflammatory</a:t>
            </a:r>
            <a:r>
              <a:rPr lang="it-IT" dirty="0" smtClean="0">
                <a:ea typeface="+mn-ea"/>
                <a:cs typeface="+mn-cs"/>
              </a:rPr>
              <a:t> </a:t>
            </a:r>
            <a:r>
              <a:rPr lang="it-IT" dirty="0" err="1" smtClean="0">
                <a:ea typeface="+mn-ea"/>
                <a:cs typeface="+mn-cs"/>
              </a:rPr>
              <a:t>reactions</a:t>
            </a:r>
            <a:r>
              <a:rPr lang="it-IT" dirty="0" smtClean="0">
                <a:ea typeface="+mn-ea"/>
                <a:cs typeface="+mn-cs"/>
              </a:rPr>
              <a:t> and</a:t>
            </a:r>
          </a:p>
          <a:p>
            <a:pPr>
              <a:defRPr/>
            </a:pPr>
            <a:r>
              <a:rPr lang="it-IT" dirty="0" smtClean="0">
                <a:ea typeface="+mn-ea"/>
                <a:cs typeface="+mn-cs"/>
              </a:rPr>
              <a:t>the </a:t>
            </a:r>
            <a:r>
              <a:rPr lang="it-IT" dirty="0" err="1" smtClean="0">
                <a:ea typeface="+mn-ea"/>
                <a:cs typeface="+mn-cs"/>
              </a:rPr>
              <a:t>prothrombotic</a:t>
            </a:r>
            <a:r>
              <a:rPr lang="it-IT" dirty="0" smtClean="0">
                <a:ea typeface="+mn-ea"/>
                <a:cs typeface="+mn-cs"/>
              </a:rPr>
              <a:t> </a:t>
            </a:r>
            <a:r>
              <a:rPr lang="it-IT" dirty="0" err="1" smtClean="0">
                <a:ea typeface="+mn-ea"/>
                <a:cs typeface="+mn-cs"/>
              </a:rPr>
              <a:t>changes</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pneumonia.</a:t>
            </a:r>
          </a:p>
          <a:p>
            <a:pPr>
              <a:defRPr/>
            </a:pPr>
            <a:r>
              <a:rPr lang="it-IT" dirty="0" err="1" smtClean="0">
                <a:ea typeface="+mn-ea"/>
                <a:cs typeface="+mn-cs"/>
              </a:rPr>
              <a:t>Hypothetically</a:t>
            </a:r>
            <a:r>
              <a:rPr lang="it-IT" dirty="0" smtClean="0">
                <a:ea typeface="+mn-ea"/>
                <a:cs typeface="+mn-cs"/>
              </a:rPr>
              <a:t> </a:t>
            </a:r>
            <a:r>
              <a:rPr lang="it-IT" dirty="0" err="1" smtClean="0">
                <a:ea typeface="+mn-ea"/>
                <a:cs typeface="+mn-cs"/>
              </a:rPr>
              <a:t>considering</a:t>
            </a:r>
            <a:r>
              <a:rPr lang="it-IT" dirty="0" smtClean="0">
                <a:ea typeface="+mn-ea"/>
                <a:cs typeface="+mn-cs"/>
              </a:rPr>
              <a:t> </a:t>
            </a:r>
            <a:r>
              <a:rPr lang="it-IT" dirty="0" err="1" smtClean="0">
                <a:ea typeface="+mn-ea"/>
                <a:cs typeface="+mn-cs"/>
              </a:rPr>
              <a:t>its</a:t>
            </a:r>
            <a:r>
              <a:rPr lang="it-IT" dirty="0" smtClean="0">
                <a:ea typeface="+mn-ea"/>
                <a:cs typeface="+mn-cs"/>
              </a:rPr>
              <a:t> </a:t>
            </a:r>
            <a:r>
              <a:rPr lang="it-IT" dirty="0" err="1" smtClean="0">
                <a:ea typeface="+mn-ea"/>
                <a:cs typeface="+mn-cs"/>
              </a:rPr>
              <a:t>antiaggregating</a:t>
            </a:r>
            <a:r>
              <a:rPr lang="it-IT" dirty="0" smtClean="0">
                <a:ea typeface="+mn-ea"/>
                <a:cs typeface="+mn-cs"/>
              </a:rPr>
              <a:t> and </a:t>
            </a:r>
            <a:r>
              <a:rPr lang="it-IT" dirty="0" err="1" smtClean="0">
                <a:ea typeface="+mn-ea"/>
                <a:cs typeface="+mn-cs"/>
              </a:rPr>
              <a:t>antiinflammatory</a:t>
            </a:r>
            <a:endParaRPr lang="it-IT" dirty="0" smtClean="0">
              <a:ea typeface="+mn-ea"/>
              <a:cs typeface="+mn-cs"/>
            </a:endParaRPr>
          </a:p>
          <a:p>
            <a:pPr>
              <a:defRPr/>
            </a:pPr>
            <a:r>
              <a:rPr lang="it-IT" dirty="0" err="1" smtClean="0">
                <a:ea typeface="+mn-ea"/>
                <a:cs typeface="+mn-cs"/>
              </a:rPr>
              <a:t>effects</a:t>
            </a:r>
            <a:r>
              <a:rPr lang="it-IT" dirty="0" smtClean="0">
                <a:ea typeface="+mn-ea"/>
                <a:cs typeface="+mn-cs"/>
              </a:rPr>
              <a:t>, </a:t>
            </a:r>
            <a:r>
              <a:rPr lang="it-IT" dirty="0" err="1" smtClean="0">
                <a:ea typeface="+mn-ea"/>
                <a:cs typeface="+mn-cs"/>
              </a:rPr>
              <a:t>aspirin</a:t>
            </a:r>
            <a:r>
              <a:rPr lang="it-IT" dirty="0" smtClean="0">
                <a:ea typeface="+mn-ea"/>
                <a:cs typeface="+mn-cs"/>
              </a:rPr>
              <a:t> </a:t>
            </a:r>
            <a:r>
              <a:rPr lang="it-IT" dirty="0" err="1" smtClean="0">
                <a:ea typeface="+mn-ea"/>
                <a:cs typeface="+mn-cs"/>
              </a:rPr>
              <a:t>might</a:t>
            </a:r>
            <a:r>
              <a:rPr lang="it-IT" dirty="0" smtClean="0">
                <a:ea typeface="+mn-ea"/>
                <a:cs typeface="+mn-cs"/>
              </a:rPr>
              <a:t> </a:t>
            </a:r>
            <a:r>
              <a:rPr lang="it-IT" dirty="0" err="1" smtClean="0">
                <a:ea typeface="+mn-ea"/>
                <a:cs typeface="+mn-cs"/>
              </a:rPr>
              <a:t>also</a:t>
            </a:r>
            <a:r>
              <a:rPr lang="it-IT" dirty="0" smtClean="0">
                <a:ea typeface="+mn-ea"/>
                <a:cs typeface="+mn-cs"/>
              </a:rPr>
              <a:t> </a:t>
            </a:r>
            <a:r>
              <a:rPr lang="it-IT" dirty="0" err="1" smtClean="0">
                <a:ea typeface="+mn-ea"/>
                <a:cs typeface="+mn-cs"/>
              </a:rPr>
              <a:t>be</a:t>
            </a:r>
            <a:r>
              <a:rPr lang="it-IT" dirty="0" smtClean="0">
                <a:ea typeface="+mn-ea"/>
                <a:cs typeface="+mn-cs"/>
              </a:rPr>
              <a:t> </a:t>
            </a:r>
            <a:r>
              <a:rPr lang="it-IT" dirty="0" err="1" smtClean="0">
                <a:ea typeface="+mn-ea"/>
                <a:cs typeface="+mn-cs"/>
              </a:rPr>
              <a:t>beneficial</a:t>
            </a:r>
            <a:r>
              <a:rPr lang="it-IT" dirty="0" smtClean="0">
                <a:ea typeface="+mn-ea"/>
                <a:cs typeface="+mn-cs"/>
              </a:rPr>
              <a:t> </a:t>
            </a:r>
            <a:r>
              <a:rPr lang="it-IT" dirty="0" err="1" smtClean="0">
                <a:ea typeface="+mn-ea"/>
                <a:cs typeface="+mn-cs"/>
              </a:rPr>
              <a:t>for</a:t>
            </a:r>
            <a:endParaRPr lang="it-IT" dirty="0" smtClean="0">
              <a:ea typeface="+mn-ea"/>
              <a:cs typeface="+mn-cs"/>
            </a:endParaRPr>
          </a:p>
          <a:p>
            <a:pPr>
              <a:defRPr/>
            </a:pPr>
            <a:r>
              <a:rPr lang="it-IT" dirty="0" smtClean="0">
                <a:ea typeface="+mn-ea"/>
                <a:cs typeface="+mn-cs"/>
              </a:rPr>
              <a:t>the </a:t>
            </a:r>
            <a:r>
              <a:rPr lang="it-IT" dirty="0" err="1" smtClean="0">
                <a:ea typeface="+mn-ea"/>
                <a:cs typeface="+mn-cs"/>
              </a:rPr>
              <a:t>primary</a:t>
            </a:r>
            <a:r>
              <a:rPr lang="it-IT" dirty="0" smtClean="0">
                <a:ea typeface="+mn-ea"/>
                <a:cs typeface="+mn-cs"/>
              </a:rPr>
              <a:t> </a:t>
            </a:r>
            <a:r>
              <a:rPr lang="it-IT" dirty="0" err="1" smtClean="0">
                <a:ea typeface="+mn-ea"/>
                <a:cs typeface="+mn-cs"/>
              </a:rPr>
              <a:t>prevention</a:t>
            </a:r>
            <a:r>
              <a:rPr lang="it-IT" dirty="0" smtClean="0">
                <a:ea typeface="+mn-ea"/>
                <a:cs typeface="+mn-cs"/>
              </a:rPr>
              <a:t> </a:t>
            </a:r>
            <a:r>
              <a:rPr lang="it-IT" dirty="0" err="1" smtClean="0">
                <a:ea typeface="+mn-ea"/>
                <a:cs typeface="+mn-cs"/>
              </a:rPr>
              <a:t>of</a:t>
            </a:r>
            <a:r>
              <a:rPr lang="it-IT" dirty="0" smtClean="0">
                <a:ea typeface="+mn-ea"/>
                <a:cs typeface="+mn-cs"/>
              </a:rPr>
              <a:t> ACS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pneumonia.</a:t>
            </a:r>
          </a:p>
          <a:p>
            <a:pPr>
              <a:defRPr/>
            </a:pPr>
            <a:r>
              <a:rPr lang="it-IT" dirty="0" err="1" smtClean="0">
                <a:ea typeface="+mn-ea"/>
                <a:cs typeface="+mn-cs"/>
              </a:rPr>
              <a:t>Methods</a:t>
            </a:r>
            <a:r>
              <a:rPr lang="it-IT" dirty="0" smtClean="0">
                <a:ea typeface="+mn-ea"/>
                <a:cs typeface="+mn-cs"/>
              </a:rPr>
              <a:t> </a:t>
            </a:r>
            <a:r>
              <a:rPr lang="it-IT" dirty="0" err="1" smtClean="0">
                <a:ea typeface="+mn-ea"/>
                <a:cs typeface="+mn-cs"/>
              </a:rPr>
              <a:t>One</a:t>
            </a:r>
            <a:r>
              <a:rPr lang="it-IT" dirty="0" smtClean="0">
                <a:ea typeface="+mn-ea"/>
                <a:cs typeface="+mn-cs"/>
              </a:rPr>
              <a:t> </a:t>
            </a:r>
            <a:r>
              <a:rPr lang="it-IT" dirty="0" err="1" smtClean="0">
                <a:ea typeface="+mn-ea"/>
                <a:cs typeface="+mn-cs"/>
              </a:rPr>
              <a:t>hundred</a:t>
            </a:r>
            <a:r>
              <a:rPr lang="it-IT" dirty="0" smtClean="0">
                <a:ea typeface="+mn-ea"/>
                <a:cs typeface="+mn-cs"/>
              </a:rPr>
              <a:t> and </a:t>
            </a:r>
            <a:r>
              <a:rPr lang="it-IT" dirty="0" err="1" smtClean="0">
                <a:ea typeface="+mn-ea"/>
                <a:cs typeface="+mn-cs"/>
              </a:rPr>
              <a:t>eighty-five</a:t>
            </a:r>
            <a:r>
              <a:rPr lang="it-IT" dirty="0" smtClean="0">
                <a:ea typeface="+mn-ea"/>
                <a:cs typeface="+mn-cs"/>
              </a:rPr>
              <a:t> </a:t>
            </a:r>
            <a:r>
              <a:rPr lang="it-IT" dirty="0" err="1" smtClean="0">
                <a:ea typeface="+mn-ea"/>
                <a:cs typeface="+mn-cs"/>
              </a:rPr>
              <a:t>patients</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dirty="0" smtClean="0">
                <a:ea typeface="+mn-ea"/>
                <a:cs typeface="+mn-cs"/>
              </a:rPr>
              <a:t>pneumonia </a:t>
            </a:r>
            <a:r>
              <a:rPr lang="it-IT" dirty="0" err="1" smtClean="0">
                <a:ea typeface="+mn-ea"/>
                <a:cs typeface="+mn-cs"/>
              </a:rPr>
              <a:t>who</a:t>
            </a:r>
            <a:r>
              <a:rPr lang="it-IT" dirty="0" smtClean="0">
                <a:ea typeface="+mn-ea"/>
                <a:cs typeface="+mn-cs"/>
              </a:rPr>
              <a:t> </a:t>
            </a:r>
            <a:r>
              <a:rPr lang="it-IT" dirty="0" err="1" smtClean="0">
                <a:ea typeface="+mn-ea"/>
                <a:cs typeface="+mn-cs"/>
              </a:rPr>
              <a:t>had</a:t>
            </a:r>
            <a:r>
              <a:rPr lang="it-IT" dirty="0" smtClean="0">
                <a:ea typeface="+mn-ea"/>
                <a:cs typeface="+mn-cs"/>
              </a:rPr>
              <a:t> more </a:t>
            </a:r>
            <a:r>
              <a:rPr lang="it-IT" dirty="0" err="1" smtClean="0">
                <a:ea typeface="+mn-ea"/>
                <a:cs typeface="+mn-cs"/>
              </a:rPr>
              <a:t>than</a:t>
            </a:r>
            <a:r>
              <a:rPr lang="it-IT" dirty="0" smtClean="0">
                <a:ea typeface="+mn-ea"/>
                <a:cs typeface="+mn-cs"/>
              </a:rPr>
              <a:t> </a:t>
            </a:r>
            <a:r>
              <a:rPr lang="it-IT" dirty="0" err="1" smtClean="0">
                <a:ea typeface="+mn-ea"/>
                <a:cs typeface="+mn-cs"/>
              </a:rPr>
              <a:t>one</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factor</a:t>
            </a:r>
            <a:r>
              <a:rPr lang="it-IT" dirty="0" smtClean="0">
                <a:ea typeface="+mn-ea"/>
                <a:cs typeface="+mn-cs"/>
              </a:rPr>
              <a:t> </a:t>
            </a:r>
            <a:r>
              <a:rPr lang="it-IT" dirty="0" err="1" smtClean="0">
                <a:ea typeface="+mn-ea"/>
                <a:cs typeface="+mn-cs"/>
              </a:rPr>
              <a:t>for</a:t>
            </a:r>
            <a:endParaRPr lang="it-IT" dirty="0" smtClean="0">
              <a:ea typeface="+mn-ea"/>
              <a:cs typeface="+mn-cs"/>
            </a:endParaRPr>
          </a:p>
          <a:p>
            <a:pPr>
              <a:defRPr/>
            </a:pPr>
            <a:r>
              <a:rPr lang="it-IT" dirty="0" err="1" smtClean="0">
                <a:ea typeface="+mn-ea"/>
                <a:cs typeface="+mn-cs"/>
              </a:rPr>
              <a:t>cardiovascular</a:t>
            </a:r>
            <a:r>
              <a:rPr lang="it-IT" dirty="0" smtClean="0">
                <a:ea typeface="+mn-ea"/>
                <a:cs typeface="+mn-cs"/>
              </a:rPr>
              <a:t> </a:t>
            </a:r>
            <a:r>
              <a:rPr lang="it-IT" dirty="0" err="1" smtClean="0">
                <a:ea typeface="+mn-ea"/>
                <a:cs typeface="+mn-cs"/>
              </a:rPr>
              <a:t>disease</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aspirin</a:t>
            </a:r>
            <a:endParaRPr lang="it-IT" dirty="0" smtClean="0">
              <a:ea typeface="+mn-ea"/>
              <a:cs typeface="+mn-cs"/>
            </a:endParaRPr>
          </a:p>
          <a:p>
            <a:pPr>
              <a:defRPr/>
            </a:pPr>
            <a:r>
              <a:rPr lang="it-IT" dirty="0" err="1" smtClean="0">
                <a:ea typeface="+mn-ea"/>
                <a:cs typeface="+mn-cs"/>
              </a:rPr>
              <a:t>group</a:t>
            </a:r>
            <a:r>
              <a:rPr lang="it-IT" dirty="0" smtClean="0">
                <a:ea typeface="+mn-ea"/>
                <a:cs typeface="+mn-cs"/>
              </a:rPr>
              <a:t> (</a:t>
            </a:r>
            <a:r>
              <a:rPr lang="it-IT" b="1" dirty="0" err="1" smtClean="0">
                <a:ea typeface="+mn-ea"/>
                <a:cs typeface="+mn-cs"/>
              </a:rPr>
              <a:t>n=</a:t>
            </a:r>
            <a:r>
              <a:rPr lang="it-IT" b="1" dirty="0" smtClean="0">
                <a:ea typeface="+mn-ea"/>
                <a:cs typeface="+mn-cs"/>
              </a:rPr>
              <a:t> 91) or a </a:t>
            </a:r>
            <a:r>
              <a:rPr lang="it-IT" b="1" dirty="0" err="1" smtClean="0">
                <a:ea typeface="+mn-ea"/>
                <a:cs typeface="+mn-cs"/>
              </a:rPr>
              <a:t>control</a:t>
            </a:r>
            <a:r>
              <a:rPr lang="it-IT" b="1" dirty="0" smtClean="0">
                <a:ea typeface="+mn-ea"/>
                <a:cs typeface="+mn-cs"/>
              </a:rPr>
              <a:t> </a:t>
            </a:r>
            <a:r>
              <a:rPr lang="it-IT" b="1" dirty="0" err="1" smtClean="0">
                <a:ea typeface="+mn-ea"/>
                <a:cs typeface="+mn-cs"/>
              </a:rPr>
              <a:t>group</a:t>
            </a:r>
            <a:r>
              <a:rPr lang="it-IT" b="1" dirty="0" smtClean="0">
                <a:ea typeface="+mn-ea"/>
                <a:cs typeface="+mn-cs"/>
              </a:rPr>
              <a:t> (</a:t>
            </a:r>
            <a:r>
              <a:rPr lang="it-IT" b="1" dirty="0" err="1" smtClean="0">
                <a:ea typeface="+mn-ea"/>
                <a:cs typeface="+mn-cs"/>
              </a:rPr>
              <a:t>n</a:t>
            </a:r>
            <a:r>
              <a:rPr lang="it-IT" b="1" dirty="0" smtClean="0">
                <a:ea typeface="+mn-ea"/>
                <a:cs typeface="+mn-cs"/>
              </a:rPr>
              <a:t> =94). The </a:t>
            </a:r>
            <a:r>
              <a:rPr lang="it-IT" b="1" dirty="0" err="1" smtClean="0">
                <a:ea typeface="+mn-ea"/>
                <a:cs typeface="+mn-cs"/>
              </a:rPr>
              <a:t>patients</a:t>
            </a:r>
            <a:r>
              <a:rPr lang="it-IT" b="1" dirty="0" smtClean="0">
                <a:ea typeface="+mn-ea"/>
                <a:cs typeface="+mn-cs"/>
              </a:rPr>
              <a:t> in</a:t>
            </a:r>
          </a:p>
          <a:p>
            <a:pPr>
              <a:defRPr/>
            </a:pPr>
            <a:r>
              <a:rPr lang="it-IT" dirty="0" smtClean="0">
                <a:ea typeface="+mn-ea"/>
                <a:cs typeface="+mn-cs"/>
              </a:rPr>
              <a:t>the </a:t>
            </a:r>
            <a:r>
              <a:rPr lang="it-IT" dirty="0" err="1" smtClean="0">
                <a:ea typeface="+mn-ea"/>
                <a:cs typeface="+mn-cs"/>
              </a:rPr>
              <a:t>aspirin</a:t>
            </a:r>
            <a:r>
              <a:rPr lang="it-IT" dirty="0" smtClean="0">
                <a:ea typeface="+mn-ea"/>
                <a:cs typeface="+mn-cs"/>
              </a:rPr>
              <a:t> </a:t>
            </a:r>
            <a:r>
              <a:rPr lang="it-IT" dirty="0" err="1" smtClean="0">
                <a:ea typeface="+mn-ea"/>
                <a:cs typeface="+mn-cs"/>
              </a:rPr>
              <a:t>group</a:t>
            </a:r>
            <a:r>
              <a:rPr lang="it-IT" dirty="0" smtClean="0">
                <a:ea typeface="+mn-ea"/>
                <a:cs typeface="+mn-cs"/>
              </a:rPr>
              <a:t> </a:t>
            </a:r>
            <a:r>
              <a:rPr lang="it-IT" dirty="0" err="1" smtClean="0">
                <a:ea typeface="+mn-ea"/>
                <a:cs typeface="+mn-cs"/>
              </a:rPr>
              <a:t>received</a:t>
            </a:r>
            <a:r>
              <a:rPr lang="it-IT" dirty="0" smtClean="0">
                <a:ea typeface="+mn-ea"/>
                <a:cs typeface="+mn-cs"/>
              </a:rPr>
              <a:t> 300mg </a:t>
            </a:r>
            <a:r>
              <a:rPr lang="it-IT" dirty="0" err="1" smtClean="0">
                <a:ea typeface="+mn-ea"/>
                <a:cs typeface="+mn-cs"/>
              </a:rPr>
              <a:t>of</a:t>
            </a:r>
            <a:r>
              <a:rPr lang="it-IT" dirty="0" smtClean="0">
                <a:ea typeface="+mn-ea"/>
                <a:cs typeface="+mn-cs"/>
              </a:rPr>
              <a:t> </a:t>
            </a:r>
            <a:r>
              <a:rPr lang="it-IT" dirty="0" err="1" smtClean="0">
                <a:ea typeface="+mn-ea"/>
                <a:cs typeface="+mn-cs"/>
              </a:rPr>
              <a:t>aspirin</a:t>
            </a:r>
            <a:r>
              <a:rPr lang="it-IT" dirty="0" smtClean="0">
                <a:ea typeface="+mn-ea"/>
                <a:cs typeface="+mn-cs"/>
              </a:rPr>
              <a:t> </a:t>
            </a:r>
            <a:r>
              <a:rPr lang="it-IT" dirty="0" err="1" smtClean="0">
                <a:ea typeface="+mn-ea"/>
                <a:cs typeface="+mn-cs"/>
              </a:rPr>
              <a:t>daily</a:t>
            </a:r>
            <a:r>
              <a:rPr lang="it-IT" dirty="0" smtClean="0">
                <a:ea typeface="+mn-ea"/>
                <a:cs typeface="+mn-cs"/>
              </a:rPr>
              <a:t> </a:t>
            </a:r>
            <a:r>
              <a:rPr lang="it-IT" dirty="0" err="1" smtClean="0">
                <a:ea typeface="+mn-ea"/>
                <a:cs typeface="+mn-cs"/>
              </a:rPr>
              <a:t>for</a:t>
            </a:r>
            <a:r>
              <a:rPr lang="it-IT" dirty="0" smtClean="0">
                <a:ea typeface="+mn-ea"/>
                <a:cs typeface="+mn-cs"/>
              </a:rPr>
              <a:t> </a:t>
            </a:r>
            <a:r>
              <a:rPr lang="it-IT" dirty="0" err="1" smtClean="0">
                <a:ea typeface="+mn-ea"/>
                <a:cs typeface="+mn-cs"/>
              </a:rPr>
              <a:t>1</a:t>
            </a:r>
            <a:endParaRPr lang="it-IT" dirty="0" smtClean="0">
              <a:ea typeface="+mn-ea"/>
              <a:cs typeface="+mn-cs"/>
            </a:endParaRPr>
          </a:p>
          <a:p>
            <a:pPr>
              <a:defRPr/>
            </a:pPr>
            <a:r>
              <a:rPr lang="it-IT" dirty="0" err="1" smtClean="0">
                <a:ea typeface="+mn-ea"/>
                <a:cs typeface="+mn-cs"/>
              </a:rPr>
              <a:t>month</a:t>
            </a:r>
            <a:r>
              <a:rPr lang="it-IT" dirty="0" smtClean="0">
                <a:ea typeface="+mn-ea"/>
                <a:cs typeface="+mn-cs"/>
              </a:rPr>
              <a:t>. </a:t>
            </a:r>
            <a:r>
              <a:rPr lang="it-IT" dirty="0" err="1" smtClean="0">
                <a:ea typeface="+mn-ea"/>
                <a:cs typeface="+mn-cs"/>
              </a:rPr>
              <a:t>ECGs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recorded</a:t>
            </a:r>
            <a:r>
              <a:rPr lang="it-IT" dirty="0" smtClean="0">
                <a:ea typeface="+mn-ea"/>
                <a:cs typeface="+mn-cs"/>
              </a:rPr>
              <a:t> on </a:t>
            </a:r>
            <a:r>
              <a:rPr lang="it-IT" dirty="0" err="1" smtClean="0">
                <a:ea typeface="+mn-ea"/>
                <a:cs typeface="+mn-cs"/>
              </a:rPr>
              <a:t>admission</a:t>
            </a:r>
            <a:r>
              <a:rPr lang="it-IT" dirty="0" smtClean="0">
                <a:ea typeface="+mn-ea"/>
                <a:cs typeface="+mn-cs"/>
              </a:rPr>
              <a:t> and 48 </a:t>
            </a:r>
            <a:r>
              <a:rPr lang="it-IT" dirty="0" err="1" smtClean="0">
                <a:ea typeface="+mn-ea"/>
                <a:cs typeface="+mn-cs"/>
              </a:rPr>
              <a:t>h</a:t>
            </a:r>
            <a:r>
              <a:rPr lang="it-IT" dirty="0" smtClean="0">
                <a:ea typeface="+mn-ea"/>
                <a:cs typeface="+mn-cs"/>
              </a:rPr>
              <a:t> and 30</a:t>
            </a:r>
          </a:p>
          <a:p>
            <a:pPr>
              <a:defRPr/>
            </a:pPr>
            <a:r>
              <a:rPr lang="it-IT" dirty="0" err="1" smtClean="0">
                <a:ea typeface="+mn-ea"/>
                <a:cs typeface="+mn-cs"/>
              </a:rPr>
              <a:t>days</a:t>
            </a:r>
            <a:r>
              <a:rPr lang="it-IT" dirty="0" smtClean="0">
                <a:ea typeface="+mn-ea"/>
                <a:cs typeface="+mn-cs"/>
              </a:rPr>
              <a:t> </a:t>
            </a:r>
            <a:r>
              <a:rPr lang="it-IT" dirty="0" err="1" smtClean="0">
                <a:ea typeface="+mn-ea"/>
                <a:cs typeface="+mn-cs"/>
              </a:rPr>
              <a:t>after</a:t>
            </a:r>
            <a:r>
              <a:rPr lang="it-IT" dirty="0" smtClean="0">
                <a:ea typeface="+mn-ea"/>
                <a:cs typeface="+mn-cs"/>
              </a:rPr>
              <a:t> </a:t>
            </a:r>
            <a:r>
              <a:rPr lang="it-IT" dirty="0" err="1" smtClean="0">
                <a:ea typeface="+mn-ea"/>
                <a:cs typeface="+mn-cs"/>
              </a:rPr>
              <a:t>admission</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assess</a:t>
            </a:r>
            <a:r>
              <a:rPr lang="it-IT" dirty="0" smtClean="0">
                <a:ea typeface="+mn-ea"/>
                <a:cs typeface="+mn-cs"/>
              </a:rPr>
              <a:t> </a:t>
            </a:r>
            <a:r>
              <a:rPr lang="it-IT" dirty="0" err="1" smtClean="0">
                <a:ea typeface="+mn-ea"/>
                <a:cs typeface="+mn-cs"/>
              </a:rPr>
              <a:t>silent</a:t>
            </a:r>
            <a:r>
              <a:rPr lang="it-IT" dirty="0" smtClean="0">
                <a:ea typeface="+mn-ea"/>
                <a:cs typeface="+mn-cs"/>
              </a:rPr>
              <a:t> ischemia. The </a:t>
            </a:r>
            <a:r>
              <a:rPr lang="it-IT" dirty="0" err="1" smtClean="0">
                <a:ea typeface="+mn-ea"/>
                <a:cs typeface="+mn-cs"/>
              </a:rPr>
              <a:t>level</a:t>
            </a:r>
            <a:r>
              <a:rPr lang="it-IT" dirty="0" smtClean="0">
                <a:ea typeface="+mn-ea"/>
                <a:cs typeface="+mn-cs"/>
              </a:rPr>
              <a:t> </a:t>
            </a:r>
            <a:r>
              <a:rPr lang="it-IT" dirty="0" err="1" smtClean="0">
                <a:ea typeface="+mn-ea"/>
                <a:cs typeface="+mn-cs"/>
              </a:rPr>
              <a:t>of</a:t>
            </a:r>
            <a:endParaRPr lang="it-IT" dirty="0" smtClean="0">
              <a:ea typeface="+mn-ea"/>
              <a:cs typeface="+mn-cs"/>
            </a:endParaRPr>
          </a:p>
          <a:p>
            <a:pPr>
              <a:defRPr/>
            </a:pPr>
            <a:r>
              <a:rPr lang="it-IT" dirty="0" err="1" smtClean="0">
                <a:ea typeface="+mn-ea"/>
                <a:cs typeface="+mn-cs"/>
              </a:rPr>
              <a:t>high-sensitivity</a:t>
            </a:r>
            <a:r>
              <a:rPr lang="it-IT" dirty="0" smtClean="0">
                <a:ea typeface="+mn-ea"/>
                <a:cs typeface="+mn-cs"/>
              </a:rPr>
              <a:t> </a:t>
            </a:r>
            <a:r>
              <a:rPr lang="it-IT" dirty="0" err="1" smtClean="0">
                <a:ea typeface="+mn-ea"/>
                <a:cs typeface="+mn-cs"/>
              </a:rPr>
              <a:t>cardiac</a:t>
            </a:r>
            <a:r>
              <a:rPr lang="it-IT" dirty="0" smtClean="0">
                <a:ea typeface="+mn-ea"/>
                <a:cs typeface="+mn-cs"/>
              </a:rPr>
              <a:t> </a:t>
            </a:r>
            <a:r>
              <a:rPr lang="it-IT" dirty="0" err="1" smtClean="0">
                <a:ea typeface="+mn-ea"/>
                <a:cs typeface="+mn-cs"/>
              </a:rPr>
              <a:t>troponin</a:t>
            </a:r>
            <a:r>
              <a:rPr lang="it-IT" dirty="0" smtClean="0">
                <a:ea typeface="+mn-ea"/>
                <a:cs typeface="+mn-cs"/>
              </a:rPr>
              <a:t> </a:t>
            </a:r>
            <a:r>
              <a:rPr lang="it-IT" dirty="0" err="1" smtClean="0">
                <a:ea typeface="+mn-ea"/>
                <a:cs typeface="+mn-cs"/>
              </a:rPr>
              <a:t>T</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measured</a:t>
            </a:r>
            <a:r>
              <a:rPr lang="it-IT" dirty="0" smtClean="0">
                <a:ea typeface="+mn-ea"/>
                <a:cs typeface="+mn-cs"/>
              </a:rPr>
              <a:t> on</a:t>
            </a:r>
          </a:p>
          <a:p>
            <a:pPr>
              <a:defRPr/>
            </a:pPr>
            <a:r>
              <a:rPr lang="it-IT" dirty="0" err="1" smtClean="0">
                <a:ea typeface="+mn-ea"/>
                <a:cs typeface="+mn-cs"/>
              </a:rPr>
              <a:t>admission</a:t>
            </a:r>
            <a:r>
              <a:rPr lang="it-IT" dirty="0" smtClean="0">
                <a:ea typeface="+mn-ea"/>
                <a:cs typeface="+mn-cs"/>
              </a:rPr>
              <a:t> and 48 </a:t>
            </a:r>
            <a:r>
              <a:rPr lang="it-IT" dirty="0" err="1" smtClean="0">
                <a:ea typeface="+mn-ea"/>
                <a:cs typeface="+mn-cs"/>
              </a:rPr>
              <a:t>h</a:t>
            </a:r>
            <a:r>
              <a:rPr lang="it-IT" dirty="0" smtClean="0">
                <a:ea typeface="+mn-ea"/>
                <a:cs typeface="+mn-cs"/>
              </a:rPr>
              <a:t> </a:t>
            </a:r>
            <a:r>
              <a:rPr lang="it-IT" dirty="0" err="1" smtClean="0">
                <a:ea typeface="+mn-ea"/>
                <a:cs typeface="+mn-cs"/>
              </a:rPr>
              <a:t>after</a:t>
            </a:r>
            <a:r>
              <a:rPr lang="it-IT" dirty="0" smtClean="0">
                <a:ea typeface="+mn-ea"/>
                <a:cs typeface="+mn-cs"/>
              </a:rPr>
              <a:t> </a:t>
            </a:r>
            <a:r>
              <a:rPr lang="it-IT" dirty="0" err="1" smtClean="0">
                <a:ea typeface="+mn-ea"/>
                <a:cs typeface="+mn-cs"/>
              </a:rPr>
              <a:t>admission</a:t>
            </a:r>
            <a:r>
              <a:rPr lang="it-IT" dirty="0" smtClean="0">
                <a:ea typeface="+mn-ea"/>
                <a:cs typeface="+mn-cs"/>
              </a:rPr>
              <a:t>. The </a:t>
            </a:r>
            <a:r>
              <a:rPr lang="it-IT" dirty="0" err="1" smtClean="0">
                <a:ea typeface="+mn-ea"/>
                <a:cs typeface="+mn-cs"/>
              </a:rPr>
              <a:t>primary</a:t>
            </a:r>
            <a:r>
              <a:rPr lang="it-IT" dirty="0" smtClean="0">
                <a:ea typeface="+mn-ea"/>
                <a:cs typeface="+mn-cs"/>
              </a:rPr>
              <a:t> </a:t>
            </a:r>
            <a:r>
              <a:rPr lang="it-IT" dirty="0" err="1" smtClean="0">
                <a:ea typeface="+mn-ea"/>
                <a:cs typeface="+mn-cs"/>
              </a:rPr>
              <a:t>endpoint</a:t>
            </a:r>
            <a:endParaRPr lang="it-IT" dirty="0" smtClean="0">
              <a:ea typeface="+mn-ea"/>
              <a:cs typeface="+mn-cs"/>
            </a:endParaRPr>
          </a:p>
          <a:p>
            <a:pPr>
              <a:defRPr/>
            </a:pPr>
            <a:r>
              <a:rPr lang="it-IT" dirty="0" err="1" smtClean="0">
                <a:ea typeface="+mn-ea"/>
                <a:cs typeface="+mn-cs"/>
              </a:rPr>
              <a:t>was</a:t>
            </a:r>
            <a:r>
              <a:rPr lang="it-IT" dirty="0" smtClean="0">
                <a:ea typeface="+mn-ea"/>
                <a:cs typeface="+mn-cs"/>
              </a:rPr>
              <a:t> the </a:t>
            </a:r>
            <a:r>
              <a:rPr lang="it-IT" dirty="0" err="1" smtClean="0">
                <a:ea typeface="+mn-ea"/>
                <a:cs typeface="+mn-cs"/>
              </a:rPr>
              <a:t>development</a:t>
            </a:r>
            <a:r>
              <a:rPr lang="it-IT" dirty="0" smtClean="0">
                <a:ea typeface="+mn-ea"/>
                <a:cs typeface="+mn-cs"/>
              </a:rPr>
              <a:t> </a:t>
            </a:r>
            <a:r>
              <a:rPr lang="it-IT" dirty="0" err="1" smtClean="0">
                <a:ea typeface="+mn-ea"/>
                <a:cs typeface="+mn-cs"/>
              </a:rPr>
              <a:t>of</a:t>
            </a:r>
            <a:r>
              <a:rPr lang="it-IT" dirty="0" smtClean="0">
                <a:ea typeface="+mn-ea"/>
                <a:cs typeface="+mn-cs"/>
              </a:rPr>
              <a:t> ACS </a:t>
            </a:r>
            <a:r>
              <a:rPr lang="it-IT" dirty="0" err="1" smtClean="0">
                <a:ea typeface="+mn-ea"/>
                <a:cs typeface="+mn-cs"/>
              </a:rPr>
              <a:t>within</a:t>
            </a:r>
            <a:r>
              <a:rPr lang="it-IT" dirty="0" smtClean="0">
                <a:ea typeface="+mn-ea"/>
                <a:cs typeface="+mn-cs"/>
              </a:rPr>
              <a:t> </a:t>
            </a:r>
            <a:r>
              <a:rPr lang="it-IT" dirty="0" err="1" smtClean="0">
                <a:ea typeface="+mn-ea"/>
                <a:cs typeface="+mn-cs"/>
              </a:rPr>
              <a:t>1</a:t>
            </a:r>
            <a:r>
              <a:rPr lang="it-IT" dirty="0" smtClean="0">
                <a:ea typeface="+mn-ea"/>
                <a:cs typeface="+mn-cs"/>
              </a:rPr>
              <a:t> </a:t>
            </a:r>
            <a:r>
              <a:rPr lang="it-IT" dirty="0" err="1" smtClean="0">
                <a:ea typeface="+mn-ea"/>
                <a:cs typeface="+mn-cs"/>
              </a:rPr>
              <a:t>month</a:t>
            </a:r>
            <a:r>
              <a:rPr lang="it-IT" dirty="0" smtClean="0">
                <a:ea typeface="+mn-ea"/>
                <a:cs typeface="+mn-cs"/>
              </a:rPr>
              <a:t>. The</a:t>
            </a:r>
          </a:p>
          <a:p>
            <a:pPr>
              <a:defRPr/>
            </a:pPr>
            <a:r>
              <a:rPr lang="it-IT" dirty="0" err="1" smtClean="0">
                <a:ea typeface="+mn-ea"/>
                <a:cs typeface="+mn-cs"/>
              </a:rPr>
              <a:t>secondary</a:t>
            </a:r>
            <a:r>
              <a:rPr lang="it-IT" dirty="0" smtClean="0">
                <a:ea typeface="+mn-ea"/>
                <a:cs typeface="+mn-cs"/>
              </a:rPr>
              <a:t> </a:t>
            </a:r>
            <a:r>
              <a:rPr lang="it-IT" dirty="0" err="1" smtClean="0">
                <a:ea typeface="+mn-ea"/>
                <a:cs typeface="+mn-cs"/>
              </a:rPr>
              <a:t>endpoints</a:t>
            </a:r>
            <a:r>
              <a:rPr lang="it-IT" dirty="0" smtClean="0">
                <a:ea typeface="+mn-ea"/>
                <a:cs typeface="+mn-cs"/>
              </a:rPr>
              <a:t> </a:t>
            </a:r>
            <a:r>
              <a:rPr lang="it-IT" dirty="0" err="1" smtClean="0">
                <a:ea typeface="+mn-ea"/>
                <a:cs typeface="+mn-cs"/>
              </a:rPr>
              <a:t>included</a:t>
            </a:r>
            <a:r>
              <a:rPr lang="it-IT" dirty="0" smtClean="0">
                <a:ea typeface="+mn-ea"/>
                <a:cs typeface="+mn-cs"/>
              </a:rPr>
              <a:t> </a:t>
            </a:r>
            <a:r>
              <a:rPr lang="it-IT" dirty="0" err="1" smtClean="0">
                <a:ea typeface="+mn-ea"/>
                <a:cs typeface="+mn-cs"/>
              </a:rPr>
              <a:t>cardiovascular</a:t>
            </a:r>
            <a:r>
              <a:rPr lang="it-IT" dirty="0" smtClean="0">
                <a:ea typeface="+mn-ea"/>
                <a:cs typeface="+mn-cs"/>
              </a:rPr>
              <a:t> </a:t>
            </a:r>
            <a:r>
              <a:rPr lang="it-IT" dirty="0" err="1" smtClean="0">
                <a:ea typeface="+mn-ea"/>
                <a:cs typeface="+mn-cs"/>
              </a:rPr>
              <a:t>death</a:t>
            </a:r>
            <a:r>
              <a:rPr lang="it-IT" dirty="0" smtClean="0">
                <a:ea typeface="+mn-ea"/>
                <a:cs typeface="+mn-cs"/>
              </a:rPr>
              <a:t> and</a:t>
            </a:r>
          </a:p>
          <a:p>
            <a:pPr>
              <a:defRPr/>
            </a:pPr>
            <a:r>
              <a:rPr lang="it-IT" dirty="0" err="1" smtClean="0">
                <a:ea typeface="+mn-ea"/>
                <a:cs typeface="+mn-cs"/>
              </a:rPr>
              <a:t>death</a:t>
            </a:r>
            <a:r>
              <a:rPr lang="it-IT" dirty="0" smtClean="0">
                <a:ea typeface="+mn-ea"/>
                <a:cs typeface="+mn-cs"/>
              </a:rPr>
              <a:t> </a:t>
            </a:r>
            <a:r>
              <a:rPr lang="it-IT" dirty="0" err="1" smtClean="0">
                <a:ea typeface="+mn-ea"/>
                <a:cs typeface="+mn-cs"/>
              </a:rPr>
              <a:t>from</a:t>
            </a:r>
            <a:r>
              <a:rPr lang="it-IT" dirty="0" smtClean="0">
                <a:ea typeface="+mn-ea"/>
                <a:cs typeface="+mn-cs"/>
              </a:rPr>
              <a:t> </a:t>
            </a:r>
            <a:r>
              <a:rPr lang="it-IT" dirty="0" err="1" smtClean="0">
                <a:ea typeface="+mn-ea"/>
                <a:cs typeface="+mn-cs"/>
              </a:rPr>
              <a:t>any</a:t>
            </a:r>
            <a:r>
              <a:rPr lang="it-IT" dirty="0" smtClean="0">
                <a:ea typeface="+mn-ea"/>
                <a:cs typeface="+mn-cs"/>
              </a:rPr>
              <a:t> cause </a:t>
            </a:r>
            <a:r>
              <a:rPr lang="it-IT" dirty="0" err="1" smtClean="0">
                <a:ea typeface="+mn-ea"/>
                <a:cs typeface="+mn-cs"/>
              </a:rPr>
              <a:t>within</a:t>
            </a:r>
            <a:r>
              <a:rPr lang="it-IT" dirty="0" smtClean="0">
                <a:ea typeface="+mn-ea"/>
                <a:cs typeface="+mn-cs"/>
              </a:rPr>
              <a:t> </a:t>
            </a:r>
            <a:r>
              <a:rPr lang="it-IT" dirty="0" err="1" smtClean="0">
                <a:ea typeface="+mn-ea"/>
                <a:cs typeface="+mn-cs"/>
              </a:rPr>
              <a:t>1</a:t>
            </a:r>
            <a:r>
              <a:rPr lang="it-IT" dirty="0" smtClean="0">
                <a:ea typeface="+mn-ea"/>
                <a:cs typeface="+mn-cs"/>
              </a:rPr>
              <a:t> </a:t>
            </a:r>
            <a:r>
              <a:rPr lang="it-IT" dirty="0" err="1" smtClean="0">
                <a:ea typeface="+mn-ea"/>
                <a:cs typeface="+mn-cs"/>
              </a:rPr>
              <a:t>month</a:t>
            </a:r>
            <a:r>
              <a:rPr lang="it-IT" dirty="0" smtClean="0">
                <a:ea typeface="+mn-ea"/>
                <a:cs typeface="+mn-cs"/>
              </a:rPr>
              <a:t>.</a:t>
            </a:r>
          </a:p>
          <a:p>
            <a:pPr>
              <a:defRPr/>
            </a:pPr>
            <a:r>
              <a:rPr lang="it-IT" dirty="0" err="1" smtClean="0">
                <a:ea typeface="+mn-ea"/>
                <a:cs typeface="+mn-cs"/>
              </a:rPr>
              <a:t>Results</a:t>
            </a:r>
            <a:r>
              <a:rPr lang="it-IT" dirty="0" smtClean="0">
                <a:ea typeface="+mn-ea"/>
                <a:cs typeface="+mn-cs"/>
              </a:rPr>
              <a:t> The </a:t>
            </a:r>
            <a:r>
              <a:rPr lang="it-IT" b="1" dirty="0" smtClean="0">
                <a:ea typeface="+mn-ea"/>
                <a:cs typeface="+mn-cs"/>
              </a:rPr>
              <a:t>v2-test </a:t>
            </a:r>
            <a:r>
              <a:rPr lang="it-IT" b="1" dirty="0" err="1" smtClean="0">
                <a:ea typeface="+mn-ea"/>
                <a:cs typeface="+mn-cs"/>
              </a:rPr>
              <a:t>showed</a:t>
            </a:r>
            <a:r>
              <a:rPr lang="it-IT" b="1" dirty="0" smtClean="0">
                <a:ea typeface="+mn-ea"/>
                <a:cs typeface="+mn-cs"/>
              </a:rPr>
              <a:t> </a:t>
            </a:r>
            <a:r>
              <a:rPr lang="it-IT" b="1" dirty="0" err="1" smtClean="0">
                <a:ea typeface="+mn-ea"/>
                <a:cs typeface="+mn-cs"/>
              </a:rPr>
              <a:t>that</a:t>
            </a:r>
            <a:r>
              <a:rPr lang="it-IT" b="1" dirty="0" smtClean="0">
                <a:ea typeface="+mn-ea"/>
                <a:cs typeface="+mn-cs"/>
              </a:rPr>
              <a:t> the </a:t>
            </a:r>
            <a:r>
              <a:rPr lang="it-IT" b="1" dirty="0" err="1" smtClean="0">
                <a:ea typeface="+mn-ea"/>
                <a:cs typeface="+mn-cs"/>
              </a:rPr>
              <a:t>rates</a:t>
            </a:r>
            <a:r>
              <a:rPr lang="it-IT" b="1" dirty="0" smtClean="0">
                <a:ea typeface="+mn-ea"/>
                <a:cs typeface="+mn-cs"/>
              </a:rPr>
              <a:t> </a:t>
            </a:r>
            <a:r>
              <a:rPr lang="it-IT" b="1" dirty="0" err="1" smtClean="0">
                <a:ea typeface="+mn-ea"/>
                <a:cs typeface="+mn-cs"/>
              </a:rPr>
              <a:t>of</a:t>
            </a:r>
            <a:r>
              <a:rPr lang="it-IT" b="1" dirty="0" smtClean="0">
                <a:ea typeface="+mn-ea"/>
                <a:cs typeface="+mn-cs"/>
              </a:rPr>
              <a:t> ACS at </a:t>
            </a:r>
            <a:r>
              <a:rPr lang="it-IT" b="1" dirty="0" err="1" smtClean="0">
                <a:ea typeface="+mn-ea"/>
                <a:cs typeface="+mn-cs"/>
              </a:rPr>
              <a:t>1</a:t>
            </a:r>
            <a:endParaRPr lang="it-IT" b="1" dirty="0" smtClean="0">
              <a:ea typeface="+mn-ea"/>
              <a:cs typeface="+mn-cs"/>
            </a:endParaRPr>
          </a:p>
          <a:p>
            <a:pPr>
              <a:defRPr/>
            </a:pPr>
            <a:r>
              <a:rPr lang="it-IT" dirty="0" err="1" smtClean="0">
                <a:ea typeface="+mn-ea"/>
                <a:cs typeface="+mn-cs"/>
              </a:rPr>
              <a:t>month</a:t>
            </a:r>
            <a:r>
              <a:rPr lang="it-IT" dirty="0" smtClean="0">
                <a:ea typeface="+mn-ea"/>
                <a:cs typeface="+mn-cs"/>
              </a:rPr>
              <a:t> </a:t>
            </a:r>
            <a:r>
              <a:rPr lang="it-IT" dirty="0" err="1" smtClean="0">
                <a:ea typeface="+mn-ea"/>
                <a:cs typeface="+mn-cs"/>
              </a:rPr>
              <a:t>were</a:t>
            </a:r>
            <a:r>
              <a:rPr lang="it-IT" dirty="0" smtClean="0">
                <a:ea typeface="+mn-ea"/>
                <a:cs typeface="+mn-cs"/>
              </a:rPr>
              <a:t> 1.1% (</a:t>
            </a:r>
            <a:r>
              <a:rPr lang="it-IT" b="1" dirty="0" err="1" smtClean="0">
                <a:ea typeface="+mn-ea"/>
                <a:cs typeface="+mn-cs"/>
              </a:rPr>
              <a:t>n</a:t>
            </a:r>
            <a:r>
              <a:rPr lang="it-IT" b="1" dirty="0" smtClean="0">
                <a:ea typeface="+mn-ea"/>
                <a:cs typeface="+mn-cs"/>
              </a:rPr>
              <a:t> = </a:t>
            </a:r>
            <a:r>
              <a:rPr lang="it-IT" b="1" dirty="0" err="1" smtClean="0">
                <a:ea typeface="+mn-ea"/>
                <a:cs typeface="+mn-cs"/>
              </a:rPr>
              <a:t>1</a:t>
            </a:r>
            <a:r>
              <a:rPr lang="it-IT" b="1" dirty="0" smtClean="0">
                <a:ea typeface="+mn-ea"/>
                <a:cs typeface="+mn-cs"/>
              </a:rPr>
              <a:t>) in the </a:t>
            </a:r>
            <a:r>
              <a:rPr lang="it-IT" b="1" dirty="0" err="1" smtClean="0">
                <a:ea typeface="+mn-ea"/>
                <a:cs typeface="+mn-cs"/>
              </a:rPr>
              <a:t>aspirin</a:t>
            </a:r>
            <a:r>
              <a:rPr lang="it-IT" b="1" dirty="0" smtClean="0">
                <a:ea typeface="+mn-ea"/>
                <a:cs typeface="+mn-cs"/>
              </a:rPr>
              <a:t> </a:t>
            </a:r>
            <a:r>
              <a:rPr lang="it-IT" b="1" dirty="0" err="1" smtClean="0">
                <a:ea typeface="+mn-ea"/>
                <a:cs typeface="+mn-cs"/>
              </a:rPr>
              <a:t>group</a:t>
            </a:r>
            <a:r>
              <a:rPr lang="it-IT" b="1" dirty="0" smtClean="0">
                <a:ea typeface="+mn-ea"/>
                <a:cs typeface="+mn-cs"/>
              </a:rPr>
              <a:t> and 10.6%</a:t>
            </a:r>
          </a:p>
          <a:p>
            <a:pPr>
              <a:defRPr/>
            </a:pPr>
            <a:r>
              <a:rPr lang="it-IT" dirty="0" smtClean="0">
                <a:ea typeface="+mn-ea"/>
                <a:cs typeface="+mn-cs"/>
              </a:rPr>
              <a:t>(</a:t>
            </a:r>
            <a:r>
              <a:rPr lang="it-IT" b="1" dirty="0" err="1" smtClean="0">
                <a:ea typeface="+mn-ea"/>
                <a:cs typeface="+mn-cs"/>
              </a:rPr>
              <a:t>n=</a:t>
            </a:r>
            <a:r>
              <a:rPr lang="it-IT" b="1" dirty="0" smtClean="0">
                <a:ea typeface="+mn-ea"/>
                <a:cs typeface="+mn-cs"/>
              </a:rPr>
              <a:t> 10) in the </a:t>
            </a:r>
            <a:r>
              <a:rPr lang="it-IT" b="1" dirty="0" err="1" smtClean="0">
                <a:ea typeface="+mn-ea"/>
                <a:cs typeface="+mn-cs"/>
              </a:rPr>
              <a:t>control</a:t>
            </a:r>
            <a:r>
              <a:rPr lang="it-IT" b="1" dirty="0" smtClean="0">
                <a:ea typeface="+mn-ea"/>
                <a:cs typeface="+mn-cs"/>
              </a:rPr>
              <a:t> </a:t>
            </a:r>
            <a:r>
              <a:rPr lang="it-IT" b="1" dirty="0" err="1" smtClean="0">
                <a:ea typeface="+mn-ea"/>
                <a:cs typeface="+mn-cs"/>
              </a:rPr>
              <a:t>group</a:t>
            </a:r>
            <a:r>
              <a:rPr lang="it-IT" b="1" dirty="0" smtClean="0">
                <a:ea typeface="+mn-ea"/>
                <a:cs typeface="+mn-cs"/>
              </a:rPr>
              <a:t> (relative </a:t>
            </a:r>
            <a:r>
              <a:rPr lang="it-IT" b="1" dirty="0" err="1" smtClean="0">
                <a:ea typeface="+mn-ea"/>
                <a:cs typeface="+mn-cs"/>
              </a:rPr>
              <a:t>risk</a:t>
            </a:r>
            <a:r>
              <a:rPr lang="it-IT" b="1" dirty="0" smtClean="0">
                <a:ea typeface="+mn-ea"/>
                <a:cs typeface="+mn-cs"/>
              </a:rPr>
              <a:t>, 0.103; 95%</a:t>
            </a:r>
          </a:p>
          <a:p>
            <a:pPr>
              <a:defRPr/>
            </a:pPr>
            <a:r>
              <a:rPr lang="it-IT" dirty="0" err="1" smtClean="0">
                <a:ea typeface="+mn-ea"/>
                <a:cs typeface="+mn-cs"/>
              </a:rPr>
              <a:t>confidence</a:t>
            </a:r>
            <a:r>
              <a:rPr lang="it-IT" dirty="0" smtClean="0">
                <a:ea typeface="+mn-ea"/>
                <a:cs typeface="+mn-cs"/>
              </a:rPr>
              <a:t> </a:t>
            </a:r>
            <a:r>
              <a:rPr lang="it-IT" dirty="0" err="1" smtClean="0">
                <a:ea typeface="+mn-ea"/>
                <a:cs typeface="+mn-cs"/>
              </a:rPr>
              <a:t>interval</a:t>
            </a:r>
            <a:r>
              <a:rPr lang="it-IT" dirty="0" smtClean="0">
                <a:ea typeface="+mn-ea"/>
                <a:cs typeface="+mn-cs"/>
              </a:rPr>
              <a:t> 0.005–0.746; </a:t>
            </a:r>
            <a:r>
              <a:rPr lang="it-IT" b="1" dirty="0" err="1" smtClean="0">
                <a:ea typeface="+mn-ea"/>
                <a:cs typeface="+mn-cs"/>
              </a:rPr>
              <a:t>P</a:t>
            </a:r>
            <a:r>
              <a:rPr lang="it-IT" b="1" dirty="0" smtClean="0">
                <a:ea typeface="+mn-ea"/>
                <a:cs typeface="+mn-cs"/>
              </a:rPr>
              <a:t> = 0.015). </a:t>
            </a:r>
            <a:r>
              <a:rPr lang="it-IT" b="1" dirty="0" err="1" smtClean="0">
                <a:ea typeface="+mn-ea"/>
                <a:cs typeface="+mn-cs"/>
              </a:rPr>
              <a:t>Aspirin</a:t>
            </a:r>
            <a:r>
              <a:rPr lang="it-IT" b="1" dirty="0" smtClean="0">
                <a:ea typeface="+mn-ea"/>
                <a:cs typeface="+mn-cs"/>
              </a:rPr>
              <a:t> </a:t>
            </a:r>
            <a:r>
              <a:rPr lang="it-IT" b="1" dirty="0" err="1" smtClean="0">
                <a:ea typeface="+mn-ea"/>
                <a:cs typeface="+mn-cs"/>
              </a:rPr>
              <a:t>therapy</a:t>
            </a:r>
            <a:endParaRPr lang="it-IT" b="1" dirty="0" smtClean="0">
              <a:ea typeface="+mn-ea"/>
              <a:cs typeface="+mn-cs"/>
            </a:endParaRPr>
          </a:p>
          <a:p>
            <a:pPr>
              <a:defRPr/>
            </a:pPr>
            <a:r>
              <a:rPr lang="it-IT" dirty="0" err="1" smtClean="0">
                <a:ea typeface="+mn-ea"/>
                <a:cs typeface="+mn-cs"/>
              </a:rPr>
              <a:t>was</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r>
              <a:rPr lang="it-IT" dirty="0" smtClean="0">
                <a:ea typeface="+mn-ea"/>
                <a:cs typeface="+mn-cs"/>
              </a:rPr>
              <a:t> a 9% </a:t>
            </a:r>
            <a:r>
              <a:rPr lang="it-IT" dirty="0" err="1" smtClean="0">
                <a:ea typeface="+mn-ea"/>
                <a:cs typeface="+mn-cs"/>
              </a:rPr>
              <a:t>absolute</a:t>
            </a:r>
            <a:r>
              <a:rPr lang="it-IT" dirty="0" smtClean="0">
                <a:ea typeface="+mn-ea"/>
                <a:cs typeface="+mn-cs"/>
              </a:rPr>
              <a:t> </a:t>
            </a:r>
            <a:r>
              <a:rPr lang="it-IT" dirty="0" err="1" smtClean="0">
                <a:ea typeface="+mn-ea"/>
                <a:cs typeface="+mn-cs"/>
              </a:rPr>
              <a:t>reduction</a:t>
            </a:r>
            <a:r>
              <a:rPr lang="it-IT" dirty="0" smtClean="0">
                <a:ea typeface="+mn-ea"/>
                <a:cs typeface="+mn-cs"/>
              </a:rPr>
              <a:t> in the </a:t>
            </a:r>
            <a:r>
              <a:rPr lang="it-IT" dirty="0" err="1" smtClean="0">
                <a:ea typeface="+mn-ea"/>
                <a:cs typeface="+mn-cs"/>
              </a:rPr>
              <a:t>risk</a:t>
            </a:r>
            <a:r>
              <a:rPr lang="it-IT" dirty="0" smtClean="0">
                <a:ea typeface="+mn-ea"/>
                <a:cs typeface="+mn-cs"/>
              </a:rPr>
              <a:t> </a:t>
            </a:r>
            <a:r>
              <a:rPr lang="it-IT" dirty="0" err="1" smtClean="0">
                <a:ea typeface="+mn-ea"/>
                <a:cs typeface="+mn-cs"/>
              </a:rPr>
              <a:t>forACS</a:t>
            </a:r>
            <a:r>
              <a:rPr lang="it-IT" dirty="0" smtClean="0">
                <a:ea typeface="+mn-ea"/>
                <a:cs typeface="+mn-cs"/>
              </a:rPr>
              <a:t>. </a:t>
            </a:r>
            <a:r>
              <a:rPr lang="it-IT" dirty="0" err="1" smtClean="0">
                <a:ea typeface="+mn-ea"/>
                <a:cs typeface="+mn-cs"/>
              </a:rPr>
              <a:t>There</a:t>
            </a:r>
            <a:r>
              <a:rPr lang="it-IT" dirty="0" smtClean="0">
                <a:ea typeface="+mn-ea"/>
                <a:cs typeface="+mn-cs"/>
              </a:rPr>
              <a:t> </a:t>
            </a:r>
            <a:r>
              <a:rPr lang="it-IT" dirty="0" err="1" smtClean="0">
                <a:ea typeface="+mn-ea"/>
                <a:cs typeface="+mn-cs"/>
              </a:rPr>
              <a:t>was</a:t>
            </a:r>
            <a:r>
              <a:rPr lang="it-IT" dirty="0" smtClean="0">
                <a:ea typeface="+mn-ea"/>
                <a:cs typeface="+mn-cs"/>
              </a:rPr>
              <a:t> no </a:t>
            </a:r>
            <a:r>
              <a:rPr lang="it-IT" dirty="0" err="1" smtClean="0">
                <a:ea typeface="+mn-ea"/>
                <a:cs typeface="+mn-cs"/>
              </a:rPr>
              <a:t>significant</a:t>
            </a:r>
            <a:r>
              <a:rPr lang="it-IT" dirty="0" smtClean="0">
                <a:ea typeface="+mn-ea"/>
                <a:cs typeface="+mn-cs"/>
              </a:rPr>
              <a:t> </a:t>
            </a:r>
            <a:r>
              <a:rPr lang="it-IT" dirty="0" err="1" smtClean="0">
                <a:ea typeface="+mn-ea"/>
                <a:cs typeface="+mn-cs"/>
              </a:rPr>
              <a:t>decrease</a:t>
            </a:r>
            <a:r>
              <a:rPr lang="it-IT" dirty="0" smtClean="0">
                <a:ea typeface="+mn-ea"/>
                <a:cs typeface="+mn-cs"/>
              </a:rPr>
              <a:t> in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death</a:t>
            </a:r>
            <a:endParaRPr lang="it-IT" dirty="0" smtClean="0">
              <a:ea typeface="+mn-ea"/>
              <a:cs typeface="+mn-cs"/>
            </a:endParaRPr>
          </a:p>
          <a:p>
            <a:pPr>
              <a:defRPr/>
            </a:pPr>
            <a:r>
              <a:rPr lang="it-IT" dirty="0" err="1" smtClean="0">
                <a:ea typeface="+mn-ea"/>
                <a:cs typeface="+mn-cs"/>
              </a:rPr>
              <a:t>from</a:t>
            </a:r>
            <a:r>
              <a:rPr lang="it-IT" dirty="0" smtClean="0">
                <a:ea typeface="+mn-ea"/>
                <a:cs typeface="+mn-cs"/>
              </a:rPr>
              <a:t> </a:t>
            </a:r>
            <a:r>
              <a:rPr lang="it-IT" dirty="0" err="1" smtClean="0">
                <a:ea typeface="+mn-ea"/>
                <a:cs typeface="+mn-cs"/>
              </a:rPr>
              <a:t>any</a:t>
            </a:r>
            <a:r>
              <a:rPr lang="it-IT" dirty="0" smtClean="0">
                <a:ea typeface="+mn-ea"/>
                <a:cs typeface="+mn-cs"/>
              </a:rPr>
              <a:t> cause (</a:t>
            </a:r>
            <a:r>
              <a:rPr lang="it-IT" dirty="0" err="1" smtClean="0">
                <a:ea typeface="+mn-ea"/>
                <a:cs typeface="+mn-cs"/>
              </a:rPr>
              <a:t>P</a:t>
            </a:r>
            <a:r>
              <a:rPr lang="it-IT" dirty="0" smtClean="0">
                <a:ea typeface="+mn-ea"/>
                <a:cs typeface="+mn-cs"/>
              </a:rPr>
              <a:t> =0.151), </a:t>
            </a:r>
            <a:r>
              <a:rPr lang="it-IT" dirty="0" err="1" smtClean="0">
                <a:ea typeface="+mn-ea"/>
                <a:cs typeface="+mn-cs"/>
              </a:rPr>
              <a:t>but</a:t>
            </a:r>
            <a:r>
              <a:rPr lang="it-IT" dirty="0" smtClean="0">
                <a:ea typeface="+mn-ea"/>
                <a:cs typeface="+mn-cs"/>
              </a:rPr>
              <a:t> the </a:t>
            </a:r>
            <a:r>
              <a:rPr lang="it-IT" dirty="0" err="1" smtClean="0">
                <a:ea typeface="+mn-ea"/>
                <a:cs typeface="+mn-cs"/>
              </a:rPr>
              <a:t>aspirin</a:t>
            </a:r>
            <a:r>
              <a:rPr lang="it-IT" dirty="0" smtClean="0">
                <a:ea typeface="+mn-ea"/>
                <a:cs typeface="+mn-cs"/>
              </a:rPr>
              <a:t> </a:t>
            </a:r>
            <a:r>
              <a:rPr lang="it-IT" dirty="0" err="1" smtClean="0">
                <a:ea typeface="+mn-ea"/>
                <a:cs typeface="+mn-cs"/>
              </a:rPr>
              <a:t>group</a:t>
            </a:r>
            <a:r>
              <a:rPr lang="it-IT" dirty="0" smtClean="0">
                <a:ea typeface="+mn-ea"/>
                <a:cs typeface="+mn-cs"/>
              </a:rPr>
              <a:t> </a:t>
            </a:r>
            <a:r>
              <a:rPr lang="it-IT" dirty="0" err="1" smtClean="0">
                <a:ea typeface="+mn-ea"/>
                <a:cs typeface="+mn-cs"/>
              </a:rPr>
              <a:t>had</a:t>
            </a:r>
            <a:r>
              <a:rPr lang="it-IT" dirty="0" smtClean="0">
                <a:ea typeface="+mn-ea"/>
                <a:cs typeface="+mn-cs"/>
              </a:rPr>
              <a:t> a</a:t>
            </a:r>
          </a:p>
          <a:p>
            <a:pPr>
              <a:defRPr/>
            </a:pPr>
            <a:r>
              <a:rPr lang="it-IT" dirty="0" err="1" smtClean="0">
                <a:ea typeface="+mn-ea"/>
                <a:cs typeface="+mn-cs"/>
              </a:rPr>
              <a:t>decreased</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cardiovascular</a:t>
            </a:r>
            <a:r>
              <a:rPr lang="it-IT" dirty="0" smtClean="0">
                <a:ea typeface="+mn-ea"/>
                <a:cs typeface="+mn-cs"/>
              </a:rPr>
              <a:t> </a:t>
            </a:r>
            <a:r>
              <a:rPr lang="it-IT" dirty="0" err="1" smtClean="0">
                <a:ea typeface="+mn-ea"/>
                <a:cs typeface="+mn-cs"/>
              </a:rPr>
              <a:t>death</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reduction</a:t>
            </a:r>
            <a:r>
              <a:rPr lang="it-IT" dirty="0" smtClean="0">
                <a:ea typeface="+mn-ea"/>
                <a:cs typeface="+mn-cs"/>
              </a:rPr>
              <a:t>:</a:t>
            </a:r>
          </a:p>
          <a:p>
            <a:pPr>
              <a:defRPr/>
            </a:pPr>
            <a:r>
              <a:rPr lang="it-IT" dirty="0" smtClean="0">
                <a:ea typeface="+mn-ea"/>
                <a:cs typeface="+mn-cs"/>
              </a:rPr>
              <a:t>0.04, </a:t>
            </a:r>
            <a:r>
              <a:rPr lang="it-IT" dirty="0" err="1" smtClean="0">
                <a:ea typeface="+mn-ea"/>
                <a:cs typeface="+mn-cs"/>
              </a:rPr>
              <a:t>P</a:t>
            </a:r>
            <a:r>
              <a:rPr lang="it-IT" dirty="0" smtClean="0">
                <a:ea typeface="+mn-ea"/>
                <a:cs typeface="+mn-cs"/>
              </a:rPr>
              <a:t> = 0.044).</a:t>
            </a:r>
          </a:p>
          <a:p>
            <a:pPr>
              <a:defRPr/>
            </a:pPr>
            <a:r>
              <a:rPr lang="it-IT" dirty="0" err="1" smtClean="0">
                <a:ea typeface="+mn-ea"/>
                <a:cs typeface="+mn-cs"/>
              </a:rPr>
              <a:t>Conclusion</a:t>
            </a:r>
            <a:r>
              <a:rPr lang="it-IT" dirty="0" smtClean="0">
                <a:ea typeface="+mn-ea"/>
                <a:cs typeface="+mn-cs"/>
              </a:rPr>
              <a:t> </a:t>
            </a:r>
            <a:r>
              <a:rPr lang="it-IT" dirty="0" err="1" smtClean="0">
                <a:ea typeface="+mn-ea"/>
                <a:cs typeface="+mn-cs"/>
              </a:rPr>
              <a:t>This</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open-label</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shows</a:t>
            </a:r>
            <a:r>
              <a:rPr lang="it-IT" dirty="0" smtClean="0">
                <a:ea typeface="+mn-ea"/>
                <a:cs typeface="+mn-cs"/>
              </a:rPr>
              <a:t> </a:t>
            </a:r>
            <a:r>
              <a:rPr lang="it-IT" dirty="0" err="1" smtClean="0">
                <a:ea typeface="+mn-ea"/>
                <a:cs typeface="+mn-cs"/>
              </a:rPr>
              <a:t>that</a:t>
            </a:r>
            <a:endParaRPr lang="it-IT" dirty="0" smtClean="0">
              <a:ea typeface="+mn-ea"/>
              <a:cs typeface="+mn-cs"/>
            </a:endParaRPr>
          </a:p>
          <a:p>
            <a:pPr>
              <a:defRPr/>
            </a:pPr>
            <a:r>
              <a:rPr lang="it-IT" dirty="0" err="1" smtClean="0">
                <a:ea typeface="+mn-ea"/>
                <a:cs typeface="+mn-cs"/>
              </a:rPr>
              <a:t>acetyl</a:t>
            </a:r>
            <a:r>
              <a:rPr lang="it-IT" dirty="0" smtClean="0">
                <a:ea typeface="+mn-ea"/>
                <a:cs typeface="+mn-cs"/>
              </a:rPr>
              <a:t> </a:t>
            </a:r>
            <a:r>
              <a:rPr lang="it-IT" dirty="0" err="1" smtClean="0">
                <a:ea typeface="+mn-ea"/>
                <a:cs typeface="+mn-cs"/>
              </a:rPr>
              <a:t>salicylic</a:t>
            </a:r>
            <a:r>
              <a:rPr lang="it-IT" dirty="0" smtClean="0">
                <a:ea typeface="+mn-ea"/>
                <a:cs typeface="+mn-cs"/>
              </a:rPr>
              <a:t> acid </a:t>
            </a:r>
            <a:r>
              <a:rPr lang="it-IT" dirty="0" err="1" smtClean="0">
                <a:ea typeface="+mn-ea"/>
                <a:cs typeface="+mn-cs"/>
              </a:rPr>
              <a:t>is</a:t>
            </a:r>
            <a:r>
              <a:rPr lang="it-IT" dirty="0" smtClean="0">
                <a:ea typeface="+mn-ea"/>
                <a:cs typeface="+mn-cs"/>
              </a:rPr>
              <a:t> </a:t>
            </a:r>
            <a:r>
              <a:rPr lang="it-IT" dirty="0" err="1" smtClean="0">
                <a:ea typeface="+mn-ea"/>
                <a:cs typeface="+mn-cs"/>
              </a:rPr>
              <a:t>beneficial</a:t>
            </a:r>
            <a:r>
              <a:rPr lang="it-IT" dirty="0" smtClean="0">
                <a:ea typeface="+mn-ea"/>
                <a:cs typeface="+mn-cs"/>
              </a:rPr>
              <a:t> in the </a:t>
            </a:r>
            <a:r>
              <a:rPr lang="it-IT" dirty="0" err="1" smtClean="0">
                <a:ea typeface="+mn-ea"/>
                <a:cs typeface="+mn-cs"/>
              </a:rPr>
              <a:t>reduction</a:t>
            </a:r>
            <a:r>
              <a:rPr lang="it-IT" dirty="0" smtClean="0">
                <a:ea typeface="+mn-ea"/>
                <a:cs typeface="+mn-cs"/>
              </a:rPr>
              <a:t> </a:t>
            </a:r>
            <a:r>
              <a:rPr lang="it-IT" dirty="0" err="1" smtClean="0">
                <a:ea typeface="+mn-ea"/>
                <a:cs typeface="+mn-cs"/>
              </a:rPr>
              <a:t>of</a:t>
            </a:r>
            <a:r>
              <a:rPr lang="it-IT" dirty="0" smtClean="0">
                <a:ea typeface="+mn-ea"/>
                <a:cs typeface="+mn-cs"/>
              </a:rPr>
              <a:t> ACS</a:t>
            </a:r>
          </a:p>
          <a:p>
            <a:pPr>
              <a:defRPr/>
            </a:pPr>
            <a:r>
              <a:rPr lang="it-IT" dirty="0" smtClean="0">
                <a:ea typeface="+mn-ea"/>
                <a:cs typeface="+mn-cs"/>
              </a:rPr>
              <a:t>and </a:t>
            </a:r>
            <a:r>
              <a:rPr lang="it-IT" dirty="0" err="1" smtClean="0">
                <a:ea typeface="+mn-ea"/>
                <a:cs typeface="+mn-cs"/>
              </a:rPr>
              <a:t>cardiovascular</a:t>
            </a:r>
            <a:r>
              <a:rPr lang="it-IT" dirty="0" smtClean="0">
                <a:ea typeface="+mn-ea"/>
                <a:cs typeface="+mn-cs"/>
              </a:rPr>
              <a:t> </a:t>
            </a:r>
            <a:r>
              <a:rPr lang="it-IT" dirty="0" err="1" smtClean="0">
                <a:ea typeface="+mn-ea"/>
                <a:cs typeface="+mn-cs"/>
              </a:rPr>
              <a:t>mortality</a:t>
            </a:r>
            <a:r>
              <a:rPr lang="it-IT" dirty="0" smtClean="0">
                <a:ea typeface="+mn-ea"/>
                <a:cs typeface="+mn-cs"/>
              </a:rPr>
              <a:t> </a:t>
            </a:r>
            <a:r>
              <a:rPr lang="it-IT" dirty="0" err="1" smtClean="0">
                <a:ea typeface="+mn-ea"/>
                <a:cs typeface="+mn-cs"/>
              </a:rPr>
              <a:t>among</a:t>
            </a:r>
            <a:r>
              <a:rPr lang="it-IT" dirty="0" smtClean="0">
                <a:ea typeface="+mn-ea"/>
                <a:cs typeface="+mn-cs"/>
              </a:rPr>
              <a:t> </a:t>
            </a:r>
            <a:r>
              <a:rPr lang="it-IT" dirty="0" err="1" smtClean="0">
                <a:ea typeface="+mn-ea"/>
                <a:cs typeface="+mn-cs"/>
              </a:rPr>
              <a:t>patients</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smtClean="0">
                <a:ea typeface="+mn-ea"/>
                <a:cs typeface="+mn-cs"/>
              </a:rPr>
              <a:t>pneumonia.</a:t>
            </a:r>
            <a:endParaRPr lang="it-IT"/>
          </a:p>
        </p:txBody>
      </p:sp>
      <p:sp>
        <p:nvSpPr>
          <p:cNvPr id="4" name="Segnaposto numero diapositiva 3"/>
          <p:cNvSpPr>
            <a:spLocks noGrp="1"/>
          </p:cNvSpPr>
          <p:nvPr>
            <p:ph type="sldNum" sz="quarter" idx="5"/>
          </p:nvPr>
        </p:nvSpPr>
        <p:spPr/>
        <p:txBody>
          <a:bodyPr/>
          <a:lstStyle/>
          <a:p>
            <a:pPr>
              <a:defRPr/>
            </a:pPr>
            <a:fld id="{3BFF1864-EDFF-E546-8632-128E7CAA57E3}" type="slidenum">
              <a:rPr lang="it-IT" smtClean="0"/>
              <a:pPr>
                <a:defRPr/>
              </a:pPr>
              <a:t>16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normAutofit fontScale="85000" lnSpcReduction="10000"/>
          </a:bodyPr>
          <a:lstStyle/>
          <a:p>
            <a:pPr>
              <a:defRPr/>
            </a:pPr>
            <a:r>
              <a:rPr lang="it-IT" dirty="0" err="1" smtClean="0">
                <a:ea typeface="+mn-ea"/>
                <a:cs typeface="+mn-cs"/>
              </a:rPr>
              <a:t>Emerging</a:t>
            </a:r>
            <a:r>
              <a:rPr lang="it-IT" dirty="0" smtClean="0">
                <a:ea typeface="+mn-ea"/>
                <a:cs typeface="+mn-cs"/>
              </a:rPr>
              <a:t> </a:t>
            </a:r>
            <a:r>
              <a:rPr lang="it-IT" dirty="0" err="1" smtClean="0">
                <a:ea typeface="+mn-ea"/>
                <a:cs typeface="+mn-cs"/>
              </a:rPr>
              <a:t>epidemiological</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suggests</a:t>
            </a:r>
            <a:r>
              <a:rPr lang="it-IT" dirty="0" smtClean="0">
                <a:ea typeface="+mn-ea"/>
                <a:cs typeface="+mn-cs"/>
              </a:rPr>
              <a:t> </a:t>
            </a:r>
            <a:r>
              <a:rPr lang="it-IT" dirty="0" err="1" smtClean="0">
                <a:ea typeface="+mn-ea"/>
                <a:cs typeface="+mn-cs"/>
              </a:rPr>
              <a:t>that</a:t>
            </a:r>
            <a:r>
              <a:rPr lang="it-IT" dirty="0" smtClean="0">
                <a:ea typeface="+mn-ea"/>
                <a:cs typeface="+mn-cs"/>
              </a:rPr>
              <a:t> statins </a:t>
            </a:r>
            <a:r>
              <a:rPr lang="it-IT" dirty="0" err="1" smtClean="0">
                <a:ea typeface="+mn-ea"/>
                <a:cs typeface="+mn-cs"/>
              </a:rPr>
              <a:t>may</a:t>
            </a:r>
            <a:r>
              <a:rPr lang="it-IT" dirty="0" smtClean="0">
                <a:ea typeface="+mn-ea"/>
                <a:cs typeface="+mn-cs"/>
              </a:rPr>
              <a:t> reduce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community-acquired</a:t>
            </a:r>
            <a:endParaRPr lang="it-IT" dirty="0" smtClean="0">
              <a:ea typeface="+mn-ea"/>
              <a:cs typeface="+mn-cs"/>
            </a:endParaRPr>
          </a:p>
          <a:p>
            <a:pPr>
              <a:defRPr/>
            </a:pPr>
            <a:r>
              <a:rPr lang="it-IT" dirty="0" smtClean="0">
                <a:ea typeface="+mn-ea"/>
                <a:cs typeface="+mn-cs"/>
              </a:rPr>
              <a:t>pneumonia (CAP) and </a:t>
            </a:r>
            <a:r>
              <a:rPr lang="it-IT" dirty="0" err="1" smtClean="0">
                <a:ea typeface="+mn-ea"/>
                <a:cs typeface="+mn-cs"/>
              </a:rPr>
              <a:t>its</a:t>
            </a:r>
            <a:r>
              <a:rPr lang="it-IT" dirty="0" smtClean="0">
                <a:ea typeface="+mn-ea"/>
                <a:cs typeface="+mn-cs"/>
              </a:rPr>
              <a:t> </a:t>
            </a:r>
            <a:r>
              <a:rPr lang="it-IT" dirty="0" err="1" smtClean="0">
                <a:ea typeface="+mn-ea"/>
                <a:cs typeface="+mn-cs"/>
              </a:rPr>
              <a:t>complications</a:t>
            </a:r>
            <a:r>
              <a:rPr lang="it-IT" dirty="0" smtClean="0">
                <a:ea typeface="+mn-ea"/>
                <a:cs typeface="+mn-cs"/>
              </a:rPr>
              <a:t>.</a:t>
            </a:r>
          </a:p>
          <a:p>
            <a:pPr>
              <a:defRPr/>
            </a:pPr>
            <a:r>
              <a:rPr lang="it-IT" dirty="0" err="1" smtClean="0">
                <a:ea typeface="+mn-ea"/>
                <a:cs typeface="+mn-cs"/>
              </a:rPr>
              <a:t>Purpose</a:t>
            </a:r>
            <a:r>
              <a:rPr lang="it-IT" dirty="0" smtClean="0">
                <a:ea typeface="+mn-ea"/>
                <a:cs typeface="+mn-cs"/>
              </a:rPr>
              <a:t>: </a:t>
            </a:r>
            <a:r>
              <a:rPr lang="it-IT" dirty="0" err="1" smtClean="0">
                <a:ea typeface="+mn-ea"/>
                <a:cs typeface="+mn-cs"/>
              </a:rPr>
              <a:t>Performed</a:t>
            </a:r>
            <a:r>
              <a:rPr lang="it-IT" dirty="0" smtClean="0">
                <a:ea typeface="+mn-ea"/>
                <a:cs typeface="+mn-cs"/>
              </a:rPr>
              <a:t> a </a:t>
            </a:r>
            <a:r>
              <a:rPr lang="it-IT" dirty="0" err="1" smtClean="0">
                <a:ea typeface="+mn-ea"/>
                <a:cs typeface="+mn-cs"/>
              </a:rPr>
              <a:t>systematic</a:t>
            </a:r>
            <a:r>
              <a:rPr lang="it-IT" dirty="0" smtClean="0">
                <a:ea typeface="+mn-ea"/>
                <a:cs typeface="+mn-cs"/>
              </a:rPr>
              <a:t> </a:t>
            </a:r>
            <a:r>
              <a:rPr lang="it-IT" dirty="0" err="1" smtClean="0">
                <a:ea typeface="+mn-ea"/>
                <a:cs typeface="+mn-cs"/>
              </a:rPr>
              <a:t>review</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address</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the </a:t>
            </a:r>
            <a:r>
              <a:rPr lang="it-IT" dirty="0" err="1" smtClean="0">
                <a:ea typeface="+mn-ea"/>
                <a:cs typeface="+mn-cs"/>
              </a:rPr>
              <a:t>prevention</a:t>
            </a:r>
            <a:r>
              <a:rPr lang="it-IT" dirty="0" smtClean="0">
                <a:ea typeface="+mn-ea"/>
                <a:cs typeface="+mn-cs"/>
              </a:rPr>
              <a:t> or treatment </a:t>
            </a:r>
            <a:r>
              <a:rPr lang="it-IT" dirty="0" err="1" smtClean="0">
                <a:ea typeface="+mn-ea"/>
                <a:cs typeface="+mn-cs"/>
              </a:rPr>
              <a:t>of</a:t>
            </a:r>
            <a:r>
              <a:rPr lang="it-IT" dirty="0" smtClean="0">
                <a:ea typeface="+mn-ea"/>
                <a:cs typeface="+mn-cs"/>
              </a:rPr>
              <a:t> CAP.</a:t>
            </a:r>
          </a:p>
          <a:p>
            <a:pPr>
              <a:defRPr/>
            </a:pPr>
            <a:r>
              <a:rPr lang="it-IT" dirty="0" smtClean="0">
                <a:ea typeface="+mn-ea"/>
                <a:cs typeface="+mn-cs"/>
              </a:rPr>
              <a:t>Data Source: </a:t>
            </a:r>
            <a:r>
              <a:rPr lang="it-IT" dirty="0" err="1" smtClean="0">
                <a:ea typeface="+mn-ea"/>
                <a:cs typeface="+mn-cs"/>
              </a:rPr>
              <a:t>Ovid</a:t>
            </a:r>
            <a:r>
              <a:rPr lang="it-IT" dirty="0" smtClean="0">
                <a:ea typeface="+mn-ea"/>
                <a:cs typeface="+mn-cs"/>
              </a:rPr>
              <a:t> MEDLINE, </a:t>
            </a:r>
            <a:r>
              <a:rPr lang="it-IT" dirty="0" err="1" smtClean="0">
                <a:ea typeface="+mn-ea"/>
                <a:cs typeface="+mn-cs"/>
              </a:rPr>
              <a:t>Cochrane</a:t>
            </a:r>
            <a:r>
              <a:rPr lang="it-IT" dirty="0" smtClean="0">
                <a:ea typeface="+mn-ea"/>
                <a:cs typeface="+mn-cs"/>
              </a:rPr>
              <a:t>, EMBASE, ISI Web </a:t>
            </a:r>
            <a:r>
              <a:rPr lang="it-IT" dirty="0" err="1" smtClean="0">
                <a:ea typeface="+mn-ea"/>
                <a:cs typeface="+mn-cs"/>
              </a:rPr>
              <a:t>of</a:t>
            </a:r>
            <a:r>
              <a:rPr lang="it-IT" dirty="0" smtClean="0">
                <a:ea typeface="+mn-ea"/>
                <a:cs typeface="+mn-cs"/>
              </a:rPr>
              <a:t> Science, and </a:t>
            </a:r>
            <a:r>
              <a:rPr lang="it-IT" dirty="0" err="1" smtClean="0">
                <a:ea typeface="+mn-ea"/>
                <a:cs typeface="+mn-cs"/>
              </a:rPr>
              <a:t>Scopus</a:t>
            </a:r>
            <a:r>
              <a:rPr lang="it-IT" dirty="0" smtClean="0">
                <a:ea typeface="+mn-ea"/>
                <a:cs typeface="+mn-cs"/>
              </a:rPr>
              <a:t> </a:t>
            </a:r>
            <a:r>
              <a:rPr lang="it-IT" dirty="0" err="1" smtClean="0">
                <a:ea typeface="+mn-ea"/>
                <a:cs typeface="+mn-cs"/>
              </a:rPr>
              <a:t>from</a:t>
            </a:r>
            <a:r>
              <a:rPr lang="it-IT" dirty="0" smtClean="0">
                <a:ea typeface="+mn-ea"/>
                <a:cs typeface="+mn-cs"/>
              </a:rPr>
              <a:t> </a:t>
            </a:r>
            <a:r>
              <a:rPr lang="it-IT" dirty="0" err="1" smtClean="0">
                <a:ea typeface="+mn-ea"/>
                <a:cs typeface="+mn-cs"/>
              </a:rPr>
              <a:t>inception</a:t>
            </a:r>
            <a:r>
              <a:rPr lang="it-IT" dirty="0" smtClean="0">
                <a:ea typeface="+mn-ea"/>
                <a:cs typeface="+mn-cs"/>
              </a:rPr>
              <a:t> </a:t>
            </a:r>
            <a:r>
              <a:rPr lang="it-IT" dirty="0" err="1" smtClean="0">
                <a:ea typeface="+mn-ea"/>
                <a:cs typeface="+mn-cs"/>
              </a:rPr>
              <a:t>through</a:t>
            </a:r>
            <a:r>
              <a:rPr lang="it-IT" dirty="0" smtClean="0">
                <a:ea typeface="+mn-ea"/>
                <a:cs typeface="+mn-cs"/>
              </a:rPr>
              <a:t> </a:t>
            </a:r>
            <a:r>
              <a:rPr lang="it-IT" dirty="0" err="1" smtClean="0">
                <a:ea typeface="+mn-ea"/>
                <a:cs typeface="+mn-cs"/>
              </a:rPr>
              <a:t>December</a:t>
            </a:r>
            <a:r>
              <a:rPr lang="it-IT" dirty="0" smtClean="0">
                <a:ea typeface="+mn-ea"/>
                <a:cs typeface="+mn-cs"/>
              </a:rPr>
              <a:t> 2011</a:t>
            </a:r>
          </a:p>
          <a:p>
            <a:pPr>
              <a:defRPr/>
            </a:pPr>
            <a:r>
              <a:rPr lang="it-IT" dirty="0" err="1" smtClean="0">
                <a:ea typeface="+mn-ea"/>
                <a:cs typeface="+mn-cs"/>
              </a:rPr>
              <a:t>were</a:t>
            </a:r>
            <a:r>
              <a:rPr lang="it-IT" dirty="0" smtClean="0">
                <a:ea typeface="+mn-ea"/>
                <a:cs typeface="+mn-cs"/>
              </a:rPr>
              <a:t> </a:t>
            </a:r>
            <a:r>
              <a:rPr lang="it-IT" dirty="0" err="1" smtClean="0">
                <a:ea typeface="+mn-ea"/>
                <a:cs typeface="+mn-cs"/>
              </a:rPr>
              <a:t>searched</a:t>
            </a:r>
            <a:r>
              <a:rPr lang="it-IT" dirty="0" smtClean="0">
                <a:ea typeface="+mn-ea"/>
                <a:cs typeface="+mn-cs"/>
              </a:rPr>
              <a:t> </a:t>
            </a:r>
            <a:r>
              <a:rPr lang="it-IT" dirty="0" err="1" smtClean="0">
                <a:ea typeface="+mn-ea"/>
                <a:cs typeface="+mn-cs"/>
              </a:rPr>
              <a:t>for</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clinical</a:t>
            </a:r>
            <a:r>
              <a:rPr lang="it-IT" dirty="0" smtClean="0">
                <a:ea typeface="+mn-ea"/>
                <a:cs typeface="+mn-cs"/>
              </a:rPr>
              <a:t> </a:t>
            </a:r>
            <a:r>
              <a:rPr lang="it-IT" dirty="0" err="1" smtClean="0">
                <a:ea typeface="+mn-ea"/>
                <a:cs typeface="+mn-cs"/>
              </a:rPr>
              <a:t>trials</a:t>
            </a:r>
            <a:r>
              <a:rPr lang="it-IT" dirty="0" smtClean="0">
                <a:ea typeface="+mn-ea"/>
                <a:cs typeface="+mn-cs"/>
              </a:rPr>
              <a:t>, </a:t>
            </a:r>
            <a:r>
              <a:rPr lang="it-IT" dirty="0" err="1" smtClean="0">
                <a:ea typeface="+mn-ea"/>
                <a:cs typeface="+mn-cs"/>
              </a:rPr>
              <a:t>cohort</a:t>
            </a:r>
            <a:r>
              <a:rPr lang="it-IT" dirty="0" smtClean="0">
                <a:ea typeface="+mn-ea"/>
                <a:cs typeface="+mn-cs"/>
              </a:rPr>
              <a:t> and </a:t>
            </a:r>
            <a:r>
              <a:rPr lang="it-IT" dirty="0" err="1" smtClean="0">
                <a:ea typeface="+mn-ea"/>
                <a:cs typeface="+mn-cs"/>
              </a:rPr>
              <a:t>case-control</a:t>
            </a:r>
            <a:r>
              <a:rPr lang="it-IT" dirty="0" smtClean="0">
                <a:ea typeface="+mn-ea"/>
                <a:cs typeface="+mn-cs"/>
              </a:rPr>
              <a:t> </a:t>
            </a:r>
            <a:r>
              <a:rPr lang="it-IT" dirty="0" err="1" smtClean="0">
                <a:ea typeface="+mn-ea"/>
                <a:cs typeface="+mn-cs"/>
              </a:rPr>
              <a:t>studies</a:t>
            </a:r>
            <a:r>
              <a:rPr lang="it-IT" dirty="0" smtClean="0">
                <a:ea typeface="+mn-ea"/>
                <a:cs typeface="+mn-cs"/>
              </a:rPr>
              <a:t>.</a:t>
            </a:r>
          </a:p>
          <a:p>
            <a:pPr>
              <a:defRPr/>
            </a:pPr>
            <a:r>
              <a:rPr lang="it-IT" dirty="0" err="1" smtClean="0">
                <a:ea typeface="+mn-ea"/>
                <a:cs typeface="+mn-cs"/>
              </a:rPr>
              <a:t>Study</a:t>
            </a:r>
            <a:r>
              <a:rPr lang="it-IT" dirty="0" smtClean="0">
                <a:ea typeface="+mn-ea"/>
                <a:cs typeface="+mn-cs"/>
              </a:rPr>
              <a:t> </a:t>
            </a:r>
            <a:r>
              <a:rPr lang="it-IT" dirty="0" err="1" smtClean="0">
                <a:ea typeface="+mn-ea"/>
                <a:cs typeface="+mn-cs"/>
              </a:rPr>
              <a:t>Selection</a:t>
            </a:r>
            <a:r>
              <a:rPr lang="it-IT" dirty="0" smtClean="0">
                <a:ea typeface="+mn-ea"/>
                <a:cs typeface="+mn-cs"/>
              </a:rPr>
              <a:t>: </a:t>
            </a:r>
            <a:r>
              <a:rPr lang="it-IT" dirty="0" err="1" smtClean="0">
                <a:ea typeface="+mn-ea"/>
                <a:cs typeface="+mn-cs"/>
              </a:rPr>
              <a:t>Two</a:t>
            </a:r>
            <a:r>
              <a:rPr lang="it-IT" dirty="0" smtClean="0">
                <a:ea typeface="+mn-ea"/>
                <a:cs typeface="+mn-cs"/>
              </a:rPr>
              <a:t> </a:t>
            </a:r>
            <a:r>
              <a:rPr lang="it-IT" dirty="0" err="1" smtClean="0">
                <a:ea typeface="+mn-ea"/>
                <a:cs typeface="+mn-cs"/>
              </a:rPr>
              <a:t>authors</a:t>
            </a:r>
            <a:r>
              <a:rPr lang="it-IT" dirty="0" smtClean="0">
                <a:ea typeface="+mn-ea"/>
                <a:cs typeface="+mn-cs"/>
              </a:rPr>
              <a:t> </a:t>
            </a:r>
            <a:r>
              <a:rPr lang="it-IT" dirty="0" err="1" smtClean="0">
                <a:ea typeface="+mn-ea"/>
                <a:cs typeface="+mn-cs"/>
              </a:rPr>
              <a:t>independently</a:t>
            </a:r>
            <a:r>
              <a:rPr lang="it-IT" dirty="0" smtClean="0">
                <a:ea typeface="+mn-ea"/>
                <a:cs typeface="+mn-cs"/>
              </a:rPr>
              <a:t> </a:t>
            </a:r>
            <a:r>
              <a:rPr lang="it-IT" dirty="0" err="1" smtClean="0">
                <a:ea typeface="+mn-ea"/>
                <a:cs typeface="+mn-cs"/>
              </a:rPr>
              <a:t>reviewed</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examined</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CAP.</a:t>
            </a:r>
          </a:p>
          <a:p>
            <a:pPr>
              <a:defRPr/>
            </a:pPr>
            <a:r>
              <a:rPr lang="it-IT" dirty="0" smtClean="0">
                <a:ea typeface="+mn-ea"/>
                <a:cs typeface="+mn-cs"/>
              </a:rPr>
              <a:t>Data </a:t>
            </a:r>
            <a:r>
              <a:rPr lang="it-IT" dirty="0" err="1" smtClean="0">
                <a:ea typeface="+mn-ea"/>
                <a:cs typeface="+mn-cs"/>
              </a:rPr>
              <a:t>Extraction</a:t>
            </a:r>
            <a:r>
              <a:rPr lang="it-IT" dirty="0" smtClean="0">
                <a:ea typeface="+mn-ea"/>
                <a:cs typeface="+mn-cs"/>
              </a:rPr>
              <a:t>: Data </a:t>
            </a:r>
            <a:r>
              <a:rPr lang="it-IT" dirty="0" err="1" smtClean="0">
                <a:ea typeface="+mn-ea"/>
                <a:cs typeface="+mn-cs"/>
              </a:rPr>
              <a:t>about</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and </a:t>
            </a:r>
            <a:r>
              <a:rPr lang="it-IT" dirty="0" err="1" smtClean="0">
                <a:ea typeface="+mn-ea"/>
                <a:cs typeface="+mn-cs"/>
              </a:rPr>
              <a:t>quality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extracted</a:t>
            </a:r>
            <a:r>
              <a:rPr lang="it-IT" dirty="0" smtClean="0">
                <a:ea typeface="+mn-ea"/>
                <a:cs typeface="+mn-cs"/>
              </a:rPr>
              <a:t>.</a:t>
            </a:r>
          </a:p>
          <a:p>
            <a:pPr>
              <a:defRPr/>
            </a:pPr>
            <a:r>
              <a:rPr lang="it-IT" dirty="0" smtClean="0">
                <a:ea typeface="+mn-ea"/>
                <a:cs typeface="+mn-cs"/>
              </a:rPr>
              <a:t>Data </a:t>
            </a:r>
            <a:r>
              <a:rPr lang="it-IT" dirty="0" err="1" smtClean="0">
                <a:ea typeface="+mn-ea"/>
                <a:cs typeface="+mn-cs"/>
              </a:rPr>
              <a:t>Synthesis</a:t>
            </a:r>
            <a:r>
              <a:rPr lang="it-IT" dirty="0" smtClean="0">
                <a:ea typeface="+mn-ea"/>
                <a:cs typeface="+mn-cs"/>
              </a:rPr>
              <a:t>: </a:t>
            </a:r>
            <a:r>
              <a:rPr lang="it-IT" dirty="0" err="1" smtClean="0">
                <a:ea typeface="+mn-ea"/>
                <a:cs typeface="+mn-cs"/>
              </a:rPr>
              <a:t>Eighteen</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corresponding</a:t>
            </a:r>
            <a:r>
              <a:rPr lang="it-IT" dirty="0" smtClean="0">
                <a:ea typeface="+mn-ea"/>
                <a:cs typeface="+mn-cs"/>
              </a:rPr>
              <a:t> </a:t>
            </a:r>
            <a:r>
              <a:rPr lang="it-IT" dirty="0" err="1" smtClean="0">
                <a:ea typeface="+mn-ea"/>
                <a:cs typeface="+mn-cs"/>
              </a:rPr>
              <a:t>to</a:t>
            </a:r>
            <a:r>
              <a:rPr lang="it-IT" dirty="0" smtClean="0">
                <a:ea typeface="+mn-ea"/>
                <a:cs typeface="+mn-cs"/>
              </a:rPr>
              <a:t> 21 </a:t>
            </a:r>
            <a:r>
              <a:rPr lang="it-IT" dirty="0" err="1" smtClean="0">
                <a:ea typeface="+mn-ea"/>
                <a:cs typeface="+mn-cs"/>
              </a:rPr>
              <a:t>effect-estimates</a:t>
            </a:r>
            <a:r>
              <a:rPr lang="it-IT" dirty="0" smtClean="0">
                <a:ea typeface="+mn-ea"/>
                <a:cs typeface="+mn-cs"/>
              </a:rPr>
              <a:t> (</a:t>
            </a:r>
            <a:r>
              <a:rPr lang="it-IT" dirty="0" err="1" smtClean="0">
                <a:ea typeface="+mn-ea"/>
                <a:cs typeface="+mn-cs"/>
              </a:rPr>
              <a:t>eight</a:t>
            </a:r>
            <a:r>
              <a:rPr lang="it-IT" dirty="0" smtClean="0">
                <a:ea typeface="+mn-ea"/>
                <a:cs typeface="+mn-cs"/>
              </a:rPr>
              <a:t> and 13 </a:t>
            </a:r>
            <a:r>
              <a:rPr lang="it-IT" dirty="0" err="1" smtClean="0">
                <a:ea typeface="+mn-ea"/>
                <a:cs typeface="+mn-cs"/>
              </a:rPr>
              <a:t>of</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addressed</a:t>
            </a:r>
            <a:r>
              <a:rPr lang="it-IT" dirty="0" smtClean="0">
                <a:ea typeface="+mn-ea"/>
                <a:cs typeface="+mn-cs"/>
              </a:rPr>
              <a:t> the preventive and</a:t>
            </a:r>
          </a:p>
          <a:p>
            <a:pPr>
              <a:defRPr/>
            </a:pPr>
            <a:r>
              <a:rPr lang="it-IT" dirty="0" err="1" smtClean="0">
                <a:ea typeface="+mn-ea"/>
                <a:cs typeface="+mn-cs"/>
              </a:rPr>
              <a:t>therapeutic</a:t>
            </a:r>
            <a:r>
              <a:rPr lang="it-IT" dirty="0" smtClean="0">
                <a:ea typeface="+mn-ea"/>
                <a:cs typeface="+mn-cs"/>
              </a:rPr>
              <a:t> </a:t>
            </a:r>
            <a:r>
              <a:rPr lang="it-IT" dirty="0" err="1" smtClean="0">
                <a:ea typeface="+mn-ea"/>
                <a:cs typeface="+mn-cs"/>
              </a:rPr>
              <a:t>roles</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respectively</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included</a:t>
            </a:r>
            <a:r>
              <a:rPr lang="it-IT" dirty="0" smtClean="0">
                <a:ea typeface="+mn-ea"/>
                <a:cs typeface="+mn-cs"/>
              </a:rPr>
              <a:t>. </a:t>
            </a:r>
            <a:r>
              <a:rPr lang="it-IT" dirty="0" err="1" smtClean="0">
                <a:ea typeface="+mn-ea"/>
                <a:cs typeface="+mn-cs"/>
              </a:rPr>
              <a:t>All</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good</a:t>
            </a:r>
            <a:r>
              <a:rPr lang="it-IT" dirty="0" smtClean="0">
                <a:ea typeface="+mn-ea"/>
                <a:cs typeface="+mn-cs"/>
              </a:rPr>
              <a:t> </a:t>
            </a:r>
            <a:r>
              <a:rPr lang="it-IT" dirty="0" err="1" smtClean="0">
                <a:ea typeface="+mn-ea"/>
                <a:cs typeface="+mn-cs"/>
              </a:rPr>
              <a:t>methodological</a:t>
            </a:r>
            <a:r>
              <a:rPr lang="it-IT" dirty="0" smtClean="0">
                <a:ea typeface="+mn-ea"/>
                <a:cs typeface="+mn-cs"/>
              </a:rPr>
              <a:t> </a:t>
            </a:r>
            <a:r>
              <a:rPr lang="it-IT" dirty="0" err="1" smtClean="0">
                <a:ea typeface="+mn-ea"/>
                <a:cs typeface="+mn-cs"/>
              </a:rPr>
              <a:t>quality</a:t>
            </a:r>
            <a:r>
              <a:rPr lang="it-IT" dirty="0" smtClean="0">
                <a:ea typeface="+mn-ea"/>
                <a:cs typeface="+mn-cs"/>
              </a:rPr>
              <a:t>. </a:t>
            </a:r>
            <a:r>
              <a:rPr lang="it-IT" dirty="0" err="1" smtClean="0">
                <a:ea typeface="+mn-ea"/>
                <a:cs typeface="+mn-cs"/>
              </a:rPr>
              <a:t>Random-effects</a:t>
            </a:r>
            <a:endParaRPr lang="it-IT" dirty="0" smtClean="0">
              <a:ea typeface="+mn-ea"/>
              <a:cs typeface="+mn-cs"/>
            </a:endParaRPr>
          </a:p>
          <a:p>
            <a:pPr>
              <a:defRPr/>
            </a:pPr>
            <a:r>
              <a:rPr lang="it-IT" dirty="0" err="1" smtClean="0">
                <a:ea typeface="+mn-ea"/>
                <a:cs typeface="+mn-cs"/>
              </a:rPr>
              <a:t>meta-analyses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used</a:t>
            </a:r>
            <a:r>
              <a:rPr lang="it-IT" dirty="0" smtClean="0">
                <a:ea typeface="+mn-ea"/>
                <a:cs typeface="+mn-cs"/>
              </a:rPr>
              <a:t>. Statins </a:t>
            </a:r>
            <a:r>
              <a:rPr lang="it-IT" dirty="0" err="1" smtClean="0">
                <a:ea typeface="+mn-ea"/>
                <a:cs typeface="+mn-cs"/>
              </a:rPr>
              <a:t>were</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lower</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CAP, 0.84 (95% </a:t>
            </a:r>
            <a:r>
              <a:rPr lang="it-IT" dirty="0" err="1" smtClean="0">
                <a:ea typeface="+mn-ea"/>
                <a:cs typeface="+mn-cs"/>
              </a:rPr>
              <a:t>CI</a:t>
            </a:r>
            <a:r>
              <a:rPr lang="it-IT" dirty="0" smtClean="0">
                <a:ea typeface="+mn-ea"/>
                <a:cs typeface="+mn-cs"/>
              </a:rPr>
              <a:t>, 0.74–</a:t>
            </a:r>
          </a:p>
          <a:p>
            <a:pPr>
              <a:defRPr/>
            </a:pPr>
            <a:r>
              <a:rPr lang="it-IT" dirty="0" smtClean="0">
                <a:ea typeface="+mn-ea"/>
                <a:cs typeface="+mn-cs"/>
              </a:rPr>
              <a:t>0.95), I2 = 90.5% and a </a:t>
            </a:r>
            <a:r>
              <a:rPr lang="it-IT" dirty="0" err="1" smtClean="0">
                <a:ea typeface="+mn-ea"/>
                <a:cs typeface="+mn-cs"/>
              </a:rPr>
              <a:t>lower</a:t>
            </a:r>
            <a:r>
              <a:rPr lang="it-IT" dirty="0" smtClean="0">
                <a:ea typeface="+mn-ea"/>
                <a:cs typeface="+mn-cs"/>
              </a:rPr>
              <a:t> </a:t>
            </a:r>
            <a:r>
              <a:rPr lang="it-IT" dirty="0" err="1" smtClean="0">
                <a:ea typeface="+mn-ea"/>
                <a:cs typeface="+mn-cs"/>
              </a:rPr>
              <a:t>short-term</a:t>
            </a:r>
            <a:r>
              <a:rPr lang="it-IT" dirty="0" smtClean="0">
                <a:ea typeface="+mn-ea"/>
                <a:cs typeface="+mn-cs"/>
              </a:rPr>
              <a:t> </a:t>
            </a:r>
            <a:r>
              <a:rPr lang="it-IT" dirty="0" err="1" smtClean="0">
                <a:ea typeface="+mn-ea"/>
                <a:cs typeface="+mn-cs"/>
              </a:rPr>
              <a:t>mortality</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CAP, 0.68 (95% </a:t>
            </a:r>
            <a:r>
              <a:rPr lang="it-IT" dirty="0" err="1" smtClean="0">
                <a:ea typeface="+mn-ea"/>
                <a:cs typeface="+mn-cs"/>
              </a:rPr>
              <a:t>CI</a:t>
            </a:r>
            <a:r>
              <a:rPr lang="it-IT" dirty="0" smtClean="0">
                <a:ea typeface="+mn-ea"/>
                <a:cs typeface="+mn-cs"/>
              </a:rPr>
              <a:t>, 0.59–0.78), I2 = 75.7%. </a:t>
            </a:r>
            <a:r>
              <a:rPr lang="it-IT" dirty="0" err="1" smtClean="0">
                <a:ea typeface="+mn-ea"/>
                <a:cs typeface="+mn-cs"/>
              </a:rPr>
              <a:t>Meta-regression</a:t>
            </a:r>
            <a:endParaRPr lang="it-IT" dirty="0" smtClean="0">
              <a:ea typeface="+mn-ea"/>
              <a:cs typeface="+mn-cs"/>
            </a:endParaRPr>
          </a:p>
          <a:p>
            <a:pPr>
              <a:defRPr/>
            </a:pPr>
            <a:r>
              <a:rPr lang="it-IT" dirty="0" err="1" smtClean="0">
                <a:ea typeface="+mn-ea"/>
                <a:cs typeface="+mn-cs"/>
              </a:rPr>
              <a:t>did</a:t>
            </a:r>
            <a:r>
              <a:rPr lang="it-IT" dirty="0" smtClean="0">
                <a:ea typeface="+mn-ea"/>
                <a:cs typeface="+mn-cs"/>
              </a:rPr>
              <a:t> </a:t>
            </a:r>
            <a:r>
              <a:rPr lang="it-IT" dirty="0" err="1" smtClean="0">
                <a:ea typeface="+mn-ea"/>
                <a:cs typeface="+mn-cs"/>
              </a:rPr>
              <a:t>not</a:t>
            </a:r>
            <a:r>
              <a:rPr lang="it-IT" dirty="0" smtClean="0">
                <a:ea typeface="+mn-ea"/>
                <a:cs typeface="+mn-cs"/>
              </a:rPr>
              <a:t> </a:t>
            </a:r>
            <a:r>
              <a:rPr lang="it-IT" dirty="0" err="1" smtClean="0">
                <a:ea typeface="+mn-ea"/>
                <a:cs typeface="+mn-cs"/>
              </a:rPr>
              <a:t>identify</a:t>
            </a:r>
            <a:r>
              <a:rPr lang="it-IT" dirty="0" smtClean="0">
                <a:ea typeface="+mn-ea"/>
                <a:cs typeface="+mn-cs"/>
              </a:rPr>
              <a:t> </a:t>
            </a:r>
            <a:r>
              <a:rPr lang="it-IT" dirty="0" err="1" smtClean="0">
                <a:ea typeface="+mn-ea"/>
                <a:cs typeface="+mn-cs"/>
              </a:rPr>
              <a:t>sources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heterogeneity</a:t>
            </a:r>
            <a:r>
              <a:rPr lang="it-IT" dirty="0" smtClean="0">
                <a:ea typeface="+mn-ea"/>
                <a:cs typeface="+mn-cs"/>
              </a:rPr>
              <a:t>. A </a:t>
            </a:r>
            <a:r>
              <a:rPr lang="it-IT" dirty="0" err="1" smtClean="0">
                <a:ea typeface="+mn-ea"/>
                <a:cs typeface="+mn-cs"/>
              </a:rPr>
              <a:t>funnel</a:t>
            </a:r>
            <a:r>
              <a:rPr lang="it-IT" dirty="0" smtClean="0">
                <a:ea typeface="+mn-ea"/>
                <a:cs typeface="+mn-cs"/>
              </a:rPr>
              <a:t> plot </a:t>
            </a:r>
            <a:r>
              <a:rPr lang="it-IT" dirty="0" err="1" smtClean="0">
                <a:ea typeface="+mn-ea"/>
                <a:cs typeface="+mn-cs"/>
              </a:rPr>
              <a:t>suggested</a:t>
            </a:r>
            <a:r>
              <a:rPr lang="it-IT" dirty="0" smtClean="0">
                <a:ea typeface="+mn-ea"/>
                <a:cs typeface="+mn-cs"/>
              </a:rPr>
              <a:t> </a:t>
            </a:r>
            <a:r>
              <a:rPr lang="it-IT" dirty="0" err="1" smtClean="0">
                <a:ea typeface="+mn-ea"/>
                <a:cs typeface="+mn-cs"/>
              </a:rPr>
              <a:t>publication</a:t>
            </a:r>
            <a:r>
              <a:rPr lang="it-IT" dirty="0" smtClean="0">
                <a:ea typeface="+mn-ea"/>
                <a:cs typeface="+mn-cs"/>
              </a:rPr>
              <a:t> </a:t>
            </a:r>
            <a:r>
              <a:rPr lang="it-IT" dirty="0" err="1" smtClean="0">
                <a:ea typeface="+mn-ea"/>
                <a:cs typeface="+mn-cs"/>
              </a:rPr>
              <a:t>bias</a:t>
            </a:r>
            <a:r>
              <a:rPr lang="it-IT" dirty="0" smtClean="0">
                <a:ea typeface="+mn-ea"/>
                <a:cs typeface="+mn-cs"/>
              </a:rPr>
              <a:t> in the treatment </a:t>
            </a:r>
            <a:r>
              <a:rPr lang="it-IT" dirty="0" err="1" smtClean="0">
                <a:ea typeface="+mn-ea"/>
                <a:cs typeface="+mn-cs"/>
              </a:rPr>
              <a:t>group</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was</a:t>
            </a:r>
            <a:endParaRPr lang="it-IT" dirty="0" smtClean="0">
              <a:ea typeface="+mn-ea"/>
              <a:cs typeface="+mn-cs"/>
            </a:endParaRPr>
          </a:p>
          <a:p>
            <a:pPr>
              <a:defRPr/>
            </a:pPr>
            <a:r>
              <a:rPr lang="it-IT" dirty="0" err="1" smtClean="0">
                <a:ea typeface="+mn-ea"/>
                <a:cs typeface="+mn-cs"/>
              </a:rPr>
              <a:t>adjusted</a:t>
            </a:r>
            <a:r>
              <a:rPr lang="it-IT" dirty="0" smtClean="0">
                <a:ea typeface="+mn-ea"/>
                <a:cs typeface="+mn-cs"/>
              </a:rPr>
              <a:t> </a:t>
            </a:r>
            <a:r>
              <a:rPr lang="it-IT" dirty="0" err="1" smtClean="0">
                <a:ea typeface="+mn-ea"/>
                <a:cs typeface="+mn-cs"/>
              </a:rPr>
              <a:t>by</a:t>
            </a:r>
            <a:r>
              <a:rPr lang="it-IT" dirty="0" smtClean="0">
                <a:ea typeface="+mn-ea"/>
                <a:cs typeface="+mn-cs"/>
              </a:rPr>
              <a:t> a </a:t>
            </a:r>
            <a:r>
              <a:rPr lang="it-IT" dirty="0" err="1" smtClean="0">
                <a:ea typeface="+mn-ea"/>
                <a:cs typeface="+mn-cs"/>
              </a:rPr>
              <a:t>novel</a:t>
            </a:r>
            <a:r>
              <a:rPr lang="it-IT" dirty="0" smtClean="0">
                <a:ea typeface="+mn-ea"/>
                <a:cs typeface="+mn-cs"/>
              </a:rPr>
              <a:t> </a:t>
            </a:r>
            <a:r>
              <a:rPr lang="it-IT" dirty="0" err="1" smtClean="0">
                <a:ea typeface="+mn-ea"/>
                <a:cs typeface="+mn-cs"/>
              </a:rPr>
              <a:t>regression</a:t>
            </a:r>
            <a:r>
              <a:rPr lang="it-IT" dirty="0" smtClean="0">
                <a:ea typeface="+mn-ea"/>
                <a:cs typeface="+mn-cs"/>
              </a:rPr>
              <a:t> </a:t>
            </a:r>
            <a:r>
              <a:rPr lang="it-IT" dirty="0" err="1" smtClean="0">
                <a:ea typeface="+mn-ea"/>
                <a:cs typeface="+mn-cs"/>
              </a:rPr>
              <a:t>method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resultant</a:t>
            </a:r>
            <a:r>
              <a:rPr lang="it-IT" dirty="0" smtClean="0">
                <a:ea typeface="+mn-ea"/>
                <a:cs typeface="+mn-cs"/>
              </a:rPr>
              <a:t> </a:t>
            </a:r>
            <a:r>
              <a:rPr lang="it-IT" dirty="0" err="1" smtClean="0">
                <a:ea typeface="+mn-ea"/>
                <a:cs typeface="+mn-cs"/>
              </a:rPr>
              <a:t>effect-estimate</a:t>
            </a:r>
            <a:r>
              <a:rPr lang="it-IT" dirty="0" smtClean="0">
                <a:ea typeface="+mn-ea"/>
                <a:cs typeface="+mn-cs"/>
              </a:rPr>
              <a:t> </a:t>
            </a:r>
            <a:r>
              <a:rPr lang="it-IT" dirty="0" err="1" smtClean="0">
                <a:ea typeface="+mn-ea"/>
                <a:cs typeface="+mn-cs"/>
              </a:rPr>
              <a:t>of</a:t>
            </a:r>
            <a:r>
              <a:rPr lang="it-IT" dirty="0" smtClean="0">
                <a:ea typeface="+mn-ea"/>
                <a:cs typeface="+mn-cs"/>
              </a:rPr>
              <a:t> 0.85 (95% </a:t>
            </a:r>
            <a:r>
              <a:rPr lang="it-IT" dirty="0" err="1" smtClean="0">
                <a:ea typeface="+mn-ea"/>
                <a:cs typeface="+mn-cs"/>
              </a:rPr>
              <a:t>CI</a:t>
            </a:r>
            <a:r>
              <a:rPr lang="it-IT" dirty="0" smtClean="0">
                <a:ea typeface="+mn-ea"/>
                <a:cs typeface="+mn-cs"/>
              </a:rPr>
              <a:t>, 0.77–0.93). </a:t>
            </a:r>
            <a:r>
              <a:rPr lang="it-IT" dirty="0" err="1" smtClean="0">
                <a:ea typeface="+mn-ea"/>
                <a:cs typeface="+mn-cs"/>
              </a:rPr>
              <a:t>Sensitivity</a:t>
            </a:r>
            <a:r>
              <a:rPr lang="it-IT" dirty="0" smtClean="0">
                <a:ea typeface="+mn-ea"/>
                <a:cs typeface="+mn-cs"/>
              </a:rPr>
              <a:t> </a:t>
            </a:r>
            <a:r>
              <a:rPr lang="it-IT" dirty="0" err="1" smtClean="0">
                <a:ea typeface="+mn-ea"/>
                <a:cs typeface="+mn-cs"/>
              </a:rPr>
              <a:t>analyses</a:t>
            </a:r>
            <a:r>
              <a:rPr lang="it-IT" dirty="0" smtClean="0">
                <a:ea typeface="+mn-ea"/>
                <a:cs typeface="+mn-cs"/>
              </a:rPr>
              <a:t> </a:t>
            </a:r>
            <a:r>
              <a:rPr lang="it-IT" dirty="0" err="1" smtClean="0">
                <a:ea typeface="+mn-ea"/>
                <a:cs typeface="+mn-cs"/>
              </a:rPr>
              <a:t>using</a:t>
            </a:r>
            <a:endParaRPr lang="it-IT" dirty="0" smtClean="0">
              <a:ea typeface="+mn-ea"/>
              <a:cs typeface="+mn-cs"/>
            </a:endParaRPr>
          </a:p>
          <a:p>
            <a:pPr>
              <a:defRPr/>
            </a:pPr>
            <a:r>
              <a:rPr lang="it-IT" dirty="0" smtClean="0">
                <a:ea typeface="+mn-ea"/>
                <a:cs typeface="+mn-cs"/>
              </a:rPr>
              <a:t>the </a:t>
            </a:r>
            <a:r>
              <a:rPr lang="it-IT" dirty="0" err="1" smtClean="0">
                <a:ea typeface="+mn-ea"/>
                <a:cs typeface="+mn-cs"/>
              </a:rPr>
              <a:t>rule-out</a:t>
            </a:r>
            <a:r>
              <a:rPr lang="it-IT" dirty="0" smtClean="0">
                <a:ea typeface="+mn-ea"/>
                <a:cs typeface="+mn-cs"/>
              </a:rPr>
              <a:t> </a:t>
            </a:r>
            <a:r>
              <a:rPr lang="it-IT" dirty="0" err="1" smtClean="0">
                <a:ea typeface="+mn-ea"/>
                <a:cs typeface="+mn-cs"/>
              </a:rPr>
              <a:t>approach</a:t>
            </a:r>
            <a:r>
              <a:rPr lang="it-IT" dirty="0" smtClean="0">
                <a:ea typeface="+mn-ea"/>
                <a:cs typeface="+mn-cs"/>
              </a:rPr>
              <a:t> </a:t>
            </a:r>
            <a:r>
              <a:rPr lang="it-IT" dirty="0" err="1" smtClean="0">
                <a:ea typeface="+mn-ea"/>
                <a:cs typeface="+mn-cs"/>
              </a:rPr>
              <a:t>showed</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it</a:t>
            </a:r>
            <a:r>
              <a:rPr lang="it-IT" dirty="0" smtClean="0">
                <a:ea typeface="+mn-ea"/>
                <a:cs typeface="+mn-cs"/>
              </a:rPr>
              <a:t> </a:t>
            </a:r>
            <a:r>
              <a:rPr lang="it-IT" dirty="0" err="1" smtClean="0">
                <a:ea typeface="+mn-ea"/>
                <a:cs typeface="+mn-cs"/>
              </a:rPr>
              <a:t>is</a:t>
            </a:r>
            <a:r>
              <a:rPr lang="it-IT" dirty="0" smtClean="0">
                <a:ea typeface="+mn-ea"/>
                <a:cs typeface="+mn-cs"/>
              </a:rPr>
              <a:t> </a:t>
            </a:r>
            <a:r>
              <a:rPr lang="it-IT" dirty="0" err="1" smtClean="0">
                <a:ea typeface="+mn-ea"/>
                <a:cs typeface="+mn-cs"/>
              </a:rPr>
              <a:t>unlikely</a:t>
            </a:r>
            <a:r>
              <a:rPr lang="it-IT" dirty="0" smtClean="0">
                <a:ea typeface="+mn-ea"/>
                <a:cs typeface="+mn-cs"/>
              </a:rPr>
              <a:t> </a:t>
            </a:r>
            <a:r>
              <a:rPr lang="it-IT" dirty="0" err="1" smtClean="0">
                <a:ea typeface="+mn-ea"/>
                <a:cs typeface="+mn-cs"/>
              </a:rPr>
              <a:t>that</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were</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unmeasured</a:t>
            </a:r>
            <a:r>
              <a:rPr lang="it-IT" dirty="0" smtClean="0">
                <a:ea typeface="+mn-ea"/>
                <a:cs typeface="+mn-cs"/>
              </a:rPr>
              <a:t> </a:t>
            </a:r>
            <a:r>
              <a:rPr lang="it-IT" dirty="0" err="1" smtClean="0">
                <a:ea typeface="+mn-ea"/>
                <a:cs typeface="+mn-cs"/>
              </a:rPr>
              <a:t>confounder</a:t>
            </a:r>
            <a:r>
              <a:rPr lang="it-IT" dirty="0" smtClean="0">
                <a:ea typeface="+mn-ea"/>
                <a:cs typeface="+mn-cs"/>
              </a:rPr>
              <a:t>.</a:t>
            </a:r>
          </a:p>
          <a:p>
            <a:pPr>
              <a:defRPr/>
            </a:pPr>
            <a:r>
              <a:rPr lang="it-IT" dirty="0" err="1" smtClean="0">
                <a:ea typeface="+mn-ea"/>
                <a:cs typeface="+mn-cs"/>
              </a:rPr>
              <a:t>Conclusions</a:t>
            </a:r>
            <a:r>
              <a:rPr lang="it-IT" dirty="0" smtClean="0">
                <a:ea typeface="+mn-ea"/>
                <a:cs typeface="+mn-cs"/>
              </a:rPr>
              <a:t>: </a:t>
            </a:r>
            <a:r>
              <a:rPr lang="it-IT" dirty="0" err="1" smtClean="0">
                <a:ea typeface="+mn-ea"/>
                <a:cs typeface="+mn-cs"/>
              </a:rPr>
              <a:t>Our</a:t>
            </a:r>
            <a:r>
              <a:rPr lang="it-IT" dirty="0" smtClean="0">
                <a:ea typeface="+mn-ea"/>
                <a:cs typeface="+mn-cs"/>
              </a:rPr>
              <a:t> </a:t>
            </a:r>
            <a:r>
              <a:rPr lang="it-IT" dirty="0" err="1" smtClean="0">
                <a:ea typeface="+mn-ea"/>
                <a:cs typeface="+mn-cs"/>
              </a:rPr>
              <a:t>meta-analysis</a:t>
            </a:r>
            <a:r>
              <a:rPr lang="it-IT" dirty="0" smtClean="0">
                <a:ea typeface="+mn-ea"/>
                <a:cs typeface="+mn-cs"/>
              </a:rPr>
              <a:t> </a:t>
            </a:r>
            <a:r>
              <a:rPr lang="it-IT" dirty="0" err="1" smtClean="0">
                <a:ea typeface="+mn-ea"/>
                <a:cs typeface="+mn-cs"/>
              </a:rPr>
              <a:t>reveals</a:t>
            </a:r>
            <a:r>
              <a:rPr lang="it-IT" dirty="0" smtClean="0">
                <a:ea typeface="+mn-ea"/>
                <a:cs typeface="+mn-cs"/>
              </a:rPr>
              <a:t> a </a:t>
            </a:r>
            <a:r>
              <a:rPr lang="it-IT" dirty="0" err="1" smtClean="0">
                <a:ea typeface="+mn-ea"/>
                <a:cs typeface="+mn-cs"/>
              </a:rPr>
              <a:t>beneficial</a:t>
            </a:r>
            <a:r>
              <a:rPr lang="it-IT" dirty="0" smtClean="0">
                <a:ea typeface="+mn-ea"/>
                <a:cs typeface="+mn-cs"/>
              </a:rPr>
              <a:t>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for</a:t>
            </a:r>
            <a:r>
              <a:rPr lang="it-IT" dirty="0" smtClean="0">
                <a:ea typeface="+mn-ea"/>
                <a:cs typeface="+mn-cs"/>
              </a:rPr>
              <a:t>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development</a:t>
            </a:r>
            <a:r>
              <a:rPr lang="it-IT" dirty="0" smtClean="0">
                <a:ea typeface="+mn-ea"/>
                <a:cs typeface="+mn-cs"/>
              </a:rPr>
              <a:t> and </a:t>
            </a:r>
            <a:r>
              <a:rPr lang="it-IT" dirty="0" err="1" smtClean="0">
                <a:ea typeface="+mn-ea"/>
                <a:cs typeface="+mn-cs"/>
              </a:rPr>
              <a:t>mortality</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dirty="0" smtClean="0">
                <a:ea typeface="+mn-ea"/>
                <a:cs typeface="+mn-cs"/>
              </a:rPr>
              <a:t>CAP. </a:t>
            </a:r>
            <a:r>
              <a:rPr lang="it-IT" dirty="0" err="1" smtClean="0">
                <a:ea typeface="+mn-ea"/>
                <a:cs typeface="+mn-cs"/>
              </a:rPr>
              <a:t>However</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constitute</a:t>
            </a:r>
            <a:r>
              <a:rPr lang="it-IT" dirty="0" smtClean="0">
                <a:ea typeface="+mn-ea"/>
                <a:cs typeface="+mn-cs"/>
              </a:rPr>
              <a:t> </a:t>
            </a:r>
            <a:r>
              <a:rPr lang="it-IT" dirty="0" err="1" smtClean="0">
                <a:ea typeface="+mn-ea"/>
                <a:cs typeface="+mn-cs"/>
              </a:rPr>
              <a:t>very</a:t>
            </a:r>
            <a:r>
              <a:rPr lang="it-IT" dirty="0" smtClean="0">
                <a:ea typeface="+mn-ea"/>
                <a:cs typeface="+mn-cs"/>
              </a:rPr>
              <a:t> low </a:t>
            </a:r>
            <a:r>
              <a:rPr lang="it-IT" dirty="0" err="1" smtClean="0">
                <a:ea typeface="+mn-ea"/>
                <a:cs typeface="+mn-cs"/>
              </a:rPr>
              <a:t>quality</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as</a:t>
            </a:r>
            <a:r>
              <a:rPr lang="it-IT" dirty="0" smtClean="0">
                <a:ea typeface="+mn-ea"/>
                <a:cs typeface="+mn-cs"/>
              </a:rPr>
              <a:t> per the GRADE </a:t>
            </a:r>
            <a:r>
              <a:rPr lang="it-IT" dirty="0" err="1" smtClean="0">
                <a:ea typeface="+mn-ea"/>
                <a:cs typeface="+mn-cs"/>
              </a:rPr>
              <a:t>framework</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observational</a:t>
            </a:r>
            <a:r>
              <a:rPr lang="it-IT" dirty="0" smtClean="0">
                <a:ea typeface="+mn-ea"/>
                <a:cs typeface="+mn-cs"/>
              </a:rPr>
              <a:t> </a:t>
            </a:r>
            <a:r>
              <a:rPr lang="it-IT" dirty="0" err="1" smtClean="0">
                <a:ea typeface="+mn-ea"/>
                <a:cs typeface="+mn-cs"/>
              </a:rPr>
              <a:t>study</a:t>
            </a:r>
            <a:endParaRPr lang="it-IT" dirty="0" smtClean="0">
              <a:ea typeface="+mn-ea"/>
              <a:cs typeface="+mn-cs"/>
            </a:endParaRPr>
          </a:p>
          <a:p>
            <a:pPr>
              <a:defRPr/>
            </a:pPr>
            <a:r>
              <a:rPr lang="it-IT" dirty="0" smtClean="0">
                <a:ea typeface="+mn-ea"/>
                <a:cs typeface="+mn-cs"/>
              </a:rPr>
              <a:t>design, </a:t>
            </a:r>
            <a:r>
              <a:rPr lang="it-IT" dirty="0" err="1" smtClean="0">
                <a:ea typeface="+mn-ea"/>
                <a:cs typeface="+mn-cs"/>
              </a:rPr>
              <a:t>heterogeneity</a:t>
            </a:r>
            <a:r>
              <a:rPr lang="it-IT" dirty="0" smtClean="0">
                <a:ea typeface="+mn-ea"/>
                <a:cs typeface="+mn-cs"/>
              </a:rPr>
              <a:t> and </a:t>
            </a:r>
            <a:r>
              <a:rPr lang="it-IT" dirty="0" err="1" smtClean="0">
                <a:ea typeface="+mn-ea"/>
                <a:cs typeface="+mn-cs"/>
              </a:rPr>
              <a:t>publication</a:t>
            </a:r>
            <a:r>
              <a:rPr lang="it-IT" dirty="0" smtClean="0">
                <a:ea typeface="+mn-ea"/>
                <a:cs typeface="+mn-cs"/>
              </a:rPr>
              <a:t> </a:t>
            </a:r>
            <a:r>
              <a:rPr lang="it-IT" dirty="0" err="1" smtClean="0">
                <a:ea typeface="+mn-ea"/>
                <a:cs typeface="+mn-cs"/>
              </a:rPr>
              <a:t>bias</a:t>
            </a:r>
            <a:endParaRPr lang="it-IT" dirty="0"/>
          </a:p>
        </p:txBody>
      </p:sp>
      <p:sp>
        <p:nvSpPr>
          <p:cNvPr id="4" name="Segnaposto numero diapositiva 3"/>
          <p:cNvSpPr>
            <a:spLocks noGrp="1"/>
          </p:cNvSpPr>
          <p:nvPr>
            <p:ph type="sldNum" sz="quarter" idx="5"/>
          </p:nvPr>
        </p:nvSpPr>
        <p:spPr/>
        <p:txBody>
          <a:bodyPr/>
          <a:lstStyle/>
          <a:p>
            <a:pPr>
              <a:defRPr/>
            </a:pPr>
            <a:fld id="{8C3A5567-F624-EF4F-87F0-7105CD9AE55B}" type="slidenum">
              <a:rPr lang="it-IT" smtClean="0"/>
              <a:pPr>
                <a:defRPr/>
              </a:pPr>
              <a:t>17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normAutofit fontScale="85000" lnSpcReduction="10000"/>
          </a:bodyPr>
          <a:lstStyle/>
          <a:p>
            <a:pPr>
              <a:defRPr/>
            </a:pPr>
            <a:r>
              <a:rPr lang="it-IT" dirty="0" err="1" smtClean="0">
                <a:ea typeface="+mn-ea"/>
                <a:cs typeface="+mn-cs"/>
              </a:rPr>
              <a:t>Emerging</a:t>
            </a:r>
            <a:r>
              <a:rPr lang="it-IT" dirty="0" smtClean="0">
                <a:ea typeface="+mn-ea"/>
                <a:cs typeface="+mn-cs"/>
              </a:rPr>
              <a:t> </a:t>
            </a:r>
            <a:r>
              <a:rPr lang="it-IT" dirty="0" err="1" smtClean="0">
                <a:ea typeface="+mn-ea"/>
                <a:cs typeface="+mn-cs"/>
              </a:rPr>
              <a:t>epidemiological</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suggests</a:t>
            </a:r>
            <a:r>
              <a:rPr lang="it-IT" dirty="0" smtClean="0">
                <a:ea typeface="+mn-ea"/>
                <a:cs typeface="+mn-cs"/>
              </a:rPr>
              <a:t> </a:t>
            </a:r>
            <a:r>
              <a:rPr lang="it-IT" dirty="0" err="1" smtClean="0">
                <a:ea typeface="+mn-ea"/>
                <a:cs typeface="+mn-cs"/>
              </a:rPr>
              <a:t>that</a:t>
            </a:r>
            <a:r>
              <a:rPr lang="it-IT" dirty="0" smtClean="0">
                <a:ea typeface="+mn-ea"/>
                <a:cs typeface="+mn-cs"/>
              </a:rPr>
              <a:t> statins </a:t>
            </a:r>
            <a:r>
              <a:rPr lang="it-IT" dirty="0" err="1" smtClean="0">
                <a:ea typeface="+mn-ea"/>
                <a:cs typeface="+mn-cs"/>
              </a:rPr>
              <a:t>may</a:t>
            </a:r>
            <a:r>
              <a:rPr lang="it-IT" dirty="0" smtClean="0">
                <a:ea typeface="+mn-ea"/>
                <a:cs typeface="+mn-cs"/>
              </a:rPr>
              <a:t> reduce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community-acquired</a:t>
            </a:r>
            <a:endParaRPr lang="it-IT" dirty="0" smtClean="0">
              <a:ea typeface="+mn-ea"/>
              <a:cs typeface="+mn-cs"/>
            </a:endParaRPr>
          </a:p>
          <a:p>
            <a:pPr>
              <a:defRPr/>
            </a:pPr>
            <a:r>
              <a:rPr lang="it-IT" dirty="0" smtClean="0">
                <a:ea typeface="+mn-ea"/>
                <a:cs typeface="+mn-cs"/>
              </a:rPr>
              <a:t>pneumonia (CAP) and </a:t>
            </a:r>
            <a:r>
              <a:rPr lang="it-IT" dirty="0" err="1" smtClean="0">
                <a:ea typeface="+mn-ea"/>
                <a:cs typeface="+mn-cs"/>
              </a:rPr>
              <a:t>its</a:t>
            </a:r>
            <a:r>
              <a:rPr lang="it-IT" dirty="0" smtClean="0">
                <a:ea typeface="+mn-ea"/>
                <a:cs typeface="+mn-cs"/>
              </a:rPr>
              <a:t> </a:t>
            </a:r>
            <a:r>
              <a:rPr lang="it-IT" dirty="0" err="1" smtClean="0">
                <a:ea typeface="+mn-ea"/>
                <a:cs typeface="+mn-cs"/>
              </a:rPr>
              <a:t>complications</a:t>
            </a:r>
            <a:r>
              <a:rPr lang="it-IT" dirty="0" smtClean="0">
                <a:ea typeface="+mn-ea"/>
                <a:cs typeface="+mn-cs"/>
              </a:rPr>
              <a:t>.</a:t>
            </a:r>
          </a:p>
          <a:p>
            <a:pPr>
              <a:defRPr/>
            </a:pPr>
            <a:r>
              <a:rPr lang="it-IT" dirty="0" err="1" smtClean="0">
                <a:ea typeface="+mn-ea"/>
                <a:cs typeface="+mn-cs"/>
              </a:rPr>
              <a:t>Purpose</a:t>
            </a:r>
            <a:r>
              <a:rPr lang="it-IT" dirty="0" smtClean="0">
                <a:ea typeface="+mn-ea"/>
                <a:cs typeface="+mn-cs"/>
              </a:rPr>
              <a:t>: </a:t>
            </a:r>
            <a:r>
              <a:rPr lang="it-IT" dirty="0" err="1" smtClean="0">
                <a:ea typeface="+mn-ea"/>
                <a:cs typeface="+mn-cs"/>
              </a:rPr>
              <a:t>Performed</a:t>
            </a:r>
            <a:r>
              <a:rPr lang="it-IT" dirty="0" smtClean="0">
                <a:ea typeface="+mn-ea"/>
                <a:cs typeface="+mn-cs"/>
              </a:rPr>
              <a:t> a </a:t>
            </a:r>
            <a:r>
              <a:rPr lang="it-IT" dirty="0" err="1" smtClean="0">
                <a:ea typeface="+mn-ea"/>
                <a:cs typeface="+mn-cs"/>
              </a:rPr>
              <a:t>systematic</a:t>
            </a:r>
            <a:r>
              <a:rPr lang="it-IT" dirty="0" smtClean="0">
                <a:ea typeface="+mn-ea"/>
                <a:cs typeface="+mn-cs"/>
              </a:rPr>
              <a:t> </a:t>
            </a:r>
            <a:r>
              <a:rPr lang="it-IT" dirty="0" err="1" smtClean="0">
                <a:ea typeface="+mn-ea"/>
                <a:cs typeface="+mn-cs"/>
              </a:rPr>
              <a:t>review</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address</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the </a:t>
            </a:r>
            <a:r>
              <a:rPr lang="it-IT" dirty="0" err="1" smtClean="0">
                <a:ea typeface="+mn-ea"/>
                <a:cs typeface="+mn-cs"/>
              </a:rPr>
              <a:t>prevention</a:t>
            </a:r>
            <a:r>
              <a:rPr lang="it-IT" dirty="0" smtClean="0">
                <a:ea typeface="+mn-ea"/>
                <a:cs typeface="+mn-cs"/>
              </a:rPr>
              <a:t> or treatment </a:t>
            </a:r>
            <a:r>
              <a:rPr lang="it-IT" dirty="0" err="1" smtClean="0">
                <a:ea typeface="+mn-ea"/>
                <a:cs typeface="+mn-cs"/>
              </a:rPr>
              <a:t>of</a:t>
            </a:r>
            <a:r>
              <a:rPr lang="it-IT" dirty="0" smtClean="0">
                <a:ea typeface="+mn-ea"/>
                <a:cs typeface="+mn-cs"/>
              </a:rPr>
              <a:t> CAP.</a:t>
            </a:r>
          </a:p>
          <a:p>
            <a:pPr>
              <a:defRPr/>
            </a:pPr>
            <a:r>
              <a:rPr lang="it-IT" dirty="0" smtClean="0">
                <a:ea typeface="+mn-ea"/>
                <a:cs typeface="+mn-cs"/>
              </a:rPr>
              <a:t>Data Source: </a:t>
            </a:r>
            <a:r>
              <a:rPr lang="it-IT" dirty="0" err="1" smtClean="0">
                <a:ea typeface="+mn-ea"/>
                <a:cs typeface="+mn-cs"/>
              </a:rPr>
              <a:t>Ovid</a:t>
            </a:r>
            <a:r>
              <a:rPr lang="it-IT" dirty="0" smtClean="0">
                <a:ea typeface="+mn-ea"/>
                <a:cs typeface="+mn-cs"/>
              </a:rPr>
              <a:t> MEDLINE, </a:t>
            </a:r>
            <a:r>
              <a:rPr lang="it-IT" dirty="0" err="1" smtClean="0">
                <a:ea typeface="+mn-ea"/>
                <a:cs typeface="+mn-cs"/>
              </a:rPr>
              <a:t>Cochrane</a:t>
            </a:r>
            <a:r>
              <a:rPr lang="it-IT" dirty="0" smtClean="0">
                <a:ea typeface="+mn-ea"/>
                <a:cs typeface="+mn-cs"/>
              </a:rPr>
              <a:t>, EMBASE, ISI Web </a:t>
            </a:r>
            <a:r>
              <a:rPr lang="it-IT" dirty="0" err="1" smtClean="0">
                <a:ea typeface="+mn-ea"/>
                <a:cs typeface="+mn-cs"/>
              </a:rPr>
              <a:t>of</a:t>
            </a:r>
            <a:r>
              <a:rPr lang="it-IT" dirty="0" smtClean="0">
                <a:ea typeface="+mn-ea"/>
                <a:cs typeface="+mn-cs"/>
              </a:rPr>
              <a:t> Science, and </a:t>
            </a:r>
            <a:r>
              <a:rPr lang="it-IT" dirty="0" err="1" smtClean="0">
                <a:ea typeface="+mn-ea"/>
                <a:cs typeface="+mn-cs"/>
              </a:rPr>
              <a:t>Scopus</a:t>
            </a:r>
            <a:r>
              <a:rPr lang="it-IT" dirty="0" smtClean="0">
                <a:ea typeface="+mn-ea"/>
                <a:cs typeface="+mn-cs"/>
              </a:rPr>
              <a:t> </a:t>
            </a:r>
            <a:r>
              <a:rPr lang="it-IT" dirty="0" err="1" smtClean="0">
                <a:ea typeface="+mn-ea"/>
                <a:cs typeface="+mn-cs"/>
              </a:rPr>
              <a:t>from</a:t>
            </a:r>
            <a:r>
              <a:rPr lang="it-IT" dirty="0" smtClean="0">
                <a:ea typeface="+mn-ea"/>
                <a:cs typeface="+mn-cs"/>
              </a:rPr>
              <a:t> </a:t>
            </a:r>
            <a:r>
              <a:rPr lang="it-IT" dirty="0" err="1" smtClean="0">
                <a:ea typeface="+mn-ea"/>
                <a:cs typeface="+mn-cs"/>
              </a:rPr>
              <a:t>inception</a:t>
            </a:r>
            <a:r>
              <a:rPr lang="it-IT" dirty="0" smtClean="0">
                <a:ea typeface="+mn-ea"/>
                <a:cs typeface="+mn-cs"/>
              </a:rPr>
              <a:t> </a:t>
            </a:r>
            <a:r>
              <a:rPr lang="it-IT" dirty="0" err="1" smtClean="0">
                <a:ea typeface="+mn-ea"/>
                <a:cs typeface="+mn-cs"/>
              </a:rPr>
              <a:t>through</a:t>
            </a:r>
            <a:r>
              <a:rPr lang="it-IT" dirty="0" smtClean="0">
                <a:ea typeface="+mn-ea"/>
                <a:cs typeface="+mn-cs"/>
              </a:rPr>
              <a:t> </a:t>
            </a:r>
            <a:r>
              <a:rPr lang="it-IT" dirty="0" err="1" smtClean="0">
                <a:ea typeface="+mn-ea"/>
                <a:cs typeface="+mn-cs"/>
              </a:rPr>
              <a:t>December</a:t>
            </a:r>
            <a:r>
              <a:rPr lang="it-IT" dirty="0" smtClean="0">
                <a:ea typeface="+mn-ea"/>
                <a:cs typeface="+mn-cs"/>
              </a:rPr>
              <a:t> 2011</a:t>
            </a:r>
          </a:p>
          <a:p>
            <a:pPr>
              <a:defRPr/>
            </a:pPr>
            <a:r>
              <a:rPr lang="it-IT" dirty="0" err="1" smtClean="0">
                <a:ea typeface="+mn-ea"/>
                <a:cs typeface="+mn-cs"/>
              </a:rPr>
              <a:t>were</a:t>
            </a:r>
            <a:r>
              <a:rPr lang="it-IT" dirty="0" smtClean="0">
                <a:ea typeface="+mn-ea"/>
                <a:cs typeface="+mn-cs"/>
              </a:rPr>
              <a:t> </a:t>
            </a:r>
            <a:r>
              <a:rPr lang="it-IT" dirty="0" err="1" smtClean="0">
                <a:ea typeface="+mn-ea"/>
                <a:cs typeface="+mn-cs"/>
              </a:rPr>
              <a:t>searched</a:t>
            </a:r>
            <a:r>
              <a:rPr lang="it-IT" dirty="0" smtClean="0">
                <a:ea typeface="+mn-ea"/>
                <a:cs typeface="+mn-cs"/>
              </a:rPr>
              <a:t> </a:t>
            </a:r>
            <a:r>
              <a:rPr lang="it-IT" dirty="0" err="1" smtClean="0">
                <a:ea typeface="+mn-ea"/>
                <a:cs typeface="+mn-cs"/>
              </a:rPr>
              <a:t>for</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clinical</a:t>
            </a:r>
            <a:r>
              <a:rPr lang="it-IT" dirty="0" smtClean="0">
                <a:ea typeface="+mn-ea"/>
                <a:cs typeface="+mn-cs"/>
              </a:rPr>
              <a:t> </a:t>
            </a:r>
            <a:r>
              <a:rPr lang="it-IT" dirty="0" err="1" smtClean="0">
                <a:ea typeface="+mn-ea"/>
                <a:cs typeface="+mn-cs"/>
              </a:rPr>
              <a:t>trials</a:t>
            </a:r>
            <a:r>
              <a:rPr lang="it-IT" dirty="0" smtClean="0">
                <a:ea typeface="+mn-ea"/>
                <a:cs typeface="+mn-cs"/>
              </a:rPr>
              <a:t>, </a:t>
            </a:r>
            <a:r>
              <a:rPr lang="it-IT" dirty="0" err="1" smtClean="0">
                <a:ea typeface="+mn-ea"/>
                <a:cs typeface="+mn-cs"/>
              </a:rPr>
              <a:t>cohort</a:t>
            </a:r>
            <a:r>
              <a:rPr lang="it-IT" dirty="0" smtClean="0">
                <a:ea typeface="+mn-ea"/>
                <a:cs typeface="+mn-cs"/>
              </a:rPr>
              <a:t> and </a:t>
            </a:r>
            <a:r>
              <a:rPr lang="it-IT" dirty="0" err="1" smtClean="0">
                <a:ea typeface="+mn-ea"/>
                <a:cs typeface="+mn-cs"/>
              </a:rPr>
              <a:t>case-control</a:t>
            </a:r>
            <a:r>
              <a:rPr lang="it-IT" dirty="0" smtClean="0">
                <a:ea typeface="+mn-ea"/>
                <a:cs typeface="+mn-cs"/>
              </a:rPr>
              <a:t> </a:t>
            </a:r>
            <a:r>
              <a:rPr lang="it-IT" dirty="0" err="1" smtClean="0">
                <a:ea typeface="+mn-ea"/>
                <a:cs typeface="+mn-cs"/>
              </a:rPr>
              <a:t>studies</a:t>
            </a:r>
            <a:r>
              <a:rPr lang="it-IT" dirty="0" smtClean="0">
                <a:ea typeface="+mn-ea"/>
                <a:cs typeface="+mn-cs"/>
              </a:rPr>
              <a:t>.</a:t>
            </a:r>
          </a:p>
          <a:p>
            <a:pPr>
              <a:defRPr/>
            </a:pPr>
            <a:r>
              <a:rPr lang="it-IT" dirty="0" err="1" smtClean="0">
                <a:ea typeface="+mn-ea"/>
                <a:cs typeface="+mn-cs"/>
              </a:rPr>
              <a:t>Study</a:t>
            </a:r>
            <a:r>
              <a:rPr lang="it-IT" dirty="0" smtClean="0">
                <a:ea typeface="+mn-ea"/>
                <a:cs typeface="+mn-cs"/>
              </a:rPr>
              <a:t> </a:t>
            </a:r>
            <a:r>
              <a:rPr lang="it-IT" dirty="0" err="1" smtClean="0">
                <a:ea typeface="+mn-ea"/>
                <a:cs typeface="+mn-cs"/>
              </a:rPr>
              <a:t>Selection</a:t>
            </a:r>
            <a:r>
              <a:rPr lang="it-IT" dirty="0" smtClean="0">
                <a:ea typeface="+mn-ea"/>
                <a:cs typeface="+mn-cs"/>
              </a:rPr>
              <a:t>: </a:t>
            </a:r>
            <a:r>
              <a:rPr lang="it-IT" dirty="0" err="1" smtClean="0">
                <a:ea typeface="+mn-ea"/>
                <a:cs typeface="+mn-cs"/>
              </a:rPr>
              <a:t>Two</a:t>
            </a:r>
            <a:r>
              <a:rPr lang="it-IT" dirty="0" smtClean="0">
                <a:ea typeface="+mn-ea"/>
                <a:cs typeface="+mn-cs"/>
              </a:rPr>
              <a:t> </a:t>
            </a:r>
            <a:r>
              <a:rPr lang="it-IT" dirty="0" err="1" smtClean="0">
                <a:ea typeface="+mn-ea"/>
                <a:cs typeface="+mn-cs"/>
              </a:rPr>
              <a:t>authors</a:t>
            </a:r>
            <a:r>
              <a:rPr lang="it-IT" dirty="0" smtClean="0">
                <a:ea typeface="+mn-ea"/>
                <a:cs typeface="+mn-cs"/>
              </a:rPr>
              <a:t> </a:t>
            </a:r>
            <a:r>
              <a:rPr lang="it-IT" dirty="0" err="1" smtClean="0">
                <a:ea typeface="+mn-ea"/>
                <a:cs typeface="+mn-cs"/>
              </a:rPr>
              <a:t>independently</a:t>
            </a:r>
            <a:r>
              <a:rPr lang="it-IT" dirty="0" smtClean="0">
                <a:ea typeface="+mn-ea"/>
                <a:cs typeface="+mn-cs"/>
              </a:rPr>
              <a:t> </a:t>
            </a:r>
            <a:r>
              <a:rPr lang="it-IT" dirty="0" err="1" smtClean="0">
                <a:ea typeface="+mn-ea"/>
                <a:cs typeface="+mn-cs"/>
              </a:rPr>
              <a:t>reviewed</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examined</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CAP.</a:t>
            </a:r>
          </a:p>
          <a:p>
            <a:pPr>
              <a:defRPr/>
            </a:pPr>
            <a:r>
              <a:rPr lang="it-IT" dirty="0" smtClean="0">
                <a:ea typeface="+mn-ea"/>
                <a:cs typeface="+mn-cs"/>
              </a:rPr>
              <a:t>Data </a:t>
            </a:r>
            <a:r>
              <a:rPr lang="it-IT" dirty="0" err="1" smtClean="0">
                <a:ea typeface="+mn-ea"/>
                <a:cs typeface="+mn-cs"/>
              </a:rPr>
              <a:t>Extraction</a:t>
            </a:r>
            <a:r>
              <a:rPr lang="it-IT" dirty="0" smtClean="0">
                <a:ea typeface="+mn-ea"/>
                <a:cs typeface="+mn-cs"/>
              </a:rPr>
              <a:t>: Data </a:t>
            </a:r>
            <a:r>
              <a:rPr lang="it-IT" dirty="0" err="1" smtClean="0">
                <a:ea typeface="+mn-ea"/>
                <a:cs typeface="+mn-cs"/>
              </a:rPr>
              <a:t>about</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and </a:t>
            </a:r>
            <a:r>
              <a:rPr lang="it-IT" dirty="0" err="1" smtClean="0">
                <a:ea typeface="+mn-ea"/>
                <a:cs typeface="+mn-cs"/>
              </a:rPr>
              <a:t>quality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extracted</a:t>
            </a:r>
            <a:r>
              <a:rPr lang="it-IT" dirty="0" smtClean="0">
                <a:ea typeface="+mn-ea"/>
                <a:cs typeface="+mn-cs"/>
              </a:rPr>
              <a:t>.</a:t>
            </a:r>
          </a:p>
          <a:p>
            <a:pPr>
              <a:defRPr/>
            </a:pPr>
            <a:r>
              <a:rPr lang="it-IT" dirty="0" smtClean="0">
                <a:ea typeface="+mn-ea"/>
                <a:cs typeface="+mn-cs"/>
              </a:rPr>
              <a:t>Data </a:t>
            </a:r>
            <a:r>
              <a:rPr lang="it-IT" dirty="0" err="1" smtClean="0">
                <a:ea typeface="+mn-ea"/>
                <a:cs typeface="+mn-cs"/>
              </a:rPr>
              <a:t>Synthesis</a:t>
            </a:r>
            <a:r>
              <a:rPr lang="it-IT" dirty="0" smtClean="0">
                <a:ea typeface="+mn-ea"/>
                <a:cs typeface="+mn-cs"/>
              </a:rPr>
              <a:t>: </a:t>
            </a:r>
            <a:r>
              <a:rPr lang="it-IT" dirty="0" err="1" smtClean="0">
                <a:ea typeface="+mn-ea"/>
                <a:cs typeface="+mn-cs"/>
              </a:rPr>
              <a:t>Eighteen</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corresponding</a:t>
            </a:r>
            <a:r>
              <a:rPr lang="it-IT" dirty="0" smtClean="0">
                <a:ea typeface="+mn-ea"/>
                <a:cs typeface="+mn-cs"/>
              </a:rPr>
              <a:t> </a:t>
            </a:r>
            <a:r>
              <a:rPr lang="it-IT" dirty="0" err="1" smtClean="0">
                <a:ea typeface="+mn-ea"/>
                <a:cs typeface="+mn-cs"/>
              </a:rPr>
              <a:t>to</a:t>
            </a:r>
            <a:r>
              <a:rPr lang="it-IT" dirty="0" smtClean="0">
                <a:ea typeface="+mn-ea"/>
                <a:cs typeface="+mn-cs"/>
              </a:rPr>
              <a:t> 21 </a:t>
            </a:r>
            <a:r>
              <a:rPr lang="it-IT" dirty="0" err="1" smtClean="0">
                <a:ea typeface="+mn-ea"/>
                <a:cs typeface="+mn-cs"/>
              </a:rPr>
              <a:t>effect-estimates</a:t>
            </a:r>
            <a:r>
              <a:rPr lang="it-IT" dirty="0" smtClean="0">
                <a:ea typeface="+mn-ea"/>
                <a:cs typeface="+mn-cs"/>
              </a:rPr>
              <a:t> (</a:t>
            </a:r>
            <a:r>
              <a:rPr lang="it-IT" dirty="0" err="1" smtClean="0">
                <a:ea typeface="+mn-ea"/>
                <a:cs typeface="+mn-cs"/>
              </a:rPr>
              <a:t>eight</a:t>
            </a:r>
            <a:r>
              <a:rPr lang="it-IT" dirty="0" smtClean="0">
                <a:ea typeface="+mn-ea"/>
                <a:cs typeface="+mn-cs"/>
              </a:rPr>
              <a:t> and 13 </a:t>
            </a:r>
            <a:r>
              <a:rPr lang="it-IT" dirty="0" err="1" smtClean="0">
                <a:ea typeface="+mn-ea"/>
                <a:cs typeface="+mn-cs"/>
              </a:rPr>
              <a:t>of</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addressed</a:t>
            </a:r>
            <a:r>
              <a:rPr lang="it-IT" dirty="0" smtClean="0">
                <a:ea typeface="+mn-ea"/>
                <a:cs typeface="+mn-cs"/>
              </a:rPr>
              <a:t> the preventive and</a:t>
            </a:r>
          </a:p>
          <a:p>
            <a:pPr>
              <a:defRPr/>
            </a:pPr>
            <a:r>
              <a:rPr lang="it-IT" dirty="0" err="1" smtClean="0">
                <a:ea typeface="+mn-ea"/>
                <a:cs typeface="+mn-cs"/>
              </a:rPr>
              <a:t>therapeutic</a:t>
            </a:r>
            <a:r>
              <a:rPr lang="it-IT" dirty="0" smtClean="0">
                <a:ea typeface="+mn-ea"/>
                <a:cs typeface="+mn-cs"/>
              </a:rPr>
              <a:t> </a:t>
            </a:r>
            <a:r>
              <a:rPr lang="it-IT" dirty="0" err="1" smtClean="0">
                <a:ea typeface="+mn-ea"/>
                <a:cs typeface="+mn-cs"/>
              </a:rPr>
              <a:t>roles</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respectively</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included</a:t>
            </a:r>
            <a:r>
              <a:rPr lang="it-IT" dirty="0" smtClean="0">
                <a:ea typeface="+mn-ea"/>
                <a:cs typeface="+mn-cs"/>
              </a:rPr>
              <a:t>. </a:t>
            </a:r>
            <a:r>
              <a:rPr lang="it-IT" dirty="0" err="1" smtClean="0">
                <a:ea typeface="+mn-ea"/>
                <a:cs typeface="+mn-cs"/>
              </a:rPr>
              <a:t>All</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good</a:t>
            </a:r>
            <a:r>
              <a:rPr lang="it-IT" dirty="0" smtClean="0">
                <a:ea typeface="+mn-ea"/>
                <a:cs typeface="+mn-cs"/>
              </a:rPr>
              <a:t> </a:t>
            </a:r>
            <a:r>
              <a:rPr lang="it-IT" dirty="0" err="1" smtClean="0">
                <a:ea typeface="+mn-ea"/>
                <a:cs typeface="+mn-cs"/>
              </a:rPr>
              <a:t>methodological</a:t>
            </a:r>
            <a:r>
              <a:rPr lang="it-IT" dirty="0" smtClean="0">
                <a:ea typeface="+mn-ea"/>
                <a:cs typeface="+mn-cs"/>
              </a:rPr>
              <a:t> </a:t>
            </a:r>
            <a:r>
              <a:rPr lang="it-IT" dirty="0" err="1" smtClean="0">
                <a:ea typeface="+mn-ea"/>
                <a:cs typeface="+mn-cs"/>
              </a:rPr>
              <a:t>quality</a:t>
            </a:r>
            <a:r>
              <a:rPr lang="it-IT" dirty="0" smtClean="0">
                <a:ea typeface="+mn-ea"/>
                <a:cs typeface="+mn-cs"/>
              </a:rPr>
              <a:t>. </a:t>
            </a:r>
            <a:r>
              <a:rPr lang="it-IT" dirty="0" err="1" smtClean="0">
                <a:ea typeface="+mn-ea"/>
                <a:cs typeface="+mn-cs"/>
              </a:rPr>
              <a:t>Random-effects</a:t>
            </a:r>
            <a:endParaRPr lang="it-IT" dirty="0" smtClean="0">
              <a:ea typeface="+mn-ea"/>
              <a:cs typeface="+mn-cs"/>
            </a:endParaRPr>
          </a:p>
          <a:p>
            <a:pPr>
              <a:defRPr/>
            </a:pPr>
            <a:r>
              <a:rPr lang="it-IT" dirty="0" err="1" smtClean="0">
                <a:ea typeface="+mn-ea"/>
                <a:cs typeface="+mn-cs"/>
              </a:rPr>
              <a:t>meta-analyses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used</a:t>
            </a:r>
            <a:r>
              <a:rPr lang="it-IT" dirty="0" smtClean="0">
                <a:ea typeface="+mn-ea"/>
                <a:cs typeface="+mn-cs"/>
              </a:rPr>
              <a:t>. Statins </a:t>
            </a:r>
            <a:r>
              <a:rPr lang="it-IT" dirty="0" err="1" smtClean="0">
                <a:ea typeface="+mn-ea"/>
                <a:cs typeface="+mn-cs"/>
              </a:rPr>
              <a:t>were</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lower</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CAP, 0.84 (95% </a:t>
            </a:r>
            <a:r>
              <a:rPr lang="it-IT" dirty="0" err="1" smtClean="0">
                <a:ea typeface="+mn-ea"/>
                <a:cs typeface="+mn-cs"/>
              </a:rPr>
              <a:t>CI</a:t>
            </a:r>
            <a:r>
              <a:rPr lang="it-IT" dirty="0" smtClean="0">
                <a:ea typeface="+mn-ea"/>
                <a:cs typeface="+mn-cs"/>
              </a:rPr>
              <a:t>, 0.74–</a:t>
            </a:r>
          </a:p>
          <a:p>
            <a:pPr>
              <a:defRPr/>
            </a:pPr>
            <a:r>
              <a:rPr lang="it-IT" dirty="0" smtClean="0">
                <a:ea typeface="+mn-ea"/>
                <a:cs typeface="+mn-cs"/>
              </a:rPr>
              <a:t>0.95), I2 = 90.5% and a </a:t>
            </a:r>
            <a:r>
              <a:rPr lang="it-IT" dirty="0" err="1" smtClean="0">
                <a:ea typeface="+mn-ea"/>
                <a:cs typeface="+mn-cs"/>
              </a:rPr>
              <a:t>lower</a:t>
            </a:r>
            <a:r>
              <a:rPr lang="it-IT" dirty="0" smtClean="0">
                <a:ea typeface="+mn-ea"/>
                <a:cs typeface="+mn-cs"/>
              </a:rPr>
              <a:t> </a:t>
            </a:r>
            <a:r>
              <a:rPr lang="it-IT" dirty="0" err="1" smtClean="0">
                <a:ea typeface="+mn-ea"/>
                <a:cs typeface="+mn-cs"/>
              </a:rPr>
              <a:t>short-term</a:t>
            </a:r>
            <a:r>
              <a:rPr lang="it-IT" dirty="0" smtClean="0">
                <a:ea typeface="+mn-ea"/>
                <a:cs typeface="+mn-cs"/>
              </a:rPr>
              <a:t> </a:t>
            </a:r>
            <a:r>
              <a:rPr lang="it-IT" dirty="0" err="1" smtClean="0">
                <a:ea typeface="+mn-ea"/>
                <a:cs typeface="+mn-cs"/>
              </a:rPr>
              <a:t>mortality</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CAP, 0.68 (95% </a:t>
            </a:r>
            <a:r>
              <a:rPr lang="it-IT" dirty="0" err="1" smtClean="0">
                <a:ea typeface="+mn-ea"/>
                <a:cs typeface="+mn-cs"/>
              </a:rPr>
              <a:t>CI</a:t>
            </a:r>
            <a:r>
              <a:rPr lang="it-IT" dirty="0" smtClean="0">
                <a:ea typeface="+mn-ea"/>
                <a:cs typeface="+mn-cs"/>
              </a:rPr>
              <a:t>, 0.59–0.78), I2 = 75.7%. </a:t>
            </a:r>
            <a:r>
              <a:rPr lang="it-IT" dirty="0" err="1" smtClean="0">
                <a:ea typeface="+mn-ea"/>
                <a:cs typeface="+mn-cs"/>
              </a:rPr>
              <a:t>Meta-regression</a:t>
            </a:r>
            <a:endParaRPr lang="it-IT" dirty="0" smtClean="0">
              <a:ea typeface="+mn-ea"/>
              <a:cs typeface="+mn-cs"/>
            </a:endParaRPr>
          </a:p>
          <a:p>
            <a:pPr>
              <a:defRPr/>
            </a:pPr>
            <a:r>
              <a:rPr lang="it-IT" dirty="0" err="1" smtClean="0">
                <a:ea typeface="+mn-ea"/>
                <a:cs typeface="+mn-cs"/>
              </a:rPr>
              <a:t>did</a:t>
            </a:r>
            <a:r>
              <a:rPr lang="it-IT" dirty="0" smtClean="0">
                <a:ea typeface="+mn-ea"/>
                <a:cs typeface="+mn-cs"/>
              </a:rPr>
              <a:t> </a:t>
            </a:r>
            <a:r>
              <a:rPr lang="it-IT" dirty="0" err="1" smtClean="0">
                <a:ea typeface="+mn-ea"/>
                <a:cs typeface="+mn-cs"/>
              </a:rPr>
              <a:t>not</a:t>
            </a:r>
            <a:r>
              <a:rPr lang="it-IT" dirty="0" smtClean="0">
                <a:ea typeface="+mn-ea"/>
                <a:cs typeface="+mn-cs"/>
              </a:rPr>
              <a:t> </a:t>
            </a:r>
            <a:r>
              <a:rPr lang="it-IT" dirty="0" err="1" smtClean="0">
                <a:ea typeface="+mn-ea"/>
                <a:cs typeface="+mn-cs"/>
              </a:rPr>
              <a:t>identify</a:t>
            </a:r>
            <a:r>
              <a:rPr lang="it-IT" dirty="0" smtClean="0">
                <a:ea typeface="+mn-ea"/>
                <a:cs typeface="+mn-cs"/>
              </a:rPr>
              <a:t> </a:t>
            </a:r>
            <a:r>
              <a:rPr lang="it-IT" dirty="0" err="1" smtClean="0">
                <a:ea typeface="+mn-ea"/>
                <a:cs typeface="+mn-cs"/>
              </a:rPr>
              <a:t>sources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heterogeneity</a:t>
            </a:r>
            <a:r>
              <a:rPr lang="it-IT" dirty="0" smtClean="0">
                <a:ea typeface="+mn-ea"/>
                <a:cs typeface="+mn-cs"/>
              </a:rPr>
              <a:t>. A </a:t>
            </a:r>
            <a:r>
              <a:rPr lang="it-IT" dirty="0" err="1" smtClean="0">
                <a:ea typeface="+mn-ea"/>
                <a:cs typeface="+mn-cs"/>
              </a:rPr>
              <a:t>funnel</a:t>
            </a:r>
            <a:r>
              <a:rPr lang="it-IT" dirty="0" smtClean="0">
                <a:ea typeface="+mn-ea"/>
                <a:cs typeface="+mn-cs"/>
              </a:rPr>
              <a:t> plot </a:t>
            </a:r>
            <a:r>
              <a:rPr lang="it-IT" dirty="0" err="1" smtClean="0">
                <a:ea typeface="+mn-ea"/>
                <a:cs typeface="+mn-cs"/>
              </a:rPr>
              <a:t>suggested</a:t>
            </a:r>
            <a:r>
              <a:rPr lang="it-IT" dirty="0" smtClean="0">
                <a:ea typeface="+mn-ea"/>
                <a:cs typeface="+mn-cs"/>
              </a:rPr>
              <a:t> </a:t>
            </a:r>
            <a:r>
              <a:rPr lang="it-IT" dirty="0" err="1" smtClean="0">
                <a:ea typeface="+mn-ea"/>
                <a:cs typeface="+mn-cs"/>
              </a:rPr>
              <a:t>publication</a:t>
            </a:r>
            <a:r>
              <a:rPr lang="it-IT" dirty="0" smtClean="0">
                <a:ea typeface="+mn-ea"/>
                <a:cs typeface="+mn-cs"/>
              </a:rPr>
              <a:t> </a:t>
            </a:r>
            <a:r>
              <a:rPr lang="it-IT" dirty="0" err="1" smtClean="0">
                <a:ea typeface="+mn-ea"/>
                <a:cs typeface="+mn-cs"/>
              </a:rPr>
              <a:t>bias</a:t>
            </a:r>
            <a:r>
              <a:rPr lang="it-IT" dirty="0" smtClean="0">
                <a:ea typeface="+mn-ea"/>
                <a:cs typeface="+mn-cs"/>
              </a:rPr>
              <a:t> in the treatment </a:t>
            </a:r>
            <a:r>
              <a:rPr lang="it-IT" dirty="0" err="1" smtClean="0">
                <a:ea typeface="+mn-ea"/>
                <a:cs typeface="+mn-cs"/>
              </a:rPr>
              <a:t>group</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was</a:t>
            </a:r>
            <a:endParaRPr lang="it-IT" dirty="0" smtClean="0">
              <a:ea typeface="+mn-ea"/>
              <a:cs typeface="+mn-cs"/>
            </a:endParaRPr>
          </a:p>
          <a:p>
            <a:pPr>
              <a:defRPr/>
            </a:pPr>
            <a:r>
              <a:rPr lang="it-IT" dirty="0" err="1" smtClean="0">
                <a:ea typeface="+mn-ea"/>
                <a:cs typeface="+mn-cs"/>
              </a:rPr>
              <a:t>adjusted</a:t>
            </a:r>
            <a:r>
              <a:rPr lang="it-IT" dirty="0" smtClean="0">
                <a:ea typeface="+mn-ea"/>
                <a:cs typeface="+mn-cs"/>
              </a:rPr>
              <a:t> </a:t>
            </a:r>
            <a:r>
              <a:rPr lang="it-IT" dirty="0" err="1" smtClean="0">
                <a:ea typeface="+mn-ea"/>
                <a:cs typeface="+mn-cs"/>
              </a:rPr>
              <a:t>by</a:t>
            </a:r>
            <a:r>
              <a:rPr lang="it-IT" dirty="0" smtClean="0">
                <a:ea typeface="+mn-ea"/>
                <a:cs typeface="+mn-cs"/>
              </a:rPr>
              <a:t> a </a:t>
            </a:r>
            <a:r>
              <a:rPr lang="it-IT" dirty="0" err="1" smtClean="0">
                <a:ea typeface="+mn-ea"/>
                <a:cs typeface="+mn-cs"/>
              </a:rPr>
              <a:t>novel</a:t>
            </a:r>
            <a:r>
              <a:rPr lang="it-IT" dirty="0" smtClean="0">
                <a:ea typeface="+mn-ea"/>
                <a:cs typeface="+mn-cs"/>
              </a:rPr>
              <a:t> </a:t>
            </a:r>
            <a:r>
              <a:rPr lang="it-IT" dirty="0" err="1" smtClean="0">
                <a:ea typeface="+mn-ea"/>
                <a:cs typeface="+mn-cs"/>
              </a:rPr>
              <a:t>regression</a:t>
            </a:r>
            <a:r>
              <a:rPr lang="it-IT" dirty="0" smtClean="0">
                <a:ea typeface="+mn-ea"/>
                <a:cs typeface="+mn-cs"/>
              </a:rPr>
              <a:t> </a:t>
            </a:r>
            <a:r>
              <a:rPr lang="it-IT" dirty="0" err="1" smtClean="0">
                <a:ea typeface="+mn-ea"/>
                <a:cs typeface="+mn-cs"/>
              </a:rPr>
              <a:t>method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resultant</a:t>
            </a:r>
            <a:r>
              <a:rPr lang="it-IT" dirty="0" smtClean="0">
                <a:ea typeface="+mn-ea"/>
                <a:cs typeface="+mn-cs"/>
              </a:rPr>
              <a:t> </a:t>
            </a:r>
            <a:r>
              <a:rPr lang="it-IT" dirty="0" err="1" smtClean="0">
                <a:ea typeface="+mn-ea"/>
                <a:cs typeface="+mn-cs"/>
              </a:rPr>
              <a:t>effect-estimate</a:t>
            </a:r>
            <a:r>
              <a:rPr lang="it-IT" dirty="0" smtClean="0">
                <a:ea typeface="+mn-ea"/>
                <a:cs typeface="+mn-cs"/>
              </a:rPr>
              <a:t> </a:t>
            </a:r>
            <a:r>
              <a:rPr lang="it-IT" dirty="0" err="1" smtClean="0">
                <a:ea typeface="+mn-ea"/>
                <a:cs typeface="+mn-cs"/>
              </a:rPr>
              <a:t>of</a:t>
            </a:r>
            <a:r>
              <a:rPr lang="it-IT" dirty="0" smtClean="0">
                <a:ea typeface="+mn-ea"/>
                <a:cs typeface="+mn-cs"/>
              </a:rPr>
              <a:t> 0.85 (95% </a:t>
            </a:r>
            <a:r>
              <a:rPr lang="it-IT" dirty="0" err="1" smtClean="0">
                <a:ea typeface="+mn-ea"/>
                <a:cs typeface="+mn-cs"/>
              </a:rPr>
              <a:t>CI</a:t>
            </a:r>
            <a:r>
              <a:rPr lang="it-IT" dirty="0" smtClean="0">
                <a:ea typeface="+mn-ea"/>
                <a:cs typeface="+mn-cs"/>
              </a:rPr>
              <a:t>, 0.77–0.93). </a:t>
            </a:r>
            <a:r>
              <a:rPr lang="it-IT" dirty="0" err="1" smtClean="0">
                <a:ea typeface="+mn-ea"/>
                <a:cs typeface="+mn-cs"/>
              </a:rPr>
              <a:t>Sensitivity</a:t>
            </a:r>
            <a:r>
              <a:rPr lang="it-IT" dirty="0" smtClean="0">
                <a:ea typeface="+mn-ea"/>
                <a:cs typeface="+mn-cs"/>
              </a:rPr>
              <a:t> </a:t>
            </a:r>
            <a:r>
              <a:rPr lang="it-IT" dirty="0" err="1" smtClean="0">
                <a:ea typeface="+mn-ea"/>
                <a:cs typeface="+mn-cs"/>
              </a:rPr>
              <a:t>analyses</a:t>
            </a:r>
            <a:r>
              <a:rPr lang="it-IT" dirty="0" smtClean="0">
                <a:ea typeface="+mn-ea"/>
                <a:cs typeface="+mn-cs"/>
              </a:rPr>
              <a:t> </a:t>
            </a:r>
            <a:r>
              <a:rPr lang="it-IT" dirty="0" err="1" smtClean="0">
                <a:ea typeface="+mn-ea"/>
                <a:cs typeface="+mn-cs"/>
              </a:rPr>
              <a:t>using</a:t>
            </a:r>
            <a:endParaRPr lang="it-IT" dirty="0" smtClean="0">
              <a:ea typeface="+mn-ea"/>
              <a:cs typeface="+mn-cs"/>
            </a:endParaRPr>
          </a:p>
          <a:p>
            <a:pPr>
              <a:defRPr/>
            </a:pPr>
            <a:r>
              <a:rPr lang="it-IT" dirty="0" smtClean="0">
                <a:ea typeface="+mn-ea"/>
                <a:cs typeface="+mn-cs"/>
              </a:rPr>
              <a:t>the </a:t>
            </a:r>
            <a:r>
              <a:rPr lang="it-IT" dirty="0" err="1" smtClean="0">
                <a:ea typeface="+mn-ea"/>
                <a:cs typeface="+mn-cs"/>
              </a:rPr>
              <a:t>rule-out</a:t>
            </a:r>
            <a:r>
              <a:rPr lang="it-IT" dirty="0" smtClean="0">
                <a:ea typeface="+mn-ea"/>
                <a:cs typeface="+mn-cs"/>
              </a:rPr>
              <a:t> </a:t>
            </a:r>
            <a:r>
              <a:rPr lang="it-IT" dirty="0" err="1" smtClean="0">
                <a:ea typeface="+mn-ea"/>
                <a:cs typeface="+mn-cs"/>
              </a:rPr>
              <a:t>approach</a:t>
            </a:r>
            <a:r>
              <a:rPr lang="it-IT" dirty="0" smtClean="0">
                <a:ea typeface="+mn-ea"/>
                <a:cs typeface="+mn-cs"/>
              </a:rPr>
              <a:t> </a:t>
            </a:r>
            <a:r>
              <a:rPr lang="it-IT" dirty="0" err="1" smtClean="0">
                <a:ea typeface="+mn-ea"/>
                <a:cs typeface="+mn-cs"/>
              </a:rPr>
              <a:t>showed</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it</a:t>
            </a:r>
            <a:r>
              <a:rPr lang="it-IT" dirty="0" smtClean="0">
                <a:ea typeface="+mn-ea"/>
                <a:cs typeface="+mn-cs"/>
              </a:rPr>
              <a:t> </a:t>
            </a:r>
            <a:r>
              <a:rPr lang="it-IT" dirty="0" err="1" smtClean="0">
                <a:ea typeface="+mn-ea"/>
                <a:cs typeface="+mn-cs"/>
              </a:rPr>
              <a:t>is</a:t>
            </a:r>
            <a:r>
              <a:rPr lang="it-IT" dirty="0" smtClean="0">
                <a:ea typeface="+mn-ea"/>
                <a:cs typeface="+mn-cs"/>
              </a:rPr>
              <a:t> </a:t>
            </a:r>
            <a:r>
              <a:rPr lang="it-IT" dirty="0" err="1" smtClean="0">
                <a:ea typeface="+mn-ea"/>
                <a:cs typeface="+mn-cs"/>
              </a:rPr>
              <a:t>unlikely</a:t>
            </a:r>
            <a:r>
              <a:rPr lang="it-IT" dirty="0" smtClean="0">
                <a:ea typeface="+mn-ea"/>
                <a:cs typeface="+mn-cs"/>
              </a:rPr>
              <a:t> </a:t>
            </a:r>
            <a:r>
              <a:rPr lang="it-IT" dirty="0" err="1" smtClean="0">
                <a:ea typeface="+mn-ea"/>
                <a:cs typeface="+mn-cs"/>
              </a:rPr>
              <a:t>that</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were</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unmeasured</a:t>
            </a:r>
            <a:r>
              <a:rPr lang="it-IT" dirty="0" smtClean="0">
                <a:ea typeface="+mn-ea"/>
                <a:cs typeface="+mn-cs"/>
              </a:rPr>
              <a:t> </a:t>
            </a:r>
            <a:r>
              <a:rPr lang="it-IT" dirty="0" err="1" smtClean="0">
                <a:ea typeface="+mn-ea"/>
                <a:cs typeface="+mn-cs"/>
              </a:rPr>
              <a:t>confounder</a:t>
            </a:r>
            <a:r>
              <a:rPr lang="it-IT" dirty="0" smtClean="0">
                <a:ea typeface="+mn-ea"/>
                <a:cs typeface="+mn-cs"/>
              </a:rPr>
              <a:t>.</a:t>
            </a:r>
          </a:p>
          <a:p>
            <a:pPr>
              <a:defRPr/>
            </a:pPr>
            <a:r>
              <a:rPr lang="it-IT" dirty="0" err="1" smtClean="0">
                <a:ea typeface="+mn-ea"/>
                <a:cs typeface="+mn-cs"/>
              </a:rPr>
              <a:t>Conclusions</a:t>
            </a:r>
            <a:r>
              <a:rPr lang="it-IT" dirty="0" smtClean="0">
                <a:ea typeface="+mn-ea"/>
                <a:cs typeface="+mn-cs"/>
              </a:rPr>
              <a:t>: </a:t>
            </a:r>
            <a:r>
              <a:rPr lang="it-IT" dirty="0" err="1" smtClean="0">
                <a:ea typeface="+mn-ea"/>
                <a:cs typeface="+mn-cs"/>
              </a:rPr>
              <a:t>Our</a:t>
            </a:r>
            <a:r>
              <a:rPr lang="it-IT" dirty="0" smtClean="0">
                <a:ea typeface="+mn-ea"/>
                <a:cs typeface="+mn-cs"/>
              </a:rPr>
              <a:t> </a:t>
            </a:r>
            <a:r>
              <a:rPr lang="it-IT" dirty="0" err="1" smtClean="0">
                <a:ea typeface="+mn-ea"/>
                <a:cs typeface="+mn-cs"/>
              </a:rPr>
              <a:t>meta-analysis</a:t>
            </a:r>
            <a:r>
              <a:rPr lang="it-IT" dirty="0" smtClean="0">
                <a:ea typeface="+mn-ea"/>
                <a:cs typeface="+mn-cs"/>
              </a:rPr>
              <a:t> </a:t>
            </a:r>
            <a:r>
              <a:rPr lang="it-IT" dirty="0" err="1" smtClean="0">
                <a:ea typeface="+mn-ea"/>
                <a:cs typeface="+mn-cs"/>
              </a:rPr>
              <a:t>reveals</a:t>
            </a:r>
            <a:r>
              <a:rPr lang="it-IT" dirty="0" smtClean="0">
                <a:ea typeface="+mn-ea"/>
                <a:cs typeface="+mn-cs"/>
              </a:rPr>
              <a:t> a </a:t>
            </a:r>
            <a:r>
              <a:rPr lang="it-IT" dirty="0" err="1" smtClean="0">
                <a:ea typeface="+mn-ea"/>
                <a:cs typeface="+mn-cs"/>
              </a:rPr>
              <a:t>beneficial</a:t>
            </a:r>
            <a:r>
              <a:rPr lang="it-IT" dirty="0" smtClean="0">
                <a:ea typeface="+mn-ea"/>
                <a:cs typeface="+mn-cs"/>
              </a:rPr>
              <a:t>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for</a:t>
            </a:r>
            <a:r>
              <a:rPr lang="it-IT" dirty="0" smtClean="0">
                <a:ea typeface="+mn-ea"/>
                <a:cs typeface="+mn-cs"/>
              </a:rPr>
              <a:t>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development</a:t>
            </a:r>
            <a:r>
              <a:rPr lang="it-IT" dirty="0" smtClean="0">
                <a:ea typeface="+mn-ea"/>
                <a:cs typeface="+mn-cs"/>
              </a:rPr>
              <a:t> and </a:t>
            </a:r>
            <a:r>
              <a:rPr lang="it-IT" dirty="0" err="1" smtClean="0">
                <a:ea typeface="+mn-ea"/>
                <a:cs typeface="+mn-cs"/>
              </a:rPr>
              <a:t>mortality</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dirty="0" smtClean="0">
                <a:ea typeface="+mn-ea"/>
                <a:cs typeface="+mn-cs"/>
              </a:rPr>
              <a:t>CAP. </a:t>
            </a:r>
            <a:r>
              <a:rPr lang="it-IT" dirty="0" err="1" smtClean="0">
                <a:ea typeface="+mn-ea"/>
                <a:cs typeface="+mn-cs"/>
              </a:rPr>
              <a:t>However</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constitute</a:t>
            </a:r>
            <a:r>
              <a:rPr lang="it-IT" dirty="0" smtClean="0">
                <a:ea typeface="+mn-ea"/>
                <a:cs typeface="+mn-cs"/>
              </a:rPr>
              <a:t> </a:t>
            </a:r>
            <a:r>
              <a:rPr lang="it-IT" dirty="0" err="1" smtClean="0">
                <a:ea typeface="+mn-ea"/>
                <a:cs typeface="+mn-cs"/>
              </a:rPr>
              <a:t>very</a:t>
            </a:r>
            <a:r>
              <a:rPr lang="it-IT" dirty="0" smtClean="0">
                <a:ea typeface="+mn-ea"/>
                <a:cs typeface="+mn-cs"/>
              </a:rPr>
              <a:t> low </a:t>
            </a:r>
            <a:r>
              <a:rPr lang="it-IT" dirty="0" err="1" smtClean="0">
                <a:ea typeface="+mn-ea"/>
                <a:cs typeface="+mn-cs"/>
              </a:rPr>
              <a:t>quality</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as</a:t>
            </a:r>
            <a:r>
              <a:rPr lang="it-IT" dirty="0" smtClean="0">
                <a:ea typeface="+mn-ea"/>
                <a:cs typeface="+mn-cs"/>
              </a:rPr>
              <a:t> per the GRADE </a:t>
            </a:r>
            <a:r>
              <a:rPr lang="it-IT" dirty="0" err="1" smtClean="0">
                <a:ea typeface="+mn-ea"/>
                <a:cs typeface="+mn-cs"/>
              </a:rPr>
              <a:t>framework</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observational</a:t>
            </a:r>
            <a:r>
              <a:rPr lang="it-IT" dirty="0" smtClean="0">
                <a:ea typeface="+mn-ea"/>
                <a:cs typeface="+mn-cs"/>
              </a:rPr>
              <a:t> </a:t>
            </a:r>
            <a:r>
              <a:rPr lang="it-IT" dirty="0" err="1" smtClean="0">
                <a:ea typeface="+mn-ea"/>
                <a:cs typeface="+mn-cs"/>
              </a:rPr>
              <a:t>study</a:t>
            </a:r>
            <a:endParaRPr lang="it-IT" dirty="0" smtClean="0">
              <a:ea typeface="+mn-ea"/>
              <a:cs typeface="+mn-cs"/>
            </a:endParaRPr>
          </a:p>
          <a:p>
            <a:pPr>
              <a:defRPr/>
            </a:pPr>
            <a:r>
              <a:rPr lang="it-IT" dirty="0" smtClean="0">
                <a:ea typeface="+mn-ea"/>
                <a:cs typeface="+mn-cs"/>
              </a:rPr>
              <a:t>design, </a:t>
            </a:r>
            <a:r>
              <a:rPr lang="it-IT" dirty="0" err="1" smtClean="0">
                <a:ea typeface="+mn-ea"/>
                <a:cs typeface="+mn-cs"/>
              </a:rPr>
              <a:t>heterogeneity</a:t>
            </a:r>
            <a:r>
              <a:rPr lang="it-IT" dirty="0" smtClean="0">
                <a:ea typeface="+mn-ea"/>
                <a:cs typeface="+mn-cs"/>
              </a:rPr>
              <a:t> and </a:t>
            </a:r>
            <a:r>
              <a:rPr lang="it-IT" dirty="0" err="1" smtClean="0">
                <a:ea typeface="+mn-ea"/>
                <a:cs typeface="+mn-cs"/>
              </a:rPr>
              <a:t>publication</a:t>
            </a:r>
            <a:r>
              <a:rPr lang="it-IT" dirty="0" smtClean="0">
                <a:ea typeface="+mn-ea"/>
                <a:cs typeface="+mn-cs"/>
              </a:rPr>
              <a:t> </a:t>
            </a:r>
            <a:r>
              <a:rPr lang="it-IT" dirty="0" err="1" smtClean="0">
                <a:ea typeface="+mn-ea"/>
                <a:cs typeface="+mn-cs"/>
              </a:rPr>
              <a:t>bias</a:t>
            </a:r>
            <a:endParaRPr lang="it-IT" dirty="0"/>
          </a:p>
        </p:txBody>
      </p:sp>
      <p:sp>
        <p:nvSpPr>
          <p:cNvPr id="4" name="Segnaposto numero diapositiva 3"/>
          <p:cNvSpPr>
            <a:spLocks noGrp="1"/>
          </p:cNvSpPr>
          <p:nvPr>
            <p:ph type="sldNum" sz="quarter" idx="5"/>
          </p:nvPr>
        </p:nvSpPr>
        <p:spPr/>
        <p:txBody>
          <a:bodyPr/>
          <a:lstStyle/>
          <a:p>
            <a:pPr>
              <a:defRPr/>
            </a:pPr>
            <a:fld id="{69016678-64B6-274B-8CD6-4F0F23FA2AE6}" type="slidenum">
              <a:rPr lang="it-IT" smtClean="0"/>
              <a:pPr>
                <a:defRPr/>
              </a:pPr>
              <a:t>18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normAutofit fontScale="85000" lnSpcReduction="10000"/>
          </a:bodyPr>
          <a:lstStyle/>
          <a:p>
            <a:pPr>
              <a:defRPr/>
            </a:pPr>
            <a:r>
              <a:rPr lang="it-IT" dirty="0" err="1" smtClean="0">
                <a:ea typeface="+mn-ea"/>
                <a:cs typeface="+mn-cs"/>
              </a:rPr>
              <a:t>Emerging</a:t>
            </a:r>
            <a:r>
              <a:rPr lang="it-IT" dirty="0" smtClean="0">
                <a:ea typeface="+mn-ea"/>
                <a:cs typeface="+mn-cs"/>
              </a:rPr>
              <a:t> </a:t>
            </a:r>
            <a:r>
              <a:rPr lang="it-IT" dirty="0" err="1" smtClean="0">
                <a:ea typeface="+mn-ea"/>
                <a:cs typeface="+mn-cs"/>
              </a:rPr>
              <a:t>epidemiological</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suggests</a:t>
            </a:r>
            <a:r>
              <a:rPr lang="it-IT" dirty="0" smtClean="0">
                <a:ea typeface="+mn-ea"/>
                <a:cs typeface="+mn-cs"/>
              </a:rPr>
              <a:t> </a:t>
            </a:r>
            <a:r>
              <a:rPr lang="it-IT" dirty="0" err="1" smtClean="0">
                <a:ea typeface="+mn-ea"/>
                <a:cs typeface="+mn-cs"/>
              </a:rPr>
              <a:t>that</a:t>
            </a:r>
            <a:r>
              <a:rPr lang="it-IT" dirty="0" smtClean="0">
                <a:ea typeface="+mn-ea"/>
                <a:cs typeface="+mn-cs"/>
              </a:rPr>
              <a:t> statins </a:t>
            </a:r>
            <a:r>
              <a:rPr lang="it-IT" dirty="0" err="1" smtClean="0">
                <a:ea typeface="+mn-ea"/>
                <a:cs typeface="+mn-cs"/>
              </a:rPr>
              <a:t>may</a:t>
            </a:r>
            <a:r>
              <a:rPr lang="it-IT" dirty="0" smtClean="0">
                <a:ea typeface="+mn-ea"/>
                <a:cs typeface="+mn-cs"/>
              </a:rPr>
              <a:t> reduce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community-acquired</a:t>
            </a:r>
            <a:endParaRPr lang="it-IT" dirty="0" smtClean="0">
              <a:ea typeface="+mn-ea"/>
              <a:cs typeface="+mn-cs"/>
            </a:endParaRPr>
          </a:p>
          <a:p>
            <a:pPr>
              <a:defRPr/>
            </a:pPr>
            <a:r>
              <a:rPr lang="it-IT" dirty="0" smtClean="0">
                <a:ea typeface="+mn-ea"/>
                <a:cs typeface="+mn-cs"/>
              </a:rPr>
              <a:t>pneumonia (CAP) and </a:t>
            </a:r>
            <a:r>
              <a:rPr lang="it-IT" dirty="0" err="1" smtClean="0">
                <a:ea typeface="+mn-ea"/>
                <a:cs typeface="+mn-cs"/>
              </a:rPr>
              <a:t>its</a:t>
            </a:r>
            <a:r>
              <a:rPr lang="it-IT" dirty="0" smtClean="0">
                <a:ea typeface="+mn-ea"/>
                <a:cs typeface="+mn-cs"/>
              </a:rPr>
              <a:t> </a:t>
            </a:r>
            <a:r>
              <a:rPr lang="it-IT" dirty="0" err="1" smtClean="0">
                <a:ea typeface="+mn-ea"/>
                <a:cs typeface="+mn-cs"/>
              </a:rPr>
              <a:t>complications</a:t>
            </a:r>
            <a:r>
              <a:rPr lang="it-IT" dirty="0" smtClean="0">
                <a:ea typeface="+mn-ea"/>
                <a:cs typeface="+mn-cs"/>
              </a:rPr>
              <a:t>.</a:t>
            </a:r>
          </a:p>
          <a:p>
            <a:pPr>
              <a:defRPr/>
            </a:pPr>
            <a:r>
              <a:rPr lang="it-IT" dirty="0" err="1" smtClean="0">
                <a:ea typeface="+mn-ea"/>
                <a:cs typeface="+mn-cs"/>
              </a:rPr>
              <a:t>Purpose</a:t>
            </a:r>
            <a:r>
              <a:rPr lang="it-IT" dirty="0" smtClean="0">
                <a:ea typeface="+mn-ea"/>
                <a:cs typeface="+mn-cs"/>
              </a:rPr>
              <a:t>: </a:t>
            </a:r>
            <a:r>
              <a:rPr lang="it-IT" dirty="0" err="1" smtClean="0">
                <a:ea typeface="+mn-ea"/>
                <a:cs typeface="+mn-cs"/>
              </a:rPr>
              <a:t>Performed</a:t>
            </a:r>
            <a:r>
              <a:rPr lang="it-IT" dirty="0" smtClean="0">
                <a:ea typeface="+mn-ea"/>
                <a:cs typeface="+mn-cs"/>
              </a:rPr>
              <a:t> a </a:t>
            </a:r>
            <a:r>
              <a:rPr lang="it-IT" dirty="0" err="1" smtClean="0">
                <a:ea typeface="+mn-ea"/>
                <a:cs typeface="+mn-cs"/>
              </a:rPr>
              <a:t>systematic</a:t>
            </a:r>
            <a:r>
              <a:rPr lang="it-IT" dirty="0" smtClean="0">
                <a:ea typeface="+mn-ea"/>
                <a:cs typeface="+mn-cs"/>
              </a:rPr>
              <a:t> </a:t>
            </a:r>
            <a:r>
              <a:rPr lang="it-IT" dirty="0" err="1" smtClean="0">
                <a:ea typeface="+mn-ea"/>
                <a:cs typeface="+mn-cs"/>
              </a:rPr>
              <a:t>review</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address</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the </a:t>
            </a:r>
            <a:r>
              <a:rPr lang="it-IT" dirty="0" err="1" smtClean="0">
                <a:ea typeface="+mn-ea"/>
                <a:cs typeface="+mn-cs"/>
              </a:rPr>
              <a:t>prevention</a:t>
            </a:r>
            <a:r>
              <a:rPr lang="it-IT" dirty="0" smtClean="0">
                <a:ea typeface="+mn-ea"/>
                <a:cs typeface="+mn-cs"/>
              </a:rPr>
              <a:t> or treatment </a:t>
            </a:r>
            <a:r>
              <a:rPr lang="it-IT" dirty="0" err="1" smtClean="0">
                <a:ea typeface="+mn-ea"/>
                <a:cs typeface="+mn-cs"/>
              </a:rPr>
              <a:t>of</a:t>
            </a:r>
            <a:r>
              <a:rPr lang="it-IT" dirty="0" smtClean="0">
                <a:ea typeface="+mn-ea"/>
                <a:cs typeface="+mn-cs"/>
              </a:rPr>
              <a:t> CAP.</a:t>
            </a:r>
          </a:p>
          <a:p>
            <a:pPr>
              <a:defRPr/>
            </a:pPr>
            <a:r>
              <a:rPr lang="it-IT" dirty="0" smtClean="0">
                <a:ea typeface="+mn-ea"/>
                <a:cs typeface="+mn-cs"/>
              </a:rPr>
              <a:t>Data Source: </a:t>
            </a:r>
            <a:r>
              <a:rPr lang="it-IT" dirty="0" err="1" smtClean="0">
                <a:ea typeface="+mn-ea"/>
                <a:cs typeface="+mn-cs"/>
              </a:rPr>
              <a:t>Ovid</a:t>
            </a:r>
            <a:r>
              <a:rPr lang="it-IT" dirty="0" smtClean="0">
                <a:ea typeface="+mn-ea"/>
                <a:cs typeface="+mn-cs"/>
              </a:rPr>
              <a:t> MEDLINE, </a:t>
            </a:r>
            <a:r>
              <a:rPr lang="it-IT" dirty="0" err="1" smtClean="0">
                <a:ea typeface="+mn-ea"/>
                <a:cs typeface="+mn-cs"/>
              </a:rPr>
              <a:t>Cochrane</a:t>
            </a:r>
            <a:r>
              <a:rPr lang="it-IT" dirty="0" smtClean="0">
                <a:ea typeface="+mn-ea"/>
                <a:cs typeface="+mn-cs"/>
              </a:rPr>
              <a:t>, EMBASE, ISI Web </a:t>
            </a:r>
            <a:r>
              <a:rPr lang="it-IT" dirty="0" err="1" smtClean="0">
                <a:ea typeface="+mn-ea"/>
                <a:cs typeface="+mn-cs"/>
              </a:rPr>
              <a:t>of</a:t>
            </a:r>
            <a:r>
              <a:rPr lang="it-IT" dirty="0" smtClean="0">
                <a:ea typeface="+mn-ea"/>
                <a:cs typeface="+mn-cs"/>
              </a:rPr>
              <a:t> Science, and </a:t>
            </a:r>
            <a:r>
              <a:rPr lang="it-IT" dirty="0" err="1" smtClean="0">
                <a:ea typeface="+mn-ea"/>
                <a:cs typeface="+mn-cs"/>
              </a:rPr>
              <a:t>Scopus</a:t>
            </a:r>
            <a:r>
              <a:rPr lang="it-IT" dirty="0" smtClean="0">
                <a:ea typeface="+mn-ea"/>
                <a:cs typeface="+mn-cs"/>
              </a:rPr>
              <a:t> </a:t>
            </a:r>
            <a:r>
              <a:rPr lang="it-IT" dirty="0" err="1" smtClean="0">
                <a:ea typeface="+mn-ea"/>
                <a:cs typeface="+mn-cs"/>
              </a:rPr>
              <a:t>from</a:t>
            </a:r>
            <a:r>
              <a:rPr lang="it-IT" dirty="0" smtClean="0">
                <a:ea typeface="+mn-ea"/>
                <a:cs typeface="+mn-cs"/>
              </a:rPr>
              <a:t> </a:t>
            </a:r>
            <a:r>
              <a:rPr lang="it-IT" dirty="0" err="1" smtClean="0">
                <a:ea typeface="+mn-ea"/>
                <a:cs typeface="+mn-cs"/>
              </a:rPr>
              <a:t>inception</a:t>
            </a:r>
            <a:r>
              <a:rPr lang="it-IT" dirty="0" smtClean="0">
                <a:ea typeface="+mn-ea"/>
                <a:cs typeface="+mn-cs"/>
              </a:rPr>
              <a:t> </a:t>
            </a:r>
            <a:r>
              <a:rPr lang="it-IT" dirty="0" err="1" smtClean="0">
                <a:ea typeface="+mn-ea"/>
                <a:cs typeface="+mn-cs"/>
              </a:rPr>
              <a:t>through</a:t>
            </a:r>
            <a:r>
              <a:rPr lang="it-IT" dirty="0" smtClean="0">
                <a:ea typeface="+mn-ea"/>
                <a:cs typeface="+mn-cs"/>
              </a:rPr>
              <a:t> </a:t>
            </a:r>
            <a:r>
              <a:rPr lang="it-IT" dirty="0" err="1" smtClean="0">
                <a:ea typeface="+mn-ea"/>
                <a:cs typeface="+mn-cs"/>
              </a:rPr>
              <a:t>December</a:t>
            </a:r>
            <a:r>
              <a:rPr lang="it-IT" dirty="0" smtClean="0">
                <a:ea typeface="+mn-ea"/>
                <a:cs typeface="+mn-cs"/>
              </a:rPr>
              <a:t> 2011</a:t>
            </a:r>
          </a:p>
          <a:p>
            <a:pPr>
              <a:defRPr/>
            </a:pPr>
            <a:r>
              <a:rPr lang="it-IT" dirty="0" err="1" smtClean="0">
                <a:ea typeface="+mn-ea"/>
                <a:cs typeface="+mn-cs"/>
              </a:rPr>
              <a:t>were</a:t>
            </a:r>
            <a:r>
              <a:rPr lang="it-IT" dirty="0" smtClean="0">
                <a:ea typeface="+mn-ea"/>
                <a:cs typeface="+mn-cs"/>
              </a:rPr>
              <a:t> </a:t>
            </a:r>
            <a:r>
              <a:rPr lang="it-IT" dirty="0" err="1" smtClean="0">
                <a:ea typeface="+mn-ea"/>
                <a:cs typeface="+mn-cs"/>
              </a:rPr>
              <a:t>searched</a:t>
            </a:r>
            <a:r>
              <a:rPr lang="it-IT" dirty="0" smtClean="0">
                <a:ea typeface="+mn-ea"/>
                <a:cs typeface="+mn-cs"/>
              </a:rPr>
              <a:t> </a:t>
            </a:r>
            <a:r>
              <a:rPr lang="it-IT" dirty="0" err="1" smtClean="0">
                <a:ea typeface="+mn-ea"/>
                <a:cs typeface="+mn-cs"/>
              </a:rPr>
              <a:t>for</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clinical</a:t>
            </a:r>
            <a:r>
              <a:rPr lang="it-IT" dirty="0" smtClean="0">
                <a:ea typeface="+mn-ea"/>
                <a:cs typeface="+mn-cs"/>
              </a:rPr>
              <a:t> </a:t>
            </a:r>
            <a:r>
              <a:rPr lang="it-IT" dirty="0" err="1" smtClean="0">
                <a:ea typeface="+mn-ea"/>
                <a:cs typeface="+mn-cs"/>
              </a:rPr>
              <a:t>trials</a:t>
            </a:r>
            <a:r>
              <a:rPr lang="it-IT" dirty="0" smtClean="0">
                <a:ea typeface="+mn-ea"/>
                <a:cs typeface="+mn-cs"/>
              </a:rPr>
              <a:t>, </a:t>
            </a:r>
            <a:r>
              <a:rPr lang="it-IT" dirty="0" err="1" smtClean="0">
                <a:ea typeface="+mn-ea"/>
                <a:cs typeface="+mn-cs"/>
              </a:rPr>
              <a:t>cohort</a:t>
            </a:r>
            <a:r>
              <a:rPr lang="it-IT" dirty="0" smtClean="0">
                <a:ea typeface="+mn-ea"/>
                <a:cs typeface="+mn-cs"/>
              </a:rPr>
              <a:t> and </a:t>
            </a:r>
            <a:r>
              <a:rPr lang="it-IT" dirty="0" err="1" smtClean="0">
                <a:ea typeface="+mn-ea"/>
                <a:cs typeface="+mn-cs"/>
              </a:rPr>
              <a:t>case-control</a:t>
            </a:r>
            <a:r>
              <a:rPr lang="it-IT" dirty="0" smtClean="0">
                <a:ea typeface="+mn-ea"/>
                <a:cs typeface="+mn-cs"/>
              </a:rPr>
              <a:t> </a:t>
            </a:r>
            <a:r>
              <a:rPr lang="it-IT" dirty="0" err="1" smtClean="0">
                <a:ea typeface="+mn-ea"/>
                <a:cs typeface="+mn-cs"/>
              </a:rPr>
              <a:t>studies</a:t>
            </a:r>
            <a:r>
              <a:rPr lang="it-IT" dirty="0" smtClean="0">
                <a:ea typeface="+mn-ea"/>
                <a:cs typeface="+mn-cs"/>
              </a:rPr>
              <a:t>.</a:t>
            </a:r>
          </a:p>
          <a:p>
            <a:pPr>
              <a:defRPr/>
            </a:pPr>
            <a:r>
              <a:rPr lang="it-IT" dirty="0" err="1" smtClean="0">
                <a:ea typeface="+mn-ea"/>
                <a:cs typeface="+mn-cs"/>
              </a:rPr>
              <a:t>Study</a:t>
            </a:r>
            <a:r>
              <a:rPr lang="it-IT" dirty="0" smtClean="0">
                <a:ea typeface="+mn-ea"/>
                <a:cs typeface="+mn-cs"/>
              </a:rPr>
              <a:t> </a:t>
            </a:r>
            <a:r>
              <a:rPr lang="it-IT" dirty="0" err="1" smtClean="0">
                <a:ea typeface="+mn-ea"/>
                <a:cs typeface="+mn-cs"/>
              </a:rPr>
              <a:t>Selection</a:t>
            </a:r>
            <a:r>
              <a:rPr lang="it-IT" dirty="0" smtClean="0">
                <a:ea typeface="+mn-ea"/>
                <a:cs typeface="+mn-cs"/>
              </a:rPr>
              <a:t>: </a:t>
            </a:r>
            <a:r>
              <a:rPr lang="it-IT" dirty="0" err="1" smtClean="0">
                <a:ea typeface="+mn-ea"/>
                <a:cs typeface="+mn-cs"/>
              </a:rPr>
              <a:t>Two</a:t>
            </a:r>
            <a:r>
              <a:rPr lang="it-IT" dirty="0" smtClean="0">
                <a:ea typeface="+mn-ea"/>
                <a:cs typeface="+mn-cs"/>
              </a:rPr>
              <a:t> </a:t>
            </a:r>
            <a:r>
              <a:rPr lang="it-IT" dirty="0" err="1" smtClean="0">
                <a:ea typeface="+mn-ea"/>
                <a:cs typeface="+mn-cs"/>
              </a:rPr>
              <a:t>authors</a:t>
            </a:r>
            <a:r>
              <a:rPr lang="it-IT" dirty="0" smtClean="0">
                <a:ea typeface="+mn-ea"/>
                <a:cs typeface="+mn-cs"/>
              </a:rPr>
              <a:t> </a:t>
            </a:r>
            <a:r>
              <a:rPr lang="it-IT" dirty="0" err="1" smtClean="0">
                <a:ea typeface="+mn-ea"/>
                <a:cs typeface="+mn-cs"/>
              </a:rPr>
              <a:t>independently</a:t>
            </a:r>
            <a:r>
              <a:rPr lang="it-IT" dirty="0" smtClean="0">
                <a:ea typeface="+mn-ea"/>
                <a:cs typeface="+mn-cs"/>
              </a:rPr>
              <a:t> </a:t>
            </a:r>
            <a:r>
              <a:rPr lang="it-IT" dirty="0" err="1" smtClean="0">
                <a:ea typeface="+mn-ea"/>
                <a:cs typeface="+mn-cs"/>
              </a:rPr>
              <a:t>reviewed</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examined</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CAP.</a:t>
            </a:r>
          </a:p>
          <a:p>
            <a:pPr>
              <a:defRPr/>
            </a:pPr>
            <a:r>
              <a:rPr lang="it-IT" dirty="0" smtClean="0">
                <a:ea typeface="+mn-ea"/>
                <a:cs typeface="+mn-cs"/>
              </a:rPr>
              <a:t>Data </a:t>
            </a:r>
            <a:r>
              <a:rPr lang="it-IT" dirty="0" err="1" smtClean="0">
                <a:ea typeface="+mn-ea"/>
                <a:cs typeface="+mn-cs"/>
              </a:rPr>
              <a:t>Extraction</a:t>
            </a:r>
            <a:r>
              <a:rPr lang="it-IT" dirty="0" smtClean="0">
                <a:ea typeface="+mn-ea"/>
                <a:cs typeface="+mn-cs"/>
              </a:rPr>
              <a:t>: Data </a:t>
            </a:r>
            <a:r>
              <a:rPr lang="it-IT" dirty="0" err="1" smtClean="0">
                <a:ea typeface="+mn-ea"/>
                <a:cs typeface="+mn-cs"/>
              </a:rPr>
              <a:t>about</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and </a:t>
            </a:r>
            <a:r>
              <a:rPr lang="it-IT" dirty="0" err="1" smtClean="0">
                <a:ea typeface="+mn-ea"/>
                <a:cs typeface="+mn-cs"/>
              </a:rPr>
              <a:t>quality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extracted</a:t>
            </a:r>
            <a:r>
              <a:rPr lang="it-IT" dirty="0" smtClean="0">
                <a:ea typeface="+mn-ea"/>
                <a:cs typeface="+mn-cs"/>
              </a:rPr>
              <a:t>.</a:t>
            </a:r>
          </a:p>
          <a:p>
            <a:pPr>
              <a:defRPr/>
            </a:pPr>
            <a:r>
              <a:rPr lang="it-IT" dirty="0" smtClean="0">
                <a:ea typeface="+mn-ea"/>
                <a:cs typeface="+mn-cs"/>
              </a:rPr>
              <a:t>Data </a:t>
            </a:r>
            <a:r>
              <a:rPr lang="it-IT" dirty="0" err="1" smtClean="0">
                <a:ea typeface="+mn-ea"/>
                <a:cs typeface="+mn-cs"/>
              </a:rPr>
              <a:t>Synthesis</a:t>
            </a:r>
            <a:r>
              <a:rPr lang="it-IT" dirty="0" smtClean="0">
                <a:ea typeface="+mn-ea"/>
                <a:cs typeface="+mn-cs"/>
              </a:rPr>
              <a:t>: </a:t>
            </a:r>
            <a:r>
              <a:rPr lang="it-IT" dirty="0" err="1" smtClean="0">
                <a:ea typeface="+mn-ea"/>
                <a:cs typeface="+mn-cs"/>
              </a:rPr>
              <a:t>Eighteen</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corresponding</a:t>
            </a:r>
            <a:r>
              <a:rPr lang="it-IT" dirty="0" smtClean="0">
                <a:ea typeface="+mn-ea"/>
                <a:cs typeface="+mn-cs"/>
              </a:rPr>
              <a:t> </a:t>
            </a:r>
            <a:r>
              <a:rPr lang="it-IT" dirty="0" err="1" smtClean="0">
                <a:ea typeface="+mn-ea"/>
                <a:cs typeface="+mn-cs"/>
              </a:rPr>
              <a:t>to</a:t>
            </a:r>
            <a:r>
              <a:rPr lang="it-IT" dirty="0" smtClean="0">
                <a:ea typeface="+mn-ea"/>
                <a:cs typeface="+mn-cs"/>
              </a:rPr>
              <a:t> 21 </a:t>
            </a:r>
            <a:r>
              <a:rPr lang="it-IT" dirty="0" err="1" smtClean="0">
                <a:ea typeface="+mn-ea"/>
                <a:cs typeface="+mn-cs"/>
              </a:rPr>
              <a:t>effect-estimates</a:t>
            </a:r>
            <a:r>
              <a:rPr lang="it-IT" dirty="0" smtClean="0">
                <a:ea typeface="+mn-ea"/>
                <a:cs typeface="+mn-cs"/>
              </a:rPr>
              <a:t> (</a:t>
            </a:r>
            <a:r>
              <a:rPr lang="it-IT" dirty="0" err="1" smtClean="0">
                <a:ea typeface="+mn-ea"/>
                <a:cs typeface="+mn-cs"/>
              </a:rPr>
              <a:t>eight</a:t>
            </a:r>
            <a:r>
              <a:rPr lang="it-IT" dirty="0" smtClean="0">
                <a:ea typeface="+mn-ea"/>
                <a:cs typeface="+mn-cs"/>
              </a:rPr>
              <a:t> and 13 </a:t>
            </a:r>
            <a:r>
              <a:rPr lang="it-IT" dirty="0" err="1" smtClean="0">
                <a:ea typeface="+mn-ea"/>
                <a:cs typeface="+mn-cs"/>
              </a:rPr>
              <a:t>of</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addressed</a:t>
            </a:r>
            <a:r>
              <a:rPr lang="it-IT" dirty="0" smtClean="0">
                <a:ea typeface="+mn-ea"/>
                <a:cs typeface="+mn-cs"/>
              </a:rPr>
              <a:t> the preventive and</a:t>
            </a:r>
          </a:p>
          <a:p>
            <a:pPr>
              <a:defRPr/>
            </a:pPr>
            <a:r>
              <a:rPr lang="it-IT" dirty="0" err="1" smtClean="0">
                <a:ea typeface="+mn-ea"/>
                <a:cs typeface="+mn-cs"/>
              </a:rPr>
              <a:t>therapeutic</a:t>
            </a:r>
            <a:r>
              <a:rPr lang="it-IT" dirty="0" smtClean="0">
                <a:ea typeface="+mn-ea"/>
                <a:cs typeface="+mn-cs"/>
              </a:rPr>
              <a:t> </a:t>
            </a:r>
            <a:r>
              <a:rPr lang="it-IT" dirty="0" err="1" smtClean="0">
                <a:ea typeface="+mn-ea"/>
                <a:cs typeface="+mn-cs"/>
              </a:rPr>
              <a:t>roles</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respectively</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included</a:t>
            </a:r>
            <a:r>
              <a:rPr lang="it-IT" dirty="0" smtClean="0">
                <a:ea typeface="+mn-ea"/>
                <a:cs typeface="+mn-cs"/>
              </a:rPr>
              <a:t>. </a:t>
            </a:r>
            <a:r>
              <a:rPr lang="it-IT" dirty="0" err="1" smtClean="0">
                <a:ea typeface="+mn-ea"/>
                <a:cs typeface="+mn-cs"/>
              </a:rPr>
              <a:t>All</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good</a:t>
            </a:r>
            <a:r>
              <a:rPr lang="it-IT" dirty="0" smtClean="0">
                <a:ea typeface="+mn-ea"/>
                <a:cs typeface="+mn-cs"/>
              </a:rPr>
              <a:t> </a:t>
            </a:r>
            <a:r>
              <a:rPr lang="it-IT" dirty="0" err="1" smtClean="0">
                <a:ea typeface="+mn-ea"/>
                <a:cs typeface="+mn-cs"/>
              </a:rPr>
              <a:t>methodological</a:t>
            </a:r>
            <a:r>
              <a:rPr lang="it-IT" dirty="0" smtClean="0">
                <a:ea typeface="+mn-ea"/>
                <a:cs typeface="+mn-cs"/>
              </a:rPr>
              <a:t> </a:t>
            </a:r>
            <a:r>
              <a:rPr lang="it-IT" dirty="0" err="1" smtClean="0">
                <a:ea typeface="+mn-ea"/>
                <a:cs typeface="+mn-cs"/>
              </a:rPr>
              <a:t>quality</a:t>
            </a:r>
            <a:r>
              <a:rPr lang="it-IT" dirty="0" smtClean="0">
                <a:ea typeface="+mn-ea"/>
                <a:cs typeface="+mn-cs"/>
              </a:rPr>
              <a:t>. </a:t>
            </a:r>
            <a:r>
              <a:rPr lang="it-IT" dirty="0" err="1" smtClean="0">
                <a:ea typeface="+mn-ea"/>
                <a:cs typeface="+mn-cs"/>
              </a:rPr>
              <a:t>Random-effects</a:t>
            </a:r>
            <a:endParaRPr lang="it-IT" dirty="0" smtClean="0">
              <a:ea typeface="+mn-ea"/>
              <a:cs typeface="+mn-cs"/>
            </a:endParaRPr>
          </a:p>
          <a:p>
            <a:pPr>
              <a:defRPr/>
            </a:pPr>
            <a:r>
              <a:rPr lang="it-IT" dirty="0" err="1" smtClean="0">
                <a:ea typeface="+mn-ea"/>
                <a:cs typeface="+mn-cs"/>
              </a:rPr>
              <a:t>meta-analyses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used</a:t>
            </a:r>
            <a:r>
              <a:rPr lang="it-IT" dirty="0" smtClean="0">
                <a:ea typeface="+mn-ea"/>
                <a:cs typeface="+mn-cs"/>
              </a:rPr>
              <a:t>. Statins </a:t>
            </a:r>
            <a:r>
              <a:rPr lang="it-IT" dirty="0" err="1" smtClean="0">
                <a:ea typeface="+mn-ea"/>
                <a:cs typeface="+mn-cs"/>
              </a:rPr>
              <a:t>were</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lower</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CAP, 0.84 (95% </a:t>
            </a:r>
            <a:r>
              <a:rPr lang="it-IT" dirty="0" err="1" smtClean="0">
                <a:ea typeface="+mn-ea"/>
                <a:cs typeface="+mn-cs"/>
              </a:rPr>
              <a:t>CI</a:t>
            </a:r>
            <a:r>
              <a:rPr lang="it-IT" dirty="0" smtClean="0">
                <a:ea typeface="+mn-ea"/>
                <a:cs typeface="+mn-cs"/>
              </a:rPr>
              <a:t>, 0.74–</a:t>
            </a:r>
          </a:p>
          <a:p>
            <a:pPr>
              <a:defRPr/>
            </a:pPr>
            <a:r>
              <a:rPr lang="it-IT" dirty="0" smtClean="0">
                <a:ea typeface="+mn-ea"/>
                <a:cs typeface="+mn-cs"/>
              </a:rPr>
              <a:t>0.95), I2 = 90.5% and a </a:t>
            </a:r>
            <a:r>
              <a:rPr lang="it-IT" dirty="0" err="1" smtClean="0">
                <a:ea typeface="+mn-ea"/>
                <a:cs typeface="+mn-cs"/>
              </a:rPr>
              <a:t>lower</a:t>
            </a:r>
            <a:r>
              <a:rPr lang="it-IT" dirty="0" smtClean="0">
                <a:ea typeface="+mn-ea"/>
                <a:cs typeface="+mn-cs"/>
              </a:rPr>
              <a:t> </a:t>
            </a:r>
            <a:r>
              <a:rPr lang="it-IT" dirty="0" err="1" smtClean="0">
                <a:ea typeface="+mn-ea"/>
                <a:cs typeface="+mn-cs"/>
              </a:rPr>
              <a:t>short-term</a:t>
            </a:r>
            <a:r>
              <a:rPr lang="it-IT" dirty="0" smtClean="0">
                <a:ea typeface="+mn-ea"/>
                <a:cs typeface="+mn-cs"/>
              </a:rPr>
              <a:t> </a:t>
            </a:r>
            <a:r>
              <a:rPr lang="it-IT" dirty="0" err="1" smtClean="0">
                <a:ea typeface="+mn-ea"/>
                <a:cs typeface="+mn-cs"/>
              </a:rPr>
              <a:t>mortality</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CAP, 0.68 (95% </a:t>
            </a:r>
            <a:r>
              <a:rPr lang="it-IT" dirty="0" err="1" smtClean="0">
                <a:ea typeface="+mn-ea"/>
                <a:cs typeface="+mn-cs"/>
              </a:rPr>
              <a:t>CI</a:t>
            </a:r>
            <a:r>
              <a:rPr lang="it-IT" dirty="0" smtClean="0">
                <a:ea typeface="+mn-ea"/>
                <a:cs typeface="+mn-cs"/>
              </a:rPr>
              <a:t>, 0.59–0.78), I2 = 75.7%. </a:t>
            </a:r>
            <a:r>
              <a:rPr lang="it-IT" dirty="0" err="1" smtClean="0">
                <a:ea typeface="+mn-ea"/>
                <a:cs typeface="+mn-cs"/>
              </a:rPr>
              <a:t>Meta-regression</a:t>
            </a:r>
            <a:endParaRPr lang="it-IT" dirty="0" smtClean="0">
              <a:ea typeface="+mn-ea"/>
              <a:cs typeface="+mn-cs"/>
            </a:endParaRPr>
          </a:p>
          <a:p>
            <a:pPr>
              <a:defRPr/>
            </a:pPr>
            <a:r>
              <a:rPr lang="it-IT" dirty="0" err="1" smtClean="0">
                <a:ea typeface="+mn-ea"/>
                <a:cs typeface="+mn-cs"/>
              </a:rPr>
              <a:t>did</a:t>
            </a:r>
            <a:r>
              <a:rPr lang="it-IT" dirty="0" smtClean="0">
                <a:ea typeface="+mn-ea"/>
                <a:cs typeface="+mn-cs"/>
              </a:rPr>
              <a:t> </a:t>
            </a:r>
            <a:r>
              <a:rPr lang="it-IT" dirty="0" err="1" smtClean="0">
                <a:ea typeface="+mn-ea"/>
                <a:cs typeface="+mn-cs"/>
              </a:rPr>
              <a:t>not</a:t>
            </a:r>
            <a:r>
              <a:rPr lang="it-IT" dirty="0" smtClean="0">
                <a:ea typeface="+mn-ea"/>
                <a:cs typeface="+mn-cs"/>
              </a:rPr>
              <a:t> </a:t>
            </a:r>
            <a:r>
              <a:rPr lang="it-IT" dirty="0" err="1" smtClean="0">
                <a:ea typeface="+mn-ea"/>
                <a:cs typeface="+mn-cs"/>
              </a:rPr>
              <a:t>identify</a:t>
            </a:r>
            <a:r>
              <a:rPr lang="it-IT" dirty="0" smtClean="0">
                <a:ea typeface="+mn-ea"/>
                <a:cs typeface="+mn-cs"/>
              </a:rPr>
              <a:t> </a:t>
            </a:r>
            <a:r>
              <a:rPr lang="it-IT" dirty="0" err="1" smtClean="0">
                <a:ea typeface="+mn-ea"/>
                <a:cs typeface="+mn-cs"/>
              </a:rPr>
              <a:t>sources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heterogeneity</a:t>
            </a:r>
            <a:r>
              <a:rPr lang="it-IT" dirty="0" smtClean="0">
                <a:ea typeface="+mn-ea"/>
                <a:cs typeface="+mn-cs"/>
              </a:rPr>
              <a:t>. A </a:t>
            </a:r>
            <a:r>
              <a:rPr lang="it-IT" dirty="0" err="1" smtClean="0">
                <a:ea typeface="+mn-ea"/>
                <a:cs typeface="+mn-cs"/>
              </a:rPr>
              <a:t>funnel</a:t>
            </a:r>
            <a:r>
              <a:rPr lang="it-IT" dirty="0" smtClean="0">
                <a:ea typeface="+mn-ea"/>
                <a:cs typeface="+mn-cs"/>
              </a:rPr>
              <a:t> plot </a:t>
            </a:r>
            <a:r>
              <a:rPr lang="it-IT" dirty="0" err="1" smtClean="0">
                <a:ea typeface="+mn-ea"/>
                <a:cs typeface="+mn-cs"/>
              </a:rPr>
              <a:t>suggested</a:t>
            </a:r>
            <a:r>
              <a:rPr lang="it-IT" dirty="0" smtClean="0">
                <a:ea typeface="+mn-ea"/>
                <a:cs typeface="+mn-cs"/>
              </a:rPr>
              <a:t> </a:t>
            </a:r>
            <a:r>
              <a:rPr lang="it-IT" dirty="0" err="1" smtClean="0">
                <a:ea typeface="+mn-ea"/>
                <a:cs typeface="+mn-cs"/>
              </a:rPr>
              <a:t>publication</a:t>
            </a:r>
            <a:r>
              <a:rPr lang="it-IT" dirty="0" smtClean="0">
                <a:ea typeface="+mn-ea"/>
                <a:cs typeface="+mn-cs"/>
              </a:rPr>
              <a:t> </a:t>
            </a:r>
            <a:r>
              <a:rPr lang="it-IT" dirty="0" err="1" smtClean="0">
                <a:ea typeface="+mn-ea"/>
                <a:cs typeface="+mn-cs"/>
              </a:rPr>
              <a:t>bias</a:t>
            </a:r>
            <a:r>
              <a:rPr lang="it-IT" dirty="0" smtClean="0">
                <a:ea typeface="+mn-ea"/>
                <a:cs typeface="+mn-cs"/>
              </a:rPr>
              <a:t> in the treatment </a:t>
            </a:r>
            <a:r>
              <a:rPr lang="it-IT" dirty="0" err="1" smtClean="0">
                <a:ea typeface="+mn-ea"/>
                <a:cs typeface="+mn-cs"/>
              </a:rPr>
              <a:t>group</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was</a:t>
            </a:r>
            <a:endParaRPr lang="it-IT" dirty="0" smtClean="0">
              <a:ea typeface="+mn-ea"/>
              <a:cs typeface="+mn-cs"/>
            </a:endParaRPr>
          </a:p>
          <a:p>
            <a:pPr>
              <a:defRPr/>
            </a:pPr>
            <a:r>
              <a:rPr lang="it-IT" dirty="0" err="1" smtClean="0">
                <a:ea typeface="+mn-ea"/>
                <a:cs typeface="+mn-cs"/>
              </a:rPr>
              <a:t>adjusted</a:t>
            </a:r>
            <a:r>
              <a:rPr lang="it-IT" dirty="0" smtClean="0">
                <a:ea typeface="+mn-ea"/>
                <a:cs typeface="+mn-cs"/>
              </a:rPr>
              <a:t> </a:t>
            </a:r>
            <a:r>
              <a:rPr lang="it-IT" dirty="0" err="1" smtClean="0">
                <a:ea typeface="+mn-ea"/>
                <a:cs typeface="+mn-cs"/>
              </a:rPr>
              <a:t>by</a:t>
            </a:r>
            <a:r>
              <a:rPr lang="it-IT" dirty="0" smtClean="0">
                <a:ea typeface="+mn-ea"/>
                <a:cs typeface="+mn-cs"/>
              </a:rPr>
              <a:t> a </a:t>
            </a:r>
            <a:r>
              <a:rPr lang="it-IT" dirty="0" err="1" smtClean="0">
                <a:ea typeface="+mn-ea"/>
                <a:cs typeface="+mn-cs"/>
              </a:rPr>
              <a:t>novel</a:t>
            </a:r>
            <a:r>
              <a:rPr lang="it-IT" dirty="0" smtClean="0">
                <a:ea typeface="+mn-ea"/>
                <a:cs typeface="+mn-cs"/>
              </a:rPr>
              <a:t> </a:t>
            </a:r>
            <a:r>
              <a:rPr lang="it-IT" dirty="0" err="1" smtClean="0">
                <a:ea typeface="+mn-ea"/>
                <a:cs typeface="+mn-cs"/>
              </a:rPr>
              <a:t>regression</a:t>
            </a:r>
            <a:r>
              <a:rPr lang="it-IT" dirty="0" smtClean="0">
                <a:ea typeface="+mn-ea"/>
                <a:cs typeface="+mn-cs"/>
              </a:rPr>
              <a:t> </a:t>
            </a:r>
            <a:r>
              <a:rPr lang="it-IT" dirty="0" err="1" smtClean="0">
                <a:ea typeface="+mn-ea"/>
                <a:cs typeface="+mn-cs"/>
              </a:rPr>
              <a:t>method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resultant</a:t>
            </a:r>
            <a:r>
              <a:rPr lang="it-IT" dirty="0" smtClean="0">
                <a:ea typeface="+mn-ea"/>
                <a:cs typeface="+mn-cs"/>
              </a:rPr>
              <a:t> </a:t>
            </a:r>
            <a:r>
              <a:rPr lang="it-IT" dirty="0" err="1" smtClean="0">
                <a:ea typeface="+mn-ea"/>
                <a:cs typeface="+mn-cs"/>
              </a:rPr>
              <a:t>effect-estimate</a:t>
            </a:r>
            <a:r>
              <a:rPr lang="it-IT" dirty="0" smtClean="0">
                <a:ea typeface="+mn-ea"/>
                <a:cs typeface="+mn-cs"/>
              </a:rPr>
              <a:t> </a:t>
            </a:r>
            <a:r>
              <a:rPr lang="it-IT" dirty="0" err="1" smtClean="0">
                <a:ea typeface="+mn-ea"/>
                <a:cs typeface="+mn-cs"/>
              </a:rPr>
              <a:t>of</a:t>
            </a:r>
            <a:r>
              <a:rPr lang="it-IT" dirty="0" smtClean="0">
                <a:ea typeface="+mn-ea"/>
                <a:cs typeface="+mn-cs"/>
              </a:rPr>
              <a:t> 0.85 (95% </a:t>
            </a:r>
            <a:r>
              <a:rPr lang="it-IT" dirty="0" err="1" smtClean="0">
                <a:ea typeface="+mn-ea"/>
                <a:cs typeface="+mn-cs"/>
              </a:rPr>
              <a:t>CI</a:t>
            </a:r>
            <a:r>
              <a:rPr lang="it-IT" dirty="0" smtClean="0">
                <a:ea typeface="+mn-ea"/>
                <a:cs typeface="+mn-cs"/>
              </a:rPr>
              <a:t>, 0.77–0.93). </a:t>
            </a:r>
            <a:r>
              <a:rPr lang="it-IT" dirty="0" err="1" smtClean="0">
                <a:ea typeface="+mn-ea"/>
                <a:cs typeface="+mn-cs"/>
              </a:rPr>
              <a:t>Sensitivity</a:t>
            </a:r>
            <a:r>
              <a:rPr lang="it-IT" dirty="0" smtClean="0">
                <a:ea typeface="+mn-ea"/>
                <a:cs typeface="+mn-cs"/>
              </a:rPr>
              <a:t> </a:t>
            </a:r>
            <a:r>
              <a:rPr lang="it-IT" dirty="0" err="1" smtClean="0">
                <a:ea typeface="+mn-ea"/>
                <a:cs typeface="+mn-cs"/>
              </a:rPr>
              <a:t>analyses</a:t>
            </a:r>
            <a:r>
              <a:rPr lang="it-IT" dirty="0" smtClean="0">
                <a:ea typeface="+mn-ea"/>
                <a:cs typeface="+mn-cs"/>
              </a:rPr>
              <a:t> </a:t>
            </a:r>
            <a:r>
              <a:rPr lang="it-IT" dirty="0" err="1" smtClean="0">
                <a:ea typeface="+mn-ea"/>
                <a:cs typeface="+mn-cs"/>
              </a:rPr>
              <a:t>using</a:t>
            </a:r>
            <a:endParaRPr lang="it-IT" dirty="0" smtClean="0">
              <a:ea typeface="+mn-ea"/>
              <a:cs typeface="+mn-cs"/>
            </a:endParaRPr>
          </a:p>
          <a:p>
            <a:pPr>
              <a:defRPr/>
            </a:pPr>
            <a:r>
              <a:rPr lang="it-IT" dirty="0" smtClean="0">
                <a:ea typeface="+mn-ea"/>
                <a:cs typeface="+mn-cs"/>
              </a:rPr>
              <a:t>the </a:t>
            </a:r>
            <a:r>
              <a:rPr lang="it-IT" dirty="0" err="1" smtClean="0">
                <a:ea typeface="+mn-ea"/>
                <a:cs typeface="+mn-cs"/>
              </a:rPr>
              <a:t>rule-out</a:t>
            </a:r>
            <a:r>
              <a:rPr lang="it-IT" dirty="0" smtClean="0">
                <a:ea typeface="+mn-ea"/>
                <a:cs typeface="+mn-cs"/>
              </a:rPr>
              <a:t> </a:t>
            </a:r>
            <a:r>
              <a:rPr lang="it-IT" dirty="0" err="1" smtClean="0">
                <a:ea typeface="+mn-ea"/>
                <a:cs typeface="+mn-cs"/>
              </a:rPr>
              <a:t>approach</a:t>
            </a:r>
            <a:r>
              <a:rPr lang="it-IT" dirty="0" smtClean="0">
                <a:ea typeface="+mn-ea"/>
                <a:cs typeface="+mn-cs"/>
              </a:rPr>
              <a:t> </a:t>
            </a:r>
            <a:r>
              <a:rPr lang="it-IT" dirty="0" err="1" smtClean="0">
                <a:ea typeface="+mn-ea"/>
                <a:cs typeface="+mn-cs"/>
              </a:rPr>
              <a:t>showed</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it</a:t>
            </a:r>
            <a:r>
              <a:rPr lang="it-IT" dirty="0" smtClean="0">
                <a:ea typeface="+mn-ea"/>
                <a:cs typeface="+mn-cs"/>
              </a:rPr>
              <a:t> </a:t>
            </a:r>
            <a:r>
              <a:rPr lang="it-IT" dirty="0" err="1" smtClean="0">
                <a:ea typeface="+mn-ea"/>
                <a:cs typeface="+mn-cs"/>
              </a:rPr>
              <a:t>is</a:t>
            </a:r>
            <a:r>
              <a:rPr lang="it-IT" dirty="0" smtClean="0">
                <a:ea typeface="+mn-ea"/>
                <a:cs typeface="+mn-cs"/>
              </a:rPr>
              <a:t> </a:t>
            </a:r>
            <a:r>
              <a:rPr lang="it-IT" dirty="0" err="1" smtClean="0">
                <a:ea typeface="+mn-ea"/>
                <a:cs typeface="+mn-cs"/>
              </a:rPr>
              <a:t>unlikely</a:t>
            </a:r>
            <a:r>
              <a:rPr lang="it-IT" dirty="0" smtClean="0">
                <a:ea typeface="+mn-ea"/>
                <a:cs typeface="+mn-cs"/>
              </a:rPr>
              <a:t> </a:t>
            </a:r>
            <a:r>
              <a:rPr lang="it-IT" dirty="0" err="1" smtClean="0">
                <a:ea typeface="+mn-ea"/>
                <a:cs typeface="+mn-cs"/>
              </a:rPr>
              <a:t>that</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were</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unmeasured</a:t>
            </a:r>
            <a:r>
              <a:rPr lang="it-IT" dirty="0" smtClean="0">
                <a:ea typeface="+mn-ea"/>
                <a:cs typeface="+mn-cs"/>
              </a:rPr>
              <a:t> </a:t>
            </a:r>
            <a:r>
              <a:rPr lang="it-IT" dirty="0" err="1" smtClean="0">
                <a:ea typeface="+mn-ea"/>
                <a:cs typeface="+mn-cs"/>
              </a:rPr>
              <a:t>confounder</a:t>
            </a:r>
            <a:r>
              <a:rPr lang="it-IT" dirty="0" smtClean="0">
                <a:ea typeface="+mn-ea"/>
                <a:cs typeface="+mn-cs"/>
              </a:rPr>
              <a:t>.</a:t>
            </a:r>
          </a:p>
          <a:p>
            <a:pPr>
              <a:defRPr/>
            </a:pPr>
            <a:r>
              <a:rPr lang="it-IT" dirty="0" err="1" smtClean="0">
                <a:ea typeface="+mn-ea"/>
                <a:cs typeface="+mn-cs"/>
              </a:rPr>
              <a:t>Conclusions</a:t>
            </a:r>
            <a:r>
              <a:rPr lang="it-IT" dirty="0" smtClean="0">
                <a:ea typeface="+mn-ea"/>
                <a:cs typeface="+mn-cs"/>
              </a:rPr>
              <a:t>: </a:t>
            </a:r>
            <a:r>
              <a:rPr lang="it-IT" dirty="0" err="1" smtClean="0">
                <a:ea typeface="+mn-ea"/>
                <a:cs typeface="+mn-cs"/>
              </a:rPr>
              <a:t>Our</a:t>
            </a:r>
            <a:r>
              <a:rPr lang="it-IT" dirty="0" smtClean="0">
                <a:ea typeface="+mn-ea"/>
                <a:cs typeface="+mn-cs"/>
              </a:rPr>
              <a:t> </a:t>
            </a:r>
            <a:r>
              <a:rPr lang="it-IT" dirty="0" err="1" smtClean="0">
                <a:ea typeface="+mn-ea"/>
                <a:cs typeface="+mn-cs"/>
              </a:rPr>
              <a:t>meta-analysis</a:t>
            </a:r>
            <a:r>
              <a:rPr lang="it-IT" dirty="0" smtClean="0">
                <a:ea typeface="+mn-ea"/>
                <a:cs typeface="+mn-cs"/>
              </a:rPr>
              <a:t> </a:t>
            </a:r>
            <a:r>
              <a:rPr lang="it-IT" dirty="0" err="1" smtClean="0">
                <a:ea typeface="+mn-ea"/>
                <a:cs typeface="+mn-cs"/>
              </a:rPr>
              <a:t>reveals</a:t>
            </a:r>
            <a:r>
              <a:rPr lang="it-IT" dirty="0" smtClean="0">
                <a:ea typeface="+mn-ea"/>
                <a:cs typeface="+mn-cs"/>
              </a:rPr>
              <a:t> a </a:t>
            </a:r>
            <a:r>
              <a:rPr lang="it-IT" dirty="0" err="1" smtClean="0">
                <a:ea typeface="+mn-ea"/>
                <a:cs typeface="+mn-cs"/>
              </a:rPr>
              <a:t>beneficial</a:t>
            </a:r>
            <a:r>
              <a:rPr lang="it-IT" dirty="0" smtClean="0">
                <a:ea typeface="+mn-ea"/>
                <a:cs typeface="+mn-cs"/>
              </a:rPr>
              <a:t>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for</a:t>
            </a:r>
            <a:r>
              <a:rPr lang="it-IT" dirty="0" smtClean="0">
                <a:ea typeface="+mn-ea"/>
                <a:cs typeface="+mn-cs"/>
              </a:rPr>
              <a:t>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development</a:t>
            </a:r>
            <a:r>
              <a:rPr lang="it-IT" dirty="0" smtClean="0">
                <a:ea typeface="+mn-ea"/>
                <a:cs typeface="+mn-cs"/>
              </a:rPr>
              <a:t> and </a:t>
            </a:r>
            <a:r>
              <a:rPr lang="it-IT" dirty="0" err="1" smtClean="0">
                <a:ea typeface="+mn-ea"/>
                <a:cs typeface="+mn-cs"/>
              </a:rPr>
              <a:t>mortality</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dirty="0" smtClean="0">
                <a:ea typeface="+mn-ea"/>
                <a:cs typeface="+mn-cs"/>
              </a:rPr>
              <a:t>CAP. </a:t>
            </a:r>
            <a:r>
              <a:rPr lang="it-IT" dirty="0" err="1" smtClean="0">
                <a:ea typeface="+mn-ea"/>
                <a:cs typeface="+mn-cs"/>
              </a:rPr>
              <a:t>However</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constitute</a:t>
            </a:r>
            <a:r>
              <a:rPr lang="it-IT" dirty="0" smtClean="0">
                <a:ea typeface="+mn-ea"/>
                <a:cs typeface="+mn-cs"/>
              </a:rPr>
              <a:t> </a:t>
            </a:r>
            <a:r>
              <a:rPr lang="it-IT" dirty="0" err="1" smtClean="0">
                <a:ea typeface="+mn-ea"/>
                <a:cs typeface="+mn-cs"/>
              </a:rPr>
              <a:t>very</a:t>
            </a:r>
            <a:r>
              <a:rPr lang="it-IT" dirty="0" smtClean="0">
                <a:ea typeface="+mn-ea"/>
                <a:cs typeface="+mn-cs"/>
              </a:rPr>
              <a:t> low </a:t>
            </a:r>
            <a:r>
              <a:rPr lang="it-IT" dirty="0" err="1" smtClean="0">
                <a:ea typeface="+mn-ea"/>
                <a:cs typeface="+mn-cs"/>
              </a:rPr>
              <a:t>quality</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as</a:t>
            </a:r>
            <a:r>
              <a:rPr lang="it-IT" dirty="0" smtClean="0">
                <a:ea typeface="+mn-ea"/>
                <a:cs typeface="+mn-cs"/>
              </a:rPr>
              <a:t> per the GRADE </a:t>
            </a:r>
            <a:r>
              <a:rPr lang="it-IT" dirty="0" err="1" smtClean="0">
                <a:ea typeface="+mn-ea"/>
                <a:cs typeface="+mn-cs"/>
              </a:rPr>
              <a:t>framework</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observational</a:t>
            </a:r>
            <a:r>
              <a:rPr lang="it-IT" dirty="0" smtClean="0">
                <a:ea typeface="+mn-ea"/>
                <a:cs typeface="+mn-cs"/>
              </a:rPr>
              <a:t> </a:t>
            </a:r>
            <a:r>
              <a:rPr lang="it-IT" dirty="0" err="1" smtClean="0">
                <a:ea typeface="+mn-ea"/>
                <a:cs typeface="+mn-cs"/>
              </a:rPr>
              <a:t>study</a:t>
            </a:r>
            <a:endParaRPr lang="it-IT" dirty="0" smtClean="0">
              <a:ea typeface="+mn-ea"/>
              <a:cs typeface="+mn-cs"/>
            </a:endParaRPr>
          </a:p>
          <a:p>
            <a:pPr>
              <a:defRPr/>
            </a:pPr>
            <a:r>
              <a:rPr lang="it-IT" dirty="0" smtClean="0">
                <a:ea typeface="+mn-ea"/>
                <a:cs typeface="+mn-cs"/>
              </a:rPr>
              <a:t>design, </a:t>
            </a:r>
            <a:r>
              <a:rPr lang="it-IT" dirty="0" err="1" smtClean="0">
                <a:ea typeface="+mn-ea"/>
                <a:cs typeface="+mn-cs"/>
              </a:rPr>
              <a:t>heterogeneity</a:t>
            </a:r>
            <a:r>
              <a:rPr lang="it-IT" dirty="0" smtClean="0">
                <a:ea typeface="+mn-ea"/>
                <a:cs typeface="+mn-cs"/>
              </a:rPr>
              <a:t> and </a:t>
            </a:r>
            <a:r>
              <a:rPr lang="it-IT" dirty="0" err="1" smtClean="0">
                <a:ea typeface="+mn-ea"/>
                <a:cs typeface="+mn-cs"/>
              </a:rPr>
              <a:t>publication</a:t>
            </a:r>
            <a:r>
              <a:rPr lang="it-IT" dirty="0" smtClean="0">
                <a:ea typeface="+mn-ea"/>
                <a:cs typeface="+mn-cs"/>
              </a:rPr>
              <a:t> </a:t>
            </a:r>
            <a:r>
              <a:rPr lang="it-IT" dirty="0" err="1" smtClean="0">
                <a:ea typeface="+mn-ea"/>
                <a:cs typeface="+mn-cs"/>
              </a:rPr>
              <a:t>bias</a:t>
            </a:r>
            <a:endParaRPr lang="it-IT" dirty="0"/>
          </a:p>
        </p:txBody>
      </p:sp>
      <p:sp>
        <p:nvSpPr>
          <p:cNvPr id="4" name="Segnaposto numero diapositiva 3"/>
          <p:cNvSpPr>
            <a:spLocks noGrp="1"/>
          </p:cNvSpPr>
          <p:nvPr>
            <p:ph type="sldNum" sz="quarter" idx="5"/>
          </p:nvPr>
        </p:nvSpPr>
        <p:spPr/>
        <p:txBody>
          <a:bodyPr/>
          <a:lstStyle/>
          <a:p>
            <a:pPr>
              <a:defRPr/>
            </a:pPr>
            <a:fld id="{2224F7CF-EAD4-684F-A02C-1691BCB51AA9}" type="slidenum">
              <a:rPr lang="it-IT" smtClean="0"/>
              <a:pPr>
                <a:defRPr/>
              </a:pPr>
              <a:t>19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normAutofit fontScale="85000" lnSpcReduction="10000"/>
          </a:bodyPr>
          <a:lstStyle/>
          <a:p>
            <a:pPr>
              <a:defRPr/>
            </a:pPr>
            <a:r>
              <a:rPr lang="it-IT" dirty="0" err="1" smtClean="0">
                <a:ea typeface="+mn-ea"/>
                <a:cs typeface="+mn-cs"/>
              </a:rPr>
              <a:t>Emerging</a:t>
            </a:r>
            <a:r>
              <a:rPr lang="it-IT" dirty="0" smtClean="0">
                <a:ea typeface="+mn-ea"/>
                <a:cs typeface="+mn-cs"/>
              </a:rPr>
              <a:t> </a:t>
            </a:r>
            <a:r>
              <a:rPr lang="it-IT" dirty="0" err="1" smtClean="0">
                <a:ea typeface="+mn-ea"/>
                <a:cs typeface="+mn-cs"/>
              </a:rPr>
              <a:t>epidemiological</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suggests</a:t>
            </a:r>
            <a:r>
              <a:rPr lang="it-IT" dirty="0" smtClean="0">
                <a:ea typeface="+mn-ea"/>
                <a:cs typeface="+mn-cs"/>
              </a:rPr>
              <a:t> </a:t>
            </a:r>
            <a:r>
              <a:rPr lang="it-IT" dirty="0" err="1" smtClean="0">
                <a:ea typeface="+mn-ea"/>
                <a:cs typeface="+mn-cs"/>
              </a:rPr>
              <a:t>that</a:t>
            </a:r>
            <a:r>
              <a:rPr lang="it-IT" dirty="0" smtClean="0">
                <a:ea typeface="+mn-ea"/>
                <a:cs typeface="+mn-cs"/>
              </a:rPr>
              <a:t> statins </a:t>
            </a:r>
            <a:r>
              <a:rPr lang="it-IT" dirty="0" err="1" smtClean="0">
                <a:ea typeface="+mn-ea"/>
                <a:cs typeface="+mn-cs"/>
              </a:rPr>
              <a:t>may</a:t>
            </a:r>
            <a:r>
              <a:rPr lang="it-IT" dirty="0" smtClean="0">
                <a:ea typeface="+mn-ea"/>
                <a:cs typeface="+mn-cs"/>
              </a:rPr>
              <a:t> reduce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community-acquired</a:t>
            </a:r>
            <a:endParaRPr lang="it-IT" dirty="0" smtClean="0">
              <a:ea typeface="+mn-ea"/>
              <a:cs typeface="+mn-cs"/>
            </a:endParaRPr>
          </a:p>
          <a:p>
            <a:pPr>
              <a:defRPr/>
            </a:pPr>
            <a:r>
              <a:rPr lang="it-IT" dirty="0" smtClean="0">
                <a:ea typeface="+mn-ea"/>
                <a:cs typeface="+mn-cs"/>
              </a:rPr>
              <a:t>pneumonia (CAP) and </a:t>
            </a:r>
            <a:r>
              <a:rPr lang="it-IT" dirty="0" err="1" smtClean="0">
                <a:ea typeface="+mn-ea"/>
                <a:cs typeface="+mn-cs"/>
              </a:rPr>
              <a:t>its</a:t>
            </a:r>
            <a:r>
              <a:rPr lang="it-IT" dirty="0" smtClean="0">
                <a:ea typeface="+mn-ea"/>
                <a:cs typeface="+mn-cs"/>
              </a:rPr>
              <a:t> </a:t>
            </a:r>
            <a:r>
              <a:rPr lang="it-IT" dirty="0" err="1" smtClean="0">
                <a:ea typeface="+mn-ea"/>
                <a:cs typeface="+mn-cs"/>
              </a:rPr>
              <a:t>complications</a:t>
            </a:r>
            <a:r>
              <a:rPr lang="it-IT" dirty="0" smtClean="0">
                <a:ea typeface="+mn-ea"/>
                <a:cs typeface="+mn-cs"/>
              </a:rPr>
              <a:t>.</a:t>
            </a:r>
          </a:p>
          <a:p>
            <a:pPr>
              <a:defRPr/>
            </a:pPr>
            <a:r>
              <a:rPr lang="it-IT" dirty="0" err="1" smtClean="0">
                <a:ea typeface="+mn-ea"/>
                <a:cs typeface="+mn-cs"/>
              </a:rPr>
              <a:t>Purpose</a:t>
            </a:r>
            <a:r>
              <a:rPr lang="it-IT" dirty="0" smtClean="0">
                <a:ea typeface="+mn-ea"/>
                <a:cs typeface="+mn-cs"/>
              </a:rPr>
              <a:t>: </a:t>
            </a:r>
            <a:r>
              <a:rPr lang="it-IT" dirty="0" err="1" smtClean="0">
                <a:ea typeface="+mn-ea"/>
                <a:cs typeface="+mn-cs"/>
              </a:rPr>
              <a:t>Performed</a:t>
            </a:r>
            <a:r>
              <a:rPr lang="it-IT" dirty="0" smtClean="0">
                <a:ea typeface="+mn-ea"/>
                <a:cs typeface="+mn-cs"/>
              </a:rPr>
              <a:t> a </a:t>
            </a:r>
            <a:r>
              <a:rPr lang="it-IT" dirty="0" err="1" smtClean="0">
                <a:ea typeface="+mn-ea"/>
                <a:cs typeface="+mn-cs"/>
              </a:rPr>
              <a:t>systematic</a:t>
            </a:r>
            <a:r>
              <a:rPr lang="it-IT" dirty="0" smtClean="0">
                <a:ea typeface="+mn-ea"/>
                <a:cs typeface="+mn-cs"/>
              </a:rPr>
              <a:t> </a:t>
            </a:r>
            <a:r>
              <a:rPr lang="it-IT" dirty="0" err="1" smtClean="0">
                <a:ea typeface="+mn-ea"/>
                <a:cs typeface="+mn-cs"/>
              </a:rPr>
              <a:t>review</a:t>
            </a:r>
            <a:r>
              <a:rPr lang="it-IT" dirty="0" smtClean="0">
                <a:ea typeface="+mn-ea"/>
                <a:cs typeface="+mn-cs"/>
              </a:rPr>
              <a:t> </a:t>
            </a:r>
            <a:r>
              <a:rPr lang="it-IT" dirty="0" err="1" smtClean="0">
                <a:ea typeface="+mn-ea"/>
                <a:cs typeface="+mn-cs"/>
              </a:rPr>
              <a:t>to</a:t>
            </a:r>
            <a:r>
              <a:rPr lang="it-IT" dirty="0" smtClean="0">
                <a:ea typeface="+mn-ea"/>
                <a:cs typeface="+mn-cs"/>
              </a:rPr>
              <a:t> </a:t>
            </a:r>
            <a:r>
              <a:rPr lang="it-IT" dirty="0" err="1" smtClean="0">
                <a:ea typeface="+mn-ea"/>
                <a:cs typeface="+mn-cs"/>
              </a:rPr>
              <a:t>address</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the </a:t>
            </a:r>
            <a:r>
              <a:rPr lang="it-IT" dirty="0" err="1" smtClean="0">
                <a:ea typeface="+mn-ea"/>
                <a:cs typeface="+mn-cs"/>
              </a:rPr>
              <a:t>prevention</a:t>
            </a:r>
            <a:r>
              <a:rPr lang="it-IT" dirty="0" smtClean="0">
                <a:ea typeface="+mn-ea"/>
                <a:cs typeface="+mn-cs"/>
              </a:rPr>
              <a:t> or treatment </a:t>
            </a:r>
            <a:r>
              <a:rPr lang="it-IT" dirty="0" err="1" smtClean="0">
                <a:ea typeface="+mn-ea"/>
                <a:cs typeface="+mn-cs"/>
              </a:rPr>
              <a:t>of</a:t>
            </a:r>
            <a:r>
              <a:rPr lang="it-IT" dirty="0" smtClean="0">
                <a:ea typeface="+mn-ea"/>
                <a:cs typeface="+mn-cs"/>
              </a:rPr>
              <a:t> CAP.</a:t>
            </a:r>
          </a:p>
          <a:p>
            <a:pPr>
              <a:defRPr/>
            </a:pPr>
            <a:r>
              <a:rPr lang="it-IT" dirty="0" smtClean="0">
                <a:ea typeface="+mn-ea"/>
                <a:cs typeface="+mn-cs"/>
              </a:rPr>
              <a:t>Data Source: </a:t>
            </a:r>
            <a:r>
              <a:rPr lang="it-IT" dirty="0" err="1" smtClean="0">
                <a:ea typeface="+mn-ea"/>
                <a:cs typeface="+mn-cs"/>
              </a:rPr>
              <a:t>Ovid</a:t>
            </a:r>
            <a:r>
              <a:rPr lang="it-IT" dirty="0" smtClean="0">
                <a:ea typeface="+mn-ea"/>
                <a:cs typeface="+mn-cs"/>
              </a:rPr>
              <a:t> MEDLINE, </a:t>
            </a:r>
            <a:r>
              <a:rPr lang="it-IT" dirty="0" err="1" smtClean="0">
                <a:ea typeface="+mn-ea"/>
                <a:cs typeface="+mn-cs"/>
              </a:rPr>
              <a:t>Cochrane</a:t>
            </a:r>
            <a:r>
              <a:rPr lang="it-IT" dirty="0" smtClean="0">
                <a:ea typeface="+mn-ea"/>
                <a:cs typeface="+mn-cs"/>
              </a:rPr>
              <a:t>, EMBASE, ISI Web </a:t>
            </a:r>
            <a:r>
              <a:rPr lang="it-IT" dirty="0" err="1" smtClean="0">
                <a:ea typeface="+mn-ea"/>
                <a:cs typeface="+mn-cs"/>
              </a:rPr>
              <a:t>of</a:t>
            </a:r>
            <a:r>
              <a:rPr lang="it-IT" dirty="0" smtClean="0">
                <a:ea typeface="+mn-ea"/>
                <a:cs typeface="+mn-cs"/>
              </a:rPr>
              <a:t> Science, and </a:t>
            </a:r>
            <a:r>
              <a:rPr lang="it-IT" dirty="0" err="1" smtClean="0">
                <a:ea typeface="+mn-ea"/>
                <a:cs typeface="+mn-cs"/>
              </a:rPr>
              <a:t>Scopus</a:t>
            </a:r>
            <a:r>
              <a:rPr lang="it-IT" dirty="0" smtClean="0">
                <a:ea typeface="+mn-ea"/>
                <a:cs typeface="+mn-cs"/>
              </a:rPr>
              <a:t> </a:t>
            </a:r>
            <a:r>
              <a:rPr lang="it-IT" dirty="0" err="1" smtClean="0">
                <a:ea typeface="+mn-ea"/>
                <a:cs typeface="+mn-cs"/>
              </a:rPr>
              <a:t>from</a:t>
            </a:r>
            <a:r>
              <a:rPr lang="it-IT" dirty="0" smtClean="0">
                <a:ea typeface="+mn-ea"/>
                <a:cs typeface="+mn-cs"/>
              </a:rPr>
              <a:t> </a:t>
            </a:r>
            <a:r>
              <a:rPr lang="it-IT" dirty="0" err="1" smtClean="0">
                <a:ea typeface="+mn-ea"/>
                <a:cs typeface="+mn-cs"/>
              </a:rPr>
              <a:t>inception</a:t>
            </a:r>
            <a:r>
              <a:rPr lang="it-IT" dirty="0" smtClean="0">
                <a:ea typeface="+mn-ea"/>
                <a:cs typeface="+mn-cs"/>
              </a:rPr>
              <a:t> </a:t>
            </a:r>
            <a:r>
              <a:rPr lang="it-IT" dirty="0" err="1" smtClean="0">
                <a:ea typeface="+mn-ea"/>
                <a:cs typeface="+mn-cs"/>
              </a:rPr>
              <a:t>through</a:t>
            </a:r>
            <a:r>
              <a:rPr lang="it-IT" dirty="0" smtClean="0">
                <a:ea typeface="+mn-ea"/>
                <a:cs typeface="+mn-cs"/>
              </a:rPr>
              <a:t> </a:t>
            </a:r>
            <a:r>
              <a:rPr lang="it-IT" dirty="0" err="1" smtClean="0">
                <a:ea typeface="+mn-ea"/>
                <a:cs typeface="+mn-cs"/>
              </a:rPr>
              <a:t>December</a:t>
            </a:r>
            <a:r>
              <a:rPr lang="it-IT" dirty="0" smtClean="0">
                <a:ea typeface="+mn-ea"/>
                <a:cs typeface="+mn-cs"/>
              </a:rPr>
              <a:t> 2011</a:t>
            </a:r>
          </a:p>
          <a:p>
            <a:pPr>
              <a:defRPr/>
            </a:pPr>
            <a:r>
              <a:rPr lang="it-IT" dirty="0" err="1" smtClean="0">
                <a:ea typeface="+mn-ea"/>
                <a:cs typeface="+mn-cs"/>
              </a:rPr>
              <a:t>were</a:t>
            </a:r>
            <a:r>
              <a:rPr lang="it-IT" dirty="0" smtClean="0">
                <a:ea typeface="+mn-ea"/>
                <a:cs typeface="+mn-cs"/>
              </a:rPr>
              <a:t> </a:t>
            </a:r>
            <a:r>
              <a:rPr lang="it-IT" dirty="0" err="1" smtClean="0">
                <a:ea typeface="+mn-ea"/>
                <a:cs typeface="+mn-cs"/>
              </a:rPr>
              <a:t>searched</a:t>
            </a:r>
            <a:r>
              <a:rPr lang="it-IT" dirty="0" smtClean="0">
                <a:ea typeface="+mn-ea"/>
                <a:cs typeface="+mn-cs"/>
              </a:rPr>
              <a:t> </a:t>
            </a:r>
            <a:r>
              <a:rPr lang="it-IT" dirty="0" err="1" smtClean="0">
                <a:ea typeface="+mn-ea"/>
                <a:cs typeface="+mn-cs"/>
              </a:rPr>
              <a:t>for</a:t>
            </a:r>
            <a:r>
              <a:rPr lang="it-IT" dirty="0" smtClean="0">
                <a:ea typeface="+mn-ea"/>
                <a:cs typeface="+mn-cs"/>
              </a:rPr>
              <a:t> </a:t>
            </a:r>
            <a:r>
              <a:rPr lang="it-IT" dirty="0" err="1" smtClean="0">
                <a:ea typeface="+mn-ea"/>
                <a:cs typeface="+mn-cs"/>
              </a:rPr>
              <a:t>randomized</a:t>
            </a:r>
            <a:r>
              <a:rPr lang="it-IT" dirty="0" smtClean="0">
                <a:ea typeface="+mn-ea"/>
                <a:cs typeface="+mn-cs"/>
              </a:rPr>
              <a:t> </a:t>
            </a:r>
            <a:r>
              <a:rPr lang="it-IT" dirty="0" err="1" smtClean="0">
                <a:ea typeface="+mn-ea"/>
                <a:cs typeface="+mn-cs"/>
              </a:rPr>
              <a:t>clinical</a:t>
            </a:r>
            <a:r>
              <a:rPr lang="it-IT" dirty="0" smtClean="0">
                <a:ea typeface="+mn-ea"/>
                <a:cs typeface="+mn-cs"/>
              </a:rPr>
              <a:t> </a:t>
            </a:r>
            <a:r>
              <a:rPr lang="it-IT" dirty="0" err="1" smtClean="0">
                <a:ea typeface="+mn-ea"/>
                <a:cs typeface="+mn-cs"/>
              </a:rPr>
              <a:t>trials</a:t>
            </a:r>
            <a:r>
              <a:rPr lang="it-IT" dirty="0" smtClean="0">
                <a:ea typeface="+mn-ea"/>
                <a:cs typeface="+mn-cs"/>
              </a:rPr>
              <a:t>, </a:t>
            </a:r>
            <a:r>
              <a:rPr lang="it-IT" dirty="0" err="1" smtClean="0">
                <a:ea typeface="+mn-ea"/>
                <a:cs typeface="+mn-cs"/>
              </a:rPr>
              <a:t>cohort</a:t>
            </a:r>
            <a:r>
              <a:rPr lang="it-IT" dirty="0" smtClean="0">
                <a:ea typeface="+mn-ea"/>
                <a:cs typeface="+mn-cs"/>
              </a:rPr>
              <a:t> and </a:t>
            </a:r>
            <a:r>
              <a:rPr lang="it-IT" dirty="0" err="1" smtClean="0">
                <a:ea typeface="+mn-ea"/>
                <a:cs typeface="+mn-cs"/>
              </a:rPr>
              <a:t>case-control</a:t>
            </a:r>
            <a:r>
              <a:rPr lang="it-IT" dirty="0" smtClean="0">
                <a:ea typeface="+mn-ea"/>
                <a:cs typeface="+mn-cs"/>
              </a:rPr>
              <a:t> </a:t>
            </a:r>
            <a:r>
              <a:rPr lang="it-IT" dirty="0" err="1" smtClean="0">
                <a:ea typeface="+mn-ea"/>
                <a:cs typeface="+mn-cs"/>
              </a:rPr>
              <a:t>studies</a:t>
            </a:r>
            <a:r>
              <a:rPr lang="it-IT" dirty="0" smtClean="0">
                <a:ea typeface="+mn-ea"/>
                <a:cs typeface="+mn-cs"/>
              </a:rPr>
              <a:t>.</a:t>
            </a:r>
          </a:p>
          <a:p>
            <a:pPr>
              <a:defRPr/>
            </a:pPr>
            <a:r>
              <a:rPr lang="it-IT" dirty="0" err="1" smtClean="0">
                <a:ea typeface="+mn-ea"/>
                <a:cs typeface="+mn-cs"/>
              </a:rPr>
              <a:t>Study</a:t>
            </a:r>
            <a:r>
              <a:rPr lang="it-IT" dirty="0" smtClean="0">
                <a:ea typeface="+mn-ea"/>
                <a:cs typeface="+mn-cs"/>
              </a:rPr>
              <a:t> </a:t>
            </a:r>
            <a:r>
              <a:rPr lang="it-IT" dirty="0" err="1" smtClean="0">
                <a:ea typeface="+mn-ea"/>
                <a:cs typeface="+mn-cs"/>
              </a:rPr>
              <a:t>Selection</a:t>
            </a:r>
            <a:r>
              <a:rPr lang="it-IT" dirty="0" smtClean="0">
                <a:ea typeface="+mn-ea"/>
                <a:cs typeface="+mn-cs"/>
              </a:rPr>
              <a:t>: </a:t>
            </a:r>
            <a:r>
              <a:rPr lang="it-IT" dirty="0" err="1" smtClean="0">
                <a:ea typeface="+mn-ea"/>
                <a:cs typeface="+mn-cs"/>
              </a:rPr>
              <a:t>Two</a:t>
            </a:r>
            <a:r>
              <a:rPr lang="it-IT" dirty="0" smtClean="0">
                <a:ea typeface="+mn-ea"/>
                <a:cs typeface="+mn-cs"/>
              </a:rPr>
              <a:t> </a:t>
            </a:r>
            <a:r>
              <a:rPr lang="it-IT" dirty="0" err="1" smtClean="0">
                <a:ea typeface="+mn-ea"/>
                <a:cs typeface="+mn-cs"/>
              </a:rPr>
              <a:t>authors</a:t>
            </a:r>
            <a:r>
              <a:rPr lang="it-IT" dirty="0" smtClean="0">
                <a:ea typeface="+mn-ea"/>
                <a:cs typeface="+mn-cs"/>
              </a:rPr>
              <a:t> </a:t>
            </a:r>
            <a:r>
              <a:rPr lang="it-IT" dirty="0" err="1" smtClean="0">
                <a:ea typeface="+mn-ea"/>
                <a:cs typeface="+mn-cs"/>
              </a:rPr>
              <a:t>independently</a:t>
            </a:r>
            <a:r>
              <a:rPr lang="it-IT" dirty="0" smtClean="0">
                <a:ea typeface="+mn-ea"/>
                <a:cs typeface="+mn-cs"/>
              </a:rPr>
              <a:t> </a:t>
            </a:r>
            <a:r>
              <a:rPr lang="it-IT" dirty="0" err="1" smtClean="0">
                <a:ea typeface="+mn-ea"/>
                <a:cs typeface="+mn-cs"/>
              </a:rPr>
              <a:t>reviewed</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examined</a:t>
            </a:r>
            <a:r>
              <a:rPr lang="it-IT" dirty="0" smtClean="0">
                <a:ea typeface="+mn-ea"/>
                <a:cs typeface="+mn-cs"/>
              </a:rPr>
              <a:t> the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in CAP.</a:t>
            </a:r>
          </a:p>
          <a:p>
            <a:pPr>
              <a:defRPr/>
            </a:pPr>
            <a:r>
              <a:rPr lang="it-IT" dirty="0" smtClean="0">
                <a:ea typeface="+mn-ea"/>
                <a:cs typeface="+mn-cs"/>
              </a:rPr>
              <a:t>Data </a:t>
            </a:r>
            <a:r>
              <a:rPr lang="it-IT" dirty="0" err="1" smtClean="0">
                <a:ea typeface="+mn-ea"/>
                <a:cs typeface="+mn-cs"/>
              </a:rPr>
              <a:t>Extraction</a:t>
            </a:r>
            <a:r>
              <a:rPr lang="it-IT" dirty="0" smtClean="0">
                <a:ea typeface="+mn-ea"/>
                <a:cs typeface="+mn-cs"/>
              </a:rPr>
              <a:t>: Data </a:t>
            </a:r>
            <a:r>
              <a:rPr lang="it-IT" dirty="0" err="1" smtClean="0">
                <a:ea typeface="+mn-ea"/>
                <a:cs typeface="+mn-cs"/>
              </a:rPr>
              <a:t>about</a:t>
            </a:r>
            <a:r>
              <a:rPr lang="it-IT" dirty="0" smtClean="0">
                <a:ea typeface="+mn-ea"/>
                <a:cs typeface="+mn-cs"/>
              </a:rPr>
              <a:t> </a:t>
            </a:r>
            <a:r>
              <a:rPr lang="it-IT" dirty="0" err="1" smtClean="0">
                <a:ea typeface="+mn-ea"/>
                <a:cs typeface="+mn-cs"/>
              </a:rPr>
              <a:t>study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and </a:t>
            </a:r>
            <a:r>
              <a:rPr lang="it-IT" dirty="0" err="1" smtClean="0">
                <a:ea typeface="+mn-ea"/>
                <a:cs typeface="+mn-cs"/>
              </a:rPr>
              <a:t>quality</a:t>
            </a:r>
            <a:r>
              <a:rPr lang="it-IT" dirty="0" smtClean="0">
                <a:ea typeface="+mn-ea"/>
                <a:cs typeface="+mn-cs"/>
              </a:rPr>
              <a:t> </a:t>
            </a:r>
            <a:r>
              <a:rPr lang="it-IT" dirty="0" err="1" smtClean="0">
                <a:ea typeface="+mn-ea"/>
                <a:cs typeface="+mn-cs"/>
              </a:rPr>
              <a:t>characteristics</a:t>
            </a:r>
            <a:r>
              <a:rPr lang="it-IT" dirty="0" smtClean="0">
                <a:ea typeface="+mn-ea"/>
                <a:cs typeface="+mn-cs"/>
              </a:rPr>
              <a:t> </a:t>
            </a:r>
            <a:r>
              <a:rPr lang="it-IT" dirty="0" err="1" smtClean="0">
                <a:ea typeface="+mn-ea"/>
                <a:cs typeface="+mn-cs"/>
              </a:rPr>
              <a:t>was</a:t>
            </a:r>
            <a:r>
              <a:rPr lang="it-IT" dirty="0" smtClean="0">
                <a:ea typeface="+mn-ea"/>
                <a:cs typeface="+mn-cs"/>
              </a:rPr>
              <a:t> </a:t>
            </a:r>
            <a:r>
              <a:rPr lang="it-IT" dirty="0" err="1" smtClean="0">
                <a:ea typeface="+mn-ea"/>
                <a:cs typeface="+mn-cs"/>
              </a:rPr>
              <a:t>extracted</a:t>
            </a:r>
            <a:r>
              <a:rPr lang="it-IT" dirty="0" smtClean="0">
                <a:ea typeface="+mn-ea"/>
                <a:cs typeface="+mn-cs"/>
              </a:rPr>
              <a:t>.</a:t>
            </a:r>
          </a:p>
          <a:p>
            <a:pPr>
              <a:defRPr/>
            </a:pPr>
            <a:r>
              <a:rPr lang="it-IT" dirty="0" smtClean="0">
                <a:ea typeface="+mn-ea"/>
                <a:cs typeface="+mn-cs"/>
              </a:rPr>
              <a:t>Data </a:t>
            </a:r>
            <a:r>
              <a:rPr lang="it-IT" dirty="0" err="1" smtClean="0">
                <a:ea typeface="+mn-ea"/>
                <a:cs typeface="+mn-cs"/>
              </a:rPr>
              <a:t>Synthesis</a:t>
            </a:r>
            <a:r>
              <a:rPr lang="it-IT" dirty="0" smtClean="0">
                <a:ea typeface="+mn-ea"/>
                <a:cs typeface="+mn-cs"/>
              </a:rPr>
              <a:t>: </a:t>
            </a:r>
            <a:r>
              <a:rPr lang="it-IT" dirty="0" err="1" smtClean="0">
                <a:ea typeface="+mn-ea"/>
                <a:cs typeface="+mn-cs"/>
              </a:rPr>
              <a:t>Eighteen</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corresponding</a:t>
            </a:r>
            <a:r>
              <a:rPr lang="it-IT" dirty="0" smtClean="0">
                <a:ea typeface="+mn-ea"/>
                <a:cs typeface="+mn-cs"/>
              </a:rPr>
              <a:t> </a:t>
            </a:r>
            <a:r>
              <a:rPr lang="it-IT" dirty="0" err="1" smtClean="0">
                <a:ea typeface="+mn-ea"/>
                <a:cs typeface="+mn-cs"/>
              </a:rPr>
              <a:t>to</a:t>
            </a:r>
            <a:r>
              <a:rPr lang="it-IT" dirty="0" smtClean="0">
                <a:ea typeface="+mn-ea"/>
                <a:cs typeface="+mn-cs"/>
              </a:rPr>
              <a:t> 21 </a:t>
            </a:r>
            <a:r>
              <a:rPr lang="it-IT" dirty="0" err="1" smtClean="0">
                <a:ea typeface="+mn-ea"/>
                <a:cs typeface="+mn-cs"/>
              </a:rPr>
              <a:t>effect-estimates</a:t>
            </a:r>
            <a:r>
              <a:rPr lang="it-IT" dirty="0" smtClean="0">
                <a:ea typeface="+mn-ea"/>
                <a:cs typeface="+mn-cs"/>
              </a:rPr>
              <a:t> (</a:t>
            </a:r>
            <a:r>
              <a:rPr lang="it-IT" dirty="0" err="1" smtClean="0">
                <a:ea typeface="+mn-ea"/>
                <a:cs typeface="+mn-cs"/>
              </a:rPr>
              <a:t>eight</a:t>
            </a:r>
            <a:r>
              <a:rPr lang="it-IT" dirty="0" smtClean="0">
                <a:ea typeface="+mn-ea"/>
                <a:cs typeface="+mn-cs"/>
              </a:rPr>
              <a:t> and 13 </a:t>
            </a:r>
            <a:r>
              <a:rPr lang="it-IT" dirty="0" err="1" smtClean="0">
                <a:ea typeface="+mn-ea"/>
                <a:cs typeface="+mn-cs"/>
              </a:rPr>
              <a:t>of</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addressed</a:t>
            </a:r>
            <a:r>
              <a:rPr lang="it-IT" dirty="0" smtClean="0">
                <a:ea typeface="+mn-ea"/>
                <a:cs typeface="+mn-cs"/>
              </a:rPr>
              <a:t> the preventive and</a:t>
            </a:r>
          </a:p>
          <a:p>
            <a:pPr>
              <a:defRPr/>
            </a:pPr>
            <a:r>
              <a:rPr lang="it-IT" dirty="0" err="1" smtClean="0">
                <a:ea typeface="+mn-ea"/>
                <a:cs typeface="+mn-cs"/>
              </a:rPr>
              <a:t>therapeutic</a:t>
            </a:r>
            <a:r>
              <a:rPr lang="it-IT" dirty="0" smtClean="0">
                <a:ea typeface="+mn-ea"/>
                <a:cs typeface="+mn-cs"/>
              </a:rPr>
              <a:t> </a:t>
            </a:r>
            <a:r>
              <a:rPr lang="it-IT" dirty="0" err="1" smtClean="0">
                <a:ea typeface="+mn-ea"/>
                <a:cs typeface="+mn-cs"/>
              </a:rPr>
              <a:t>roles</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respectively</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included</a:t>
            </a:r>
            <a:r>
              <a:rPr lang="it-IT" dirty="0" smtClean="0">
                <a:ea typeface="+mn-ea"/>
                <a:cs typeface="+mn-cs"/>
              </a:rPr>
              <a:t>. </a:t>
            </a:r>
            <a:r>
              <a:rPr lang="it-IT" dirty="0" err="1" smtClean="0">
                <a:ea typeface="+mn-ea"/>
                <a:cs typeface="+mn-cs"/>
              </a:rPr>
              <a:t>All</a:t>
            </a:r>
            <a:r>
              <a:rPr lang="it-IT" dirty="0" smtClean="0">
                <a:ea typeface="+mn-ea"/>
                <a:cs typeface="+mn-cs"/>
              </a:rPr>
              <a:t> </a:t>
            </a:r>
            <a:r>
              <a:rPr lang="it-IT" dirty="0" err="1" smtClean="0">
                <a:ea typeface="+mn-ea"/>
                <a:cs typeface="+mn-cs"/>
              </a:rPr>
              <a:t>studies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good</a:t>
            </a:r>
            <a:r>
              <a:rPr lang="it-IT" dirty="0" smtClean="0">
                <a:ea typeface="+mn-ea"/>
                <a:cs typeface="+mn-cs"/>
              </a:rPr>
              <a:t> </a:t>
            </a:r>
            <a:r>
              <a:rPr lang="it-IT" dirty="0" err="1" smtClean="0">
                <a:ea typeface="+mn-ea"/>
                <a:cs typeface="+mn-cs"/>
              </a:rPr>
              <a:t>methodological</a:t>
            </a:r>
            <a:r>
              <a:rPr lang="it-IT" dirty="0" smtClean="0">
                <a:ea typeface="+mn-ea"/>
                <a:cs typeface="+mn-cs"/>
              </a:rPr>
              <a:t> </a:t>
            </a:r>
            <a:r>
              <a:rPr lang="it-IT" dirty="0" err="1" smtClean="0">
                <a:ea typeface="+mn-ea"/>
                <a:cs typeface="+mn-cs"/>
              </a:rPr>
              <a:t>quality</a:t>
            </a:r>
            <a:r>
              <a:rPr lang="it-IT" dirty="0" smtClean="0">
                <a:ea typeface="+mn-ea"/>
                <a:cs typeface="+mn-cs"/>
              </a:rPr>
              <a:t>. </a:t>
            </a:r>
            <a:r>
              <a:rPr lang="it-IT" dirty="0" err="1" smtClean="0">
                <a:ea typeface="+mn-ea"/>
                <a:cs typeface="+mn-cs"/>
              </a:rPr>
              <a:t>Random-effects</a:t>
            </a:r>
            <a:endParaRPr lang="it-IT" dirty="0" smtClean="0">
              <a:ea typeface="+mn-ea"/>
              <a:cs typeface="+mn-cs"/>
            </a:endParaRPr>
          </a:p>
          <a:p>
            <a:pPr>
              <a:defRPr/>
            </a:pPr>
            <a:r>
              <a:rPr lang="it-IT" dirty="0" err="1" smtClean="0">
                <a:ea typeface="+mn-ea"/>
                <a:cs typeface="+mn-cs"/>
              </a:rPr>
              <a:t>meta-analyses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adjusted</a:t>
            </a:r>
            <a:r>
              <a:rPr lang="it-IT" dirty="0" smtClean="0">
                <a:ea typeface="+mn-ea"/>
                <a:cs typeface="+mn-cs"/>
              </a:rPr>
              <a:t> </a:t>
            </a:r>
            <a:r>
              <a:rPr lang="it-IT" dirty="0" err="1" smtClean="0">
                <a:ea typeface="+mn-ea"/>
                <a:cs typeface="+mn-cs"/>
              </a:rPr>
              <a:t>effect-estimates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used</a:t>
            </a:r>
            <a:r>
              <a:rPr lang="it-IT" dirty="0" smtClean="0">
                <a:ea typeface="+mn-ea"/>
                <a:cs typeface="+mn-cs"/>
              </a:rPr>
              <a:t>. Statins </a:t>
            </a:r>
            <a:r>
              <a:rPr lang="it-IT" dirty="0" err="1" smtClean="0">
                <a:ea typeface="+mn-ea"/>
                <a:cs typeface="+mn-cs"/>
              </a:rPr>
              <a:t>were</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lower</a:t>
            </a:r>
            <a:r>
              <a:rPr lang="it-IT" dirty="0" smtClean="0">
                <a:ea typeface="+mn-ea"/>
                <a:cs typeface="+mn-cs"/>
              </a:rPr>
              <a:t>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CAP, 0.84 (95% </a:t>
            </a:r>
            <a:r>
              <a:rPr lang="it-IT" dirty="0" err="1" smtClean="0">
                <a:ea typeface="+mn-ea"/>
                <a:cs typeface="+mn-cs"/>
              </a:rPr>
              <a:t>CI</a:t>
            </a:r>
            <a:r>
              <a:rPr lang="it-IT" dirty="0" smtClean="0">
                <a:ea typeface="+mn-ea"/>
                <a:cs typeface="+mn-cs"/>
              </a:rPr>
              <a:t>, 0.74–</a:t>
            </a:r>
          </a:p>
          <a:p>
            <a:pPr>
              <a:defRPr/>
            </a:pPr>
            <a:r>
              <a:rPr lang="it-IT" dirty="0" smtClean="0">
                <a:ea typeface="+mn-ea"/>
                <a:cs typeface="+mn-cs"/>
              </a:rPr>
              <a:t>0.95), I2 = 90.5% and a </a:t>
            </a:r>
            <a:r>
              <a:rPr lang="it-IT" dirty="0" err="1" smtClean="0">
                <a:ea typeface="+mn-ea"/>
                <a:cs typeface="+mn-cs"/>
              </a:rPr>
              <a:t>lower</a:t>
            </a:r>
            <a:r>
              <a:rPr lang="it-IT" dirty="0" smtClean="0">
                <a:ea typeface="+mn-ea"/>
                <a:cs typeface="+mn-cs"/>
              </a:rPr>
              <a:t> </a:t>
            </a:r>
            <a:r>
              <a:rPr lang="it-IT" dirty="0" err="1" smtClean="0">
                <a:ea typeface="+mn-ea"/>
                <a:cs typeface="+mn-cs"/>
              </a:rPr>
              <a:t>short-term</a:t>
            </a:r>
            <a:r>
              <a:rPr lang="it-IT" dirty="0" smtClean="0">
                <a:ea typeface="+mn-ea"/>
                <a:cs typeface="+mn-cs"/>
              </a:rPr>
              <a:t> </a:t>
            </a:r>
            <a:r>
              <a:rPr lang="it-IT" dirty="0" err="1" smtClean="0">
                <a:ea typeface="+mn-ea"/>
                <a:cs typeface="+mn-cs"/>
              </a:rPr>
              <a:t>mortality</a:t>
            </a:r>
            <a:r>
              <a:rPr lang="it-IT" dirty="0" smtClean="0">
                <a:ea typeface="+mn-ea"/>
                <a:cs typeface="+mn-cs"/>
              </a:rPr>
              <a:t> in </a:t>
            </a:r>
            <a:r>
              <a:rPr lang="it-IT" dirty="0" err="1" smtClean="0">
                <a:ea typeface="+mn-ea"/>
                <a:cs typeface="+mn-cs"/>
              </a:rPr>
              <a:t>patients</a:t>
            </a:r>
            <a:r>
              <a:rPr lang="it-IT" dirty="0" smtClean="0">
                <a:ea typeface="+mn-ea"/>
                <a:cs typeface="+mn-cs"/>
              </a:rPr>
              <a:t> </a:t>
            </a:r>
            <a:r>
              <a:rPr lang="it-IT" dirty="0" err="1" smtClean="0">
                <a:ea typeface="+mn-ea"/>
                <a:cs typeface="+mn-cs"/>
              </a:rPr>
              <a:t>with</a:t>
            </a:r>
            <a:r>
              <a:rPr lang="it-IT" dirty="0" smtClean="0">
                <a:ea typeface="+mn-ea"/>
                <a:cs typeface="+mn-cs"/>
              </a:rPr>
              <a:t> CAP, 0.68 (95% </a:t>
            </a:r>
            <a:r>
              <a:rPr lang="it-IT" dirty="0" err="1" smtClean="0">
                <a:ea typeface="+mn-ea"/>
                <a:cs typeface="+mn-cs"/>
              </a:rPr>
              <a:t>CI</a:t>
            </a:r>
            <a:r>
              <a:rPr lang="it-IT" dirty="0" smtClean="0">
                <a:ea typeface="+mn-ea"/>
                <a:cs typeface="+mn-cs"/>
              </a:rPr>
              <a:t>, 0.59–0.78), I2 = 75.7%. </a:t>
            </a:r>
            <a:r>
              <a:rPr lang="it-IT" dirty="0" err="1" smtClean="0">
                <a:ea typeface="+mn-ea"/>
                <a:cs typeface="+mn-cs"/>
              </a:rPr>
              <a:t>Meta-regression</a:t>
            </a:r>
            <a:endParaRPr lang="it-IT" dirty="0" smtClean="0">
              <a:ea typeface="+mn-ea"/>
              <a:cs typeface="+mn-cs"/>
            </a:endParaRPr>
          </a:p>
          <a:p>
            <a:pPr>
              <a:defRPr/>
            </a:pPr>
            <a:r>
              <a:rPr lang="it-IT" dirty="0" err="1" smtClean="0">
                <a:ea typeface="+mn-ea"/>
                <a:cs typeface="+mn-cs"/>
              </a:rPr>
              <a:t>did</a:t>
            </a:r>
            <a:r>
              <a:rPr lang="it-IT" dirty="0" smtClean="0">
                <a:ea typeface="+mn-ea"/>
                <a:cs typeface="+mn-cs"/>
              </a:rPr>
              <a:t> </a:t>
            </a:r>
            <a:r>
              <a:rPr lang="it-IT" dirty="0" err="1" smtClean="0">
                <a:ea typeface="+mn-ea"/>
                <a:cs typeface="+mn-cs"/>
              </a:rPr>
              <a:t>not</a:t>
            </a:r>
            <a:r>
              <a:rPr lang="it-IT" dirty="0" smtClean="0">
                <a:ea typeface="+mn-ea"/>
                <a:cs typeface="+mn-cs"/>
              </a:rPr>
              <a:t> </a:t>
            </a:r>
            <a:r>
              <a:rPr lang="it-IT" dirty="0" err="1" smtClean="0">
                <a:ea typeface="+mn-ea"/>
                <a:cs typeface="+mn-cs"/>
              </a:rPr>
              <a:t>identify</a:t>
            </a:r>
            <a:r>
              <a:rPr lang="it-IT" dirty="0" smtClean="0">
                <a:ea typeface="+mn-ea"/>
                <a:cs typeface="+mn-cs"/>
              </a:rPr>
              <a:t> </a:t>
            </a:r>
            <a:r>
              <a:rPr lang="it-IT" dirty="0" err="1" smtClean="0">
                <a:ea typeface="+mn-ea"/>
                <a:cs typeface="+mn-cs"/>
              </a:rPr>
              <a:t>sources</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heterogeneity</a:t>
            </a:r>
            <a:r>
              <a:rPr lang="it-IT" dirty="0" smtClean="0">
                <a:ea typeface="+mn-ea"/>
                <a:cs typeface="+mn-cs"/>
              </a:rPr>
              <a:t>. A </a:t>
            </a:r>
            <a:r>
              <a:rPr lang="it-IT" dirty="0" err="1" smtClean="0">
                <a:ea typeface="+mn-ea"/>
                <a:cs typeface="+mn-cs"/>
              </a:rPr>
              <a:t>funnel</a:t>
            </a:r>
            <a:r>
              <a:rPr lang="it-IT" dirty="0" smtClean="0">
                <a:ea typeface="+mn-ea"/>
                <a:cs typeface="+mn-cs"/>
              </a:rPr>
              <a:t> plot </a:t>
            </a:r>
            <a:r>
              <a:rPr lang="it-IT" dirty="0" err="1" smtClean="0">
                <a:ea typeface="+mn-ea"/>
                <a:cs typeface="+mn-cs"/>
              </a:rPr>
              <a:t>suggested</a:t>
            </a:r>
            <a:r>
              <a:rPr lang="it-IT" dirty="0" smtClean="0">
                <a:ea typeface="+mn-ea"/>
                <a:cs typeface="+mn-cs"/>
              </a:rPr>
              <a:t> </a:t>
            </a:r>
            <a:r>
              <a:rPr lang="it-IT" dirty="0" err="1" smtClean="0">
                <a:ea typeface="+mn-ea"/>
                <a:cs typeface="+mn-cs"/>
              </a:rPr>
              <a:t>publication</a:t>
            </a:r>
            <a:r>
              <a:rPr lang="it-IT" dirty="0" smtClean="0">
                <a:ea typeface="+mn-ea"/>
                <a:cs typeface="+mn-cs"/>
              </a:rPr>
              <a:t> </a:t>
            </a:r>
            <a:r>
              <a:rPr lang="it-IT" dirty="0" err="1" smtClean="0">
                <a:ea typeface="+mn-ea"/>
                <a:cs typeface="+mn-cs"/>
              </a:rPr>
              <a:t>bias</a:t>
            </a:r>
            <a:r>
              <a:rPr lang="it-IT" dirty="0" smtClean="0">
                <a:ea typeface="+mn-ea"/>
                <a:cs typeface="+mn-cs"/>
              </a:rPr>
              <a:t> in the treatment </a:t>
            </a:r>
            <a:r>
              <a:rPr lang="it-IT" dirty="0" err="1" smtClean="0">
                <a:ea typeface="+mn-ea"/>
                <a:cs typeface="+mn-cs"/>
              </a:rPr>
              <a:t>group</a:t>
            </a:r>
            <a:r>
              <a:rPr lang="it-IT" dirty="0" smtClean="0">
                <a:ea typeface="+mn-ea"/>
                <a:cs typeface="+mn-cs"/>
              </a:rPr>
              <a:t>, </a:t>
            </a:r>
            <a:r>
              <a:rPr lang="it-IT" dirty="0" err="1" smtClean="0">
                <a:ea typeface="+mn-ea"/>
                <a:cs typeface="+mn-cs"/>
              </a:rPr>
              <a:t>which</a:t>
            </a:r>
            <a:r>
              <a:rPr lang="it-IT" dirty="0" smtClean="0">
                <a:ea typeface="+mn-ea"/>
                <a:cs typeface="+mn-cs"/>
              </a:rPr>
              <a:t> </a:t>
            </a:r>
            <a:r>
              <a:rPr lang="it-IT" dirty="0" err="1" smtClean="0">
                <a:ea typeface="+mn-ea"/>
                <a:cs typeface="+mn-cs"/>
              </a:rPr>
              <a:t>was</a:t>
            </a:r>
            <a:endParaRPr lang="it-IT" dirty="0" smtClean="0">
              <a:ea typeface="+mn-ea"/>
              <a:cs typeface="+mn-cs"/>
            </a:endParaRPr>
          </a:p>
          <a:p>
            <a:pPr>
              <a:defRPr/>
            </a:pPr>
            <a:r>
              <a:rPr lang="it-IT" dirty="0" err="1" smtClean="0">
                <a:ea typeface="+mn-ea"/>
                <a:cs typeface="+mn-cs"/>
              </a:rPr>
              <a:t>adjusted</a:t>
            </a:r>
            <a:r>
              <a:rPr lang="it-IT" dirty="0" smtClean="0">
                <a:ea typeface="+mn-ea"/>
                <a:cs typeface="+mn-cs"/>
              </a:rPr>
              <a:t> </a:t>
            </a:r>
            <a:r>
              <a:rPr lang="it-IT" dirty="0" err="1" smtClean="0">
                <a:ea typeface="+mn-ea"/>
                <a:cs typeface="+mn-cs"/>
              </a:rPr>
              <a:t>by</a:t>
            </a:r>
            <a:r>
              <a:rPr lang="it-IT" dirty="0" smtClean="0">
                <a:ea typeface="+mn-ea"/>
                <a:cs typeface="+mn-cs"/>
              </a:rPr>
              <a:t> a </a:t>
            </a:r>
            <a:r>
              <a:rPr lang="it-IT" dirty="0" err="1" smtClean="0">
                <a:ea typeface="+mn-ea"/>
                <a:cs typeface="+mn-cs"/>
              </a:rPr>
              <a:t>novel</a:t>
            </a:r>
            <a:r>
              <a:rPr lang="it-IT" dirty="0" smtClean="0">
                <a:ea typeface="+mn-ea"/>
                <a:cs typeface="+mn-cs"/>
              </a:rPr>
              <a:t> </a:t>
            </a:r>
            <a:r>
              <a:rPr lang="it-IT" dirty="0" err="1" smtClean="0">
                <a:ea typeface="+mn-ea"/>
                <a:cs typeface="+mn-cs"/>
              </a:rPr>
              <a:t>regression</a:t>
            </a:r>
            <a:r>
              <a:rPr lang="it-IT" dirty="0" smtClean="0">
                <a:ea typeface="+mn-ea"/>
                <a:cs typeface="+mn-cs"/>
              </a:rPr>
              <a:t> </a:t>
            </a:r>
            <a:r>
              <a:rPr lang="it-IT" dirty="0" err="1" smtClean="0">
                <a:ea typeface="+mn-ea"/>
                <a:cs typeface="+mn-cs"/>
              </a:rPr>
              <a:t>method</a:t>
            </a:r>
            <a:r>
              <a:rPr lang="it-IT" dirty="0" smtClean="0">
                <a:ea typeface="+mn-ea"/>
                <a:cs typeface="+mn-cs"/>
              </a:rPr>
              <a:t> </a:t>
            </a:r>
            <a:r>
              <a:rPr lang="it-IT" dirty="0" err="1" smtClean="0">
                <a:ea typeface="+mn-ea"/>
                <a:cs typeface="+mn-cs"/>
              </a:rPr>
              <a:t>with</a:t>
            </a:r>
            <a:r>
              <a:rPr lang="it-IT" dirty="0" smtClean="0">
                <a:ea typeface="+mn-ea"/>
                <a:cs typeface="+mn-cs"/>
              </a:rPr>
              <a:t> a </a:t>
            </a:r>
            <a:r>
              <a:rPr lang="it-IT" dirty="0" err="1" smtClean="0">
                <a:ea typeface="+mn-ea"/>
                <a:cs typeface="+mn-cs"/>
              </a:rPr>
              <a:t>resultant</a:t>
            </a:r>
            <a:r>
              <a:rPr lang="it-IT" dirty="0" smtClean="0">
                <a:ea typeface="+mn-ea"/>
                <a:cs typeface="+mn-cs"/>
              </a:rPr>
              <a:t> </a:t>
            </a:r>
            <a:r>
              <a:rPr lang="it-IT" dirty="0" err="1" smtClean="0">
                <a:ea typeface="+mn-ea"/>
                <a:cs typeface="+mn-cs"/>
              </a:rPr>
              <a:t>effect-estimate</a:t>
            </a:r>
            <a:r>
              <a:rPr lang="it-IT" dirty="0" smtClean="0">
                <a:ea typeface="+mn-ea"/>
                <a:cs typeface="+mn-cs"/>
              </a:rPr>
              <a:t> </a:t>
            </a:r>
            <a:r>
              <a:rPr lang="it-IT" dirty="0" err="1" smtClean="0">
                <a:ea typeface="+mn-ea"/>
                <a:cs typeface="+mn-cs"/>
              </a:rPr>
              <a:t>of</a:t>
            </a:r>
            <a:r>
              <a:rPr lang="it-IT" dirty="0" smtClean="0">
                <a:ea typeface="+mn-ea"/>
                <a:cs typeface="+mn-cs"/>
              </a:rPr>
              <a:t> 0.85 (95% </a:t>
            </a:r>
            <a:r>
              <a:rPr lang="it-IT" dirty="0" err="1" smtClean="0">
                <a:ea typeface="+mn-ea"/>
                <a:cs typeface="+mn-cs"/>
              </a:rPr>
              <a:t>CI</a:t>
            </a:r>
            <a:r>
              <a:rPr lang="it-IT" dirty="0" smtClean="0">
                <a:ea typeface="+mn-ea"/>
                <a:cs typeface="+mn-cs"/>
              </a:rPr>
              <a:t>, 0.77–0.93). </a:t>
            </a:r>
            <a:r>
              <a:rPr lang="it-IT" dirty="0" err="1" smtClean="0">
                <a:ea typeface="+mn-ea"/>
                <a:cs typeface="+mn-cs"/>
              </a:rPr>
              <a:t>Sensitivity</a:t>
            </a:r>
            <a:r>
              <a:rPr lang="it-IT" dirty="0" smtClean="0">
                <a:ea typeface="+mn-ea"/>
                <a:cs typeface="+mn-cs"/>
              </a:rPr>
              <a:t> </a:t>
            </a:r>
            <a:r>
              <a:rPr lang="it-IT" dirty="0" err="1" smtClean="0">
                <a:ea typeface="+mn-ea"/>
                <a:cs typeface="+mn-cs"/>
              </a:rPr>
              <a:t>analyses</a:t>
            </a:r>
            <a:r>
              <a:rPr lang="it-IT" dirty="0" smtClean="0">
                <a:ea typeface="+mn-ea"/>
                <a:cs typeface="+mn-cs"/>
              </a:rPr>
              <a:t> </a:t>
            </a:r>
            <a:r>
              <a:rPr lang="it-IT" dirty="0" err="1" smtClean="0">
                <a:ea typeface="+mn-ea"/>
                <a:cs typeface="+mn-cs"/>
              </a:rPr>
              <a:t>using</a:t>
            </a:r>
            <a:endParaRPr lang="it-IT" dirty="0" smtClean="0">
              <a:ea typeface="+mn-ea"/>
              <a:cs typeface="+mn-cs"/>
            </a:endParaRPr>
          </a:p>
          <a:p>
            <a:pPr>
              <a:defRPr/>
            </a:pPr>
            <a:r>
              <a:rPr lang="it-IT" dirty="0" smtClean="0">
                <a:ea typeface="+mn-ea"/>
                <a:cs typeface="+mn-cs"/>
              </a:rPr>
              <a:t>the </a:t>
            </a:r>
            <a:r>
              <a:rPr lang="it-IT" dirty="0" err="1" smtClean="0">
                <a:ea typeface="+mn-ea"/>
                <a:cs typeface="+mn-cs"/>
              </a:rPr>
              <a:t>rule-out</a:t>
            </a:r>
            <a:r>
              <a:rPr lang="it-IT" dirty="0" smtClean="0">
                <a:ea typeface="+mn-ea"/>
                <a:cs typeface="+mn-cs"/>
              </a:rPr>
              <a:t> </a:t>
            </a:r>
            <a:r>
              <a:rPr lang="it-IT" dirty="0" err="1" smtClean="0">
                <a:ea typeface="+mn-ea"/>
                <a:cs typeface="+mn-cs"/>
              </a:rPr>
              <a:t>approach</a:t>
            </a:r>
            <a:r>
              <a:rPr lang="it-IT" dirty="0" smtClean="0">
                <a:ea typeface="+mn-ea"/>
                <a:cs typeface="+mn-cs"/>
              </a:rPr>
              <a:t> </a:t>
            </a:r>
            <a:r>
              <a:rPr lang="it-IT" dirty="0" err="1" smtClean="0">
                <a:ea typeface="+mn-ea"/>
                <a:cs typeface="+mn-cs"/>
              </a:rPr>
              <a:t>showed</a:t>
            </a:r>
            <a:r>
              <a:rPr lang="it-IT" dirty="0" smtClean="0">
                <a:ea typeface="+mn-ea"/>
                <a:cs typeface="+mn-cs"/>
              </a:rPr>
              <a:t> </a:t>
            </a:r>
            <a:r>
              <a:rPr lang="it-IT" dirty="0" err="1" smtClean="0">
                <a:ea typeface="+mn-ea"/>
                <a:cs typeface="+mn-cs"/>
              </a:rPr>
              <a:t>that</a:t>
            </a:r>
            <a:r>
              <a:rPr lang="it-IT" dirty="0" smtClean="0">
                <a:ea typeface="+mn-ea"/>
                <a:cs typeface="+mn-cs"/>
              </a:rPr>
              <a:t> </a:t>
            </a:r>
            <a:r>
              <a:rPr lang="it-IT" dirty="0" err="1" smtClean="0">
                <a:ea typeface="+mn-ea"/>
                <a:cs typeface="+mn-cs"/>
              </a:rPr>
              <a:t>it</a:t>
            </a:r>
            <a:r>
              <a:rPr lang="it-IT" dirty="0" smtClean="0">
                <a:ea typeface="+mn-ea"/>
                <a:cs typeface="+mn-cs"/>
              </a:rPr>
              <a:t> </a:t>
            </a:r>
            <a:r>
              <a:rPr lang="it-IT" dirty="0" err="1" smtClean="0">
                <a:ea typeface="+mn-ea"/>
                <a:cs typeface="+mn-cs"/>
              </a:rPr>
              <a:t>is</a:t>
            </a:r>
            <a:r>
              <a:rPr lang="it-IT" dirty="0" smtClean="0">
                <a:ea typeface="+mn-ea"/>
                <a:cs typeface="+mn-cs"/>
              </a:rPr>
              <a:t> </a:t>
            </a:r>
            <a:r>
              <a:rPr lang="it-IT" dirty="0" err="1" smtClean="0">
                <a:ea typeface="+mn-ea"/>
                <a:cs typeface="+mn-cs"/>
              </a:rPr>
              <a:t>unlikely</a:t>
            </a:r>
            <a:r>
              <a:rPr lang="it-IT" dirty="0" smtClean="0">
                <a:ea typeface="+mn-ea"/>
                <a:cs typeface="+mn-cs"/>
              </a:rPr>
              <a:t> </a:t>
            </a:r>
            <a:r>
              <a:rPr lang="it-IT" dirty="0" err="1" smtClean="0">
                <a:ea typeface="+mn-ea"/>
                <a:cs typeface="+mn-cs"/>
              </a:rPr>
              <a:t>that</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were</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unmeasured</a:t>
            </a:r>
            <a:r>
              <a:rPr lang="it-IT" dirty="0" smtClean="0">
                <a:ea typeface="+mn-ea"/>
                <a:cs typeface="+mn-cs"/>
              </a:rPr>
              <a:t> </a:t>
            </a:r>
            <a:r>
              <a:rPr lang="it-IT" dirty="0" err="1" smtClean="0">
                <a:ea typeface="+mn-ea"/>
                <a:cs typeface="+mn-cs"/>
              </a:rPr>
              <a:t>confounder</a:t>
            </a:r>
            <a:r>
              <a:rPr lang="it-IT" dirty="0" smtClean="0">
                <a:ea typeface="+mn-ea"/>
                <a:cs typeface="+mn-cs"/>
              </a:rPr>
              <a:t>.</a:t>
            </a:r>
          </a:p>
          <a:p>
            <a:pPr>
              <a:defRPr/>
            </a:pPr>
            <a:r>
              <a:rPr lang="it-IT" dirty="0" err="1" smtClean="0">
                <a:ea typeface="+mn-ea"/>
                <a:cs typeface="+mn-cs"/>
              </a:rPr>
              <a:t>Conclusions</a:t>
            </a:r>
            <a:r>
              <a:rPr lang="it-IT" dirty="0" smtClean="0">
                <a:ea typeface="+mn-ea"/>
                <a:cs typeface="+mn-cs"/>
              </a:rPr>
              <a:t>: </a:t>
            </a:r>
            <a:r>
              <a:rPr lang="it-IT" dirty="0" err="1" smtClean="0">
                <a:ea typeface="+mn-ea"/>
                <a:cs typeface="+mn-cs"/>
              </a:rPr>
              <a:t>Our</a:t>
            </a:r>
            <a:r>
              <a:rPr lang="it-IT" dirty="0" smtClean="0">
                <a:ea typeface="+mn-ea"/>
                <a:cs typeface="+mn-cs"/>
              </a:rPr>
              <a:t> </a:t>
            </a:r>
            <a:r>
              <a:rPr lang="it-IT" dirty="0" err="1" smtClean="0">
                <a:ea typeface="+mn-ea"/>
                <a:cs typeface="+mn-cs"/>
              </a:rPr>
              <a:t>meta-analysis</a:t>
            </a:r>
            <a:r>
              <a:rPr lang="it-IT" dirty="0" smtClean="0">
                <a:ea typeface="+mn-ea"/>
                <a:cs typeface="+mn-cs"/>
              </a:rPr>
              <a:t> </a:t>
            </a:r>
            <a:r>
              <a:rPr lang="it-IT" dirty="0" err="1" smtClean="0">
                <a:ea typeface="+mn-ea"/>
                <a:cs typeface="+mn-cs"/>
              </a:rPr>
              <a:t>reveals</a:t>
            </a:r>
            <a:r>
              <a:rPr lang="it-IT" dirty="0" smtClean="0">
                <a:ea typeface="+mn-ea"/>
                <a:cs typeface="+mn-cs"/>
              </a:rPr>
              <a:t> a </a:t>
            </a:r>
            <a:r>
              <a:rPr lang="it-IT" dirty="0" err="1" smtClean="0">
                <a:ea typeface="+mn-ea"/>
                <a:cs typeface="+mn-cs"/>
              </a:rPr>
              <a:t>beneficial</a:t>
            </a:r>
            <a:r>
              <a:rPr lang="it-IT" dirty="0" smtClean="0">
                <a:ea typeface="+mn-ea"/>
                <a:cs typeface="+mn-cs"/>
              </a:rPr>
              <a:t> </a:t>
            </a:r>
            <a:r>
              <a:rPr lang="it-IT" dirty="0" err="1" smtClean="0">
                <a:ea typeface="+mn-ea"/>
                <a:cs typeface="+mn-cs"/>
              </a:rPr>
              <a:t>role</a:t>
            </a:r>
            <a:r>
              <a:rPr lang="it-IT" dirty="0" smtClean="0">
                <a:ea typeface="+mn-ea"/>
                <a:cs typeface="+mn-cs"/>
              </a:rPr>
              <a:t> </a:t>
            </a:r>
            <a:r>
              <a:rPr lang="it-IT" dirty="0" err="1" smtClean="0">
                <a:ea typeface="+mn-ea"/>
                <a:cs typeface="+mn-cs"/>
              </a:rPr>
              <a:t>of</a:t>
            </a:r>
            <a:r>
              <a:rPr lang="it-IT" dirty="0" smtClean="0">
                <a:ea typeface="+mn-ea"/>
                <a:cs typeface="+mn-cs"/>
              </a:rPr>
              <a:t> statins </a:t>
            </a:r>
            <a:r>
              <a:rPr lang="it-IT" dirty="0" err="1" smtClean="0">
                <a:ea typeface="+mn-ea"/>
                <a:cs typeface="+mn-cs"/>
              </a:rPr>
              <a:t>for</a:t>
            </a:r>
            <a:r>
              <a:rPr lang="it-IT" dirty="0" smtClean="0">
                <a:ea typeface="+mn-ea"/>
                <a:cs typeface="+mn-cs"/>
              </a:rPr>
              <a:t> the </a:t>
            </a:r>
            <a:r>
              <a:rPr lang="it-IT" dirty="0" err="1" smtClean="0">
                <a:ea typeface="+mn-ea"/>
                <a:cs typeface="+mn-cs"/>
              </a:rPr>
              <a:t>risk</a:t>
            </a:r>
            <a:r>
              <a:rPr lang="it-IT" dirty="0" smtClean="0">
                <a:ea typeface="+mn-ea"/>
                <a:cs typeface="+mn-cs"/>
              </a:rPr>
              <a:t> </a:t>
            </a:r>
            <a:r>
              <a:rPr lang="it-IT" dirty="0" err="1" smtClean="0">
                <a:ea typeface="+mn-ea"/>
                <a:cs typeface="+mn-cs"/>
              </a:rPr>
              <a:t>of</a:t>
            </a:r>
            <a:r>
              <a:rPr lang="it-IT" dirty="0" smtClean="0">
                <a:ea typeface="+mn-ea"/>
                <a:cs typeface="+mn-cs"/>
              </a:rPr>
              <a:t> </a:t>
            </a:r>
            <a:r>
              <a:rPr lang="it-IT" dirty="0" err="1" smtClean="0">
                <a:ea typeface="+mn-ea"/>
                <a:cs typeface="+mn-cs"/>
              </a:rPr>
              <a:t>development</a:t>
            </a:r>
            <a:r>
              <a:rPr lang="it-IT" dirty="0" smtClean="0">
                <a:ea typeface="+mn-ea"/>
                <a:cs typeface="+mn-cs"/>
              </a:rPr>
              <a:t> and </a:t>
            </a:r>
            <a:r>
              <a:rPr lang="it-IT" dirty="0" err="1" smtClean="0">
                <a:ea typeface="+mn-ea"/>
                <a:cs typeface="+mn-cs"/>
              </a:rPr>
              <a:t>mortality</a:t>
            </a:r>
            <a:r>
              <a:rPr lang="it-IT" dirty="0" smtClean="0">
                <a:ea typeface="+mn-ea"/>
                <a:cs typeface="+mn-cs"/>
              </a:rPr>
              <a:t> </a:t>
            </a:r>
            <a:r>
              <a:rPr lang="it-IT" dirty="0" err="1" smtClean="0">
                <a:ea typeface="+mn-ea"/>
                <a:cs typeface="+mn-cs"/>
              </a:rPr>
              <a:t>associated</a:t>
            </a:r>
            <a:r>
              <a:rPr lang="it-IT" dirty="0" smtClean="0">
                <a:ea typeface="+mn-ea"/>
                <a:cs typeface="+mn-cs"/>
              </a:rPr>
              <a:t> </a:t>
            </a:r>
            <a:r>
              <a:rPr lang="it-IT" dirty="0" err="1" smtClean="0">
                <a:ea typeface="+mn-ea"/>
                <a:cs typeface="+mn-cs"/>
              </a:rPr>
              <a:t>with</a:t>
            </a:r>
            <a:endParaRPr lang="it-IT" dirty="0" smtClean="0">
              <a:ea typeface="+mn-ea"/>
              <a:cs typeface="+mn-cs"/>
            </a:endParaRPr>
          </a:p>
          <a:p>
            <a:pPr>
              <a:defRPr/>
            </a:pPr>
            <a:r>
              <a:rPr lang="it-IT" dirty="0" smtClean="0">
                <a:ea typeface="+mn-ea"/>
                <a:cs typeface="+mn-cs"/>
              </a:rPr>
              <a:t>CAP. </a:t>
            </a:r>
            <a:r>
              <a:rPr lang="it-IT" dirty="0" err="1" smtClean="0">
                <a:ea typeface="+mn-ea"/>
                <a:cs typeface="+mn-cs"/>
              </a:rPr>
              <a:t>However</a:t>
            </a:r>
            <a:r>
              <a:rPr lang="it-IT" dirty="0" smtClean="0">
                <a:ea typeface="+mn-ea"/>
                <a:cs typeface="+mn-cs"/>
              </a:rPr>
              <a:t>, the </a:t>
            </a:r>
            <a:r>
              <a:rPr lang="it-IT" dirty="0" err="1" smtClean="0">
                <a:ea typeface="+mn-ea"/>
                <a:cs typeface="+mn-cs"/>
              </a:rPr>
              <a:t>results</a:t>
            </a:r>
            <a:r>
              <a:rPr lang="it-IT" dirty="0" smtClean="0">
                <a:ea typeface="+mn-ea"/>
                <a:cs typeface="+mn-cs"/>
              </a:rPr>
              <a:t> </a:t>
            </a:r>
            <a:r>
              <a:rPr lang="it-IT" dirty="0" err="1" smtClean="0">
                <a:ea typeface="+mn-ea"/>
                <a:cs typeface="+mn-cs"/>
              </a:rPr>
              <a:t>constitute</a:t>
            </a:r>
            <a:r>
              <a:rPr lang="it-IT" dirty="0" smtClean="0">
                <a:ea typeface="+mn-ea"/>
                <a:cs typeface="+mn-cs"/>
              </a:rPr>
              <a:t> </a:t>
            </a:r>
            <a:r>
              <a:rPr lang="it-IT" dirty="0" err="1" smtClean="0">
                <a:ea typeface="+mn-ea"/>
                <a:cs typeface="+mn-cs"/>
              </a:rPr>
              <a:t>very</a:t>
            </a:r>
            <a:r>
              <a:rPr lang="it-IT" dirty="0" smtClean="0">
                <a:ea typeface="+mn-ea"/>
                <a:cs typeface="+mn-cs"/>
              </a:rPr>
              <a:t> low </a:t>
            </a:r>
            <a:r>
              <a:rPr lang="it-IT" dirty="0" err="1" smtClean="0">
                <a:ea typeface="+mn-ea"/>
                <a:cs typeface="+mn-cs"/>
              </a:rPr>
              <a:t>quality</a:t>
            </a:r>
            <a:r>
              <a:rPr lang="it-IT" dirty="0" smtClean="0">
                <a:ea typeface="+mn-ea"/>
                <a:cs typeface="+mn-cs"/>
              </a:rPr>
              <a:t> </a:t>
            </a:r>
            <a:r>
              <a:rPr lang="it-IT" dirty="0" err="1" smtClean="0">
                <a:ea typeface="+mn-ea"/>
                <a:cs typeface="+mn-cs"/>
              </a:rPr>
              <a:t>evidence</a:t>
            </a:r>
            <a:r>
              <a:rPr lang="it-IT" dirty="0" smtClean="0">
                <a:ea typeface="+mn-ea"/>
                <a:cs typeface="+mn-cs"/>
              </a:rPr>
              <a:t> </a:t>
            </a:r>
            <a:r>
              <a:rPr lang="it-IT" dirty="0" err="1" smtClean="0">
                <a:ea typeface="+mn-ea"/>
                <a:cs typeface="+mn-cs"/>
              </a:rPr>
              <a:t>as</a:t>
            </a:r>
            <a:r>
              <a:rPr lang="it-IT" dirty="0" smtClean="0">
                <a:ea typeface="+mn-ea"/>
                <a:cs typeface="+mn-cs"/>
              </a:rPr>
              <a:t> per the GRADE </a:t>
            </a:r>
            <a:r>
              <a:rPr lang="it-IT" dirty="0" err="1" smtClean="0">
                <a:ea typeface="+mn-ea"/>
                <a:cs typeface="+mn-cs"/>
              </a:rPr>
              <a:t>framework</a:t>
            </a:r>
            <a:r>
              <a:rPr lang="it-IT" dirty="0" smtClean="0">
                <a:ea typeface="+mn-ea"/>
                <a:cs typeface="+mn-cs"/>
              </a:rPr>
              <a:t> due </a:t>
            </a:r>
            <a:r>
              <a:rPr lang="it-IT" dirty="0" err="1" smtClean="0">
                <a:ea typeface="+mn-ea"/>
                <a:cs typeface="+mn-cs"/>
              </a:rPr>
              <a:t>to</a:t>
            </a:r>
            <a:r>
              <a:rPr lang="it-IT" dirty="0" smtClean="0">
                <a:ea typeface="+mn-ea"/>
                <a:cs typeface="+mn-cs"/>
              </a:rPr>
              <a:t> </a:t>
            </a:r>
            <a:r>
              <a:rPr lang="it-IT" dirty="0" err="1" smtClean="0">
                <a:ea typeface="+mn-ea"/>
                <a:cs typeface="+mn-cs"/>
              </a:rPr>
              <a:t>observational</a:t>
            </a:r>
            <a:r>
              <a:rPr lang="it-IT" dirty="0" smtClean="0">
                <a:ea typeface="+mn-ea"/>
                <a:cs typeface="+mn-cs"/>
              </a:rPr>
              <a:t> </a:t>
            </a:r>
            <a:r>
              <a:rPr lang="it-IT" dirty="0" err="1" smtClean="0">
                <a:ea typeface="+mn-ea"/>
                <a:cs typeface="+mn-cs"/>
              </a:rPr>
              <a:t>study</a:t>
            </a:r>
            <a:endParaRPr lang="it-IT" dirty="0" smtClean="0">
              <a:ea typeface="+mn-ea"/>
              <a:cs typeface="+mn-cs"/>
            </a:endParaRPr>
          </a:p>
          <a:p>
            <a:pPr>
              <a:defRPr/>
            </a:pPr>
            <a:r>
              <a:rPr lang="it-IT" dirty="0" smtClean="0">
                <a:ea typeface="+mn-ea"/>
                <a:cs typeface="+mn-cs"/>
              </a:rPr>
              <a:t>design, </a:t>
            </a:r>
            <a:r>
              <a:rPr lang="it-IT" dirty="0" err="1" smtClean="0">
                <a:ea typeface="+mn-ea"/>
                <a:cs typeface="+mn-cs"/>
              </a:rPr>
              <a:t>heterogeneity</a:t>
            </a:r>
            <a:r>
              <a:rPr lang="it-IT" dirty="0" smtClean="0">
                <a:ea typeface="+mn-ea"/>
                <a:cs typeface="+mn-cs"/>
              </a:rPr>
              <a:t> and </a:t>
            </a:r>
            <a:r>
              <a:rPr lang="it-IT" dirty="0" err="1" smtClean="0">
                <a:ea typeface="+mn-ea"/>
                <a:cs typeface="+mn-cs"/>
              </a:rPr>
              <a:t>publication</a:t>
            </a:r>
            <a:r>
              <a:rPr lang="it-IT" dirty="0" smtClean="0">
                <a:ea typeface="+mn-ea"/>
                <a:cs typeface="+mn-cs"/>
              </a:rPr>
              <a:t> </a:t>
            </a:r>
            <a:r>
              <a:rPr lang="it-IT" dirty="0" err="1" smtClean="0">
                <a:ea typeface="+mn-ea"/>
                <a:cs typeface="+mn-cs"/>
              </a:rPr>
              <a:t>bias</a:t>
            </a:r>
            <a:endParaRPr lang="it-IT" dirty="0"/>
          </a:p>
        </p:txBody>
      </p:sp>
      <p:sp>
        <p:nvSpPr>
          <p:cNvPr id="4" name="Segnaposto numero diapositiva 3"/>
          <p:cNvSpPr>
            <a:spLocks noGrp="1"/>
          </p:cNvSpPr>
          <p:nvPr>
            <p:ph type="sldNum" sz="quarter" idx="5"/>
          </p:nvPr>
        </p:nvSpPr>
        <p:spPr/>
        <p:txBody>
          <a:bodyPr/>
          <a:lstStyle/>
          <a:p>
            <a:pPr>
              <a:defRPr/>
            </a:pPr>
            <a:fld id="{C8AA957E-1B6B-3045-8C6A-E29AA63D25ED}" type="slidenum">
              <a:rPr lang="it-IT" smtClean="0"/>
              <a:pPr>
                <a:defRPr/>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2492375"/>
            <a:ext cx="9144000" cy="3673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pic>
        <p:nvPicPr>
          <p:cNvPr id="3" name="Picture 3" descr="UHBS_LOGO_CM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188913"/>
            <a:ext cx="5334000" cy="10525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4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24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6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54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64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56178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289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pic>
        <p:nvPicPr>
          <p:cNvPr id="6" name="Picture 2" descr="\\10.0.1.42\braque\01_ACTIVE_PROJECTS\GSK\GSK PowerPoint Template\CubistProjectFiles\PPT\LinkedAr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0175" y="1878013"/>
            <a:ext cx="2605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56282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5"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pic>
        <p:nvPicPr>
          <p:cNvPr id="8" name="Picture 2" descr="\\10.0.1.42\braque\01_ACTIVE_PROJECTS\GSK\GSK PowerPoint Template\CubistProjectFiles\PPT\LinkedAr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0175" y="1878013"/>
            <a:ext cx="2605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79099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7003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639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778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79817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5"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164422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0473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1769798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44540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2442458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val="2768547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2166326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Tree>
    <p:extLst>
      <p:ext uri="{BB962C8B-B14F-4D97-AF65-F5344CB8AC3E}">
        <p14:creationId xmlns:p14="http://schemas.microsoft.com/office/powerpoint/2010/main" val="3814912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94725" cy="1003300"/>
          </a:xfrm>
        </p:spPr>
        <p:txBody>
          <a:bodyPr/>
          <a:lstStyle/>
          <a:p>
            <a:r>
              <a:rPr lang="en-US"/>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48302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8716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357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2492375"/>
            <a:ext cx="9144000" cy="3673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pic>
        <p:nvPicPr>
          <p:cNvPr id="3" name="Picture 3" descr="UHBS_LOGO_CM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188913"/>
            <a:ext cx="5334000" cy="10525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14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46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8237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335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851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803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192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7196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80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080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376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1519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2032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828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35284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346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42925" y="318452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0,00</a:t>
            </a:r>
          </a:p>
        </p:txBody>
      </p:sp>
      <p:sp>
        <p:nvSpPr>
          <p:cNvPr id="5" name="Text Box 10"/>
          <p:cNvSpPr txBox="1">
            <a:spLocks noChangeArrowheads="1"/>
          </p:cNvSpPr>
          <p:nvPr/>
        </p:nvSpPr>
        <p:spPr bwMode="auto">
          <a:xfrm>
            <a:off x="-542925" y="1312863"/>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5,20</a:t>
            </a:r>
          </a:p>
        </p:txBody>
      </p:sp>
      <p:sp>
        <p:nvSpPr>
          <p:cNvPr id="6" name="Text Box 11"/>
          <p:cNvSpPr txBox="1">
            <a:spLocks noChangeArrowheads="1"/>
          </p:cNvSpPr>
          <p:nvPr/>
        </p:nvSpPr>
        <p:spPr bwMode="auto">
          <a:xfrm>
            <a:off x="-542925" y="52388"/>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8,70</a:t>
            </a:r>
          </a:p>
        </p:txBody>
      </p:sp>
      <p:sp>
        <p:nvSpPr>
          <p:cNvPr id="7" name="Text Box 12"/>
          <p:cNvSpPr txBox="1">
            <a:spLocks noChangeArrowheads="1"/>
          </p:cNvSpPr>
          <p:nvPr/>
        </p:nvSpPr>
        <p:spPr bwMode="auto">
          <a:xfrm>
            <a:off x="-542925" y="5705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7,00</a:t>
            </a:r>
          </a:p>
        </p:txBody>
      </p:sp>
      <p:sp>
        <p:nvSpPr>
          <p:cNvPr id="8" name="Text Box 13"/>
          <p:cNvSpPr txBox="1">
            <a:spLocks noChangeArrowheads="1"/>
          </p:cNvSpPr>
          <p:nvPr/>
        </p:nvSpPr>
        <p:spPr bwMode="auto">
          <a:xfrm>
            <a:off x="468313" y="-244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de-DE" sz="1000" smtClean="0">
                <a:solidFill>
                  <a:prstClr val="black"/>
                </a:solidFill>
                <a:cs typeface="Arial" charset="0"/>
              </a:rPr>
              <a:t>11,40</a:t>
            </a:r>
          </a:p>
        </p:txBody>
      </p:sp>
      <p:sp>
        <p:nvSpPr>
          <p:cNvPr id="9" name="Text Box 14"/>
          <p:cNvSpPr txBox="1">
            <a:spLocks noChangeArrowheads="1"/>
          </p:cNvSpPr>
          <p:nvPr/>
        </p:nvSpPr>
        <p:spPr bwMode="auto">
          <a:xfrm>
            <a:off x="4572000" y="-244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de-DE" sz="1000" smtClean="0">
                <a:solidFill>
                  <a:prstClr val="black"/>
                </a:solidFill>
                <a:cs typeface="Arial" charset="0"/>
              </a:rPr>
              <a:t>0,00</a:t>
            </a:r>
          </a:p>
        </p:txBody>
      </p:sp>
      <p:sp>
        <p:nvSpPr>
          <p:cNvPr id="10" name="Text Box 15"/>
          <p:cNvSpPr txBox="1">
            <a:spLocks noChangeArrowheads="1"/>
          </p:cNvSpPr>
          <p:nvPr/>
        </p:nvSpPr>
        <p:spPr bwMode="auto">
          <a:xfrm>
            <a:off x="8675688" y="-244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de-DE" sz="1000" smtClean="0">
                <a:solidFill>
                  <a:prstClr val="black"/>
                </a:solidFill>
                <a:cs typeface="Arial" charset="0"/>
              </a:rPr>
              <a:t>11,40</a:t>
            </a:r>
          </a:p>
        </p:txBody>
      </p:sp>
      <p:sp>
        <p:nvSpPr>
          <p:cNvPr id="63490" name="Rectangle 2"/>
          <p:cNvSpPr>
            <a:spLocks noGrp="1" noChangeArrowheads="1"/>
          </p:cNvSpPr>
          <p:nvPr>
            <p:ph type="ctrTitle"/>
          </p:nvPr>
        </p:nvSpPr>
        <p:spPr>
          <a:xfrm>
            <a:off x="685800" y="2130425"/>
            <a:ext cx="7772400" cy="1470025"/>
          </a:xfrm>
        </p:spPr>
        <p:txBody>
          <a:bodyPr/>
          <a:lstStyle>
            <a:lvl1pPr>
              <a:defRPr smtClean="0"/>
            </a:lvl1pPr>
          </a:lstStyle>
          <a:p>
            <a:r>
              <a:rPr lang="en-GB" smtClean="0"/>
              <a:t>Click to edit Master title style</a:t>
            </a:r>
          </a:p>
        </p:txBody>
      </p:sp>
      <p:sp>
        <p:nvSpPr>
          <p:cNvPr id="6349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smtClean="0"/>
              <a:t>Click to edit Master subtitle style</a:t>
            </a:r>
          </a:p>
        </p:txBody>
      </p:sp>
    </p:spTree>
    <p:extLst>
      <p:ext uri="{BB962C8B-B14F-4D97-AF65-F5344CB8AC3E}">
        <p14:creationId xmlns:p14="http://schemas.microsoft.com/office/powerpoint/2010/main" val="3497751227"/>
      </p:ext>
    </p:extLst>
  </p:cSld>
  <p:clrMapOvr>
    <a:masterClrMapping/>
  </p:clrMapOvr>
  <p:transition xmlns:p14="http://schemas.microsoft.com/office/powerpoint/2010/mai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Text Placeholder 3"/>
          <p:cNvSpPr>
            <a:spLocks noGrp="1"/>
          </p:cNvSpPr>
          <p:nvPr>
            <p:ph type="body" sz="quarter" idx="11"/>
          </p:nvPr>
        </p:nvSpPr>
        <p:spPr>
          <a:xfrm>
            <a:off x="269875" y="6302655"/>
            <a:ext cx="7888288" cy="347663"/>
          </a:xfrm>
        </p:spPr>
        <p:txBody>
          <a:bodyPr lIns="0" tIns="0" rIns="0" bIns="0" anchor="b"/>
          <a:lstStyle>
            <a:lvl1pPr marL="0" indent="0">
              <a:buNone/>
              <a:defRPr sz="1000"/>
            </a:lvl1pPr>
            <a:lvl2pPr marL="357187" indent="0">
              <a:buNone/>
              <a:defRPr sz="1400"/>
            </a:lvl2pPr>
            <a:lvl3pPr marL="712787" indent="0">
              <a:buNone/>
              <a:defRPr sz="1200"/>
            </a:lvl3pPr>
            <a:lvl4pPr marL="1081087" indent="0">
              <a:buNone/>
              <a:defRPr sz="1100"/>
            </a:lvl4pPr>
            <a:lvl5pPr marL="1436687" indent="0">
              <a:buNone/>
              <a:defRPr sz="1100"/>
            </a:lvl5pPr>
          </a:lstStyle>
          <a:p>
            <a:pPr lvl="0"/>
            <a:r>
              <a:rPr lang="en-US" dirty="0" smtClean="0"/>
              <a:t>Click to edit Master text styles</a:t>
            </a:r>
          </a:p>
        </p:txBody>
      </p:sp>
      <p:sp>
        <p:nvSpPr>
          <p:cNvPr id="7" name="Content Placeholder 6"/>
          <p:cNvSpPr>
            <a:spLocks noGrp="1"/>
          </p:cNvSpPr>
          <p:nvPr>
            <p:ph sz="quarter" idx="12"/>
          </p:nvPr>
        </p:nvSpPr>
        <p:spPr>
          <a:xfrm>
            <a:off x="457117" y="1411288"/>
            <a:ext cx="8245475" cy="4716462"/>
          </a:xfrm>
        </p:spPr>
        <p:txBody>
          <a:bodyPr/>
          <a:lstStyle>
            <a:lvl1pPr>
              <a:buClr>
                <a:srgbClr val="FFFF99"/>
              </a:buClr>
              <a:defRPr/>
            </a:lvl1pPr>
            <a:lvl2pPr>
              <a:buClr>
                <a:srgbClr val="FFFF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57093811"/>
      </p:ext>
    </p:extLst>
  </p:cSld>
  <p:clrMapOvr>
    <a:masterClrMapping/>
  </p:clrMapOvr>
  <p:transition xmlns:p14="http://schemas.microsoft.com/office/powerpoint/2010/mai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no t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269875" y="6302655"/>
            <a:ext cx="7888288" cy="347663"/>
          </a:xfrm>
        </p:spPr>
        <p:txBody>
          <a:bodyPr lIns="0" tIns="0" rIns="0" bIns="0" anchor="b"/>
          <a:lstStyle>
            <a:lvl1pPr marL="0" indent="0">
              <a:buNone/>
              <a:defRPr sz="1000"/>
            </a:lvl1pPr>
            <a:lvl2pPr marL="357187" indent="0">
              <a:buNone/>
              <a:defRPr sz="1400"/>
            </a:lvl2pPr>
            <a:lvl3pPr marL="712787" indent="0">
              <a:buNone/>
              <a:defRPr sz="1200"/>
            </a:lvl3pPr>
            <a:lvl4pPr marL="1081087" indent="0">
              <a:buNone/>
              <a:defRPr sz="1100"/>
            </a:lvl4pPr>
            <a:lvl5pPr marL="1436687" indent="0">
              <a:buNone/>
              <a:defRPr sz="1100"/>
            </a:lvl5pPr>
          </a:lstStyle>
          <a:p>
            <a:pPr lvl="0"/>
            <a:r>
              <a:rPr lang="en-US" dirty="0" smtClean="0"/>
              <a:t>Click to edit Master text styles</a:t>
            </a:r>
          </a:p>
        </p:txBody>
      </p:sp>
    </p:spTree>
    <p:extLst>
      <p:ext uri="{BB962C8B-B14F-4D97-AF65-F5344CB8AC3E}">
        <p14:creationId xmlns:p14="http://schemas.microsoft.com/office/powerpoint/2010/main" val="3965238686"/>
      </p:ext>
    </p:extLst>
  </p:cSld>
  <p:clrMapOvr>
    <a:masterClrMapping/>
  </p:clrMapOvr>
  <p:transition xmlns:p14="http://schemas.microsoft.com/office/powerpoint/2010/mai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238125" y="1533525"/>
            <a:ext cx="8686800" cy="4410075"/>
          </a:xfrm>
        </p:spPr>
        <p:txBody>
          <a:bodyPr/>
          <a:lstStyle>
            <a:lvl2pPr>
              <a:spcAft>
                <a:spcPts val="600"/>
              </a:spcAft>
              <a:defRPr/>
            </a:lvl2pPr>
            <a:lvl3pPr>
              <a:spcAft>
                <a:spcPts val="600"/>
              </a:spcAft>
              <a:defRPr/>
            </a:lvl3pPr>
            <a:lvl4pPr>
              <a:spcAft>
                <a:spcPts val="600"/>
              </a:spcAf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Text Placeholder 2"/>
          <p:cNvSpPr>
            <a:spLocks noGrp="1"/>
          </p:cNvSpPr>
          <p:nvPr>
            <p:ph type="body" sz="quarter" idx="11"/>
          </p:nvPr>
        </p:nvSpPr>
        <p:spPr>
          <a:xfrm>
            <a:off x="238125" y="6561718"/>
            <a:ext cx="1401025" cy="152349"/>
          </a:xfrm>
        </p:spPr>
        <p:txBody>
          <a:bodyPr wrap="none" anchor="b">
            <a:spAutoFit/>
          </a:bodyPr>
          <a:lstStyle>
            <a:lvl1pPr marL="0" indent="0">
              <a:lnSpc>
                <a:spcPct val="90000"/>
              </a:lnSpc>
              <a:spcBef>
                <a:spcPts val="0"/>
              </a:spcBef>
              <a:spcAft>
                <a:spcPts val="0"/>
              </a:spcAft>
              <a:buNone/>
              <a:defRPr sz="1100" b="1">
                <a:solidFill>
                  <a:schemeClr val="bg2"/>
                </a:solidFill>
              </a:defRPr>
            </a:lvl1pPr>
          </a:lstStyle>
          <a:p>
            <a:pPr lvl="0"/>
            <a:r>
              <a:rPr lang="it-IT" smtClean="0"/>
              <a:t>Fare clic per modificare gli stili del testo dello schema</a:t>
            </a:r>
          </a:p>
        </p:txBody>
      </p:sp>
    </p:spTree>
    <p:extLst>
      <p:ext uri="{BB962C8B-B14F-4D97-AF65-F5344CB8AC3E}">
        <p14:creationId xmlns:p14="http://schemas.microsoft.com/office/powerpoint/2010/main" val="66551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947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type="body" sz="quarter" idx="11"/>
          </p:nvPr>
        </p:nvSpPr>
        <p:spPr>
          <a:xfrm>
            <a:off x="238125" y="6561718"/>
            <a:ext cx="1401025" cy="152349"/>
          </a:xfrm>
        </p:spPr>
        <p:txBody>
          <a:bodyPr wrap="none" anchor="b">
            <a:spAutoFit/>
          </a:bodyPr>
          <a:lstStyle>
            <a:lvl1pPr marL="0" indent="0">
              <a:lnSpc>
                <a:spcPct val="90000"/>
              </a:lnSpc>
              <a:spcBef>
                <a:spcPts val="0"/>
              </a:spcBef>
              <a:spcAft>
                <a:spcPts val="0"/>
              </a:spcAft>
              <a:buNone/>
              <a:defRPr sz="1100" b="1" baseline="0">
                <a:solidFill>
                  <a:schemeClr val="bg2"/>
                </a:solidFill>
              </a:defRPr>
            </a:lvl1pPr>
          </a:lstStyle>
          <a:p>
            <a:pPr lvl="0"/>
            <a:r>
              <a:rPr lang="it-IT" smtClean="0"/>
              <a:t>Fare clic per modificare gli stili del testo dello schema</a:t>
            </a:r>
          </a:p>
        </p:txBody>
      </p:sp>
    </p:spTree>
    <p:extLst>
      <p:ext uri="{BB962C8B-B14F-4D97-AF65-F5344CB8AC3E}">
        <p14:creationId xmlns:p14="http://schemas.microsoft.com/office/powerpoint/2010/main" val="1382319792"/>
      </p:ext>
    </p:extLst>
  </p:cSld>
  <p:clrMapOvr>
    <a:masterClrMapping/>
  </p:clrMapOvr>
  <p:transition xmlns:p14="http://schemas.microsoft.com/office/powerpoint/2010/mai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2492375"/>
            <a:ext cx="9144000" cy="3673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pic>
        <p:nvPicPr>
          <p:cNvPr id="3" name="Picture 3" descr="UHBS_LOGO_CM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188913"/>
            <a:ext cx="5334000" cy="10525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4899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356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1929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2805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00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4989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943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6372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98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39598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4191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307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4945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9127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065767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416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defTabSz="914400">
                <a:defRPr/>
              </a:pPr>
              <a:endParaRPr lang="es-ES">
                <a:solidFill>
                  <a:srgbClr val="FFFFFF"/>
                </a:solidFill>
                <a:cs typeface="Arial" charset="0"/>
              </a:endParaRPr>
            </a:p>
          </p:txBody>
        </p:sp>
        <p:sp>
          <p:nvSpPr>
            <p:cNvPr id="20" name="Rectangle 18"/>
            <p:cNvSpPr>
              <a:spLocks noChangeArrowheads="1"/>
            </p:cNvSpPr>
            <p:nvPr userDrawn="1"/>
          </p:nvSpPr>
          <p:spPr bwMode="hidden">
            <a:xfrm rot="39991575" flipH="1" flipV="1">
              <a:off x="5379"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defTabSz="914400">
                <a:defRPr/>
              </a:pPr>
              <a:endParaRPr lang="es-ES">
                <a:solidFill>
                  <a:srgbClr val="FFFFFF"/>
                </a:solidFill>
                <a:cs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defTabSz="914400">
                <a:defRPr/>
              </a:pPr>
              <a:endParaRPr lang="es-ES">
                <a:solidFill>
                  <a:srgbClr val="FFFFFF"/>
                </a:solidFill>
                <a:cs typeface="Arial"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cs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grpSp>
      <p:sp>
        <p:nvSpPr>
          <p:cNvPr id="11900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s-ES"/>
              <a:t>Haga clic para cambiar el estilo de título	</a:t>
            </a:r>
          </a:p>
        </p:txBody>
      </p:sp>
      <p:sp>
        <p:nvSpPr>
          <p:cNvPr id="11900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20" name="Rectangle 220"/>
          <p:cNvSpPr>
            <a:spLocks noGrp="1" noChangeArrowheads="1"/>
          </p:cNvSpPr>
          <p:nvPr>
            <p:ph type="dt" sz="quarter" idx="10"/>
          </p:nvPr>
        </p:nvSpPr>
        <p:spPr/>
        <p:txBody>
          <a:bodyPr/>
          <a:lstStyle>
            <a:lvl1pPr defTabSz="457200">
              <a:defRPr/>
            </a:lvl1pPr>
          </a:lstStyle>
          <a:p>
            <a:pPr>
              <a:defRPr/>
            </a:pPr>
            <a:endParaRPr lang="es-ES"/>
          </a:p>
        </p:txBody>
      </p:sp>
      <p:sp>
        <p:nvSpPr>
          <p:cNvPr id="221" name="Rectangle 221"/>
          <p:cNvSpPr>
            <a:spLocks noGrp="1" noChangeArrowheads="1"/>
          </p:cNvSpPr>
          <p:nvPr>
            <p:ph type="ftr" sz="quarter" idx="11"/>
          </p:nvPr>
        </p:nvSpPr>
        <p:spPr>
          <a:xfrm>
            <a:off x="3124200" y="6248400"/>
            <a:ext cx="2895600" cy="457200"/>
          </a:xfrm>
        </p:spPr>
        <p:txBody>
          <a:bodyPr/>
          <a:lstStyle>
            <a:lvl1pPr defTabSz="457200">
              <a:defRPr/>
            </a:lvl1pPr>
          </a:lstStyle>
          <a:p>
            <a:pPr>
              <a:defRPr/>
            </a:pPr>
            <a:endParaRPr lang="es-ES"/>
          </a:p>
        </p:txBody>
      </p:sp>
      <p:sp>
        <p:nvSpPr>
          <p:cNvPr id="222" name="Rectangle 222"/>
          <p:cNvSpPr>
            <a:spLocks noGrp="1" noChangeArrowheads="1"/>
          </p:cNvSpPr>
          <p:nvPr>
            <p:ph type="sldNum" sz="quarter" idx="12"/>
          </p:nvPr>
        </p:nvSpPr>
        <p:spPr/>
        <p:txBody>
          <a:bodyPr/>
          <a:lstStyle>
            <a:lvl1pPr defTabSz="457200">
              <a:defRPr>
                <a:cs typeface="ＭＳ Ｐゴシック" charset="0"/>
              </a:defRPr>
            </a:lvl1pPr>
          </a:lstStyle>
          <a:p>
            <a:pPr>
              <a:defRPr/>
            </a:pPr>
            <a:fld id="{2D074610-B605-1D48-83B4-8D907CB738EA}" type="slidenum">
              <a:rPr lang="es-ES"/>
              <a:pPr>
                <a:defRPr/>
              </a:pPr>
              <a:t>‹n.›</a:t>
            </a:fld>
            <a:endParaRPr lang="es-ES"/>
          </a:p>
        </p:txBody>
      </p:sp>
    </p:spTree>
    <p:extLst>
      <p:ext uri="{BB962C8B-B14F-4D97-AF65-F5344CB8AC3E}">
        <p14:creationId xmlns:p14="http://schemas.microsoft.com/office/powerpoint/2010/main" val="1939321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6510BB01-4344-A34D-864E-48B7BF92F456}" type="slidenum">
              <a:rPr lang="es-ES"/>
              <a:pPr>
                <a:defRPr/>
              </a:pPr>
              <a:t>‹n.›</a:t>
            </a:fld>
            <a:endParaRPr lang="es-ES"/>
          </a:p>
        </p:txBody>
      </p:sp>
      <p:sp>
        <p:nvSpPr>
          <p:cNvPr id="5" name="Rectangle 219"/>
          <p:cNvSpPr>
            <a:spLocks noGrp="1" noChangeArrowheads="1"/>
          </p:cNvSpPr>
          <p:nvPr>
            <p:ph type="dt" sz="half" idx="11"/>
          </p:nvPr>
        </p:nvSpPr>
        <p:spPr/>
        <p:txBody>
          <a:bodyPr/>
          <a:lstStyle>
            <a:lvl1pPr defTabSz="457200">
              <a:defRPr/>
            </a:lvl1pPr>
          </a:lstStyle>
          <a:p>
            <a:pPr>
              <a:defRPr/>
            </a:pPr>
            <a:endParaRPr lang="es-ES"/>
          </a:p>
        </p:txBody>
      </p:sp>
      <p:sp>
        <p:nvSpPr>
          <p:cNvPr id="6"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2413350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846E1942-9BE8-C547-84D5-0DD708CCB879}" type="slidenum">
              <a:rPr lang="es-ES"/>
              <a:pPr>
                <a:defRPr/>
              </a:pPr>
              <a:t>‹n.›</a:t>
            </a:fld>
            <a:endParaRPr lang="es-ES"/>
          </a:p>
        </p:txBody>
      </p:sp>
      <p:sp>
        <p:nvSpPr>
          <p:cNvPr id="5" name="Rectangle 219"/>
          <p:cNvSpPr>
            <a:spLocks noGrp="1" noChangeArrowheads="1"/>
          </p:cNvSpPr>
          <p:nvPr>
            <p:ph type="dt" sz="half" idx="11"/>
          </p:nvPr>
        </p:nvSpPr>
        <p:spPr/>
        <p:txBody>
          <a:bodyPr/>
          <a:lstStyle>
            <a:lvl1pPr defTabSz="457200">
              <a:defRPr/>
            </a:lvl1pPr>
          </a:lstStyle>
          <a:p>
            <a:pPr>
              <a:defRPr/>
            </a:pPr>
            <a:endParaRPr lang="es-ES"/>
          </a:p>
        </p:txBody>
      </p:sp>
      <p:sp>
        <p:nvSpPr>
          <p:cNvPr id="6"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4213126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A0527925-4BD8-B447-964B-CAD8C4925B66}" type="slidenum">
              <a:rPr lang="es-ES"/>
              <a:pPr>
                <a:defRPr/>
              </a:pPr>
              <a:t>‹n.›</a:t>
            </a:fld>
            <a:endParaRPr lang="es-ES"/>
          </a:p>
        </p:txBody>
      </p:sp>
      <p:sp>
        <p:nvSpPr>
          <p:cNvPr id="6" name="Rectangle 219"/>
          <p:cNvSpPr>
            <a:spLocks noGrp="1" noChangeArrowheads="1"/>
          </p:cNvSpPr>
          <p:nvPr>
            <p:ph type="dt" sz="half" idx="11"/>
          </p:nvPr>
        </p:nvSpPr>
        <p:spPr/>
        <p:txBody>
          <a:bodyPr/>
          <a:lstStyle>
            <a:lvl1pPr defTabSz="457200">
              <a:defRPr/>
            </a:lvl1pPr>
          </a:lstStyle>
          <a:p>
            <a:pPr>
              <a:defRPr/>
            </a:pPr>
            <a:endParaRPr lang="es-ES"/>
          </a:p>
        </p:txBody>
      </p:sp>
      <p:sp>
        <p:nvSpPr>
          <p:cNvPr id="7"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395473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30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420A7E6E-A1EB-F845-BBDE-D0B38EDE0759}" type="slidenum">
              <a:rPr lang="es-ES"/>
              <a:pPr>
                <a:defRPr/>
              </a:pPr>
              <a:t>‹n.›</a:t>
            </a:fld>
            <a:endParaRPr lang="es-ES"/>
          </a:p>
        </p:txBody>
      </p:sp>
      <p:sp>
        <p:nvSpPr>
          <p:cNvPr id="8" name="Rectangle 219"/>
          <p:cNvSpPr>
            <a:spLocks noGrp="1" noChangeArrowheads="1"/>
          </p:cNvSpPr>
          <p:nvPr>
            <p:ph type="dt" sz="half" idx="11"/>
          </p:nvPr>
        </p:nvSpPr>
        <p:spPr/>
        <p:txBody>
          <a:bodyPr/>
          <a:lstStyle>
            <a:lvl1pPr defTabSz="457200">
              <a:defRPr/>
            </a:lvl1pPr>
          </a:lstStyle>
          <a:p>
            <a:pPr>
              <a:defRPr/>
            </a:pPr>
            <a:endParaRPr lang="es-ES"/>
          </a:p>
        </p:txBody>
      </p:sp>
      <p:sp>
        <p:nvSpPr>
          <p:cNvPr id="9"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23180297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CBD5B565-D17D-0643-9715-D0E251E3584C}" type="slidenum">
              <a:rPr lang="es-ES"/>
              <a:pPr>
                <a:defRPr/>
              </a:pPr>
              <a:t>‹n.›</a:t>
            </a:fld>
            <a:endParaRPr lang="es-ES"/>
          </a:p>
        </p:txBody>
      </p:sp>
      <p:sp>
        <p:nvSpPr>
          <p:cNvPr id="4" name="Rectangle 219"/>
          <p:cNvSpPr>
            <a:spLocks noGrp="1" noChangeArrowheads="1"/>
          </p:cNvSpPr>
          <p:nvPr>
            <p:ph type="dt" sz="half" idx="11"/>
          </p:nvPr>
        </p:nvSpPr>
        <p:spPr/>
        <p:txBody>
          <a:bodyPr/>
          <a:lstStyle>
            <a:lvl1pPr defTabSz="457200">
              <a:defRPr/>
            </a:lvl1pPr>
          </a:lstStyle>
          <a:p>
            <a:pPr>
              <a:defRPr/>
            </a:pPr>
            <a:endParaRPr lang="es-ES"/>
          </a:p>
        </p:txBody>
      </p:sp>
      <p:sp>
        <p:nvSpPr>
          <p:cNvPr id="5"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384475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E208F761-2ADB-8644-8774-8D063DA707D4}" type="slidenum">
              <a:rPr lang="es-ES"/>
              <a:pPr>
                <a:defRPr/>
              </a:pPr>
              <a:t>‹n.›</a:t>
            </a:fld>
            <a:endParaRPr lang="es-ES"/>
          </a:p>
        </p:txBody>
      </p:sp>
      <p:sp>
        <p:nvSpPr>
          <p:cNvPr id="3" name="Rectangle 219"/>
          <p:cNvSpPr>
            <a:spLocks noGrp="1" noChangeArrowheads="1"/>
          </p:cNvSpPr>
          <p:nvPr>
            <p:ph type="dt" sz="half" idx="11"/>
          </p:nvPr>
        </p:nvSpPr>
        <p:spPr/>
        <p:txBody>
          <a:bodyPr/>
          <a:lstStyle>
            <a:lvl1pPr defTabSz="457200">
              <a:defRPr/>
            </a:lvl1pPr>
          </a:lstStyle>
          <a:p>
            <a:pPr>
              <a:defRPr/>
            </a:pPr>
            <a:endParaRPr lang="es-ES"/>
          </a:p>
        </p:txBody>
      </p:sp>
      <p:sp>
        <p:nvSpPr>
          <p:cNvPr id="4"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1375182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0DA0B29A-ECEE-4E4E-A59E-8B4CB1DD12E3}" type="slidenum">
              <a:rPr lang="es-ES"/>
              <a:pPr>
                <a:defRPr/>
              </a:pPr>
              <a:t>‹n.›</a:t>
            </a:fld>
            <a:endParaRPr lang="es-ES"/>
          </a:p>
        </p:txBody>
      </p:sp>
      <p:sp>
        <p:nvSpPr>
          <p:cNvPr id="6" name="Rectangle 219"/>
          <p:cNvSpPr>
            <a:spLocks noGrp="1" noChangeArrowheads="1"/>
          </p:cNvSpPr>
          <p:nvPr>
            <p:ph type="dt" sz="half" idx="11"/>
          </p:nvPr>
        </p:nvSpPr>
        <p:spPr/>
        <p:txBody>
          <a:bodyPr/>
          <a:lstStyle>
            <a:lvl1pPr defTabSz="457200">
              <a:defRPr/>
            </a:lvl1pPr>
          </a:lstStyle>
          <a:p>
            <a:pPr>
              <a:defRPr/>
            </a:pPr>
            <a:endParaRPr lang="es-ES"/>
          </a:p>
        </p:txBody>
      </p:sp>
      <p:sp>
        <p:nvSpPr>
          <p:cNvPr id="7"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38494098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8AFBAF42-049D-5C45-A11F-0706FE8D8841}" type="slidenum">
              <a:rPr lang="es-ES"/>
              <a:pPr>
                <a:defRPr/>
              </a:pPr>
              <a:t>‹n.›</a:t>
            </a:fld>
            <a:endParaRPr lang="es-ES"/>
          </a:p>
        </p:txBody>
      </p:sp>
      <p:sp>
        <p:nvSpPr>
          <p:cNvPr id="6" name="Rectangle 219"/>
          <p:cNvSpPr>
            <a:spLocks noGrp="1" noChangeArrowheads="1"/>
          </p:cNvSpPr>
          <p:nvPr>
            <p:ph type="dt" sz="half" idx="11"/>
          </p:nvPr>
        </p:nvSpPr>
        <p:spPr/>
        <p:txBody>
          <a:bodyPr/>
          <a:lstStyle>
            <a:lvl1pPr defTabSz="457200">
              <a:defRPr/>
            </a:lvl1pPr>
          </a:lstStyle>
          <a:p>
            <a:pPr>
              <a:defRPr/>
            </a:pPr>
            <a:endParaRPr lang="es-ES"/>
          </a:p>
        </p:txBody>
      </p:sp>
      <p:sp>
        <p:nvSpPr>
          <p:cNvPr id="7"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2572192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09108F1A-1A8B-BF41-8145-FD9BDA93E809}" type="slidenum">
              <a:rPr lang="es-ES"/>
              <a:pPr>
                <a:defRPr/>
              </a:pPr>
              <a:t>‹n.›</a:t>
            </a:fld>
            <a:endParaRPr lang="es-ES"/>
          </a:p>
        </p:txBody>
      </p:sp>
      <p:sp>
        <p:nvSpPr>
          <p:cNvPr id="5" name="Rectangle 219"/>
          <p:cNvSpPr>
            <a:spLocks noGrp="1" noChangeArrowheads="1"/>
          </p:cNvSpPr>
          <p:nvPr>
            <p:ph type="dt" sz="half" idx="11"/>
          </p:nvPr>
        </p:nvSpPr>
        <p:spPr/>
        <p:txBody>
          <a:bodyPr/>
          <a:lstStyle>
            <a:lvl1pPr defTabSz="457200">
              <a:defRPr/>
            </a:lvl1pPr>
          </a:lstStyle>
          <a:p>
            <a:pPr>
              <a:defRPr/>
            </a:pPr>
            <a:endParaRPr lang="es-ES"/>
          </a:p>
        </p:txBody>
      </p:sp>
      <p:sp>
        <p:nvSpPr>
          <p:cNvPr id="6"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651595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94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94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3300205D-4611-1546-9C03-BE07608562CB}" type="slidenum">
              <a:rPr lang="es-ES"/>
              <a:pPr>
                <a:defRPr/>
              </a:pPr>
              <a:t>‹n.›</a:t>
            </a:fld>
            <a:endParaRPr lang="es-ES"/>
          </a:p>
        </p:txBody>
      </p:sp>
      <p:sp>
        <p:nvSpPr>
          <p:cNvPr id="5" name="Rectangle 219"/>
          <p:cNvSpPr>
            <a:spLocks noGrp="1" noChangeArrowheads="1"/>
          </p:cNvSpPr>
          <p:nvPr>
            <p:ph type="dt" sz="half" idx="11"/>
          </p:nvPr>
        </p:nvSpPr>
        <p:spPr/>
        <p:txBody>
          <a:bodyPr/>
          <a:lstStyle>
            <a:lvl1pPr defTabSz="457200">
              <a:defRPr/>
            </a:lvl1pPr>
          </a:lstStyle>
          <a:p>
            <a:pPr>
              <a:defRPr/>
            </a:pPr>
            <a:endParaRPr lang="es-ES"/>
          </a:p>
        </p:txBody>
      </p:sp>
      <p:sp>
        <p:nvSpPr>
          <p:cNvPr id="6"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940631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3900"/>
          </a:xfrm>
        </p:spPr>
        <p:txBody>
          <a:bodyPr/>
          <a:lstStyle/>
          <a:p>
            <a:pPr lvl="0"/>
            <a:endParaRPr lang="es-ES" noProof="0" smtClean="0"/>
          </a:p>
        </p:txBody>
      </p:sp>
      <p:sp>
        <p:nvSpPr>
          <p:cNvPr id="4"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57C95CD0-96ED-C844-BC6F-E54CF50A6EDB}" type="slidenum">
              <a:rPr lang="es-ES"/>
              <a:pPr>
                <a:defRPr/>
              </a:pPr>
              <a:t>‹n.›</a:t>
            </a:fld>
            <a:endParaRPr lang="es-ES"/>
          </a:p>
        </p:txBody>
      </p:sp>
      <p:sp>
        <p:nvSpPr>
          <p:cNvPr id="5" name="Rectangle 219"/>
          <p:cNvSpPr>
            <a:spLocks noGrp="1" noChangeArrowheads="1"/>
          </p:cNvSpPr>
          <p:nvPr>
            <p:ph type="dt" sz="half" idx="11"/>
          </p:nvPr>
        </p:nvSpPr>
        <p:spPr/>
        <p:txBody>
          <a:bodyPr/>
          <a:lstStyle>
            <a:lvl1pPr defTabSz="457200">
              <a:defRPr/>
            </a:lvl1pPr>
          </a:lstStyle>
          <a:p>
            <a:pPr>
              <a:defRPr/>
            </a:pPr>
            <a:endParaRPr lang="es-ES"/>
          </a:p>
        </p:txBody>
      </p:sp>
      <p:sp>
        <p:nvSpPr>
          <p:cNvPr id="6"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2317762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33900"/>
          </a:xfrm>
        </p:spPr>
        <p:txBody>
          <a:bodyPr/>
          <a:lstStyle/>
          <a:p>
            <a:pPr lvl="0"/>
            <a:endParaRPr lang="es-ES" noProof="0" smtClean="0"/>
          </a:p>
        </p:txBody>
      </p:sp>
      <p:sp>
        <p:nvSpPr>
          <p:cNvPr id="4"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00D4594F-D3A6-EC42-B7AD-9E9996B43D99}" type="slidenum">
              <a:rPr lang="es-ES"/>
              <a:pPr>
                <a:defRPr/>
              </a:pPr>
              <a:t>‹n.›</a:t>
            </a:fld>
            <a:endParaRPr lang="es-ES"/>
          </a:p>
        </p:txBody>
      </p:sp>
      <p:sp>
        <p:nvSpPr>
          <p:cNvPr id="5" name="Rectangle 219"/>
          <p:cNvSpPr>
            <a:spLocks noGrp="1" noChangeArrowheads="1"/>
          </p:cNvSpPr>
          <p:nvPr>
            <p:ph type="dt" sz="half" idx="11"/>
          </p:nvPr>
        </p:nvSpPr>
        <p:spPr/>
        <p:txBody>
          <a:bodyPr/>
          <a:lstStyle>
            <a:lvl1pPr defTabSz="457200">
              <a:defRPr/>
            </a:lvl1pPr>
          </a:lstStyle>
          <a:p>
            <a:pPr>
              <a:defRPr/>
            </a:pPr>
            <a:endParaRPr lang="es-ES"/>
          </a:p>
        </p:txBody>
      </p:sp>
      <p:sp>
        <p:nvSpPr>
          <p:cNvPr id="6"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738479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6A5690C3-A6DC-5B4F-A1A8-A51200D6126E}" type="slidenum">
              <a:rPr lang="es-ES"/>
              <a:pPr>
                <a:defRPr/>
              </a:pPr>
              <a:t>‹n.›</a:t>
            </a:fld>
            <a:endParaRPr lang="es-ES"/>
          </a:p>
        </p:txBody>
      </p:sp>
      <p:sp>
        <p:nvSpPr>
          <p:cNvPr id="5" name="Rectangle 219"/>
          <p:cNvSpPr>
            <a:spLocks noGrp="1" noChangeArrowheads="1"/>
          </p:cNvSpPr>
          <p:nvPr>
            <p:ph type="dt" sz="half" idx="11"/>
          </p:nvPr>
        </p:nvSpPr>
        <p:spPr/>
        <p:txBody>
          <a:bodyPr/>
          <a:lstStyle>
            <a:lvl1pPr defTabSz="457200">
              <a:defRPr/>
            </a:lvl1pPr>
          </a:lstStyle>
          <a:p>
            <a:pPr>
              <a:defRPr/>
            </a:pPr>
            <a:endParaRPr lang="es-ES"/>
          </a:p>
        </p:txBody>
      </p:sp>
      <p:sp>
        <p:nvSpPr>
          <p:cNvPr id="6"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97331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80940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3815CABB-B831-DD43-B0EA-303278A52396}" type="slidenum">
              <a:rPr lang="es-ES"/>
              <a:pPr>
                <a:defRPr/>
              </a:pPr>
              <a:t>‹n.›</a:t>
            </a:fld>
            <a:endParaRPr lang="es-ES"/>
          </a:p>
        </p:txBody>
      </p:sp>
      <p:sp>
        <p:nvSpPr>
          <p:cNvPr id="6" name="Rectangle 219"/>
          <p:cNvSpPr>
            <a:spLocks noGrp="1" noChangeArrowheads="1"/>
          </p:cNvSpPr>
          <p:nvPr>
            <p:ph type="dt" sz="half" idx="11"/>
          </p:nvPr>
        </p:nvSpPr>
        <p:spPr/>
        <p:txBody>
          <a:bodyPr/>
          <a:lstStyle>
            <a:lvl1pPr defTabSz="457200">
              <a:defRPr/>
            </a:lvl1pPr>
          </a:lstStyle>
          <a:p>
            <a:pPr>
              <a:defRPr/>
            </a:pPr>
            <a:endParaRPr lang="es-ES"/>
          </a:p>
        </p:txBody>
      </p:sp>
      <p:sp>
        <p:nvSpPr>
          <p:cNvPr id="7"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1229407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335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202A9437-6E4A-5D43-8707-372788D2887B}" type="slidenum">
              <a:rPr lang="es-ES"/>
              <a:pPr>
                <a:defRPr/>
              </a:pPr>
              <a:t>‹n.›</a:t>
            </a:fld>
            <a:endParaRPr lang="es-ES"/>
          </a:p>
        </p:txBody>
      </p:sp>
      <p:sp>
        <p:nvSpPr>
          <p:cNvPr id="7" name="Rectangle 219"/>
          <p:cNvSpPr>
            <a:spLocks noGrp="1" noChangeArrowheads="1"/>
          </p:cNvSpPr>
          <p:nvPr>
            <p:ph type="dt" sz="half" idx="11"/>
          </p:nvPr>
        </p:nvSpPr>
        <p:spPr/>
        <p:txBody>
          <a:bodyPr/>
          <a:lstStyle>
            <a:lvl1pPr defTabSz="457200">
              <a:defRPr/>
            </a:lvl1pPr>
          </a:lstStyle>
          <a:p>
            <a:pPr>
              <a:defRPr/>
            </a:pPr>
            <a:endParaRPr lang="es-ES"/>
          </a:p>
        </p:txBody>
      </p:sp>
      <p:sp>
        <p:nvSpPr>
          <p:cNvPr id="8"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14777358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94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218"/>
          <p:cNvSpPr>
            <a:spLocks noGrp="1" noChangeArrowheads="1"/>
          </p:cNvSpPr>
          <p:nvPr>
            <p:ph type="sldNum" sz="quarter" idx="10"/>
          </p:nvPr>
        </p:nvSpPr>
        <p:spPr/>
        <p:txBody>
          <a:bodyPr/>
          <a:lstStyle>
            <a:lvl1pPr defTabSz="457200">
              <a:defRPr>
                <a:cs typeface="ＭＳ Ｐゴシック" charset="0"/>
              </a:defRPr>
            </a:lvl1pPr>
          </a:lstStyle>
          <a:p>
            <a:pPr>
              <a:defRPr/>
            </a:pPr>
            <a:fld id="{D2C54FF4-EDC1-5F43-91DD-2E0F79D7191A}" type="slidenum">
              <a:rPr lang="es-ES"/>
              <a:pPr>
                <a:defRPr/>
              </a:pPr>
              <a:t>‹n.›</a:t>
            </a:fld>
            <a:endParaRPr lang="es-ES"/>
          </a:p>
        </p:txBody>
      </p:sp>
      <p:sp>
        <p:nvSpPr>
          <p:cNvPr id="4" name="Rectangle 219"/>
          <p:cNvSpPr>
            <a:spLocks noGrp="1" noChangeArrowheads="1"/>
          </p:cNvSpPr>
          <p:nvPr>
            <p:ph type="dt" sz="half" idx="11"/>
          </p:nvPr>
        </p:nvSpPr>
        <p:spPr/>
        <p:txBody>
          <a:bodyPr/>
          <a:lstStyle>
            <a:lvl1pPr defTabSz="457200">
              <a:defRPr/>
            </a:lvl1pPr>
          </a:lstStyle>
          <a:p>
            <a:pPr>
              <a:defRPr/>
            </a:pPr>
            <a:endParaRPr lang="es-ES"/>
          </a:p>
        </p:txBody>
      </p:sp>
      <p:sp>
        <p:nvSpPr>
          <p:cNvPr id="5" name="Rectangle 220"/>
          <p:cNvSpPr>
            <a:spLocks noGrp="1" noChangeArrowheads="1"/>
          </p:cNvSpPr>
          <p:nvPr>
            <p:ph type="ftr" sz="quarter" idx="12"/>
          </p:nvPr>
        </p:nvSpPr>
        <p:spPr/>
        <p:txBody>
          <a:bodyPr/>
          <a:lstStyle>
            <a:lvl1pPr defTabSz="457200">
              <a:defRPr/>
            </a:lvl1pPr>
          </a:lstStyle>
          <a:p>
            <a:pPr>
              <a:defRPr/>
            </a:pPr>
            <a:endParaRPr lang="es-ES"/>
          </a:p>
        </p:txBody>
      </p:sp>
    </p:spTree>
    <p:extLst>
      <p:ext uri="{BB962C8B-B14F-4D97-AF65-F5344CB8AC3E}">
        <p14:creationId xmlns:p14="http://schemas.microsoft.com/office/powerpoint/2010/main" val="251061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6171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3.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theme" Target="../theme/theme3.xml"/><Relationship Id="rId17" Type="http://schemas.openxmlformats.org/officeDocument/2006/relationships/image" Target="../media/image1.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theme" Target="../theme/theme4.xml"/><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theme" Target="../theme/theme5.xml"/><Relationship Id="rId17" Type="http://schemas.openxmlformats.org/officeDocument/2006/relationships/image" Target="../media/image1.jpe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slideLayout" Target="../slideLayouts/slideLayout79.xml"/><Relationship Id="rId15" Type="http://schemas.openxmlformats.org/officeDocument/2006/relationships/slideLayout" Target="../slideLayouts/slideLayout80.xml"/><Relationship Id="rId16" Type="http://schemas.openxmlformats.org/officeDocument/2006/relationships/slideLayout" Target="../slideLayouts/slideLayout81.xml"/><Relationship Id="rId17" Type="http://schemas.openxmlformats.org/officeDocument/2006/relationships/slideLayout" Target="../slideLayouts/slideLayout82.xml"/><Relationship Id="rId18" Type="http://schemas.openxmlformats.org/officeDocument/2006/relationships/theme" Target="../theme/theme6.xml"/><Relationship Id="rId19" Type="http://schemas.openxmlformats.org/officeDocument/2006/relationships/image" Target="../media/image6.pn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1557338"/>
            <a:ext cx="9144000" cy="48244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b="1">
              <a:solidFill>
                <a:srgbClr val="000000"/>
              </a:solidFill>
              <a:latin typeface="Calibri" charset="0"/>
            </a:endParaRPr>
          </a:p>
        </p:txBody>
      </p:sp>
      <p:sp>
        <p:nvSpPr>
          <p:cNvPr id="614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pic>
        <p:nvPicPr>
          <p:cNvPr id="1029" name="Picture 5" descr="UHBS_LOGO_CMY[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29475" y="6453188"/>
            <a:ext cx="1806575" cy="357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35"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546" r:id="rId12"/>
    <p:sldLayoutId id="2147486547" r:id="rId13"/>
    <p:sldLayoutId id="2147486548" r:id="rId14"/>
    <p:sldLayoutId id="2147486549" r:id="rId15"/>
  </p:sldLayoutIdLst>
  <p:hf sldNum="0" hdr="0" ftr="0" dt="0"/>
  <p:txStyles>
    <p:titleStyle>
      <a:lvl1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5pPr>
      <a:lvl6pPr marL="4572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S:\01_ACTIVE_PROJECTS\GSK\2278_GSK_SrLdrMtg2010\CubistProjectFiles\PPT\LinkedArt\4x3-text-slid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429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3"/>
          <p:cNvSpPr>
            <a:spLocks noChangeArrowheads="1"/>
          </p:cNvSpPr>
          <p:nvPr/>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
        <p:nvSpPr>
          <p:cNvPr id="3076" name="Title Placeholder 1"/>
          <p:cNvSpPr>
            <a:spLocks noGrp="1"/>
          </p:cNvSpPr>
          <p:nvPr>
            <p:ph type="title"/>
          </p:nvPr>
        </p:nvSpPr>
        <p:spPr bwMode="auto">
          <a:xfrm>
            <a:off x="241300" y="177800"/>
            <a:ext cx="85947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6550" r:id="rId1"/>
    <p:sldLayoutId id="2147486551" r:id="rId2"/>
    <p:sldLayoutId id="2147486552" r:id="rId3"/>
    <p:sldLayoutId id="2147486553" r:id="rId4"/>
    <p:sldLayoutId id="2147486554" r:id="rId5"/>
    <p:sldLayoutId id="2147486555" r:id="rId6"/>
    <p:sldLayoutId id="2147486556" r:id="rId7"/>
    <p:sldLayoutId id="2147486557" r:id="rId8"/>
    <p:sldLayoutId id="2147486558" r:id="rId9"/>
    <p:sldLayoutId id="2147486559" r:id="rId10"/>
    <p:sldLayoutId id="2147486560" r:id="rId11"/>
    <p:sldLayoutId id="2147486561" r:id="rId12"/>
    <p:sldLayoutId id="2147486562" r:id="rId13"/>
    <p:sldLayoutId id="2147486563" r:id="rId14"/>
    <p:sldLayoutId id="2147486564"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600" b="1" kern="1200">
          <a:solidFill>
            <a:schemeClr val="tx1"/>
          </a:solidFill>
          <a:latin typeface="Arial" pitchFamily="34" charset="0"/>
          <a:ea typeface="ＭＳ Ｐゴシック" charset="-128"/>
          <a:cs typeface="Arial" pitchFamily="34" charset="0"/>
        </a:defRPr>
      </a:lvl1pPr>
      <a:lvl2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2pPr>
      <a:lvl3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3pPr>
      <a:lvl4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4pPr>
      <a:lvl5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5pPr>
      <a:lvl6pPr marL="457200" algn="l" rtl="0" fontAlgn="base">
        <a:spcBef>
          <a:spcPct val="0"/>
        </a:spcBef>
        <a:spcAft>
          <a:spcPct val="0"/>
        </a:spcAft>
        <a:defRPr sz="2600" b="1">
          <a:solidFill>
            <a:schemeClr val="tx1"/>
          </a:solidFill>
          <a:latin typeface="Arial" charset="0"/>
          <a:cs typeface="Arial" charset="0"/>
        </a:defRPr>
      </a:lvl6pPr>
      <a:lvl7pPr marL="914400" algn="l" rtl="0" fontAlgn="base">
        <a:spcBef>
          <a:spcPct val="0"/>
        </a:spcBef>
        <a:spcAft>
          <a:spcPct val="0"/>
        </a:spcAft>
        <a:defRPr sz="2600" b="1">
          <a:solidFill>
            <a:schemeClr val="tx1"/>
          </a:solidFill>
          <a:latin typeface="Arial" charset="0"/>
          <a:cs typeface="Arial" charset="0"/>
        </a:defRPr>
      </a:lvl7pPr>
      <a:lvl8pPr marL="1371600" algn="l" rtl="0" fontAlgn="base">
        <a:spcBef>
          <a:spcPct val="0"/>
        </a:spcBef>
        <a:spcAft>
          <a:spcPct val="0"/>
        </a:spcAft>
        <a:defRPr sz="2600" b="1">
          <a:solidFill>
            <a:schemeClr val="tx1"/>
          </a:solidFill>
          <a:latin typeface="Arial" charset="0"/>
          <a:cs typeface="Arial" charset="0"/>
        </a:defRPr>
      </a:lvl8pPr>
      <a:lvl9pPr marL="1828800" algn="l" rtl="0" fontAlgn="base">
        <a:spcBef>
          <a:spcPct val="0"/>
        </a:spcBef>
        <a:spcAft>
          <a:spcPct val="0"/>
        </a:spcAft>
        <a:defRPr sz="2600" b="1">
          <a:solidFill>
            <a:schemeClr val="tx1"/>
          </a:solidFill>
          <a:latin typeface="Arial" charset="0"/>
          <a:cs typeface="Arial" charset="0"/>
        </a:defRPr>
      </a:lvl9pPr>
    </p:titleStyle>
    <p:bodyStyle>
      <a:lvl1pPr marL="177800" indent="-177800" algn="l" rtl="0" eaLnBrk="0" fontAlgn="base" hangingPunct="0">
        <a:spcBef>
          <a:spcPct val="0"/>
        </a:spcBef>
        <a:spcAft>
          <a:spcPts val="1000"/>
        </a:spcAft>
        <a:buClr>
          <a:schemeClr val="accent1"/>
        </a:buClr>
        <a:buSzPct val="120000"/>
        <a:buFont typeface="Wingdings" charset="0"/>
        <a:buChar char="§"/>
        <a:defRPr sz="3200" kern="1200">
          <a:solidFill>
            <a:schemeClr val="tx1"/>
          </a:solidFill>
          <a:latin typeface="Arial" pitchFamily="34" charset="0"/>
          <a:ea typeface="ＭＳ Ｐゴシック" charset="-128"/>
          <a:cs typeface="Arial" pitchFamily="34" charset="0"/>
        </a:defRPr>
      </a:lvl1pPr>
      <a:lvl2pPr marL="444500" indent="-177800" algn="l" rtl="0" eaLnBrk="0" fontAlgn="base" hangingPunct="0">
        <a:spcBef>
          <a:spcPct val="0"/>
        </a:spcBef>
        <a:spcAft>
          <a:spcPts val="800"/>
        </a:spcAft>
        <a:buClr>
          <a:schemeClr val="accent1"/>
        </a:buClr>
        <a:buSzPct val="120000"/>
        <a:buFont typeface="Arial" charset="0"/>
        <a:buChar char="–"/>
        <a:defRPr sz="1600" kern="1200">
          <a:solidFill>
            <a:schemeClr val="tx1"/>
          </a:solidFill>
          <a:latin typeface="Arial" pitchFamily="34" charset="0"/>
          <a:ea typeface="ＭＳ Ｐゴシック" charset="-128"/>
          <a:cs typeface="Arial" pitchFamily="34" charset="0"/>
        </a:defRPr>
      </a:lvl2pPr>
      <a:lvl3pPr marL="804863" indent="-119063" algn="l" rtl="0" eaLnBrk="0" fontAlgn="base" hangingPunct="0">
        <a:spcBef>
          <a:spcPct val="20000"/>
        </a:spcBef>
        <a:spcAft>
          <a:spcPct val="0"/>
        </a:spcAft>
        <a:buClr>
          <a:schemeClr val="accent1"/>
        </a:buClr>
        <a:buFont typeface="Arial" charset="0"/>
        <a:buChar char="–"/>
        <a:defRPr sz="1400" kern="1200">
          <a:solidFill>
            <a:schemeClr val="tx1"/>
          </a:solidFill>
          <a:latin typeface="Arial" pitchFamily="34" charset="0"/>
          <a:ea typeface="ＭＳ Ｐゴシック" charset="-128"/>
          <a:cs typeface="Arial" pitchFamily="34" charset="0"/>
        </a:defRPr>
      </a:lvl3pPr>
      <a:lvl4pPr marL="1314450" indent="-171450" algn="l" rtl="0" eaLnBrk="0" fontAlgn="base" hangingPunct="0">
        <a:spcBef>
          <a:spcPct val="20000"/>
        </a:spcBef>
        <a:spcAft>
          <a:spcPct val="0"/>
        </a:spcAft>
        <a:buClr>
          <a:schemeClr val="accent1"/>
        </a:buClr>
        <a:buChar char="–"/>
        <a:defRPr sz="1400" kern="1200">
          <a:solidFill>
            <a:schemeClr val="tx1"/>
          </a:solidFill>
          <a:latin typeface="Arial" pitchFamily="34" charset="0"/>
          <a:ea typeface="ＭＳ Ｐゴシック" charset="-128"/>
          <a:cs typeface="Arial" pitchFamily="34" charset="0"/>
        </a:defRPr>
      </a:lvl4pPr>
      <a:lvl5pPr marL="1714500" indent="-171450" algn="l" rtl="0" eaLnBrk="0" fontAlgn="base" hangingPunct="0">
        <a:spcBef>
          <a:spcPct val="20000"/>
        </a:spcBef>
        <a:spcAft>
          <a:spcPct val="0"/>
        </a:spcAft>
        <a:buClr>
          <a:schemeClr val="accent1"/>
        </a:buClr>
        <a:buChar char="–"/>
        <a:defRPr sz="1400" kern="1200">
          <a:solidFill>
            <a:schemeClr val="tx1"/>
          </a:solidFill>
          <a:latin typeface="Arial" pitchFamily="34" charset="0"/>
          <a:ea typeface="ＭＳ Ｐゴシック" charset="-128"/>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1557338"/>
            <a:ext cx="9144000" cy="48244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b="1">
              <a:solidFill>
                <a:srgbClr val="000000"/>
              </a:solidFill>
              <a:latin typeface="Calibri" charset="0"/>
            </a:endParaRPr>
          </a:p>
        </p:txBody>
      </p:sp>
      <p:sp>
        <p:nvSpPr>
          <p:cNvPr id="614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9220"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pic>
        <p:nvPicPr>
          <p:cNvPr id="9221" name="Picture 5" descr="UHBS_LOGO_CMY[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29475" y="6453188"/>
            <a:ext cx="1806575" cy="357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65" r:id="rId1"/>
    <p:sldLayoutId id="2147486566" r:id="rId2"/>
    <p:sldLayoutId id="2147486567" r:id="rId3"/>
    <p:sldLayoutId id="2147486568" r:id="rId4"/>
    <p:sldLayoutId id="2147486569" r:id="rId5"/>
    <p:sldLayoutId id="2147486570" r:id="rId6"/>
    <p:sldLayoutId id="2147486571" r:id="rId7"/>
    <p:sldLayoutId id="2147486572" r:id="rId8"/>
    <p:sldLayoutId id="2147486573" r:id="rId9"/>
    <p:sldLayoutId id="2147486574" r:id="rId10"/>
    <p:sldLayoutId id="2147486575" r:id="rId11"/>
    <p:sldLayoutId id="2147486576" r:id="rId12"/>
    <p:sldLayoutId id="2147486577" r:id="rId13"/>
    <p:sldLayoutId id="2147486578" r:id="rId14"/>
    <p:sldLayoutId id="2147486579" r:id="rId15"/>
  </p:sldLayoutIdLst>
  <p:hf sldNum="0" hdr="0" ftr="0" dt="0"/>
  <p:txStyles>
    <p:titleStyle>
      <a:lvl1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5pPr>
      <a:lvl6pPr marL="4572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Title</a:t>
            </a:r>
          </a:p>
        </p:txBody>
      </p:sp>
      <p:sp>
        <p:nvSpPr>
          <p:cNvPr id="11267" name="Rectangle 3"/>
          <p:cNvSpPr>
            <a:spLocks noGrp="1" noChangeArrowheads="1"/>
          </p:cNvSpPr>
          <p:nvPr>
            <p:ph type="body" idx="1"/>
          </p:nvPr>
        </p:nvSpPr>
        <p:spPr bwMode="auto">
          <a:xfrm>
            <a:off x="457200" y="1411288"/>
            <a:ext cx="8218488"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First order bullet</a:t>
            </a:r>
          </a:p>
          <a:p>
            <a:pPr lvl="1"/>
            <a:r>
              <a:rPr lang="de-DE"/>
              <a:t>Second order bullet</a:t>
            </a:r>
          </a:p>
          <a:p>
            <a:pPr lvl="2"/>
            <a:r>
              <a:rPr lang="de-DE"/>
              <a:t>Third order bullet</a:t>
            </a:r>
          </a:p>
          <a:p>
            <a:pPr lvl="3"/>
            <a:r>
              <a:rPr lang="de-DE"/>
              <a:t>Fourth order bullet</a:t>
            </a:r>
          </a:p>
        </p:txBody>
      </p:sp>
    </p:spTree>
  </p:cSld>
  <p:clrMap bg1="lt1" tx1="dk1" bg2="lt2" tx2="dk2" accent1="accent1" accent2="accent2" accent3="accent3" accent4="accent4" accent5="accent5" accent6="accent6" hlink="hlink" folHlink="folHlink"/>
  <p:sldLayoutIdLst>
    <p:sldLayoutId id="2147486580" r:id="rId1"/>
    <p:sldLayoutId id="2147486531" r:id="rId2"/>
    <p:sldLayoutId id="2147486532" r:id="rId3"/>
    <p:sldLayoutId id="2147486533" r:id="rId4"/>
    <p:sldLayoutId id="2147486534" r:id="rId5"/>
  </p:sldLayoutIdLst>
  <p:transition xmlns:p14="http://schemas.microsoft.com/office/powerpoint/2010/main" spd="med">
    <p:fade/>
  </p:transition>
  <p:hf hdr="0" ftr="0" dt="0"/>
  <p:txStyles>
    <p:titleStyle>
      <a:lvl1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1pPr>
      <a:lvl2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800" b="1">
          <a:solidFill>
            <a:srgbClr val="00467A"/>
          </a:solidFill>
          <a:latin typeface="Helvetica" pitchFamily="34" charset="0"/>
        </a:defRPr>
      </a:lvl6pPr>
      <a:lvl7pPr marL="914400" algn="l" rtl="0" eaLnBrk="0" fontAlgn="base" hangingPunct="0">
        <a:spcBef>
          <a:spcPct val="0"/>
        </a:spcBef>
        <a:spcAft>
          <a:spcPct val="0"/>
        </a:spcAft>
        <a:defRPr sz="2800" b="1">
          <a:solidFill>
            <a:srgbClr val="00467A"/>
          </a:solidFill>
          <a:latin typeface="Helvetica" pitchFamily="34" charset="0"/>
        </a:defRPr>
      </a:lvl7pPr>
      <a:lvl8pPr marL="1371600" algn="l" rtl="0" eaLnBrk="0" fontAlgn="base" hangingPunct="0">
        <a:spcBef>
          <a:spcPct val="0"/>
        </a:spcBef>
        <a:spcAft>
          <a:spcPct val="0"/>
        </a:spcAft>
        <a:defRPr sz="2800" b="1">
          <a:solidFill>
            <a:srgbClr val="00467A"/>
          </a:solidFill>
          <a:latin typeface="Helvetica" pitchFamily="34" charset="0"/>
        </a:defRPr>
      </a:lvl8pPr>
      <a:lvl9pPr marL="1828800" algn="l" rtl="0" eaLnBrk="0" fontAlgn="base" hangingPunct="0">
        <a:spcBef>
          <a:spcPct val="0"/>
        </a:spcBef>
        <a:spcAft>
          <a:spcPct val="0"/>
        </a:spcAft>
        <a:defRPr sz="2800" b="1">
          <a:solidFill>
            <a:srgbClr val="00467A"/>
          </a:solidFill>
          <a:latin typeface="Helvetica" pitchFamily="34" charset="0"/>
        </a:defRPr>
      </a:lvl9pPr>
    </p:titleStyle>
    <p:bodyStyle>
      <a:lvl1pPr marL="177800" indent="-177800" algn="l" rtl="0" eaLnBrk="0" fontAlgn="base" hangingPunct="0">
        <a:spcBef>
          <a:spcPct val="20000"/>
        </a:spcBef>
        <a:spcAft>
          <a:spcPct val="0"/>
        </a:spcAft>
        <a:buClr>
          <a:schemeClr val="bg1"/>
        </a:buClr>
        <a:buChar char="•"/>
        <a:defRPr sz="2200">
          <a:solidFill>
            <a:schemeClr val="bg1"/>
          </a:solidFill>
          <a:latin typeface="Arial" pitchFamily="34" charset="0"/>
          <a:ea typeface="ＭＳ Ｐゴシック" charset="0"/>
          <a:cs typeface="ＭＳ Ｐゴシック" charset="0"/>
        </a:defRPr>
      </a:lvl1pPr>
      <a:lvl2pPr marL="533400" indent="-176213" algn="l" rtl="0" eaLnBrk="0" fontAlgn="base" hangingPunct="0">
        <a:spcBef>
          <a:spcPct val="20000"/>
        </a:spcBef>
        <a:spcAft>
          <a:spcPct val="0"/>
        </a:spcAft>
        <a:buClr>
          <a:schemeClr val="bg1"/>
        </a:buClr>
        <a:buFont typeface="Helvetica" charset="0"/>
        <a:buChar char="–"/>
        <a:defRPr sz="2000">
          <a:solidFill>
            <a:schemeClr val="bg1"/>
          </a:solidFill>
          <a:latin typeface="Arial" pitchFamily="34" charset="0"/>
          <a:ea typeface="ＭＳ Ｐゴシック" charset="0"/>
        </a:defRPr>
      </a:lvl2pPr>
      <a:lvl3pPr marL="901700" indent="-188913" algn="l" rtl="0" eaLnBrk="0" fontAlgn="base" hangingPunct="0">
        <a:spcBef>
          <a:spcPct val="20000"/>
        </a:spcBef>
        <a:spcAft>
          <a:spcPct val="0"/>
        </a:spcAft>
        <a:buClr>
          <a:schemeClr val="bg1"/>
        </a:buClr>
        <a:buFont typeface="Wingdings" charset="0"/>
        <a:buChar char="§"/>
        <a:defRPr>
          <a:solidFill>
            <a:schemeClr val="bg1"/>
          </a:solidFill>
          <a:latin typeface="Arial" pitchFamily="34" charset="0"/>
          <a:ea typeface="ＭＳ Ｐゴシック" charset="0"/>
        </a:defRPr>
      </a:lvl3pPr>
      <a:lvl4pPr marL="1257300" indent="-176213" algn="l" rtl="0" eaLnBrk="0" fontAlgn="base" hangingPunct="0">
        <a:spcBef>
          <a:spcPct val="20000"/>
        </a:spcBef>
        <a:spcAft>
          <a:spcPct val="0"/>
        </a:spcAft>
        <a:buClr>
          <a:schemeClr val="bg1"/>
        </a:buClr>
        <a:buChar char="•"/>
        <a:defRPr sz="1600">
          <a:solidFill>
            <a:schemeClr val="bg1"/>
          </a:solidFill>
          <a:latin typeface="Arial" pitchFamily="34" charset="0"/>
          <a:ea typeface="ＭＳ Ｐゴシック" charset="0"/>
        </a:defRPr>
      </a:lvl4pPr>
      <a:lvl5pPr marL="16129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ea typeface="ＭＳ Ｐゴシック" charset="0"/>
        </a:defRPr>
      </a:lvl5pPr>
      <a:lvl6pPr marL="20701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6pPr>
      <a:lvl7pPr marL="25273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7pPr>
      <a:lvl8pPr marL="29845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8pPr>
      <a:lvl9pPr marL="34417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userDrawn="1"/>
        </p:nvSpPr>
        <p:spPr bwMode="auto">
          <a:xfrm>
            <a:off x="0" y="1557338"/>
            <a:ext cx="9144000" cy="48244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b="1">
              <a:solidFill>
                <a:srgbClr val="000000"/>
              </a:solidFill>
              <a:latin typeface="Calibri" charset="0"/>
            </a:endParaRPr>
          </a:p>
        </p:txBody>
      </p:sp>
      <p:sp>
        <p:nvSpPr>
          <p:cNvPr id="614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331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pic>
        <p:nvPicPr>
          <p:cNvPr id="13317" name="Picture 5" descr="UHBS_LOGO_CMY[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29475" y="6453188"/>
            <a:ext cx="1806575" cy="357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 id="2147486587" r:id="rId7"/>
    <p:sldLayoutId id="2147486588" r:id="rId8"/>
    <p:sldLayoutId id="2147486589" r:id="rId9"/>
    <p:sldLayoutId id="2147486590" r:id="rId10"/>
    <p:sldLayoutId id="2147486591" r:id="rId11"/>
    <p:sldLayoutId id="2147486592" r:id="rId12"/>
    <p:sldLayoutId id="2147486593" r:id="rId13"/>
    <p:sldLayoutId id="2147486594" r:id="rId14"/>
    <p:sldLayoutId id="2147486595" r:id="rId15"/>
  </p:sldLayoutIdLst>
  <p:hf sldNum="0" hdr="0" ftr="0" dt="0"/>
  <p:txStyles>
    <p:titleStyle>
      <a:lvl1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5pPr>
      <a:lvl6pPr marL="4572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496888" y="1308100"/>
            <a:ext cx="10429876" cy="5908675"/>
            <a:chOff x="-313" y="824"/>
            <a:chExt cx="6570" cy="3722"/>
          </a:xfrm>
        </p:grpSpPr>
        <p:sp>
          <p:nvSpPr>
            <p:cNvPr id="11776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6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6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6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6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6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6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7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8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9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9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9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9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9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defTabSz="914400">
                <a:defRPr/>
              </a:pPr>
              <a:endParaRPr lang="es-ES">
                <a:solidFill>
                  <a:srgbClr val="FFFFFF"/>
                </a:solidFill>
                <a:effectLst>
                  <a:outerShdw blurRad="38100" dist="38100" dir="2700000" algn="tl">
                    <a:srgbClr val="000000"/>
                  </a:outerShdw>
                </a:effectLst>
                <a:cs typeface="Arial" charset="0"/>
              </a:endParaRPr>
            </a:p>
          </p:txBody>
        </p:sp>
        <p:sp>
          <p:nvSpPr>
            <p:cNvPr id="11779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79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79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79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79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0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1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2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3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4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5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6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7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8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89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0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1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2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3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4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5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6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sp>
          <p:nvSpPr>
            <p:cNvPr id="11797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defTabSz="914400">
                <a:defRPr/>
              </a:pPr>
              <a:endParaRPr lang="es-ES">
                <a:solidFill>
                  <a:srgbClr val="FFFFFF"/>
                </a:solidFill>
                <a:cs typeface="Arial" charset="0"/>
              </a:endParaRPr>
            </a:p>
          </p:txBody>
        </p:sp>
      </p:grpSp>
      <p:sp>
        <p:nvSpPr>
          <p:cNvPr id="11797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400">
              <a:defRPr sz="1200">
                <a:solidFill>
                  <a:srgbClr val="FFFFFF"/>
                </a:solidFill>
                <a:effectLst>
                  <a:outerShdw blurRad="38100" dist="38100" dir="2700000" algn="tl">
                    <a:srgbClr val="000000"/>
                  </a:outerShdw>
                </a:effectLst>
                <a:cs typeface="Arial" charset="0"/>
              </a:defRPr>
            </a:lvl1pPr>
          </a:lstStyle>
          <a:p>
            <a:pPr>
              <a:defRPr/>
            </a:pPr>
            <a:fld id="{CEC7B4CA-D0BF-3E4C-8EAE-F6AAEA5E633F}" type="slidenum">
              <a:rPr lang="es-ES"/>
              <a:pPr>
                <a:defRPr/>
              </a:pPr>
              <a:t>‹n.›</a:t>
            </a:fld>
            <a:endParaRPr lang="es-ES"/>
          </a:p>
        </p:txBody>
      </p:sp>
      <p:sp>
        <p:nvSpPr>
          <p:cNvPr id="11797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400">
              <a:defRPr sz="1200">
                <a:solidFill>
                  <a:srgbClr val="FFFFFF"/>
                </a:solidFill>
                <a:effectLst>
                  <a:outerShdw blurRad="38100" dist="38100" dir="2700000" algn="tl">
                    <a:srgbClr val="000000"/>
                  </a:outerShdw>
                </a:effectLst>
                <a:latin typeface="Arial" charset="0"/>
                <a:ea typeface="+mn-ea"/>
                <a:cs typeface="Arial" charset="0"/>
              </a:defRPr>
            </a:lvl1pPr>
          </a:lstStyle>
          <a:p>
            <a:pPr>
              <a:defRPr/>
            </a:pPr>
            <a:endParaRPr lang="es-ES"/>
          </a:p>
        </p:txBody>
      </p:sp>
      <p:sp>
        <p:nvSpPr>
          <p:cNvPr id="11798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400">
              <a:defRPr sz="1200">
                <a:solidFill>
                  <a:srgbClr val="FFFFFF"/>
                </a:solidFill>
                <a:effectLst>
                  <a:outerShdw blurRad="38100" dist="38100" dir="2700000" algn="tl">
                    <a:srgbClr val="000000"/>
                  </a:outerShdw>
                </a:effectLst>
                <a:latin typeface="Arial" charset="0"/>
                <a:ea typeface="+mn-ea"/>
                <a:cs typeface="Arial" charset="0"/>
              </a:defRPr>
            </a:lvl1pPr>
          </a:lstStyle>
          <a:p>
            <a:pPr>
              <a:defRPr/>
            </a:pPr>
            <a:endParaRPr lang="es-ES"/>
          </a:p>
        </p:txBody>
      </p:sp>
      <p:sp>
        <p:nvSpPr>
          <p:cNvPr id="11798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798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Tree>
  </p:cSld>
  <p:clrMap bg1="dk2" tx1="lt1" bg2="dk1" tx2="lt2" accent1="accent1" accent2="accent2" accent3="accent3" accent4="accent4" accent5="accent5" accent6="accent6" hlink="hlink" folHlink="folHlink"/>
  <p:sldLayoutIdLst>
    <p:sldLayoutId id="2147486596" r:id="rId1"/>
    <p:sldLayoutId id="2147486597" r:id="rId2"/>
    <p:sldLayoutId id="2147486598" r:id="rId3"/>
    <p:sldLayoutId id="2147486599" r:id="rId4"/>
    <p:sldLayoutId id="2147486600" r:id="rId5"/>
    <p:sldLayoutId id="2147486601" r:id="rId6"/>
    <p:sldLayoutId id="2147486602" r:id="rId7"/>
    <p:sldLayoutId id="2147486603" r:id="rId8"/>
    <p:sldLayoutId id="2147486604" r:id="rId9"/>
    <p:sldLayoutId id="2147486605" r:id="rId10"/>
    <p:sldLayoutId id="2147486606" r:id="rId11"/>
    <p:sldLayoutId id="2147486607" r:id="rId12"/>
    <p:sldLayoutId id="2147486608" r:id="rId13"/>
    <p:sldLayoutId id="2147486609" r:id="rId14"/>
    <p:sldLayoutId id="2147486610" r:id="rId15"/>
    <p:sldLayoutId id="2147486611" r:id="rId16"/>
    <p:sldLayoutId id="2147486612" r:id="rId17"/>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charset="0"/>
        <a:buBlip>
          <a:blip r:embed="rId19"/>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SzPct val="5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charset="0"/>
        <a:buBlip>
          <a:blip r:embed="rId19"/>
        </a:buBlip>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5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charset="0"/>
        <a:buBlip>
          <a:blip r:embed="rId19"/>
        </a:buBlip>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5.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5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5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5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5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8.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3.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4.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ctrTitle" idx="4294967295"/>
          </p:nvPr>
        </p:nvSpPr>
        <p:spPr>
          <a:xfrm>
            <a:off x="323850" y="55563"/>
            <a:ext cx="864076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200">
                <a:solidFill>
                  <a:srgbClr val="FF0000"/>
                </a:solidFill>
                <a:effectLst/>
                <a:latin typeface="Calibri" charset="0"/>
              </a:rPr>
              <a:t>ANTIINFLAMMATORY THERAPY AND INFLAMMATION IN PULMONARY INFECTIONS</a:t>
            </a:r>
            <a:endParaRPr lang="it-IT" sz="3200">
              <a:solidFill>
                <a:srgbClr val="FF0000"/>
              </a:solidFill>
              <a:effectLst/>
              <a:latin typeface="Calibri" charset="0"/>
            </a:endParaRPr>
          </a:p>
        </p:txBody>
      </p:sp>
      <p:sp>
        <p:nvSpPr>
          <p:cNvPr id="16387" name="Rectangle 3"/>
          <p:cNvSpPr>
            <a:spLocks noGrp="1" noChangeArrowheads="1"/>
          </p:cNvSpPr>
          <p:nvPr>
            <p:ph type="subTitle" idx="4294967295"/>
          </p:nvPr>
        </p:nvSpPr>
        <p:spPr>
          <a:xfrm>
            <a:off x="900113" y="1527175"/>
            <a:ext cx="7559675" cy="1489075"/>
          </a:xfrm>
        </p:spPr>
        <p:txBody>
          <a:bodyPr/>
          <a:lstStyle/>
          <a:p>
            <a:pPr marL="0" indent="0" algn="ctr" eaLnBrk="1" hangingPunct="1">
              <a:lnSpc>
                <a:spcPct val="90000"/>
              </a:lnSpc>
              <a:buFontTx/>
              <a:buNone/>
              <a:defRPr/>
            </a:pPr>
            <a:r>
              <a:rPr lang="en-GB" sz="2400" b="1" dirty="0" smtClean="0">
                <a:solidFill>
                  <a:srgbClr val="0000FF"/>
                </a:solidFill>
                <a:ea typeface="+mn-ea"/>
                <a:cs typeface="+mn-cs"/>
              </a:rPr>
              <a:t>Francesco Blasi</a:t>
            </a:r>
            <a:endParaRPr lang="en-GB" sz="2400" b="1" dirty="0">
              <a:solidFill>
                <a:srgbClr val="0000FF"/>
              </a:solidFill>
              <a:ea typeface="+mn-ea"/>
              <a:cs typeface="+mn-cs"/>
            </a:endParaRPr>
          </a:p>
          <a:p>
            <a:pPr algn="ctr" eaLnBrk="1" hangingPunct="1">
              <a:lnSpc>
                <a:spcPct val="90000"/>
              </a:lnSpc>
              <a:buClr>
                <a:srgbClr val="FFFFFF"/>
              </a:buClr>
              <a:buFont typeface="Wingdings" charset="0"/>
              <a:buNone/>
              <a:defRPr/>
            </a:pPr>
            <a:r>
              <a:rPr lang="it-IT" sz="1800" b="1" dirty="0" err="1" smtClean="0">
                <a:solidFill>
                  <a:srgbClr val="0000FF"/>
                </a:solidFill>
                <a:latin typeface="Times New Roman" charset="0"/>
                <a:ea typeface="+mn-ea"/>
                <a:cs typeface="+mn-cs"/>
              </a:rPr>
              <a:t>Department</a:t>
            </a:r>
            <a:r>
              <a:rPr lang="it-IT" sz="1800" b="1" dirty="0" smtClean="0">
                <a:solidFill>
                  <a:srgbClr val="0000FF"/>
                </a:solidFill>
                <a:latin typeface="Times New Roman" charset="0"/>
                <a:ea typeface="+mn-ea"/>
                <a:cs typeface="+mn-cs"/>
              </a:rPr>
              <a:t> </a:t>
            </a:r>
            <a:r>
              <a:rPr lang="it-IT" sz="1800" b="1" dirty="0" err="1" smtClean="0">
                <a:solidFill>
                  <a:srgbClr val="0000FF"/>
                </a:solidFill>
                <a:latin typeface="Times New Roman" charset="0"/>
                <a:ea typeface="+mn-ea"/>
                <a:cs typeface="+mn-cs"/>
              </a:rPr>
              <a:t>Pathophysiology</a:t>
            </a:r>
            <a:r>
              <a:rPr lang="it-IT" sz="1800" b="1" dirty="0" smtClean="0">
                <a:solidFill>
                  <a:srgbClr val="0000FF"/>
                </a:solidFill>
                <a:latin typeface="Times New Roman" charset="0"/>
                <a:ea typeface="+mn-ea"/>
                <a:cs typeface="+mn-cs"/>
              </a:rPr>
              <a:t> and </a:t>
            </a:r>
            <a:r>
              <a:rPr lang="it-IT" sz="1800" b="1" dirty="0" err="1" smtClean="0">
                <a:solidFill>
                  <a:srgbClr val="0000FF"/>
                </a:solidFill>
                <a:latin typeface="Times New Roman" charset="0"/>
                <a:ea typeface="+mn-ea"/>
                <a:cs typeface="+mn-cs"/>
              </a:rPr>
              <a:t>Transplantation</a:t>
            </a:r>
            <a:r>
              <a:rPr lang="it-IT" sz="1800" b="1" dirty="0" smtClean="0">
                <a:solidFill>
                  <a:srgbClr val="0000FF"/>
                </a:solidFill>
                <a:latin typeface="Times New Roman" charset="0"/>
                <a:ea typeface="+mn-ea"/>
                <a:cs typeface="+mn-cs"/>
              </a:rPr>
              <a:t>, </a:t>
            </a:r>
          </a:p>
          <a:p>
            <a:pPr algn="ctr" eaLnBrk="1" hangingPunct="1">
              <a:lnSpc>
                <a:spcPct val="90000"/>
              </a:lnSpc>
              <a:buClr>
                <a:srgbClr val="FFFFFF"/>
              </a:buClr>
              <a:buFont typeface="Wingdings" charset="0"/>
              <a:buNone/>
              <a:defRPr/>
            </a:pPr>
            <a:r>
              <a:rPr lang="it-IT" sz="1800" b="1" dirty="0" err="1" smtClean="0">
                <a:solidFill>
                  <a:srgbClr val="0000FF"/>
                </a:solidFill>
                <a:latin typeface="Times New Roman" charset="0"/>
                <a:ea typeface="+mn-ea"/>
                <a:cs typeface="+mn-cs"/>
              </a:rPr>
              <a:t>University</a:t>
            </a:r>
            <a:r>
              <a:rPr lang="it-IT" sz="1800" b="1" dirty="0" smtClean="0">
                <a:solidFill>
                  <a:srgbClr val="0000FF"/>
                </a:solidFill>
                <a:latin typeface="Times New Roman" charset="0"/>
                <a:ea typeface="+mn-ea"/>
                <a:cs typeface="+mn-cs"/>
              </a:rPr>
              <a:t> of Milan, </a:t>
            </a:r>
            <a:r>
              <a:rPr lang="it-IT" sz="1800" b="1" dirty="0" err="1" smtClean="0">
                <a:solidFill>
                  <a:srgbClr val="0000FF"/>
                </a:solidFill>
                <a:latin typeface="Times New Roman" charset="0"/>
                <a:ea typeface="+mn-ea"/>
                <a:cs typeface="+mn-cs"/>
              </a:rPr>
              <a:t>Italy</a:t>
            </a:r>
            <a:r>
              <a:rPr lang="it-IT" sz="1800" b="1" dirty="0" smtClean="0">
                <a:solidFill>
                  <a:srgbClr val="0000FF"/>
                </a:solidFill>
                <a:latin typeface="Times New Roman" charset="0"/>
                <a:ea typeface="+mn-ea"/>
                <a:cs typeface="+mn-cs"/>
              </a:rPr>
              <a:t> </a:t>
            </a:r>
            <a:endParaRPr lang="it-IT" sz="1800" b="1" dirty="0">
              <a:solidFill>
                <a:srgbClr val="0000FF"/>
              </a:solidFill>
              <a:latin typeface="Times New Roman" charset="0"/>
              <a:ea typeface="+mn-ea"/>
              <a:cs typeface="+mn-cs"/>
            </a:endParaRPr>
          </a:p>
          <a:p>
            <a:pPr marL="0" indent="0" algn="ctr" eaLnBrk="1" hangingPunct="1">
              <a:lnSpc>
                <a:spcPct val="80000"/>
              </a:lnSpc>
              <a:buFontTx/>
              <a:buNone/>
              <a:defRPr/>
            </a:pPr>
            <a:r>
              <a:rPr lang="en-US" sz="1800" b="1" dirty="0" smtClean="0">
                <a:ea typeface="+mn-ea"/>
                <a:cs typeface="+mn-cs"/>
              </a:rPr>
              <a:t> </a:t>
            </a:r>
            <a:endParaRPr lang="de-CH" sz="1800" b="1" dirty="0">
              <a:ea typeface="+mn-ea"/>
              <a:cs typeface="+mn-cs"/>
            </a:endParaRPr>
          </a:p>
        </p:txBody>
      </p:sp>
      <p:pic>
        <p:nvPicPr>
          <p:cNvPr id="34819" name="Immagine 1" descr="Unknown.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2762250"/>
            <a:ext cx="5224462"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4288"/>
            <a:ext cx="81629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6496050"/>
            <a:ext cx="355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CasellaDiTesto 3"/>
          <p:cNvSpPr txBox="1">
            <a:spLocks noChangeArrowheads="1"/>
          </p:cNvSpPr>
          <p:nvPr/>
        </p:nvSpPr>
        <p:spPr bwMode="auto">
          <a:xfrm>
            <a:off x="244475" y="5487988"/>
            <a:ext cx="8675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b="1">
                <a:solidFill>
                  <a:srgbClr val="FF0000"/>
                </a:solidFill>
              </a:rPr>
              <a:t>A reduced production of CXCL10 correlates with decreased ability to attract T lymphocytes, particularly the Th1 subset, to the lungs, therefore further</a:t>
            </a:r>
          </a:p>
          <a:p>
            <a:pPr eaLnBrk="1" hangingPunct="1"/>
            <a:r>
              <a:rPr lang="it-IT" sz="1800" b="1">
                <a:solidFill>
                  <a:srgbClr val="FF0000"/>
                </a:solidFill>
              </a:rPr>
              <a:t>compromising the ability to adequately control infection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contenuto 2"/>
          <p:cNvSpPr>
            <a:spLocks noGrp="1"/>
          </p:cNvSpPr>
          <p:nvPr>
            <p:ph idx="1"/>
          </p:nvPr>
        </p:nvSpPr>
        <p:spPr bwMode="auto">
          <a:xfrm>
            <a:off x="179388" y="800100"/>
            <a:ext cx="87661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b="1">
                <a:solidFill>
                  <a:srgbClr val="000090"/>
                </a:solidFill>
                <a:latin typeface="Arial" charset="0"/>
                <a:ea typeface="ＭＳ Ｐゴシック" charset="0"/>
              </a:rPr>
              <a:t>At the time of hospital admission, patients with severe CAP have a decreased local inflammatory response and an exaggerated systemic inflammatory response when compared to patients with non-severe CAP. </a:t>
            </a:r>
          </a:p>
          <a:p>
            <a:r>
              <a:rPr lang="it-IT" b="1">
                <a:solidFill>
                  <a:srgbClr val="000090"/>
                </a:solidFill>
                <a:latin typeface="Arial" charset="0"/>
                <a:ea typeface="ＭＳ Ｐゴシック" charset="0"/>
              </a:rPr>
              <a:t>This observation suggests that patients with severe CAP may have a lower and suboptimal lung inflammatory response resulting in an inability to control the microbial invasion at the local level.</a:t>
            </a:r>
          </a:p>
        </p:txBody>
      </p:sp>
      <p:pic>
        <p:nvPicPr>
          <p:cNvPr id="4608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6564313"/>
            <a:ext cx="355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contenuto 2"/>
          <p:cNvSpPr>
            <a:spLocks noGrp="1"/>
          </p:cNvSpPr>
          <p:nvPr>
            <p:ph idx="1"/>
          </p:nvPr>
        </p:nvSpPr>
        <p:spPr bwMode="auto">
          <a:xfrm>
            <a:off x="193675" y="538163"/>
            <a:ext cx="8710613" cy="558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b="1">
                <a:solidFill>
                  <a:srgbClr val="000090"/>
                </a:solidFill>
                <a:latin typeface="Arial" charset="0"/>
                <a:ea typeface="ＭＳ Ｐゴシック" charset="0"/>
              </a:rPr>
              <a:t>Despite the activated status of neutrophils in hospitalized patients with CAP compared to healthy controls, neutrophils in patients with severe CAP showed moderately but significantly reduced levels of respiratory burst activity when compared to patients with non-severe CAP. </a:t>
            </a:r>
          </a:p>
          <a:p>
            <a:r>
              <a:rPr lang="it-IT" b="1">
                <a:solidFill>
                  <a:srgbClr val="000090"/>
                </a:solidFill>
                <a:latin typeface="Arial" charset="0"/>
                <a:ea typeface="ＭＳ Ｐゴシック" charset="0"/>
              </a:rPr>
              <a:t>This is consistent with reduced bactericidal capacity and an inability to control bacterial infection</a:t>
            </a:r>
          </a:p>
        </p:txBody>
      </p:sp>
      <p:pic>
        <p:nvPicPr>
          <p:cNvPr id="4710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6496050"/>
            <a:ext cx="355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34"/>
          <p:cNvSpPr txBox="1">
            <a:spLocks noChangeArrowheads="1"/>
          </p:cNvSpPr>
          <p:nvPr/>
        </p:nvSpPr>
        <p:spPr bwMode="auto">
          <a:xfrm>
            <a:off x="0" y="762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r>
              <a:rPr lang="en-US" sz="2800" b="1">
                <a:solidFill>
                  <a:srgbClr val="000090"/>
                </a:solidFill>
                <a:latin typeface="Times New Roman" charset="0"/>
                <a:cs typeface="Times New Roman" charset="0"/>
              </a:rPr>
              <a:t>Pneumonia and Cardiovascular events                                       PATHOPHYSIOLOGICAL MECHANISMS</a:t>
            </a:r>
          </a:p>
        </p:txBody>
      </p:sp>
      <p:pic>
        <p:nvPicPr>
          <p:cNvPr id="48130"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46150"/>
            <a:ext cx="7250112"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asellaDiTesto 3"/>
          <p:cNvSpPr txBox="1">
            <a:spLocks noChangeArrowheads="1"/>
          </p:cNvSpPr>
          <p:nvPr/>
        </p:nvSpPr>
        <p:spPr bwMode="auto">
          <a:xfrm>
            <a:off x="5029200" y="645795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it-IT" sz="2000" b="1">
                <a:solidFill>
                  <a:srgbClr val="000090"/>
                </a:solidFill>
                <a:latin typeface="Times New Roman" charset="0"/>
                <a:cs typeface="Times New Roman" charset="0"/>
              </a:rPr>
              <a:t>Corrales-Medina. Lancet 2012</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60350"/>
            <a:ext cx="7440613"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6453188"/>
            <a:ext cx="2120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058863"/>
            <a:ext cx="88439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1013" y="2038350"/>
            <a:ext cx="3500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138" y="2608263"/>
            <a:ext cx="7666037"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CasellaDiTesto 6"/>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3100">
                <a:solidFill>
                  <a:srgbClr val="000090"/>
                </a:solidFill>
              </a:rPr>
              <a:t>From epidemiology to intervention</a:t>
            </a:r>
          </a:p>
        </p:txBody>
      </p:sp>
      <p:sp>
        <p:nvSpPr>
          <p:cNvPr id="52229" name="Rettangolo 8"/>
          <p:cNvSpPr>
            <a:spLocks noChangeArrowheads="1"/>
          </p:cNvSpPr>
          <p:nvPr/>
        </p:nvSpPr>
        <p:spPr bwMode="auto">
          <a:xfrm>
            <a:off x="846138" y="2855913"/>
            <a:ext cx="16589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solidFill>
                  <a:srgbClr val="FF0000"/>
                </a:solidFill>
              </a:rPr>
              <a:t>300mg of aspirin daily for 1 month.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589338"/>
            <a:ext cx="62325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063" y="2836863"/>
            <a:ext cx="90249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888" y="1058863"/>
            <a:ext cx="88439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Immagin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1013" y="2038350"/>
            <a:ext cx="3500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CasellaDiTesto 9"/>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3100">
                <a:solidFill>
                  <a:srgbClr val="000090"/>
                </a:solidFill>
              </a:rPr>
              <a:t>From epidemiology to intervention</a:t>
            </a:r>
          </a:p>
        </p:txBody>
      </p:sp>
      <p:cxnSp>
        <p:nvCxnSpPr>
          <p:cNvPr id="54278" name="Connettore 1 2"/>
          <p:cNvCxnSpPr>
            <a:cxnSpLocks noChangeShapeType="1"/>
          </p:cNvCxnSpPr>
          <p:nvPr/>
        </p:nvCxnSpPr>
        <p:spPr bwMode="auto">
          <a:xfrm>
            <a:off x="179388" y="3429000"/>
            <a:ext cx="885666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846138"/>
            <a:ext cx="5473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CasellaDiTesto 9"/>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3100">
                <a:solidFill>
                  <a:srgbClr val="000090"/>
                </a:solidFill>
              </a:rPr>
              <a:t>From epidemiology to intervention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846138"/>
            <a:ext cx="5473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2273300"/>
            <a:ext cx="422592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ttangolo 5"/>
          <p:cNvSpPr>
            <a:spLocks noChangeArrowheads="1"/>
          </p:cNvSpPr>
          <p:nvPr/>
        </p:nvSpPr>
        <p:spPr bwMode="auto">
          <a:xfrm>
            <a:off x="6350" y="59467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t>Protective effect of statins against the development of CAP</a:t>
            </a:r>
          </a:p>
        </p:txBody>
      </p:sp>
      <p:sp>
        <p:nvSpPr>
          <p:cNvPr id="58372" name="CasellaDiTesto 9"/>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3100">
                <a:solidFill>
                  <a:srgbClr val="000090"/>
                </a:solidFill>
              </a:rPr>
              <a:t>From epidemiology to intervention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846138"/>
            <a:ext cx="5473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2273300"/>
            <a:ext cx="422592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ttangolo 5"/>
          <p:cNvSpPr>
            <a:spLocks noChangeArrowheads="1"/>
          </p:cNvSpPr>
          <p:nvPr/>
        </p:nvSpPr>
        <p:spPr bwMode="auto">
          <a:xfrm>
            <a:off x="6350" y="59467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t>Protective effect of statins against the development of CAP</a:t>
            </a:r>
          </a:p>
        </p:txBody>
      </p:sp>
      <p:sp>
        <p:nvSpPr>
          <p:cNvPr id="60420" name="Rettangolo 6"/>
          <p:cNvSpPr>
            <a:spLocks noChangeArrowheads="1"/>
          </p:cNvSpPr>
          <p:nvPr/>
        </p:nvSpPr>
        <p:spPr bwMode="auto">
          <a:xfrm>
            <a:off x="4537075" y="594677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t>Statin use was significantly associated with reduced mortality in patients</a:t>
            </a:r>
          </a:p>
          <a:p>
            <a:pPr algn="ctr"/>
            <a:r>
              <a:rPr lang="it-IT"/>
              <a:t>with CAP.</a:t>
            </a:r>
          </a:p>
        </p:txBody>
      </p:sp>
      <p:pic>
        <p:nvPicPr>
          <p:cNvPr id="60421"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2298700"/>
            <a:ext cx="404177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CasellaDiTesto 9"/>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3100">
                <a:solidFill>
                  <a:srgbClr val="000090"/>
                </a:solidFill>
              </a:rPr>
              <a:t>From epidemiology to intervention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solidFill>
                  <a:srgbClr val="FF0000"/>
                </a:solidFill>
              </a:rPr>
              <a:t>Disclosures</a:t>
            </a:r>
          </a:p>
        </p:txBody>
      </p:sp>
      <p:sp>
        <p:nvSpPr>
          <p:cNvPr id="35843" name="Content Placeholder 4"/>
          <p:cNvSpPr>
            <a:spLocks noGrp="1"/>
          </p:cNvSpPr>
          <p:nvPr>
            <p:ph sz="quarter" idx="12"/>
          </p:nvPr>
        </p:nvSpPr>
        <p:spPr>
          <a:xfrm>
            <a:off x="457200" y="1411288"/>
            <a:ext cx="8397875" cy="4716462"/>
          </a:xfrm>
        </p:spPr>
        <p:txBody>
          <a:bodyPr/>
          <a:lstStyle/>
          <a:p>
            <a:pPr algn="just"/>
            <a:r>
              <a:rPr lang="en-GB" sz="2400" b="1">
                <a:solidFill>
                  <a:srgbClr val="000090"/>
                </a:solidFill>
                <a:latin typeface="Arial" charset="0"/>
              </a:rPr>
              <a:t>I have accepted grants, speaking and conference invitations from  Almirall, Angelini, AstraZeneca, Bayer, Chiesi, GSK, Guidotti-Malesci, Menarini, Novartis, Pfizer, and Zambon</a:t>
            </a:r>
            <a:br>
              <a:rPr lang="en-GB" sz="2400" b="1">
                <a:solidFill>
                  <a:srgbClr val="000090"/>
                </a:solidFill>
                <a:latin typeface="Arial" charset="0"/>
              </a:rPr>
            </a:br>
            <a:endParaRPr lang="en-GB" sz="2400" b="1">
              <a:solidFill>
                <a:srgbClr val="000090"/>
              </a:solidFill>
              <a:latin typeface="Arial" charset="0"/>
            </a:endParaRPr>
          </a:p>
          <a:p>
            <a:pPr algn="just"/>
            <a:r>
              <a:rPr lang="en-GB" sz="2400" b="1">
                <a:solidFill>
                  <a:srgbClr val="000090"/>
                </a:solidFill>
                <a:latin typeface="Arial" charset="0"/>
              </a:rPr>
              <a:t>I have had recent or ongoing consultancy with Almirall, Angelini, AstraZeneca, GSK, Menarini,  Mundipharma and Novartis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846138"/>
            <a:ext cx="5473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2273300"/>
            <a:ext cx="422592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ttangolo 5"/>
          <p:cNvSpPr>
            <a:spLocks noChangeArrowheads="1"/>
          </p:cNvSpPr>
          <p:nvPr/>
        </p:nvSpPr>
        <p:spPr bwMode="auto">
          <a:xfrm>
            <a:off x="6350" y="59467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t>Protective effect of statins against the development of CAP</a:t>
            </a:r>
          </a:p>
        </p:txBody>
      </p:sp>
      <p:sp>
        <p:nvSpPr>
          <p:cNvPr id="62468" name="Rettangolo 6"/>
          <p:cNvSpPr>
            <a:spLocks noChangeArrowheads="1"/>
          </p:cNvSpPr>
          <p:nvPr/>
        </p:nvSpPr>
        <p:spPr bwMode="auto">
          <a:xfrm>
            <a:off x="4537075" y="594677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t>Statin use was significantly associated with reduced mortality in patients</a:t>
            </a:r>
          </a:p>
          <a:p>
            <a:pPr algn="ctr"/>
            <a:r>
              <a:rPr lang="it-IT"/>
              <a:t>with CAP.</a:t>
            </a:r>
          </a:p>
        </p:txBody>
      </p:sp>
      <p:pic>
        <p:nvPicPr>
          <p:cNvPr id="62469"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2298700"/>
            <a:ext cx="404177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ttangolo 8"/>
          <p:cNvSpPr>
            <a:spLocks noChangeArrowheads="1"/>
          </p:cNvSpPr>
          <p:nvPr/>
        </p:nvSpPr>
        <p:spPr bwMode="auto">
          <a:xfrm>
            <a:off x="3138488" y="6257925"/>
            <a:ext cx="3240087" cy="446088"/>
          </a:xfrm>
          <a:prstGeom prst="rect">
            <a:avLst/>
          </a:prstGeom>
          <a:solidFill>
            <a:schemeClr val="tx1"/>
          </a:solidFill>
          <a:ln w="9525">
            <a:solidFill>
              <a:srgbClr val="FF0000"/>
            </a:solidFill>
            <a:miter lim="800000"/>
            <a:headEnd/>
            <a:tailEnd/>
          </a:ln>
        </p:spPr>
        <p:txBody>
          <a:bodyPr>
            <a:spAutoFit/>
          </a:bodyPr>
          <a:lstStyle/>
          <a:p>
            <a:r>
              <a:rPr lang="it-IT" sz="2300" b="1">
                <a:solidFill>
                  <a:srgbClr val="FF0000"/>
                </a:solidFill>
              </a:rPr>
              <a:t>Low quality evidence</a:t>
            </a:r>
          </a:p>
        </p:txBody>
      </p:sp>
      <p:sp>
        <p:nvSpPr>
          <p:cNvPr id="62471" name="CasellaDiTesto 9"/>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3100">
                <a:solidFill>
                  <a:srgbClr val="000090"/>
                </a:solidFill>
              </a:rPr>
              <a:t>From epidemiology to intervention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427663" y="4797425"/>
            <a:ext cx="3608387" cy="2060575"/>
          </a:xfrm>
          <a:noFill/>
          <a:extLst>
            <a:ext uri="{909E8E84-426E-40dd-AFC4-6F175D3DCCD1}">
              <a14:hiddenFill xmlns:a14="http://schemas.microsoft.com/office/drawing/2010/main">
                <a:solidFill>
                  <a:srgbClr val="FFFFFF"/>
                </a:solidFill>
              </a14:hiddenFill>
            </a:ext>
          </a:extLst>
        </p:spPr>
        <p:txBody>
          <a:bodyPr/>
          <a:lstStyle/>
          <a:p>
            <a:r>
              <a:rPr lang="en-US" sz="2400" b="1">
                <a:solidFill>
                  <a:srgbClr val="000090"/>
                </a:solidFill>
                <a:effectLst/>
                <a:latin typeface="Comic Sans MS" charset="0"/>
              </a:rPr>
              <a:t>Steroids?</a:t>
            </a:r>
            <a:br>
              <a:rPr lang="en-US" sz="2400" b="1">
                <a:solidFill>
                  <a:srgbClr val="000090"/>
                </a:solidFill>
                <a:effectLst/>
                <a:latin typeface="Comic Sans MS" charset="0"/>
              </a:rPr>
            </a:br>
            <a:r>
              <a:rPr lang="en-US" sz="2400" b="1">
                <a:solidFill>
                  <a:srgbClr val="000090"/>
                </a:solidFill>
                <a:effectLst/>
                <a:latin typeface="Comic Sans MS" charset="0"/>
              </a:rPr>
              <a:t>Down regulation of inflammation or local immune response in colonized patients?</a:t>
            </a:r>
          </a:p>
        </p:txBody>
      </p:sp>
      <p:pic>
        <p:nvPicPr>
          <p:cNvPr id="64515" name="Picture 3"/>
          <p:cNvPicPr>
            <a:picLocks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0" y="0"/>
            <a:ext cx="4829175" cy="2060575"/>
          </a:xfrm>
        </p:spPr>
      </p:pic>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52963"/>
            <a:ext cx="43688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0"/>
            <a:ext cx="42862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4518" name="AutoShape 6"/>
          <p:cNvSpPr>
            <a:spLocks noChangeArrowheads="1"/>
          </p:cNvSpPr>
          <p:nvPr/>
        </p:nvSpPr>
        <p:spPr bwMode="auto">
          <a:xfrm>
            <a:off x="4500563" y="5516563"/>
            <a:ext cx="1223962" cy="338137"/>
          </a:xfrm>
          <a:prstGeom prst="rightArrow">
            <a:avLst>
              <a:gd name="adj1" fmla="val 50000"/>
              <a:gd name="adj2" fmla="val 90493"/>
            </a:avLst>
          </a:prstGeom>
          <a:solidFill>
            <a:schemeClr val="tx1"/>
          </a:solidFill>
          <a:ln w="12700">
            <a:solidFill>
              <a:schemeClr val="tx1"/>
            </a:solidFill>
            <a:miter lim="800000"/>
            <a:headEnd/>
            <a:tailEnd/>
          </a:ln>
        </p:spPr>
        <p:txBody>
          <a:bodyPr wrap="none" anchor="ctr"/>
          <a:lstStyle/>
          <a:p>
            <a:pPr defTabSz="914400"/>
            <a:endParaRPr lang="es-ES">
              <a:solidFill>
                <a:srgbClr val="FFFFFF"/>
              </a:solidFill>
              <a:latin typeface="Comic Sans MS" charset="0"/>
              <a:cs typeface="Arial" charset="0"/>
            </a:endParaRPr>
          </a:p>
        </p:txBody>
      </p:sp>
      <p:pic>
        <p:nvPicPr>
          <p:cNvPr id="645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133600"/>
            <a:ext cx="576103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9863"/>
            <a:ext cx="68770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8"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555625"/>
            <a:ext cx="4254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1938" y="1711325"/>
            <a:ext cx="413385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825500"/>
            <a:ext cx="4633912"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6381750"/>
            <a:ext cx="4254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2046288"/>
            <a:ext cx="426561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0525"/>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6381750"/>
            <a:ext cx="4254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63" y="3271838"/>
            <a:ext cx="7621587"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olo 1"/>
          <p:cNvSpPr>
            <a:spLocks noGrp="1"/>
          </p:cNvSpPr>
          <p:nvPr>
            <p:ph type="title"/>
          </p:nvPr>
        </p:nvSpPr>
        <p:spPr>
          <a:xfrm>
            <a:off x="457200" y="19050"/>
            <a:ext cx="8229600" cy="1143000"/>
          </a:xfrm>
        </p:spPr>
        <p:txBody>
          <a:bodyPr/>
          <a:lstStyle/>
          <a:p>
            <a:r>
              <a:rPr lang="it-IT">
                <a:solidFill>
                  <a:srgbClr val="FF0000"/>
                </a:solidFill>
                <a:effectLst/>
                <a:latin typeface="Calibri" charset="0"/>
              </a:rPr>
              <a:t>CONCLUSIONS</a:t>
            </a:r>
          </a:p>
        </p:txBody>
      </p:sp>
      <p:sp>
        <p:nvSpPr>
          <p:cNvPr id="68610" name="Segnaposto testo verticale 2"/>
          <p:cNvSpPr>
            <a:spLocks noGrp="1"/>
          </p:cNvSpPr>
          <p:nvPr>
            <p:ph type="body" orient="vert" idx="1"/>
          </p:nvPr>
        </p:nvSpPr>
        <p:spPr>
          <a:xfrm>
            <a:off x="171450" y="1162050"/>
            <a:ext cx="8804275" cy="4525963"/>
          </a:xfrm>
        </p:spPr>
        <p:txBody>
          <a:bodyPr vert="horz"/>
          <a:lstStyle/>
          <a:p>
            <a:r>
              <a:rPr lang="it-IT" b="1">
                <a:solidFill>
                  <a:srgbClr val="0000FF"/>
                </a:solidFill>
                <a:latin typeface="Calibri" charset="0"/>
              </a:rPr>
              <a:t>It can be hypothesized that, patients who are able to produce an adequate local pulmonary response are able to contain the microorganisms, do not develop an exaggerated systemic response, and present with a non-severe CAP</a:t>
            </a:r>
          </a:p>
          <a:p>
            <a:r>
              <a:rPr lang="it-IT" b="1">
                <a:solidFill>
                  <a:srgbClr val="0000FF"/>
                </a:solidFill>
                <a:latin typeface="Calibri" charset="0"/>
              </a:rPr>
              <a:t>The therapeutic management of inflammation in patients with severe CAP should be PROBABLY different for the lung and for the systemic circulation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CasellaDiTesto 2"/>
          <p:cNvSpPr txBox="1">
            <a:spLocks noChangeArrowheads="1"/>
          </p:cNvSpPr>
          <p:nvPr/>
        </p:nvSpPr>
        <p:spPr bwMode="auto">
          <a:xfrm>
            <a:off x="1258888" y="5661025"/>
            <a:ext cx="6723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b="1" i="1">
                <a:solidFill>
                  <a:srgbClr val="FF0000"/>
                </a:solidFill>
              </a:rPr>
              <a:t>THANK YOU FOR YOUR ATTENTION !</a:t>
            </a:r>
          </a:p>
        </p:txBody>
      </p:sp>
      <p:pic>
        <p:nvPicPr>
          <p:cNvPr id="69634" name="Immagine 1" descr="incendi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813"/>
            <a:ext cx="9144000"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38213"/>
            <a:ext cx="91440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txBox="1">
            <a:spLocks noGrp="1"/>
          </p:cNvSpPr>
          <p:nvPr>
            <p:ph idx="1"/>
          </p:nvPr>
        </p:nvSpPr>
        <p:spPr>
          <a:xfrm>
            <a:off x="142875" y="862013"/>
            <a:ext cx="8775700" cy="5273675"/>
          </a:xfrm>
        </p:spPr>
        <p:txBody>
          <a:bodyPr wrap="square" rtlCol="0">
            <a:spAutoFit/>
          </a:bodyPr>
          <a:lstStyle/>
          <a:p>
            <a:pPr marL="0" indent="0" algn="ctr">
              <a:buFont typeface="Wingdings" charset="0"/>
              <a:buNone/>
              <a:defRPr/>
            </a:pPr>
            <a:r>
              <a:rPr lang="it-IT" b="1" dirty="0" err="1">
                <a:solidFill>
                  <a:srgbClr val="FF0000"/>
                </a:solidFill>
              </a:rPr>
              <a:t>Inflammation</a:t>
            </a:r>
            <a:r>
              <a:rPr lang="it-IT" b="1" dirty="0">
                <a:solidFill>
                  <a:srgbClr val="FF0000"/>
                </a:solidFill>
              </a:rPr>
              <a:t> </a:t>
            </a:r>
            <a:r>
              <a:rPr lang="it-IT" b="1" dirty="0" err="1">
                <a:solidFill>
                  <a:srgbClr val="FF0000"/>
                </a:solidFill>
              </a:rPr>
              <a:t>is</a:t>
            </a:r>
            <a:r>
              <a:rPr lang="it-IT" b="1" dirty="0">
                <a:solidFill>
                  <a:srgbClr val="FF0000"/>
                </a:solidFill>
              </a:rPr>
              <a:t> a double-</a:t>
            </a:r>
            <a:r>
              <a:rPr lang="it-IT" b="1" dirty="0" err="1">
                <a:solidFill>
                  <a:srgbClr val="FF0000"/>
                </a:solidFill>
              </a:rPr>
              <a:t>edged</a:t>
            </a:r>
            <a:r>
              <a:rPr lang="it-IT" b="1" dirty="0">
                <a:solidFill>
                  <a:srgbClr val="FF0000"/>
                </a:solidFill>
              </a:rPr>
              <a:t> </a:t>
            </a:r>
            <a:r>
              <a:rPr lang="it-IT" b="1" dirty="0" err="1">
                <a:solidFill>
                  <a:srgbClr val="FF0000"/>
                </a:solidFill>
              </a:rPr>
              <a:t>sword</a:t>
            </a:r>
            <a:r>
              <a:rPr lang="it-IT" b="1" dirty="0">
                <a:solidFill>
                  <a:srgbClr val="FF0000"/>
                </a:solidFill>
              </a:rPr>
              <a:t> in </a:t>
            </a:r>
            <a:r>
              <a:rPr lang="it-IT" b="1" dirty="0" smtClean="0">
                <a:solidFill>
                  <a:srgbClr val="FF0000"/>
                </a:solidFill>
              </a:rPr>
              <a:t>the </a:t>
            </a:r>
            <a:r>
              <a:rPr lang="it-IT" b="1" dirty="0" err="1">
                <a:solidFill>
                  <a:srgbClr val="FF0000"/>
                </a:solidFill>
              </a:rPr>
              <a:t>outcome</a:t>
            </a:r>
            <a:r>
              <a:rPr lang="it-IT" b="1" dirty="0">
                <a:solidFill>
                  <a:srgbClr val="FF0000"/>
                </a:solidFill>
              </a:rPr>
              <a:t> of pneumonia. </a:t>
            </a:r>
            <a:endParaRPr lang="it-IT" b="1" dirty="0" smtClean="0">
              <a:solidFill>
                <a:srgbClr val="FF0000"/>
              </a:solidFill>
            </a:endParaRPr>
          </a:p>
          <a:p>
            <a:pPr>
              <a:defRPr/>
            </a:pPr>
            <a:r>
              <a:rPr lang="it-IT" b="1" dirty="0" smtClean="0">
                <a:solidFill>
                  <a:srgbClr val="000090"/>
                </a:solidFill>
              </a:rPr>
              <a:t>On </a:t>
            </a:r>
            <a:r>
              <a:rPr lang="it-IT" b="1" dirty="0">
                <a:solidFill>
                  <a:srgbClr val="000090"/>
                </a:solidFill>
              </a:rPr>
              <a:t>the </a:t>
            </a:r>
            <a:r>
              <a:rPr lang="it-IT" b="1" dirty="0" err="1">
                <a:solidFill>
                  <a:srgbClr val="000090"/>
                </a:solidFill>
              </a:rPr>
              <a:t>one</a:t>
            </a:r>
            <a:r>
              <a:rPr lang="it-IT" b="1" dirty="0">
                <a:solidFill>
                  <a:srgbClr val="000090"/>
                </a:solidFill>
              </a:rPr>
              <a:t> </a:t>
            </a:r>
            <a:r>
              <a:rPr lang="it-IT" b="1" dirty="0" err="1">
                <a:solidFill>
                  <a:srgbClr val="000090"/>
                </a:solidFill>
              </a:rPr>
              <a:t>hand</a:t>
            </a:r>
            <a:r>
              <a:rPr lang="it-IT" b="1" dirty="0">
                <a:solidFill>
                  <a:srgbClr val="000090"/>
                </a:solidFill>
              </a:rPr>
              <a:t>, an </a:t>
            </a:r>
            <a:r>
              <a:rPr lang="it-IT" b="1" dirty="0" err="1">
                <a:solidFill>
                  <a:srgbClr val="000090"/>
                </a:solidFill>
              </a:rPr>
              <a:t>effective</a:t>
            </a:r>
            <a:r>
              <a:rPr lang="it-IT" b="1" dirty="0">
                <a:solidFill>
                  <a:srgbClr val="000090"/>
                </a:solidFill>
              </a:rPr>
              <a:t> </a:t>
            </a:r>
            <a:r>
              <a:rPr lang="it-IT" b="1" dirty="0" smtClean="0">
                <a:solidFill>
                  <a:srgbClr val="000090"/>
                </a:solidFill>
              </a:rPr>
              <a:t>and </a:t>
            </a:r>
            <a:r>
              <a:rPr lang="it-IT" b="1" dirty="0" err="1" smtClean="0">
                <a:solidFill>
                  <a:srgbClr val="000090"/>
                </a:solidFill>
              </a:rPr>
              <a:t>timely</a:t>
            </a:r>
            <a:r>
              <a:rPr lang="it-IT" b="1" dirty="0" smtClean="0">
                <a:solidFill>
                  <a:srgbClr val="000090"/>
                </a:solidFill>
              </a:rPr>
              <a:t> </a:t>
            </a:r>
            <a:r>
              <a:rPr lang="it-IT" b="1" dirty="0" err="1">
                <a:solidFill>
                  <a:srgbClr val="000090"/>
                </a:solidFill>
              </a:rPr>
              <a:t>inflammatory</a:t>
            </a:r>
            <a:r>
              <a:rPr lang="it-IT" b="1" dirty="0">
                <a:solidFill>
                  <a:srgbClr val="000090"/>
                </a:solidFill>
              </a:rPr>
              <a:t> </a:t>
            </a:r>
            <a:r>
              <a:rPr lang="it-IT" b="1" dirty="0" err="1">
                <a:solidFill>
                  <a:srgbClr val="000090"/>
                </a:solidFill>
              </a:rPr>
              <a:t>response</a:t>
            </a:r>
            <a:r>
              <a:rPr lang="it-IT" b="1" dirty="0">
                <a:solidFill>
                  <a:srgbClr val="000090"/>
                </a:solidFill>
              </a:rPr>
              <a:t> </a:t>
            </a:r>
            <a:r>
              <a:rPr lang="it-IT" b="1" dirty="0" err="1">
                <a:solidFill>
                  <a:srgbClr val="000090"/>
                </a:solidFill>
              </a:rPr>
              <a:t>is</a:t>
            </a:r>
            <a:r>
              <a:rPr lang="it-IT" b="1" dirty="0">
                <a:solidFill>
                  <a:srgbClr val="000090"/>
                </a:solidFill>
              </a:rPr>
              <a:t> </a:t>
            </a:r>
            <a:r>
              <a:rPr lang="it-IT" b="1" dirty="0" err="1">
                <a:solidFill>
                  <a:srgbClr val="000090"/>
                </a:solidFill>
              </a:rPr>
              <a:t>required</a:t>
            </a:r>
            <a:r>
              <a:rPr lang="it-IT" b="1" dirty="0">
                <a:solidFill>
                  <a:srgbClr val="000090"/>
                </a:solidFill>
              </a:rPr>
              <a:t> to eliminate the </a:t>
            </a:r>
            <a:r>
              <a:rPr lang="it-IT" b="1" dirty="0" err="1">
                <a:solidFill>
                  <a:srgbClr val="000090"/>
                </a:solidFill>
              </a:rPr>
              <a:t>invading</a:t>
            </a:r>
            <a:r>
              <a:rPr lang="it-IT" b="1" dirty="0">
                <a:solidFill>
                  <a:srgbClr val="000090"/>
                </a:solidFill>
              </a:rPr>
              <a:t> </a:t>
            </a:r>
            <a:r>
              <a:rPr lang="it-IT" b="1" dirty="0" err="1">
                <a:solidFill>
                  <a:srgbClr val="000090"/>
                </a:solidFill>
              </a:rPr>
              <a:t>respiratory</a:t>
            </a:r>
            <a:r>
              <a:rPr lang="it-IT" b="1" dirty="0">
                <a:solidFill>
                  <a:srgbClr val="000090"/>
                </a:solidFill>
              </a:rPr>
              <a:t> </a:t>
            </a:r>
            <a:r>
              <a:rPr lang="it-IT" b="1" dirty="0" err="1">
                <a:solidFill>
                  <a:srgbClr val="000090"/>
                </a:solidFill>
              </a:rPr>
              <a:t>pathogen</a:t>
            </a:r>
            <a:r>
              <a:rPr lang="it-IT" b="1" dirty="0">
                <a:solidFill>
                  <a:srgbClr val="000090"/>
                </a:solidFill>
              </a:rPr>
              <a:t>. </a:t>
            </a:r>
            <a:endParaRPr lang="it-IT" b="1" dirty="0" smtClean="0">
              <a:solidFill>
                <a:srgbClr val="000090"/>
              </a:solidFill>
            </a:endParaRPr>
          </a:p>
          <a:p>
            <a:pPr>
              <a:defRPr/>
            </a:pPr>
            <a:r>
              <a:rPr lang="it-IT" b="1" dirty="0" smtClean="0">
                <a:solidFill>
                  <a:srgbClr val="000090"/>
                </a:solidFill>
              </a:rPr>
              <a:t>On </a:t>
            </a:r>
            <a:r>
              <a:rPr lang="it-IT" b="1" dirty="0">
                <a:solidFill>
                  <a:srgbClr val="000090"/>
                </a:solidFill>
              </a:rPr>
              <a:t>the </a:t>
            </a:r>
            <a:r>
              <a:rPr lang="it-IT" b="1" dirty="0" err="1">
                <a:solidFill>
                  <a:srgbClr val="000090"/>
                </a:solidFill>
              </a:rPr>
              <a:t>other</a:t>
            </a:r>
            <a:r>
              <a:rPr lang="it-IT" b="1" dirty="0">
                <a:solidFill>
                  <a:srgbClr val="000090"/>
                </a:solidFill>
              </a:rPr>
              <a:t>, </a:t>
            </a:r>
            <a:r>
              <a:rPr lang="it-IT" b="1" dirty="0" smtClean="0">
                <a:solidFill>
                  <a:srgbClr val="000090"/>
                </a:solidFill>
              </a:rPr>
              <a:t>a </a:t>
            </a:r>
            <a:r>
              <a:rPr lang="it-IT" b="1" dirty="0" err="1" smtClean="0">
                <a:solidFill>
                  <a:srgbClr val="000090"/>
                </a:solidFill>
              </a:rPr>
              <a:t>toxic</a:t>
            </a:r>
            <a:r>
              <a:rPr lang="it-IT" b="1" dirty="0" smtClean="0">
                <a:solidFill>
                  <a:srgbClr val="000090"/>
                </a:solidFill>
              </a:rPr>
              <a:t> </a:t>
            </a:r>
            <a:r>
              <a:rPr lang="it-IT" b="1" dirty="0">
                <a:solidFill>
                  <a:srgbClr val="000090"/>
                </a:solidFill>
              </a:rPr>
              <a:t>and </a:t>
            </a:r>
            <a:r>
              <a:rPr lang="it-IT" b="1" dirty="0" err="1">
                <a:solidFill>
                  <a:srgbClr val="000090"/>
                </a:solidFill>
              </a:rPr>
              <a:t>prolonged</a:t>
            </a:r>
            <a:r>
              <a:rPr lang="it-IT" b="1" dirty="0">
                <a:solidFill>
                  <a:srgbClr val="000090"/>
                </a:solidFill>
              </a:rPr>
              <a:t> </a:t>
            </a:r>
            <a:r>
              <a:rPr lang="it-IT" b="1" dirty="0" err="1">
                <a:solidFill>
                  <a:srgbClr val="000090"/>
                </a:solidFill>
              </a:rPr>
              <a:t>inflammatory</a:t>
            </a:r>
            <a:r>
              <a:rPr lang="it-IT" b="1" dirty="0">
                <a:solidFill>
                  <a:srgbClr val="000090"/>
                </a:solidFill>
              </a:rPr>
              <a:t> </a:t>
            </a:r>
            <a:r>
              <a:rPr lang="it-IT" b="1" dirty="0" err="1">
                <a:solidFill>
                  <a:srgbClr val="000090"/>
                </a:solidFill>
              </a:rPr>
              <a:t>response</a:t>
            </a:r>
            <a:r>
              <a:rPr lang="it-IT" b="1" dirty="0">
                <a:solidFill>
                  <a:srgbClr val="000090"/>
                </a:solidFill>
              </a:rPr>
              <a:t> </a:t>
            </a:r>
            <a:r>
              <a:rPr lang="it-IT" b="1" dirty="0" err="1">
                <a:solidFill>
                  <a:srgbClr val="000090"/>
                </a:solidFill>
              </a:rPr>
              <a:t>may</a:t>
            </a:r>
            <a:r>
              <a:rPr lang="it-IT" b="1" dirty="0">
                <a:solidFill>
                  <a:srgbClr val="000090"/>
                </a:solidFill>
              </a:rPr>
              <a:t> </a:t>
            </a:r>
            <a:r>
              <a:rPr lang="it-IT" b="1" dirty="0" err="1">
                <a:solidFill>
                  <a:srgbClr val="000090"/>
                </a:solidFill>
              </a:rPr>
              <a:t>result</a:t>
            </a:r>
            <a:r>
              <a:rPr lang="it-IT" b="1" dirty="0">
                <a:solidFill>
                  <a:srgbClr val="000090"/>
                </a:solidFill>
              </a:rPr>
              <a:t> in </a:t>
            </a:r>
            <a:r>
              <a:rPr lang="it-IT" b="1" dirty="0" err="1">
                <a:solidFill>
                  <a:srgbClr val="000090"/>
                </a:solidFill>
              </a:rPr>
              <a:t>lung</a:t>
            </a:r>
            <a:r>
              <a:rPr lang="it-IT" b="1" dirty="0">
                <a:solidFill>
                  <a:srgbClr val="000090"/>
                </a:solidFill>
              </a:rPr>
              <a:t> </a:t>
            </a:r>
            <a:r>
              <a:rPr lang="it-IT" b="1" dirty="0" err="1">
                <a:solidFill>
                  <a:srgbClr val="000090"/>
                </a:solidFill>
              </a:rPr>
              <a:t>injury</a:t>
            </a:r>
            <a:r>
              <a:rPr lang="it-IT" b="1" dirty="0">
                <a:solidFill>
                  <a:srgbClr val="000090"/>
                </a:solidFill>
              </a:rPr>
              <a:t> and </a:t>
            </a:r>
            <a:r>
              <a:rPr lang="it-IT" b="1" dirty="0" err="1">
                <a:solidFill>
                  <a:srgbClr val="000090"/>
                </a:solidFill>
              </a:rPr>
              <a:t>poor</a:t>
            </a:r>
            <a:r>
              <a:rPr lang="it-IT" b="1" dirty="0">
                <a:solidFill>
                  <a:srgbClr val="000090"/>
                </a:solidFill>
              </a:rPr>
              <a:t> </a:t>
            </a:r>
            <a:r>
              <a:rPr lang="it-IT" b="1" dirty="0" err="1">
                <a:solidFill>
                  <a:srgbClr val="000090"/>
                </a:solidFill>
              </a:rPr>
              <a:t>outcomes</a:t>
            </a:r>
            <a:r>
              <a:rPr lang="it-IT" b="1" dirty="0">
                <a:solidFill>
                  <a:srgbClr val="000090"/>
                </a:solidFill>
              </a:rPr>
              <a:t>, </a:t>
            </a:r>
            <a:r>
              <a:rPr lang="it-IT" b="1" dirty="0" err="1">
                <a:solidFill>
                  <a:srgbClr val="000090"/>
                </a:solidFill>
              </a:rPr>
              <a:t>even</a:t>
            </a:r>
            <a:r>
              <a:rPr lang="it-IT" b="1" dirty="0">
                <a:solidFill>
                  <a:srgbClr val="000090"/>
                </a:solidFill>
              </a:rPr>
              <a:t> in </a:t>
            </a:r>
            <a:r>
              <a:rPr lang="it-IT" b="1" dirty="0" err="1" smtClean="0">
                <a:solidFill>
                  <a:srgbClr val="000090"/>
                </a:solidFill>
              </a:rPr>
              <a:t>those</a:t>
            </a:r>
            <a:r>
              <a:rPr lang="it-IT" b="1" dirty="0" smtClean="0">
                <a:solidFill>
                  <a:srgbClr val="000090"/>
                </a:solidFill>
              </a:rPr>
              <a:t> </a:t>
            </a:r>
            <a:r>
              <a:rPr lang="it-IT" b="1" dirty="0" err="1" smtClean="0">
                <a:solidFill>
                  <a:srgbClr val="000090"/>
                </a:solidFill>
              </a:rPr>
              <a:t>receiving</a:t>
            </a:r>
            <a:r>
              <a:rPr lang="it-IT" b="1" dirty="0" smtClean="0">
                <a:solidFill>
                  <a:srgbClr val="000090"/>
                </a:solidFill>
              </a:rPr>
              <a:t> </a:t>
            </a:r>
            <a:r>
              <a:rPr lang="it-IT" b="1" dirty="0" err="1">
                <a:solidFill>
                  <a:srgbClr val="000090"/>
                </a:solidFill>
              </a:rPr>
              <a:t>advanced</a:t>
            </a:r>
            <a:r>
              <a:rPr lang="it-IT" b="1" dirty="0">
                <a:solidFill>
                  <a:srgbClr val="000090"/>
                </a:solidFill>
              </a:rPr>
              <a:t> </a:t>
            </a:r>
            <a:r>
              <a:rPr lang="it-IT" b="1" dirty="0" err="1">
                <a:solidFill>
                  <a:srgbClr val="000090"/>
                </a:solidFill>
              </a:rPr>
              <a:t>medical</a:t>
            </a:r>
            <a:r>
              <a:rPr lang="it-IT" b="1" dirty="0">
                <a:solidFill>
                  <a:srgbClr val="000090"/>
                </a:solidFill>
              </a:rPr>
              <a:t> care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419100"/>
            <a:ext cx="87249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0050"/>
            <a:ext cx="91440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171450"/>
            <a:ext cx="9144000"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CasellaDiTesto 2"/>
          <p:cNvSpPr txBox="1">
            <a:spLocks noChangeArrowheads="1"/>
          </p:cNvSpPr>
          <p:nvPr/>
        </p:nvSpPr>
        <p:spPr bwMode="auto">
          <a:xfrm>
            <a:off x="0" y="5967413"/>
            <a:ext cx="900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800" b="1">
                <a:solidFill>
                  <a:srgbClr val="FF0000"/>
                </a:solidFill>
              </a:rPr>
              <a:t>Plasma cytokine profiles in non-severe and severe CAP patient groups. </a:t>
            </a:r>
          </a:p>
          <a:p>
            <a:pPr algn="ctr" eaLnBrk="1" hangingPunct="1"/>
            <a:r>
              <a:rPr lang="it-IT" sz="1800" b="1">
                <a:solidFill>
                  <a:srgbClr val="FF0000"/>
                </a:solidFill>
              </a:rPr>
              <a:t>Blood samples were obtained shortly after admission</a:t>
            </a:r>
            <a:endParaRPr lang="it-IT" sz="1800"/>
          </a:p>
        </p:txBody>
      </p:sp>
      <p:pic>
        <p:nvPicPr>
          <p:cNvPr id="4198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6604000"/>
            <a:ext cx="355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CasellaDiTesto 2"/>
          <p:cNvSpPr txBox="1">
            <a:spLocks noChangeArrowheads="1"/>
          </p:cNvSpPr>
          <p:nvPr/>
        </p:nvSpPr>
        <p:spPr bwMode="auto">
          <a:xfrm>
            <a:off x="0" y="5967413"/>
            <a:ext cx="900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800" b="1">
                <a:solidFill>
                  <a:srgbClr val="FF0000"/>
                </a:solidFill>
              </a:rPr>
              <a:t>Sputum cytokine profiles in non-severe and severe CAP patient groups. </a:t>
            </a:r>
          </a:p>
          <a:p>
            <a:pPr algn="ctr" eaLnBrk="1" hangingPunct="1"/>
            <a:r>
              <a:rPr lang="it-IT" sz="1800" b="1">
                <a:solidFill>
                  <a:srgbClr val="FF0000"/>
                </a:solidFill>
              </a:rPr>
              <a:t>Blood samples were obtained shortly after admission</a:t>
            </a:r>
            <a:endParaRPr lang="it-IT" sz="1800"/>
          </a:p>
        </p:txBody>
      </p:sp>
      <p:pic>
        <p:nvPicPr>
          <p:cNvPr id="4301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6604000"/>
            <a:ext cx="355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519238"/>
            <a:ext cx="84867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ttore 1 3"/>
          <p:cNvCxnSpPr/>
          <p:nvPr/>
        </p:nvCxnSpPr>
        <p:spPr>
          <a:xfrm>
            <a:off x="309563" y="4887913"/>
            <a:ext cx="822166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4403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6496050"/>
            <a:ext cx="355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Standard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accent2">
              <a:lumMod val="50000"/>
            </a:schemeClr>
          </a:solidFill>
          <a:prstDash val="solid"/>
          <a:round/>
          <a:headEnd type="none" w="med" len="med"/>
          <a:tailEnd type="none" w="med" len="med"/>
        </a:ln>
        <a:effectLst/>
      </a:spPr>
      <a:bodyPr vert="horz" wrap="square" lIns="36000" tIns="45720" rIns="36000" bIns="45720" numCol="1" rtlCol="0" anchor="t" anchorCtr="0" compatLnSpc="1">
        <a:prstTxWarp prst="textNoShape">
          <a:avLst/>
        </a:prstTxWarp>
        <a:noAutofit/>
      </a:bodyPr>
      <a:lstStyle>
        <a:defPPr algn="ctr">
          <a:spcBef>
            <a:spcPct val="0"/>
          </a:spcBef>
          <a:defRPr sz="1400" b="1" dirty="0" smtClean="0">
            <a:solidFill>
              <a:srgbClr val="FFFFFF"/>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Standarddesign 1">
        <a:dk1>
          <a:srgbClr val="000000"/>
        </a:dk1>
        <a:lt1>
          <a:srgbClr val="FFFFFF"/>
        </a:lt1>
        <a:dk2>
          <a:srgbClr val="703D29"/>
        </a:dk2>
        <a:lt2>
          <a:srgbClr val="EED6A5"/>
        </a:lt2>
        <a:accent1>
          <a:srgbClr val="9D5324"/>
        </a:accent1>
        <a:accent2>
          <a:srgbClr val="EAAB00"/>
        </a:accent2>
        <a:accent3>
          <a:srgbClr val="FFFFFF"/>
        </a:accent3>
        <a:accent4>
          <a:srgbClr val="000000"/>
        </a:accent4>
        <a:accent5>
          <a:srgbClr val="CCB3AC"/>
        </a:accent5>
        <a:accent6>
          <a:srgbClr val="D49B00"/>
        </a:accent6>
        <a:hlink>
          <a:srgbClr val="AFC8E3"/>
        </a:hlink>
        <a:folHlink>
          <a:srgbClr val="00687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untos digitales">
  <a:themeElements>
    <a:clrScheme name="Puntos digital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untos digita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ntos digital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untos digital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untos digital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ntos digital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untos digital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untos digital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untos digital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untos digital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TotalTime>
  <Words>2517</Words>
  <Application>Microsoft Macintosh PowerPoint</Application>
  <PresentationFormat>Presentazione su schermo (4:3)</PresentationFormat>
  <Paragraphs>186</Paragraphs>
  <Slides>26</Slides>
  <Notes>9</Notes>
  <HiddenSlides>0</HiddenSlides>
  <MMClips>0</MMClips>
  <ScaleCrop>false</ScaleCrop>
  <HeadingPairs>
    <vt:vector size="6" baseType="variant">
      <vt:variant>
        <vt:lpstr>Caratteri utilizzati</vt:lpstr>
      </vt:variant>
      <vt:variant>
        <vt:i4>7</vt:i4>
      </vt:variant>
      <vt:variant>
        <vt:lpstr>Tema</vt:lpstr>
      </vt:variant>
      <vt:variant>
        <vt:i4>6</vt:i4>
      </vt:variant>
      <vt:variant>
        <vt:lpstr>Titoli diapositive</vt:lpstr>
      </vt:variant>
      <vt:variant>
        <vt:i4>26</vt:i4>
      </vt:variant>
    </vt:vector>
  </HeadingPairs>
  <TitlesOfParts>
    <vt:vector size="39" baseType="lpstr">
      <vt:lpstr>Arial</vt:lpstr>
      <vt:lpstr>ＭＳ Ｐゴシック</vt:lpstr>
      <vt:lpstr>Calibri</vt:lpstr>
      <vt:lpstr>Wingdings</vt:lpstr>
      <vt:lpstr>Helvetica</vt:lpstr>
      <vt:lpstr>Times New Roman</vt:lpstr>
      <vt:lpstr>Comic Sans MS</vt:lpstr>
      <vt:lpstr>1_Standarddesign</vt:lpstr>
      <vt:lpstr>GSK Template</vt:lpstr>
      <vt:lpstr>2_Standarddesign</vt:lpstr>
      <vt:lpstr>5_Standarddesign</vt:lpstr>
      <vt:lpstr>3_Standarddesign</vt:lpstr>
      <vt:lpstr>Puntos digitales</vt:lpstr>
      <vt:lpstr>ANTIINFLAMMATORY THERAPY AND INFLAMMATION IN PULMONARY INFECTIONS</vt:lpstr>
      <vt:lpstr>Disclosures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Steroids? Down regulation of inflammation or local immune response in colonized patients?</vt:lpstr>
      <vt:lpstr>Presentazione di PowerPoint</vt:lpstr>
      <vt:lpstr>Presentazione di PowerPoint</vt:lpstr>
      <vt:lpstr>Presentazione di PowerPoint</vt:lpstr>
      <vt:lpstr>CONCLUSIONS</vt:lpstr>
      <vt:lpstr>Presentazione di PowerPoint</vt:lpstr>
    </vt:vector>
  </TitlesOfParts>
  <Company>AIPO RICERCHE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Ricerche AIPO</dc:creator>
  <cp:lastModifiedBy>francesco blasi</cp:lastModifiedBy>
  <cp:revision>130</cp:revision>
  <dcterms:created xsi:type="dcterms:W3CDTF">2013-07-26T15:21:22Z</dcterms:created>
  <dcterms:modified xsi:type="dcterms:W3CDTF">2014-10-11T17:09:24Z</dcterms:modified>
</cp:coreProperties>
</file>