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1"/>
  </p:notesMasterIdLst>
  <p:sldIdLst>
    <p:sldId id="261" r:id="rId2"/>
    <p:sldId id="258" r:id="rId3"/>
    <p:sldId id="271" r:id="rId4"/>
    <p:sldId id="277" r:id="rId5"/>
    <p:sldId id="273" r:id="rId6"/>
    <p:sldId id="279" r:id="rId7"/>
    <p:sldId id="280" r:id="rId8"/>
    <p:sldId id="281" r:id="rId9"/>
    <p:sldId id="262" r:id="rId10"/>
    <p:sldId id="274" r:id="rId11"/>
    <p:sldId id="270" r:id="rId12"/>
    <p:sldId id="263" r:id="rId13"/>
    <p:sldId id="291" r:id="rId14"/>
    <p:sldId id="275" r:id="rId15"/>
    <p:sldId id="268" r:id="rId16"/>
    <p:sldId id="272" r:id="rId17"/>
    <p:sldId id="269" r:id="rId18"/>
    <p:sldId id="282" r:id="rId19"/>
    <p:sldId id="276" r:id="rId20"/>
    <p:sldId id="284" r:id="rId21"/>
    <p:sldId id="292" r:id="rId22"/>
    <p:sldId id="283" r:id="rId23"/>
    <p:sldId id="285" r:id="rId24"/>
    <p:sldId id="286" r:id="rId25"/>
    <p:sldId id="290" r:id="rId26"/>
    <p:sldId id="287" r:id="rId27"/>
    <p:sldId id="288" r:id="rId28"/>
    <p:sldId id="289" r:id="rId29"/>
    <p:sldId id="266" r:id="rId30"/>
    <p:sldId id="267" r:id="rId31"/>
    <p:sldId id="264" r:id="rId32"/>
    <p:sldId id="265" r:id="rId33"/>
    <p:sldId id="256" r:id="rId34"/>
    <p:sldId id="257" r:id="rId35"/>
    <p:sldId id="293" r:id="rId36"/>
    <p:sldId id="294" r:id="rId37"/>
    <p:sldId id="295" r:id="rId38"/>
    <p:sldId id="296" r:id="rId39"/>
    <p:sldId id="297" r:id="rId4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7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964C0-F9F3-4C69-8413-61D770C30F9A}" type="datetimeFigureOut">
              <a:rPr lang="es-AR" smtClean="0"/>
              <a:t>11/10/2014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FAFE6-9B52-460B-8714-1BF7976A7C8C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39967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FAFE6-9B52-460B-8714-1BF7976A7C8C}" type="slidenum">
              <a:rPr lang="es-AR" smtClean="0"/>
              <a:t>24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0775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9BED7B7-CA20-4E48-A3E6-D6711E6E3AA0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E2E8457-74AD-4CEF-AA5A-E4F68F4FCFFC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8E7B-0B52-4A38-AF93-69A359005D23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C2C2-C6EB-4457-B238-539520ACF0DF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7190-6C6B-450F-8074-5D844344C033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B5B2-A233-4B8B-92AB-5147C9E2EAE2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EE83-6282-45E4-9723-5CABCDEC5D42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A7B4-1631-4FC6-991A-3E07BFCE7E38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89CE-751C-4BE5-8CCF-AD55A3E9C06A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9983-0D28-4674-8E8D-F555C4022F55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731AF8E-1011-45F8-A02A-E5EF904DE37D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E2E8457-74AD-4CEF-AA5A-E4F68F4FCFFC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A279F6D-682D-4C27-A778-4D91A9A07D80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E2E8457-74AD-4CEF-AA5A-E4F68F4FCFFC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C5D5A95-D93F-43C6-AD28-7871C93E792B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E2E8457-74AD-4CEF-AA5A-E4F68F4FCFFC}" type="slidenum">
              <a:rPr lang="es-AR" smtClean="0"/>
              <a:t>‹Nº›</a:t>
            </a:fld>
            <a:endParaRPr lang="es-A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3347670"/>
            <a:ext cx="6984776" cy="185055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s-AR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Eccema y lesiones cutáneas alérgicas asociadas a </a:t>
            </a:r>
            <a:r>
              <a:rPr lang="es-AR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asma. Guía </a:t>
            </a:r>
            <a:r>
              <a:rPr lang="es-AR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para el neumonólogo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056784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3131840" y="5198227"/>
            <a:ext cx="4896544" cy="10801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bg2">
                    <a:lumMod val="25000"/>
                  </a:schemeClr>
                </a:solidFill>
              </a:rPr>
              <a:t>Claudio Fantini</a:t>
            </a:r>
          </a:p>
          <a:p>
            <a:pPr algn="ctr"/>
            <a:r>
              <a:rPr lang="es-AR" dirty="0" smtClean="0">
                <a:solidFill>
                  <a:schemeClr val="bg2">
                    <a:lumMod val="25000"/>
                  </a:schemeClr>
                </a:solidFill>
              </a:rPr>
              <a:t>Clínica Colón. MdP</a:t>
            </a:r>
          </a:p>
          <a:p>
            <a:pPr algn="ctr"/>
            <a:r>
              <a:rPr lang="es-AR" dirty="0" smtClean="0">
                <a:solidFill>
                  <a:schemeClr val="bg2">
                    <a:lumMod val="25000"/>
                  </a:schemeClr>
                </a:solidFill>
              </a:rPr>
              <a:t>HIGA Oscar Alende. MdP</a:t>
            </a:r>
          </a:p>
          <a:p>
            <a:pPr algn="ctr"/>
            <a:r>
              <a:rPr lang="es-AR" dirty="0" smtClean="0">
                <a:solidFill>
                  <a:schemeClr val="bg2">
                    <a:lumMod val="25000"/>
                  </a:schemeClr>
                </a:solidFill>
              </a:rPr>
              <a:t>AAAeIC</a:t>
            </a:r>
            <a:endParaRPr lang="es-A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5D1A-ACF3-44B4-86B2-DFBA458018A5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187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+mn-lt"/>
              </a:rPr>
              <a:t>D.A. ZONAS AFECTADAS</a:t>
            </a:r>
            <a:endParaRPr lang="es-AR" dirty="0">
              <a:latin typeface="+mn-lt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331236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2276872"/>
            <a:ext cx="285750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BE41-37F1-4A9B-99AC-68046D3CCA6A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10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452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+mn-lt"/>
              </a:rPr>
              <a:t>Eczema atópico</a:t>
            </a:r>
            <a:endParaRPr lang="es-AR" dirty="0"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367240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Eczema en infa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345638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A84AD-5216-4888-9C65-8E014D9182BC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11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5266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20688"/>
            <a:ext cx="7344816" cy="1202485"/>
          </a:xfrm>
          <a:gradFill>
            <a:gsLst>
              <a:gs pos="0">
                <a:schemeClr val="tx2"/>
              </a:gs>
              <a:gs pos="4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s-AR" dirty="0">
                <a:latin typeface="+mn-lt"/>
              </a:rPr>
              <a:t>Segunda </a:t>
            </a:r>
            <a:r>
              <a:rPr lang="es-AR" dirty="0" smtClean="0">
                <a:latin typeface="+mn-lt"/>
              </a:rPr>
              <a:t>infancia</a:t>
            </a:r>
            <a:br>
              <a:rPr lang="es-AR" dirty="0" smtClean="0">
                <a:latin typeface="+mn-lt"/>
              </a:rPr>
            </a:br>
            <a:r>
              <a:rPr lang="es-AR" dirty="0" smtClean="0">
                <a:latin typeface="+mn-lt"/>
              </a:rPr>
              <a:t>y  </a:t>
            </a:r>
            <a:r>
              <a:rPr lang="es-AR" dirty="0">
                <a:latin typeface="+mn-lt"/>
              </a:rPr>
              <a:t>edad adulta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844824"/>
            <a:ext cx="7632848" cy="4248472"/>
          </a:xfrm>
          <a:gradFill>
            <a:gsLst>
              <a:gs pos="0">
                <a:schemeClr val="tx2"/>
              </a:gs>
              <a:gs pos="4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AR" sz="3600" dirty="0"/>
              <a:t>Eczema en cara o cuello</a:t>
            </a:r>
          </a:p>
          <a:p>
            <a:r>
              <a:rPr lang="es-AR" sz="3600" dirty="0"/>
              <a:t>Eczema en pliegues antecubitales o poplíteos </a:t>
            </a:r>
            <a:endParaRPr lang="es-AR" sz="3600" i="1" dirty="0"/>
          </a:p>
          <a:p>
            <a:r>
              <a:rPr lang="es-AR" sz="3600" dirty="0"/>
              <a:t>Eczema en muñecas o tobillos </a:t>
            </a:r>
          </a:p>
          <a:p>
            <a:r>
              <a:rPr lang="es-AR" sz="3600" dirty="0"/>
              <a:t>Eczema en manos o pies 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902F-04A5-4E7B-AE07-276579EF9B93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12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937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817582"/>
            <a:ext cx="7632847" cy="1202485"/>
          </a:xfrm>
          <a:gradFill>
            <a:gsLst>
              <a:gs pos="8000">
                <a:schemeClr val="tx2"/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s-AR" dirty="0">
                <a:latin typeface="+mn-lt"/>
              </a:rPr>
              <a:t>Segunda infancia</a:t>
            </a:r>
            <a:br>
              <a:rPr lang="es-AR" dirty="0">
                <a:latin typeface="+mn-lt"/>
              </a:rPr>
            </a:br>
            <a:r>
              <a:rPr lang="es-AR" dirty="0">
                <a:latin typeface="+mn-lt"/>
              </a:rPr>
              <a:t>y  edad adulta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119256"/>
            <a:ext cx="7344816" cy="4046047"/>
          </a:xfrm>
          <a:gradFill>
            <a:gsLst>
              <a:gs pos="8000">
                <a:schemeClr val="tx2"/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s-AR" sz="3200" dirty="0"/>
              <a:t>Pitiriasis alba, o eczema numular en brazos o piernas, o eczema en porción superior de tronco incluyendo eczema del pezón </a:t>
            </a:r>
          </a:p>
          <a:p>
            <a:r>
              <a:rPr lang="es-AR" sz="3200" dirty="0"/>
              <a:t>Prurito y los efectos del rascado, incluyendo Liquenificación o </a:t>
            </a:r>
            <a:r>
              <a:rPr lang="es-AR" sz="3200" dirty="0" smtClean="0"/>
              <a:t>Impétigo</a:t>
            </a:r>
            <a:endParaRPr lang="es-AR" sz="3200" dirty="0"/>
          </a:p>
          <a:p>
            <a:endParaRPr lang="es-AR" sz="32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7190-6C6B-450F-8074-5D844344C033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13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892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60000">
            <a:off x="755513" y="718651"/>
            <a:ext cx="3743846" cy="1492389"/>
          </a:xfr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s-AR" dirty="0" smtClean="0">
                <a:latin typeface="+mn-lt"/>
              </a:rPr>
              <a:t>DERMATITIS ATÓPICA EN ADULTOS</a:t>
            </a:r>
            <a:endParaRPr lang="es-AR" dirty="0">
              <a:latin typeface="+mn-lt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 rot="-60000">
            <a:off x="777568" y="2277388"/>
            <a:ext cx="3818357" cy="3770892"/>
          </a:xfr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endParaRPr lang="es-AR" sz="3200" dirty="0" smtClean="0"/>
          </a:p>
          <a:p>
            <a:r>
              <a:rPr lang="es-AR" sz="3200" dirty="0" smtClean="0"/>
              <a:t>Zonas afectadas</a:t>
            </a:r>
            <a:endParaRPr lang="es-AR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280831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60C4-9E7A-478A-9A81-24497C514D94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14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937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+mn-lt"/>
              </a:rPr>
              <a:t>Eczema atópico</a:t>
            </a:r>
            <a:endParaRPr lang="es-AR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300151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352839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1F88-1C3B-4952-A5F2-7C1AE1503AA3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15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549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+mn-lt"/>
              </a:rPr>
              <a:t>Eczema atópico</a:t>
            </a:r>
            <a:endParaRPr lang="es-AR" dirty="0">
              <a:latin typeface="+mn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273630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60848"/>
            <a:ext cx="424847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5820-FE12-4265-8139-D2ED1D5E20AE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16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06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+mn-lt"/>
              </a:rPr>
              <a:t>Eczema dishidrótico</a:t>
            </a:r>
            <a:endParaRPr lang="es-AR" dirty="0"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511256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760C-C371-43AE-82E4-5A4265889A21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17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074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836712"/>
            <a:ext cx="7632848" cy="1202485"/>
          </a:xfr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s-AR" dirty="0" smtClean="0">
                <a:latin typeface="+mn-lt"/>
              </a:rPr>
              <a:t>DERMATITIS ATÓPICA</a:t>
            </a:r>
            <a:endParaRPr lang="es-AR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844824"/>
            <a:ext cx="7632848" cy="4392487"/>
          </a:xfr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2800" dirty="0"/>
              <a:t>La dermatitis atópica tiene un componente genético. </a:t>
            </a:r>
            <a:endParaRPr lang="es-AR" sz="2800" dirty="0" smtClean="0"/>
          </a:p>
          <a:p>
            <a:pPr marL="0" indent="0">
              <a:buNone/>
            </a:pPr>
            <a:r>
              <a:rPr lang="es-AR" sz="2800" dirty="0" smtClean="0"/>
              <a:t>Hay dos </a:t>
            </a:r>
            <a:r>
              <a:rPr lang="es-AR" sz="2800" dirty="0"/>
              <a:t>grupos de genes  involucrados en el desarrollo de la dermatitis </a:t>
            </a:r>
            <a:r>
              <a:rPr lang="es-AR" sz="2800" dirty="0" smtClean="0"/>
              <a:t>atópica: </a:t>
            </a:r>
          </a:p>
          <a:p>
            <a:pPr marL="0" indent="0">
              <a:buNone/>
            </a:pPr>
            <a:r>
              <a:rPr lang="es-AR" sz="2800" dirty="0"/>
              <a:t>	</a:t>
            </a:r>
            <a:r>
              <a:rPr lang="es-AR" sz="2800" dirty="0" smtClean="0"/>
              <a:t>1- genes </a:t>
            </a:r>
            <a:r>
              <a:rPr lang="es-AR" sz="2800" dirty="0"/>
              <a:t>involucrados en la función </a:t>
            </a:r>
            <a:r>
              <a:rPr lang="es-AR" sz="2800" dirty="0">
                <a:solidFill>
                  <a:srgbClr val="00B050"/>
                </a:solidFill>
              </a:rPr>
              <a:t>B</a:t>
            </a:r>
            <a:r>
              <a:rPr lang="es-AR" sz="2800" dirty="0" smtClean="0">
                <a:solidFill>
                  <a:srgbClr val="00B050"/>
                </a:solidFill>
              </a:rPr>
              <a:t>arrera </a:t>
            </a:r>
            <a:r>
              <a:rPr lang="es-AR" sz="2800" dirty="0">
                <a:solidFill>
                  <a:srgbClr val="00B050"/>
                </a:solidFill>
              </a:rPr>
              <a:t>E</a:t>
            </a:r>
            <a:r>
              <a:rPr lang="es-AR" sz="2800" dirty="0" smtClean="0">
                <a:solidFill>
                  <a:srgbClr val="00B050"/>
                </a:solidFill>
              </a:rPr>
              <a:t>pidérmica. </a:t>
            </a:r>
          </a:p>
          <a:p>
            <a:pPr marL="0" indent="0">
              <a:buNone/>
            </a:pPr>
            <a:r>
              <a:rPr lang="es-AR" sz="2800" dirty="0"/>
              <a:t>	</a:t>
            </a:r>
            <a:r>
              <a:rPr lang="es-AR" sz="2800" dirty="0" smtClean="0"/>
              <a:t>2- genes </a:t>
            </a:r>
            <a:r>
              <a:rPr lang="es-AR" sz="2800" dirty="0"/>
              <a:t>involucrados en la </a:t>
            </a:r>
            <a:r>
              <a:rPr lang="es-AR" sz="2800" dirty="0">
                <a:solidFill>
                  <a:srgbClr val="00B050"/>
                </a:solidFill>
              </a:rPr>
              <a:t>R</a:t>
            </a:r>
            <a:r>
              <a:rPr lang="es-AR" sz="2800" dirty="0" smtClean="0">
                <a:solidFill>
                  <a:srgbClr val="00B050"/>
                </a:solidFill>
              </a:rPr>
              <a:t>egulación </a:t>
            </a:r>
            <a:r>
              <a:rPr lang="es-AR" sz="2800" dirty="0">
                <a:solidFill>
                  <a:srgbClr val="00B050"/>
                </a:solidFill>
              </a:rPr>
              <a:t>de la </a:t>
            </a:r>
            <a:r>
              <a:rPr lang="es-AR" sz="2800" dirty="0" smtClean="0">
                <a:solidFill>
                  <a:srgbClr val="00B050"/>
                </a:solidFill>
              </a:rPr>
              <a:t>Inmunidad </a:t>
            </a:r>
            <a:r>
              <a:rPr lang="es-AR" sz="2800" dirty="0">
                <a:solidFill>
                  <a:srgbClr val="00B050"/>
                </a:solidFill>
              </a:rPr>
              <a:t>I</a:t>
            </a:r>
            <a:r>
              <a:rPr lang="es-AR" sz="2800" dirty="0" smtClean="0">
                <a:solidFill>
                  <a:srgbClr val="00B050"/>
                </a:solidFill>
              </a:rPr>
              <a:t>nnata </a:t>
            </a:r>
            <a:r>
              <a:rPr lang="es-AR" sz="2800" dirty="0">
                <a:solidFill>
                  <a:srgbClr val="00B050"/>
                </a:solidFill>
              </a:rPr>
              <a:t>y A</a:t>
            </a:r>
            <a:r>
              <a:rPr lang="es-AR" sz="2800" dirty="0" smtClean="0">
                <a:solidFill>
                  <a:srgbClr val="00B050"/>
                </a:solidFill>
              </a:rPr>
              <a:t>daptativa </a:t>
            </a:r>
            <a:r>
              <a:rPr lang="es-AR" sz="2800" dirty="0"/>
              <a:t>incluyendo </a:t>
            </a:r>
            <a:r>
              <a:rPr lang="es-AR" sz="2800" dirty="0" smtClean="0"/>
              <a:t>la </a:t>
            </a:r>
            <a:r>
              <a:rPr lang="es-AR" sz="2800" dirty="0"/>
              <a:t>regulación de la sensibilización mediada por IgE.</a:t>
            </a:r>
          </a:p>
          <a:p>
            <a:pPr marL="0" indent="0">
              <a:buNone/>
            </a:pPr>
            <a:endParaRPr lang="es-AR" sz="28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2A8A-0F80-427C-96CA-F26E185FC3F0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18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486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692696"/>
            <a:ext cx="7416823" cy="1327371"/>
          </a:xfr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s-AR" sz="4800" dirty="0" smtClean="0">
                <a:latin typeface="+mn-lt"/>
              </a:rPr>
              <a:t>Barrera Epidérmica</a:t>
            </a:r>
            <a:endParaRPr lang="es-AR" sz="4800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119256"/>
            <a:ext cx="7560840" cy="3902031"/>
          </a:xfr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800" dirty="0"/>
              <a:t>La </a:t>
            </a:r>
            <a:r>
              <a:rPr lang="es-AR" sz="2800" dirty="0">
                <a:solidFill>
                  <a:srgbClr val="FFFF00"/>
                </a:solidFill>
              </a:rPr>
              <a:t>B</a:t>
            </a:r>
            <a:r>
              <a:rPr lang="es-AR" sz="2800" dirty="0" smtClean="0">
                <a:solidFill>
                  <a:srgbClr val="FFFF00"/>
                </a:solidFill>
              </a:rPr>
              <a:t>arrera </a:t>
            </a:r>
            <a:r>
              <a:rPr lang="es-AR" sz="2800" dirty="0">
                <a:solidFill>
                  <a:srgbClr val="FFFF00"/>
                </a:solidFill>
              </a:rPr>
              <a:t>E</a:t>
            </a:r>
            <a:r>
              <a:rPr lang="es-AR" sz="2800" dirty="0" smtClean="0">
                <a:solidFill>
                  <a:srgbClr val="FFFF00"/>
                </a:solidFill>
              </a:rPr>
              <a:t>pidérmica </a:t>
            </a:r>
            <a:r>
              <a:rPr lang="es-AR" sz="2800" dirty="0"/>
              <a:t>interactúa con el medio ambiente y sirve de barrera </a:t>
            </a:r>
            <a:r>
              <a:rPr lang="es-AR" sz="2800" dirty="0" smtClean="0"/>
              <a:t>física.</a:t>
            </a:r>
            <a:endParaRPr lang="es-AR" sz="2800" dirty="0"/>
          </a:p>
          <a:p>
            <a:pPr marL="0" indent="0">
              <a:buNone/>
            </a:pPr>
            <a:r>
              <a:rPr lang="es-AR" sz="2800" dirty="0" smtClean="0"/>
              <a:t>Es crucial </a:t>
            </a:r>
            <a:r>
              <a:rPr lang="es-AR" sz="2800" dirty="0"/>
              <a:t>para la </a:t>
            </a:r>
            <a:r>
              <a:rPr lang="es-AR" sz="2800" dirty="0">
                <a:solidFill>
                  <a:srgbClr val="FFFF00"/>
                </a:solidFill>
              </a:rPr>
              <a:t>H</a:t>
            </a:r>
            <a:r>
              <a:rPr lang="es-AR" sz="2800" dirty="0" smtClean="0">
                <a:solidFill>
                  <a:srgbClr val="FFFF00"/>
                </a:solidFill>
              </a:rPr>
              <a:t>omeostasis </a:t>
            </a:r>
            <a:r>
              <a:rPr lang="es-AR" sz="2800" dirty="0">
                <a:solidFill>
                  <a:srgbClr val="FFFF00"/>
                </a:solidFill>
              </a:rPr>
              <a:t>F</a:t>
            </a:r>
            <a:r>
              <a:rPr lang="es-AR" sz="2800" dirty="0" smtClean="0">
                <a:solidFill>
                  <a:srgbClr val="FFFF00"/>
                </a:solidFill>
              </a:rPr>
              <a:t>isiológica.</a:t>
            </a:r>
          </a:p>
          <a:p>
            <a:pPr marL="0" indent="0">
              <a:buNone/>
            </a:pPr>
            <a:r>
              <a:rPr lang="es-AR" sz="2800" dirty="0" smtClean="0"/>
              <a:t>Se </a:t>
            </a:r>
            <a:r>
              <a:rPr lang="es-AR" sz="2800" dirty="0"/>
              <a:t>requiere de un equilibrio en la integridad estructural y bioquímica para defenderse</a:t>
            </a:r>
          </a:p>
          <a:p>
            <a:pPr marL="0" indent="0">
              <a:buNone/>
            </a:pPr>
            <a:r>
              <a:rPr lang="es-AR" sz="2800" dirty="0"/>
              <a:t>de factores endógenos o exógenos potenciales </a:t>
            </a:r>
            <a:r>
              <a:rPr lang="es-AR" sz="2800" dirty="0" smtClean="0"/>
              <a:t> causantes de </a:t>
            </a:r>
            <a:r>
              <a:rPr lang="es-AR" sz="2800" dirty="0"/>
              <a:t>daño.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6C7F-AF0E-426D-9835-5E8753491819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19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7348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gradFill>
            <a:gsLst>
              <a:gs pos="2800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s-AR" sz="5400" b="1" u="sng" dirty="0" smtClean="0">
                <a:latin typeface="+mn-lt"/>
              </a:rPr>
              <a:t>Urticaria</a:t>
            </a:r>
            <a:endParaRPr lang="es-AR" sz="5400" b="1" u="sng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2060848"/>
            <a:ext cx="7132509" cy="3603812"/>
          </a:xfrm>
          <a:gradFill>
            <a:gsLst>
              <a:gs pos="2800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s-AR" sz="3200" dirty="0" smtClean="0">
                <a:solidFill>
                  <a:schemeClr val="accent1"/>
                </a:solidFill>
              </a:rPr>
              <a:t>Es un cuadro frecuente en la anafilaxia, involucrando dificultad respiratoria. La urticaria aguda, por </a:t>
            </a:r>
            <a:r>
              <a:rPr lang="es-AR" sz="3200" dirty="0" smtClean="0">
                <a:solidFill>
                  <a:schemeClr val="accent1">
                    <a:lumMod val="50000"/>
                  </a:schemeClr>
                </a:solidFill>
              </a:rPr>
              <a:t>definición no involucra distress respiratorio.</a:t>
            </a:r>
          </a:p>
          <a:p>
            <a:r>
              <a:rPr lang="es-AR" sz="3200" dirty="0" smtClean="0">
                <a:solidFill>
                  <a:schemeClr val="accent1">
                    <a:lumMod val="50000"/>
                  </a:schemeClr>
                </a:solidFill>
              </a:rPr>
              <a:t>La HRB ha sido reportada en algunos pacientes con urticaria crónica</a:t>
            </a:r>
            <a:r>
              <a:rPr lang="es-AR" sz="3200" dirty="0" smtClean="0">
                <a:solidFill>
                  <a:srgbClr val="FFC000"/>
                </a:solidFill>
              </a:rPr>
              <a:t>.</a:t>
            </a:r>
            <a:endParaRPr lang="es-AR" sz="3200" dirty="0">
              <a:solidFill>
                <a:srgbClr val="FFC000"/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F616-0CF3-4CA2-A6E6-912EB4544CA7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380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817582"/>
            <a:ext cx="7632847" cy="1202485"/>
          </a:xfr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s-AR" dirty="0" smtClean="0">
                <a:latin typeface="+mn-lt"/>
              </a:rPr>
              <a:t>BARRERA EPIDÉRMICA</a:t>
            </a:r>
            <a:endParaRPr lang="es-AR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988840"/>
            <a:ext cx="7632848" cy="4248472"/>
          </a:xfr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s-AR" sz="3200" dirty="0">
                <a:solidFill>
                  <a:srgbClr val="000000"/>
                </a:solidFill>
                <a:latin typeface="Arial"/>
              </a:rPr>
              <a:t>La </a:t>
            </a:r>
            <a:r>
              <a:rPr lang="es-AR" sz="3200" dirty="0">
                <a:solidFill>
                  <a:srgbClr val="FFFF00"/>
                </a:solidFill>
                <a:latin typeface="Arial"/>
              </a:rPr>
              <a:t>filagrina</a:t>
            </a:r>
            <a:r>
              <a:rPr lang="es-AR" sz="3200" dirty="0">
                <a:solidFill>
                  <a:srgbClr val="000000"/>
                </a:solidFill>
                <a:latin typeface="Arial"/>
              </a:rPr>
              <a:t> tiene un papel clave en la diferenciación epidérmica y en la </a:t>
            </a:r>
            <a:r>
              <a:rPr lang="es-AR" sz="3200" dirty="0" smtClean="0">
                <a:solidFill>
                  <a:srgbClr val="FFFF00"/>
                </a:solidFill>
                <a:latin typeface="Arial"/>
              </a:rPr>
              <a:t>función barrera.</a:t>
            </a:r>
            <a:r>
              <a:rPr lang="es-AR" sz="3200" dirty="0" smtClean="0">
                <a:solidFill>
                  <a:srgbClr val="00B050"/>
                </a:solidFill>
                <a:latin typeface="Arial"/>
              </a:rPr>
              <a:t> </a:t>
            </a:r>
          </a:p>
          <a:p>
            <a:r>
              <a:rPr lang="es-AR" sz="3200" dirty="0" smtClean="0">
                <a:latin typeface="Arial"/>
              </a:rPr>
              <a:t>Se halla en las porciones inferiores del estrato córneo, formada por </a:t>
            </a:r>
            <a:r>
              <a:rPr lang="es-AR" sz="3200" dirty="0" err="1" smtClean="0">
                <a:latin typeface="Arial"/>
              </a:rPr>
              <a:t>corneocitos</a:t>
            </a:r>
            <a:r>
              <a:rPr lang="es-AR" sz="3200" dirty="0" smtClean="0">
                <a:latin typeface="Arial"/>
              </a:rPr>
              <a:t> unidos por </a:t>
            </a:r>
            <a:r>
              <a:rPr lang="es-AR" sz="3200" dirty="0" err="1" smtClean="0">
                <a:latin typeface="Arial"/>
              </a:rPr>
              <a:t>desmosomas</a:t>
            </a:r>
            <a:r>
              <a:rPr lang="es-AR" sz="2500" dirty="0" smtClean="0">
                <a:latin typeface="Arial"/>
              </a:rPr>
              <a:t>. </a:t>
            </a:r>
            <a:endParaRPr lang="es-AR" sz="2500" dirty="0" smtClean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7190-6C6B-450F-8074-5D844344C033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20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211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817582"/>
            <a:ext cx="7560840" cy="1315274"/>
          </a:xfrm>
          <a:gradFill>
            <a:gsLst>
              <a:gs pos="0">
                <a:schemeClr val="tx2"/>
              </a:gs>
              <a:gs pos="4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s-AR" dirty="0">
                <a:latin typeface="+mn-lt"/>
              </a:rPr>
              <a:t>BARRERA EPIDÉRMICA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119256"/>
            <a:ext cx="7416824" cy="3974039"/>
          </a:xfrm>
          <a:gradFill>
            <a:gsLst>
              <a:gs pos="0">
                <a:schemeClr val="tx2"/>
              </a:gs>
              <a:gs pos="4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s-AR" sz="3200" dirty="0"/>
              <a:t>La hiperactividad de proteasas epidérmicas y exógenas (estafilococos, ácaros del polvo, etc), rompe estos </a:t>
            </a:r>
            <a:r>
              <a:rPr lang="es-AR" sz="3200" dirty="0" err="1"/>
              <a:t>desmosomas</a:t>
            </a:r>
            <a:r>
              <a:rPr lang="es-AR" sz="3200" dirty="0"/>
              <a:t>, y permite la entrada de alergenos, que son captados por las células de Langerhans y presentados a Ly T.</a:t>
            </a:r>
          </a:p>
          <a:p>
            <a:endParaRPr lang="es-AR" sz="3200" dirty="0"/>
          </a:p>
          <a:p>
            <a:endParaRPr lang="es-AR" sz="32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7190-6C6B-450F-8074-5D844344C033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21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774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817582"/>
            <a:ext cx="7632847" cy="1202485"/>
          </a:xfr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s-AR" dirty="0" smtClean="0">
                <a:latin typeface="+mn-lt"/>
              </a:rPr>
              <a:t>DA y Filagrina</a:t>
            </a:r>
            <a:endParaRPr lang="es-AR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772816"/>
            <a:ext cx="7632848" cy="4176463"/>
          </a:xfr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r>
              <a:rPr lang="es-AR" dirty="0"/>
              <a:t> </a:t>
            </a:r>
            <a:r>
              <a:rPr lang="es-AR" sz="2800" dirty="0"/>
              <a:t>Los portadores de mutaciones de filagrina </a:t>
            </a:r>
            <a:r>
              <a:rPr lang="es-AR" sz="2800" dirty="0" smtClean="0"/>
              <a:t>tienen </a:t>
            </a:r>
            <a:r>
              <a:rPr lang="es-AR" sz="2800" dirty="0"/>
              <a:t>un riesgo aumentado  de </a:t>
            </a:r>
            <a:r>
              <a:rPr lang="es-AR" sz="2800" dirty="0" smtClean="0"/>
              <a:t>dermatitis </a:t>
            </a:r>
            <a:r>
              <a:rPr lang="es-AR" sz="2800" dirty="0"/>
              <a:t>atópica,  </a:t>
            </a:r>
            <a:r>
              <a:rPr lang="es-AR" sz="2800" dirty="0" smtClean="0"/>
              <a:t>(42</a:t>
            </a:r>
            <a:r>
              <a:rPr lang="es-AR" sz="2800" dirty="0"/>
              <a:t>% de los portadores de la mutación), dermatitis de contacto alérgica, asma, rinitis </a:t>
            </a:r>
            <a:r>
              <a:rPr lang="es-AR" sz="2800" dirty="0" smtClean="0"/>
              <a:t>alérgica.</a:t>
            </a:r>
          </a:p>
          <a:p>
            <a:pPr marL="0" indent="0">
              <a:buNone/>
            </a:pPr>
            <a:endParaRPr lang="es-AR" sz="2800" dirty="0" smtClean="0"/>
          </a:p>
          <a:p>
            <a:r>
              <a:rPr lang="es-AR" sz="2800" dirty="0"/>
              <a:t>Esas variaciones genéticas </a:t>
            </a:r>
            <a:r>
              <a:rPr lang="es-AR" sz="2800" dirty="0" smtClean="0"/>
              <a:t>también tienen influencia </a:t>
            </a:r>
            <a:r>
              <a:rPr lang="es-AR" sz="2800" dirty="0"/>
              <a:t>en la severidad del asma, alopecia areata y la susceptibilidad a infecciones herpéticas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A8BE-9A25-470C-B85F-147053B1F69B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22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163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5" y="817582"/>
            <a:ext cx="7488832" cy="1202485"/>
          </a:xfrm>
          <a:gradFill>
            <a:gsLst>
              <a:gs pos="44000">
                <a:schemeClr val="tx2"/>
              </a:gs>
              <a:gs pos="0">
                <a:schemeClr val="tx2"/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s-AR" sz="5400" dirty="0" smtClean="0">
                <a:latin typeface="+mn-lt"/>
              </a:rPr>
              <a:t>Filagrina </a:t>
            </a:r>
            <a:endParaRPr lang="es-AR" sz="5400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060848"/>
            <a:ext cx="7632848" cy="4022261"/>
          </a:xfr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s-AR" sz="3200" dirty="0"/>
              <a:t>Los defectos en la filagrina sugieren que el </a:t>
            </a:r>
            <a:r>
              <a:rPr lang="es-AR" sz="3200" dirty="0" smtClean="0"/>
              <a:t>trastorno </a:t>
            </a:r>
            <a:r>
              <a:rPr lang="es-AR" sz="3200" dirty="0"/>
              <a:t>inicial de la dermatitis atópica se encuentra en la alteración de la función barrera </a:t>
            </a:r>
            <a:r>
              <a:rPr lang="es-AR" sz="3200" dirty="0" smtClean="0"/>
              <a:t>(</a:t>
            </a:r>
            <a:r>
              <a:rPr lang="es-AR" sz="3200" dirty="0">
                <a:solidFill>
                  <a:srgbClr val="00B050"/>
                </a:solidFill>
              </a:rPr>
              <a:t>H</a:t>
            </a:r>
            <a:r>
              <a:rPr lang="es-AR" sz="3200" dirty="0" smtClean="0">
                <a:solidFill>
                  <a:srgbClr val="00B050"/>
                </a:solidFill>
              </a:rPr>
              <a:t>ipótesis Fuera-Dentro</a:t>
            </a:r>
            <a:r>
              <a:rPr lang="es-AR" sz="3200" dirty="0"/>
              <a:t>). La mutación en la filagrina puede tener un papel en el desarrollo de </a:t>
            </a:r>
            <a:r>
              <a:rPr lang="es-AR" sz="3200" dirty="0" smtClean="0"/>
              <a:t>las </a:t>
            </a:r>
            <a:r>
              <a:rPr lang="es-AR" sz="3200" dirty="0"/>
              <a:t>manifestaciones </a:t>
            </a:r>
            <a:r>
              <a:rPr lang="es-AR" sz="3200" dirty="0" smtClean="0"/>
              <a:t>de </a:t>
            </a:r>
            <a:r>
              <a:rPr lang="es-AR" sz="3200" dirty="0"/>
              <a:t>la dermatitis atópica. 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7190-6C6B-450F-8074-5D844344C033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23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3392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692696"/>
            <a:ext cx="7632848" cy="1346501"/>
          </a:xfrm>
          <a:gradFill>
            <a:gsLst>
              <a:gs pos="44000">
                <a:schemeClr val="tx2"/>
              </a:gs>
              <a:gs pos="0">
                <a:schemeClr val="tx2"/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s-AR" dirty="0" smtClean="0">
                <a:latin typeface="+mn-lt"/>
              </a:rPr>
              <a:t>Filagrina </a:t>
            </a:r>
            <a:endParaRPr lang="es-AR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132856"/>
            <a:ext cx="7632848" cy="4104456"/>
          </a:xfrm>
          <a:gradFill>
            <a:gsLst>
              <a:gs pos="92000">
                <a:schemeClr val="tx2"/>
              </a:gs>
              <a:gs pos="0">
                <a:schemeClr val="tx2"/>
              </a:gs>
              <a:gs pos="1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s-AR" sz="2800" dirty="0"/>
          </a:p>
          <a:p>
            <a:r>
              <a:rPr lang="es-AR" sz="3600" dirty="0" smtClean="0"/>
              <a:t>El </a:t>
            </a:r>
            <a:r>
              <a:rPr lang="es-AR" sz="3600" dirty="0"/>
              <a:t>déficit de filagrina se relaciona con las dermatitis </a:t>
            </a:r>
            <a:r>
              <a:rPr lang="es-AR" sz="3600" dirty="0" smtClean="0"/>
              <a:t>atópicas </a:t>
            </a:r>
            <a:r>
              <a:rPr lang="es-AR" sz="3600" dirty="0"/>
              <a:t>de inicio temprano, de mayor </a:t>
            </a:r>
            <a:r>
              <a:rPr lang="es-AR" sz="3600" dirty="0" smtClean="0"/>
              <a:t>severidad.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7190-6C6B-450F-8074-5D844344C033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24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757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5" y="817582"/>
            <a:ext cx="7488832" cy="1387282"/>
          </a:xfr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s-AR" dirty="0" smtClean="0">
                <a:latin typeface="+mn-lt"/>
              </a:rPr>
              <a:t>Alteraciones en el sistema inmune en D.A</a:t>
            </a:r>
            <a:endParaRPr lang="es-AR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119256"/>
            <a:ext cx="7488832" cy="4046047"/>
          </a:xfr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s-AR" sz="3200" b="1" dirty="0"/>
              <a:t>variaciones </a:t>
            </a:r>
            <a:r>
              <a:rPr lang="es-AR" sz="3200" b="1" dirty="0" smtClean="0"/>
              <a:t>en</a:t>
            </a:r>
            <a:r>
              <a:rPr lang="es-AR" sz="3200" dirty="0" smtClean="0"/>
              <a:t>: </a:t>
            </a:r>
          </a:p>
          <a:p>
            <a:pPr lvl="1"/>
            <a:r>
              <a:rPr lang="es-AR" sz="3000" dirty="0" smtClean="0"/>
              <a:t>receptores </a:t>
            </a:r>
            <a:r>
              <a:rPr lang="es-AR" sz="3000" dirty="0"/>
              <a:t>de membrana tipo </a:t>
            </a:r>
            <a:r>
              <a:rPr lang="es-AR" sz="3000" dirty="0" err="1"/>
              <a:t>toll</a:t>
            </a:r>
            <a:r>
              <a:rPr lang="es-AR" sz="3000" dirty="0"/>
              <a:t>, involucrados en la adhesión de los </a:t>
            </a:r>
            <a:r>
              <a:rPr lang="es-AR" sz="3000" dirty="0" smtClean="0"/>
              <a:t>estafilococos. </a:t>
            </a:r>
          </a:p>
          <a:p>
            <a:pPr lvl="1"/>
            <a:r>
              <a:rPr lang="es-AR" sz="3000" dirty="0" smtClean="0"/>
              <a:t>interleucina </a:t>
            </a:r>
            <a:r>
              <a:rPr lang="es-AR" sz="3000" dirty="0"/>
              <a:t>31, involucrada en el desarrollo del </a:t>
            </a:r>
            <a:r>
              <a:rPr lang="es-AR" sz="3000" dirty="0" smtClean="0"/>
              <a:t>prurito.</a:t>
            </a:r>
          </a:p>
          <a:p>
            <a:pPr lvl="1"/>
            <a:r>
              <a:rPr lang="es-AR" sz="3000" dirty="0" smtClean="0"/>
              <a:t>receptores </a:t>
            </a:r>
            <a:r>
              <a:rPr lang="es-AR" sz="3000" dirty="0"/>
              <a:t>de alta afinidad para la IgE.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7190-6C6B-450F-8074-5D844344C033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25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0032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692696"/>
            <a:ext cx="7344815" cy="936104"/>
          </a:xfrm>
          <a:gradFill>
            <a:gsLst>
              <a:gs pos="92000">
                <a:schemeClr val="tx2"/>
              </a:gs>
              <a:gs pos="6000">
                <a:schemeClr val="tx2"/>
              </a:gs>
              <a:gs pos="65000">
                <a:schemeClr val="accent1">
                  <a:tint val="44500"/>
                  <a:satMod val="160000"/>
                </a:schemeClr>
              </a:gs>
              <a:gs pos="79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s-AR" dirty="0" smtClean="0">
                <a:latin typeface="+mn-lt"/>
              </a:rPr>
              <a:t>Sistema Inmune Innato</a:t>
            </a:r>
            <a:endParaRPr lang="es-AR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700808"/>
            <a:ext cx="7488832" cy="4464495"/>
          </a:xfrm>
          <a:gradFill>
            <a:gsLst>
              <a:gs pos="92000">
                <a:schemeClr val="tx2"/>
              </a:gs>
              <a:gs pos="0">
                <a:schemeClr val="tx2"/>
              </a:gs>
              <a:gs pos="29000">
                <a:schemeClr val="accent1">
                  <a:tint val="44500"/>
                  <a:satMod val="160000"/>
                </a:schemeClr>
              </a:gs>
              <a:gs pos="69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s-AR" dirty="0"/>
              <a:t> El sistema inmune innato cutáneo </a:t>
            </a:r>
            <a:r>
              <a:rPr lang="es-AR" dirty="0" smtClean="0"/>
              <a:t>consta de </a:t>
            </a:r>
            <a:r>
              <a:rPr lang="es-AR" dirty="0"/>
              <a:t>3 componentes principales: </a:t>
            </a:r>
            <a:endParaRPr lang="es-AR" dirty="0" smtClean="0"/>
          </a:p>
          <a:p>
            <a:pPr marL="0" indent="0">
              <a:buNone/>
            </a:pPr>
            <a:endParaRPr lang="es-AR" dirty="0" smtClean="0"/>
          </a:p>
          <a:p>
            <a:pPr lvl="1"/>
            <a:r>
              <a:rPr lang="es-AR" sz="2400" dirty="0" smtClean="0"/>
              <a:t>1- Barrera </a:t>
            </a:r>
            <a:r>
              <a:rPr lang="es-AR" sz="2400" dirty="0"/>
              <a:t>anatómica/física (estrato córneo y  uniones intercelulares</a:t>
            </a:r>
            <a:r>
              <a:rPr lang="es-AR" sz="2400" dirty="0" smtClean="0"/>
              <a:t>). </a:t>
            </a:r>
          </a:p>
          <a:p>
            <a:pPr lvl="1"/>
            <a:r>
              <a:rPr lang="es-AR" sz="2400" dirty="0" smtClean="0"/>
              <a:t>2- Celular </a:t>
            </a:r>
            <a:r>
              <a:rPr lang="es-AR" sz="2400" dirty="0"/>
              <a:t>(células de presentación antigénica, queratinocitos, mastocitos y </a:t>
            </a:r>
            <a:r>
              <a:rPr lang="es-AR" sz="2400" dirty="0" smtClean="0"/>
              <a:t>PMN) </a:t>
            </a:r>
            <a:r>
              <a:rPr lang="es-AR" sz="2400" dirty="0"/>
              <a:t>y </a:t>
            </a:r>
            <a:endParaRPr lang="es-AR" sz="2400" dirty="0" smtClean="0"/>
          </a:p>
          <a:p>
            <a:pPr lvl="1"/>
            <a:r>
              <a:rPr lang="es-AR" sz="2400" dirty="0" smtClean="0"/>
              <a:t>3- elementos </a:t>
            </a:r>
            <a:r>
              <a:rPr lang="es-AR" sz="2400" dirty="0"/>
              <a:t>secretorios (péptidos </a:t>
            </a:r>
            <a:r>
              <a:rPr lang="es-AR" sz="2400" dirty="0" smtClean="0"/>
              <a:t>antimicrobianos, </a:t>
            </a:r>
            <a:r>
              <a:rPr lang="es-AR" sz="2400" dirty="0"/>
              <a:t>citocinas y </a:t>
            </a:r>
            <a:r>
              <a:rPr lang="es-AR" sz="2400" dirty="0" err="1"/>
              <a:t>quimiocinas</a:t>
            </a:r>
            <a:r>
              <a:rPr lang="es-AR" sz="2400" dirty="0"/>
              <a:t>). 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7190-6C6B-450F-8074-5D844344C033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26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8377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5" y="817582"/>
            <a:ext cx="7488832" cy="1202485"/>
          </a:xfrm>
          <a:gradFill>
            <a:gsLst>
              <a:gs pos="92000">
                <a:schemeClr val="tx2"/>
              </a:gs>
              <a:gs pos="0">
                <a:schemeClr val="tx2"/>
              </a:gs>
              <a:gs pos="29000">
                <a:schemeClr val="accent1">
                  <a:tint val="44500"/>
                  <a:satMod val="160000"/>
                </a:schemeClr>
              </a:gs>
              <a:gs pos="69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s-AR" dirty="0" smtClean="0">
                <a:latin typeface="+mn-lt"/>
              </a:rPr>
              <a:t>S.I. Adaptativo</a:t>
            </a:r>
            <a:endParaRPr lang="es-AR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132856"/>
            <a:ext cx="7488832" cy="3960440"/>
          </a:xfrm>
          <a:gradFill>
            <a:gsLst>
              <a:gs pos="0">
                <a:srgbClr val="5E9EFF"/>
              </a:gs>
              <a:gs pos="67000">
                <a:srgbClr val="85C2FF"/>
              </a:gs>
              <a:gs pos="48000">
                <a:schemeClr val="accent1">
                  <a:lumMod val="40000"/>
                  <a:lumOff val="60000"/>
                </a:schemeClr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s-AR" sz="2800" u="sng" dirty="0">
                <a:solidFill>
                  <a:schemeClr val="accent4">
                    <a:lumMod val="50000"/>
                  </a:schemeClr>
                </a:solidFill>
              </a:rPr>
              <a:t>Alteración </a:t>
            </a:r>
            <a:r>
              <a:rPr lang="es-AR" sz="2800" u="sng" dirty="0" smtClean="0">
                <a:solidFill>
                  <a:schemeClr val="accent4">
                    <a:lumMod val="50000"/>
                  </a:schemeClr>
                </a:solidFill>
              </a:rPr>
              <a:t>en </a:t>
            </a:r>
            <a:r>
              <a:rPr lang="es-AR" sz="2800" u="sng" dirty="0">
                <a:solidFill>
                  <a:schemeClr val="accent4">
                    <a:lumMod val="50000"/>
                  </a:schemeClr>
                </a:solidFill>
              </a:rPr>
              <a:t>subpoblaciones de linfocitos </a:t>
            </a:r>
            <a:r>
              <a:rPr lang="es-AR" sz="2800" u="sng" dirty="0" smtClean="0">
                <a:solidFill>
                  <a:schemeClr val="accent4">
                    <a:lumMod val="50000"/>
                  </a:schemeClr>
                </a:solidFill>
              </a:rPr>
              <a:t>T: </a:t>
            </a:r>
            <a:r>
              <a:rPr lang="es-AR" sz="2800" dirty="0" smtClean="0">
                <a:solidFill>
                  <a:srgbClr val="FF0000"/>
                </a:solidFill>
              </a:rPr>
              <a:t>Respuesta Th2 </a:t>
            </a:r>
            <a:r>
              <a:rPr lang="es-AR" sz="2800" dirty="0" smtClean="0"/>
              <a:t>frente a alergenos, con producción de IL 4, 5 y 13 y producción de Ac tipo IgE.</a:t>
            </a:r>
          </a:p>
          <a:p>
            <a:r>
              <a:rPr lang="es-AR" sz="2800" dirty="0" smtClean="0">
                <a:solidFill>
                  <a:srgbClr val="FF0000"/>
                </a:solidFill>
              </a:rPr>
              <a:t>Niveles elevados de IgE: </a:t>
            </a:r>
            <a:r>
              <a:rPr lang="es-AR" sz="2800" dirty="0" smtClean="0"/>
              <a:t>Unión a Mt y Ba, con liberación de mediadores (H, </a:t>
            </a:r>
            <a:r>
              <a:rPr lang="es-AR" sz="2800" dirty="0" err="1"/>
              <a:t>T</a:t>
            </a:r>
            <a:r>
              <a:rPr lang="es-AR" sz="2800" dirty="0" err="1" smtClean="0"/>
              <a:t>riptasa</a:t>
            </a:r>
            <a:r>
              <a:rPr lang="es-AR" sz="2800" dirty="0" smtClean="0"/>
              <a:t>, </a:t>
            </a:r>
            <a:r>
              <a:rPr lang="es-AR" sz="2800" dirty="0" err="1" smtClean="0"/>
              <a:t>Pg</a:t>
            </a:r>
            <a:r>
              <a:rPr lang="es-AR" sz="2800" dirty="0" smtClean="0"/>
              <a:t>, Leucotrienos, quininas, etc.), responsables de la respuesta inflamatoria. Prick tests positivos</a:t>
            </a:r>
            <a:endParaRPr lang="es-AR" sz="28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7190-6C6B-450F-8074-5D844344C033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27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9229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764704"/>
            <a:ext cx="7632848" cy="1274493"/>
          </a:xfrm>
          <a:gradFill>
            <a:gsLst>
              <a:gs pos="0">
                <a:srgbClr val="5E9EFF"/>
              </a:gs>
              <a:gs pos="67000">
                <a:srgbClr val="85C2FF"/>
              </a:gs>
              <a:gs pos="48000">
                <a:schemeClr val="accent1">
                  <a:lumMod val="40000"/>
                  <a:lumOff val="60000"/>
                </a:schemeClr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r>
              <a:rPr lang="es-AR" dirty="0">
                <a:latin typeface="+mn-lt"/>
              </a:rPr>
              <a:t>S.I. Adaptativo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060848"/>
            <a:ext cx="7560840" cy="4104456"/>
          </a:xfrm>
          <a:gradFill>
            <a:gsLst>
              <a:gs pos="0">
                <a:srgbClr val="5E9EFF"/>
              </a:gs>
              <a:gs pos="67000">
                <a:srgbClr val="85C2FF"/>
              </a:gs>
              <a:gs pos="48000">
                <a:schemeClr val="accent1">
                  <a:lumMod val="40000"/>
                  <a:lumOff val="60000"/>
                </a:schemeClr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s-AR" sz="2800" dirty="0"/>
              <a:t>Papel de las células de  </a:t>
            </a:r>
            <a:r>
              <a:rPr lang="es-AR" sz="2800" dirty="0" smtClean="0"/>
              <a:t>Langerhans: CPA, estimularían en los atópicos una repuesta Th2.</a:t>
            </a:r>
          </a:p>
          <a:p>
            <a:r>
              <a:rPr lang="es-AR" sz="2800" dirty="0" smtClean="0"/>
              <a:t>Infecciones cutáneas: la alteración del SI innato favorece la colonización por </a:t>
            </a:r>
            <a:r>
              <a:rPr lang="es-AR" sz="2800" i="1" dirty="0" smtClean="0"/>
              <a:t>Staphilococcus aureus </a:t>
            </a:r>
            <a:r>
              <a:rPr lang="es-AR" sz="2800" dirty="0" smtClean="0"/>
              <a:t>(90%), que pueden producir exotoxinas (</a:t>
            </a:r>
            <a:r>
              <a:rPr lang="es-AR" sz="2800" dirty="0" err="1" smtClean="0"/>
              <a:t>superantígenos</a:t>
            </a:r>
            <a:r>
              <a:rPr lang="es-AR" sz="2800" dirty="0" smtClean="0"/>
              <a:t>),      activación de Ly T y Mac, inducción de una respuesta Th2 y posible Resistencia a corticoides</a:t>
            </a:r>
            <a:endParaRPr lang="es-AR" sz="28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7190-6C6B-450F-8074-5D844344C033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28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698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8" cy="1152129"/>
          </a:xfrm>
          <a:gradFill>
            <a:gsLst>
              <a:gs pos="15000">
                <a:schemeClr val="accent2">
                  <a:lumMod val="40000"/>
                  <a:lumOff val="60000"/>
                </a:schemeClr>
              </a:gs>
              <a:gs pos="0">
                <a:schemeClr val="tx2"/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s-AR" dirty="0">
                <a:latin typeface="+mn-lt"/>
              </a:rPr>
              <a:t>Defectos en la función barrera en la dermatitis atópica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632848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A6B6-0CB3-4C19-97E3-4F1516EA84A2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29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256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+mn-lt"/>
              </a:rPr>
              <a:t>Urticaria / Angioedema</a:t>
            </a:r>
            <a:endParaRPr lang="es-AR" dirty="0">
              <a:latin typeface="+mn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09083"/>
            <a:ext cx="345638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352839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C627-BAC0-471C-A5E3-C691F7CD6C02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38" y="1052736"/>
            <a:ext cx="741682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D7F7-1FF7-4654-A57A-F423E179BDAF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30</a:t>
            </a:fld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851438" y="620688"/>
            <a:ext cx="2280402" cy="12961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/>
                </a:solidFill>
              </a:rPr>
              <a:t>Alteración de subpoblaciones de Linfocitos T</a:t>
            </a:r>
            <a:endParaRPr lang="es-A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gradFill>
            <a:gsLst>
              <a:gs pos="23000">
                <a:schemeClr val="accent1">
                  <a:tint val="66000"/>
                  <a:satMod val="160000"/>
                </a:schemeClr>
              </a:gs>
              <a:gs pos="4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s-AR" dirty="0" smtClean="0">
                <a:latin typeface="+mn-lt"/>
              </a:rPr>
              <a:t>Dermatitis Atópica</a:t>
            </a:r>
            <a:endParaRPr lang="es-AR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6984776" cy="3816424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9A91-D7F7-4B9E-8C74-A03094B8E770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31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8706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20688"/>
            <a:ext cx="7200800" cy="792089"/>
          </a:xfrm>
          <a:gradFill>
            <a:gsLst>
              <a:gs pos="23000">
                <a:schemeClr val="accent1">
                  <a:tint val="66000"/>
                  <a:satMod val="160000"/>
                </a:schemeClr>
              </a:gs>
              <a:gs pos="4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s-AR" dirty="0" smtClean="0">
                <a:latin typeface="+mn-lt"/>
              </a:rPr>
              <a:t>Dermatitis Atópica</a:t>
            </a:r>
            <a:endParaRPr lang="es-AR" dirty="0"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200800" cy="4752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8D9F-BF2E-4847-AD1D-83C6FA2F7AA0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32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300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506" y="41501"/>
            <a:ext cx="8748972" cy="1440160"/>
          </a:xfrm>
          <a:gradFill>
            <a:gsLst>
              <a:gs pos="2800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s-AR" sz="3600" b="1" dirty="0" smtClean="0">
                <a:solidFill>
                  <a:srgbClr val="00B0F0"/>
                </a:solidFill>
                <a:latin typeface="+mn-lt"/>
              </a:rPr>
              <a:t>FACTORES </a:t>
            </a:r>
            <a:br>
              <a:rPr lang="es-AR" sz="3600" b="1" dirty="0" smtClean="0">
                <a:solidFill>
                  <a:srgbClr val="00B0F0"/>
                </a:solidFill>
                <a:latin typeface="+mn-lt"/>
              </a:rPr>
            </a:br>
            <a:r>
              <a:rPr lang="es-AR" sz="3600" b="1" dirty="0" smtClean="0">
                <a:solidFill>
                  <a:srgbClr val="00B0F0"/>
                </a:solidFill>
                <a:latin typeface="+mn-lt"/>
              </a:rPr>
              <a:t>DESENCADENANTES  DE DA</a:t>
            </a:r>
            <a:endParaRPr lang="es-AR" sz="36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8712968" cy="5112568"/>
          </a:xfrm>
          <a:gradFill>
            <a:gsLst>
              <a:gs pos="2800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endParaRPr lang="es-AR" dirty="0"/>
          </a:p>
        </p:txBody>
      </p:sp>
      <p:sp>
        <p:nvSpPr>
          <p:cNvPr id="4" name="3 Elipse"/>
          <p:cNvSpPr/>
          <p:nvPr/>
        </p:nvSpPr>
        <p:spPr>
          <a:xfrm>
            <a:off x="2454721" y="2780928"/>
            <a:ext cx="3816424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rgbClr val="0070C0"/>
                </a:solidFill>
              </a:rPr>
              <a:t>DERMATITIS</a:t>
            </a:r>
            <a:r>
              <a:rPr lang="es-AR" b="1" dirty="0" smtClean="0">
                <a:solidFill>
                  <a:srgbClr val="0070C0"/>
                </a:solidFill>
              </a:rPr>
              <a:t>  </a:t>
            </a:r>
            <a:r>
              <a:rPr lang="es-AR" sz="3200" b="1" dirty="0" smtClean="0">
                <a:solidFill>
                  <a:srgbClr val="0070C0"/>
                </a:solidFill>
              </a:rPr>
              <a:t>ATÓPICA</a:t>
            </a:r>
            <a:endParaRPr lang="es-AR" sz="3200" b="1" dirty="0">
              <a:solidFill>
                <a:srgbClr val="0070C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472773" y="1556792"/>
            <a:ext cx="1512168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rgbClr val="0070C0"/>
                </a:solidFill>
              </a:rPr>
              <a:t>ALIMENTOS</a:t>
            </a:r>
            <a:endParaRPr lang="es-AR" dirty="0">
              <a:solidFill>
                <a:srgbClr val="0070C0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012160" y="2132856"/>
            <a:ext cx="1944216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rgbClr val="0070C0"/>
                </a:solidFill>
              </a:rPr>
              <a:t>ALERGENOS INHALANTES</a:t>
            </a:r>
            <a:endParaRPr lang="es-AR" dirty="0">
              <a:solidFill>
                <a:srgbClr val="0070C0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588224" y="3212976"/>
            <a:ext cx="208823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COLONIZACIÓN BACTERIANA DE LA PIEL</a:t>
            </a:r>
            <a:endParaRPr lang="es-AR" dirty="0"/>
          </a:p>
        </p:txBody>
      </p:sp>
      <p:sp>
        <p:nvSpPr>
          <p:cNvPr id="8" name="7 Rectángulo redondeado"/>
          <p:cNvSpPr/>
          <p:nvPr/>
        </p:nvSpPr>
        <p:spPr>
          <a:xfrm>
            <a:off x="6429685" y="5013176"/>
            <a:ext cx="1814723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EXCORIACIÓN IRRITACIÓN</a:t>
            </a:r>
            <a:endParaRPr lang="es-AR" dirty="0"/>
          </a:p>
        </p:txBody>
      </p:sp>
      <p:sp>
        <p:nvSpPr>
          <p:cNvPr id="9" name="8 Rectángulo redondeado"/>
          <p:cNvSpPr/>
          <p:nvPr/>
        </p:nvSpPr>
        <p:spPr>
          <a:xfrm>
            <a:off x="3491880" y="55892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CLIMA</a:t>
            </a:r>
            <a:endParaRPr lang="es-AR" dirty="0"/>
          </a:p>
        </p:txBody>
      </p:sp>
      <p:sp>
        <p:nvSpPr>
          <p:cNvPr id="10" name="9 Rectángulo redondeado"/>
          <p:cNvSpPr/>
          <p:nvPr/>
        </p:nvSpPr>
        <p:spPr>
          <a:xfrm>
            <a:off x="755576" y="4581128"/>
            <a:ext cx="1699145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STRESS</a:t>
            </a:r>
            <a:endParaRPr lang="es-AR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95536" y="3212976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INFECCIONES SISTÉMICAS</a:t>
            </a:r>
            <a:endParaRPr lang="es-AR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899592" y="1628800"/>
            <a:ext cx="1555129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HORMONAS</a:t>
            </a:r>
            <a:endParaRPr lang="es-AR" dirty="0"/>
          </a:p>
        </p:txBody>
      </p:sp>
      <p:cxnSp>
        <p:nvCxnSpPr>
          <p:cNvPr id="17" name="16 Conector recto de flecha"/>
          <p:cNvCxnSpPr/>
          <p:nvPr/>
        </p:nvCxnSpPr>
        <p:spPr>
          <a:xfrm flipH="1">
            <a:off x="5508104" y="2636912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4247964" y="213285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2523076" y="2636912"/>
            <a:ext cx="461095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2267744" y="3789040"/>
            <a:ext cx="18697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V="1">
            <a:off x="2407803" y="4509120"/>
            <a:ext cx="230547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flipV="1">
            <a:off x="4362933" y="515719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flipH="1">
            <a:off x="6271146" y="3789040"/>
            <a:ext cx="31707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flipH="1" flipV="1">
            <a:off x="6012160" y="4653136"/>
            <a:ext cx="417525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8DE9C-81E2-4AEF-8FD7-4588C67A5362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33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6155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836712"/>
            <a:ext cx="7664732" cy="1202485"/>
          </a:xfrm>
          <a:gradFill>
            <a:gsLst>
              <a:gs pos="2800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s-A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DERMATITIS ATÓPICA</a:t>
            </a:r>
            <a:endParaRPr lang="es-AR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060848"/>
            <a:ext cx="7560840" cy="4176464"/>
          </a:xfrm>
          <a:gradFill>
            <a:gsLst>
              <a:gs pos="2800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4000" dirty="0" smtClean="0"/>
              <a:t>Si </a:t>
            </a:r>
            <a:r>
              <a:rPr lang="en-US" sz="4000" dirty="0" err="1" smtClean="0"/>
              <a:t>bien</a:t>
            </a:r>
            <a:r>
              <a:rPr lang="en-US" sz="4000" dirty="0" smtClean="0"/>
              <a:t> </a:t>
            </a:r>
            <a:r>
              <a:rPr lang="en-US" sz="4000" dirty="0" err="1" smtClean="0"/>
              <a:t>es</a:t>
            </a:r>
            <a:r>
              <a:rPr lang="en-US" sz="4000" dirty="0" smtClean="0"/>
              <a:t> </a:t>
            </a:r>
            <a:r>
              <a:rPr lang="en-US" sz="4000" dirty="0" err="1" smtClean="0"/>
              <a:t>descripta</a:t>
            </a:r>
            <a:r>
              <a:rPr lang="en-US" sz="4000" dirty="0" smtClean="0"/>
              <a:t> </a:t>
            </a:r>
            <a:r>
              <a:rPr lang="en-US" sz="4000" dirty="0" err="1" smtClean="0"/>
              <a:t>como</a:t>
            </a:r>
            <a:r>
              <a:rPr lang="en-US" sz="4000" dirty="0" smtClean="0"/>
              <a:t> una “</a:t>
            </a:r>
            <a:r>
              <a:rPr lang="en-US" sz="4000" dirty="0" err="1" smtClean="0"/>
              <a:t>enfermedad</a:t>
            </a:r>
            <a:r>
              <a:rPr lang="en-US" sz="4000" dirty="0" smtClean="0"/>
              <a:t> alérgica”, </a:t>
            </a:r>
            <a:r>
              <a:rPr lang="en-US" sz="4000" dirty="0" err="1" smtClean="0"/>
              <a:t>cada</a:t>
            </a:r>
            <a:r>
              <a:rPr lang="en-US" sz="4000" dirty="0" smtClean="0"/>
              <a:t> </a:t>
            </a:r>
            <a:r>
              <a:rPr lang="en-US" sz="4000" dirty="0" err="1" smtClean="0"/>
              <a:t>vez</a:t>
            </a:r>
            <a:r>
              <a:rPr lang="en-US" sz="4000" dirty="0" smtClean="0"/>
              <a:t> se la </a:t>
            </a:r>
            <a:r>
              <a:rPr lang="en-US" sz="4000" dirty="0" err="1" smtClean="0"/>
              <a:t>ve</a:t>
            </a:r>
            <a:r>
              <a:rPr lang="en-US" sz="4000" dirty="0" smtClean="0"/>
              <a:t> </a:t>
            </a:r>
            <a:r>
              <a:rPr lang="en-US" sz="4000" dirty="0" err="1" smtClean="0"/>
              <a:t>más</a:t>
            </a:r>
            <a:r>
              <a:rPr lang="en-US" sz="4000" dirty="0" smtClean="0"/>
              <a:t> </a:t>
            </a:r>
            <a:r>
              <a:rPr lang="en-US" sz="4000" dirty="0" err="1" smtClean="0"/>
              <a:t>como</a:t>
            </a:r>
            <a:r>
              <a:rPr lang="en-US" sz="4000" dirty="0" smtClean="0"/>
              <a:t> una </a:t>
            </a:r>
            <a:r>
              <a:rPr lang="en-US" sz="4000" dirty="0" smtClean="0">
                <a:solidFill>
                  <a:srgbClr val="00B050"/>
                </a:solidFill>
              </a:rPr>
              <a:t>“</a:t>
            </a:r>
            <a:r>
              <a:rPr lang="en-US" sz="4000" dirty="0" err="1" smtClean="0">
                <a:solidFill>
                  <a:srgbClr val="00B050"/>
                </a:solidFill>
              </a:rPr>
              <a:t>enfermedad</a:t>
            </a:r>
            <a:r>
              <a:rPr lang="en-US" sz="4000" dirty="0" smtClean="0">
                <a:solidFill>
                  <a:srgbClr val="00B050"/>
                </a:solidFill>
              </a:rPr>
              <a:t> de la </a:t>
            </a:r>
            <a:r>
              <a:rPr lang="en-US" sz="4000" dirty="0" err="1" smtClean="0">
                <a:solidFill>
                  <a:srgbClr val="00B050"/>
                </a:solidFill>
              </a:rPr>
              <a:t>piel</a:t>
            </a:r>
            <a:r>
              <a:rPr lang="en-US" sz="4000" dirty="0" smtClean="0">
                <a:solidFill>
                  <a:srgbClr val="00B050"/>
                </a:solidFill>
              </a:rPr>
              <a:t>  que </a:t>
            </a:r>
            <a:r>
              <a:rPr lang="en-US" sz="4000" dirty="0" err="1" smtClean="0">
                <a:solidFill>
                  <a:srgbClr val="00B050"/>
                </a:solidFill>
              </a:rPr>
              <a:t>predispone</a:t>
            </a:r>
            <a:r>
              <a:rPr lang="en-US" sz="4000" dirty="0" smtClean="0">
                <a:solidFill>
                  <a:srgbClr val="00B050"/>
                </a:solidFill>
              </a:rPr>
              <a:t> a la alergia”.</a:t>
            </a:r>
            <a:endParaRPr lang="es-AR" sz="4000" dirty="0">
              <a:solidFill>
                <a:srgbClr val="00B050"/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DB07-C585-4260-8543-8D86807EADF1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34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020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692696"/>
            <a:ext cx="7560839" cy="1440160"/>
          </a:xfrm>
          <a:gradFill>
            <a:gsLst>
              <a:gs pos="0">
                <a:schemeClr val="tx2"/>
              </a:gs>
              <a:gs pos="4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s-AR" sz="5400" dirty="0" smtClean="0">
                <a:latin typeface="+mn-lt"/>
              </a:rPr>
              <a:t>Conclusiones</a:t>
            </a:r>
            <a:endParaRPr lang="es-AR" sz="5400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119256"/>
            <a:ext cx="7632848" cy="4046048"/>
          </a:xfrm>
          <a:gradFill>
            <a:gsLst>
              <a:gs pos="0">
                <a:schemeClr val="tx2"/>
              </a:gs>
              <a:gs pos="4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s-AR" sz="3200" dirty="0" smtClean="0"/>
              <a:t>La D.A es la enfermedad inflamatoria de la piel más frecuente, y resulta de la compleja interrelación entre defectos en la función barrera de la piel, agentes medioambientales e infecciosos y trastornos de inmunidad.</a:t>
            </a:r>
            <a:endParaRPr lang="es-AR" sz="32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7190-6C6B-450F-8074-5D844344C033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35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345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817582"/>
            <a:ext cx="7272807" cy="1202485"/>
          </a:xfrm>
          <a:gradFill>
            <a:gsLst>
              <a:gs pos="0">
                <a:schemeClr val="tx2"/>
              </a:gs>
              <a:gs pos="4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s-AR" dirty="0" smtClean="0">
                <a:latin typeface="+mn-lt"/>
              </a:rPr>
              <a:t>Conclusiones</a:t>
            </a:r>
            <a:endParaRPr lang="es-AR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204864"/>
            <a:ext cx="7272808" cy="3830023"/>
          </a:xfrm>
          <a:gradFill>
            <a:gsLst>
              <a:gs pos="0">
                <a:schemeClr val="tx2"/>
              </a:gs>
              <a:gs pos="4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s-AR" sz="3600" dirty="0" smtClean="0"/>
              <a:t>La Dermatitis atópica de inicio temprano en la vida es un fenotipo de alto riesgo para el desarrollo ulterior de asma.</a:t>
            </a:r>
            <a:endParaRPr lang="es-AR" sz="36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7190-6C6B-450F-8074-5D844344C033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36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77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tx2"/>
              </a:gs>
              <a:gs pos="4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s-AR" dirty="0" smtClean="0">
                <a:latin typeface="+mn-lt"/>
              </a:rPr>
              <a:t>Conclusiones</a:t>
            </a:r>
            <a:endParaRPr lang="es-AR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060848"/>
            <a:ext cx="7056784" cy="3888431"/>
          </a:xfrm>
          <a:gradFill>
            <a:gsLst>
              <a:gs pos="0">
                <a:schemeClr val="tx2"/>
              </a:gs>
              <a:gs pos="4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s-AR" sz="4000" dirty="0" smtClean="0"/>
              <a:t>La IgE específica contra alergenos alimentarios o medioambientales puede ser un factor desencadenante importante tanto para D.A como para asma.</a:t>
            </a:r>
            <a:endParaRPr lang="es-AR" sz="40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7190-6C6B-450F-8074-5D844344C033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37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0069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tx2"/>
              </a:gs>
              <a:gs pos="4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s-AR" dirty="0" smtClean="0">
                <a:latin typeface="+mn-lt"/>
              </a:rPr>
              <a:t>Conclusiones</a:t>
            </a:r>
            <a:endParaRPr lang="es-AR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119256"/>
            <a:ext cx="7488832" cy="3902031"/>
          </a:xfrm>
          <a:gradFill>
            <a:gsLst>
              <a:gs pos="0">
                <a:schemeClr val="tx2"/>
              </a:gs>
              <a:gs pos="4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s-AR" sz="4000" dirty="0" smtClean="0"/>
              <a:t>La expresión alterada de la proteína de barrera Filagrina está asociada a Dermatitis Atópica en niños, y el subsecuente desarrollo de asma.</a:t>
            </a:r>
            <a:endParaRPr lang="es-AR" sz="40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7190-6C6B-450F-8074-5D844344C033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38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2779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965245" cy="1152128"/>
          </a:xfrm>
        </p:spPr>
        <p:txBody>
          <a:bodyPr>
            <a:normAutofit/>
          </a:bodyPr>
          <a:lstStyle/>
          <a:p>
            <a:r>
              <a:rPr lang="es-AR" dirty="0" smtClean="0">
                <a:latin typeface="+mn-lt"/>
              </a:rPr>
              <a:t>Gracias!!</a:t>
            </a:r>
            <a:endParaRPr lang="es-AR" dirty="0">
              <a:latin typeface="+mn-lt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7190-6C6B-450F-8074-5D844344C033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39</a:t>
            </a:fld>
            <a:endParaRPr lang="es-A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2879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04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76864" cy="1202485"/>
          </a:xfr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s-AR" dirty="0" smtClean="0">
                <a:latin typeface="+mn-lt"/>
              </a:rPr>
              <a:t>Dermatitis atópica</a:t>
            </a:r>
            <a:endParaRPr lang="es-AR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916832"/>
            <a:ext cx="7704856" cy="3802425"/>
          </a:xfrm>
          <a:gradFill>
            <a:gsLst>
              <a:gs pos="66250">
                <a:srgbClr val="FFDEC1"/>
              </a:gs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AR" sz="2600" dirty="0"/>
              <a:t>La dermatitis atópica, llamada comúnmente eccema </a:t>
            </a:r>
            <a:r>
              <a:rPr lang="es-AR" sz="2600" dirty="0" smtClean="0"/>
              <a:t> </a:t>
            </a:r>
            <a:r>
              <a:rPr lang="es-AR" sz="2600" dirty="0"/>
              <a:t>atópico, es una enfermedad </a:t>
            </a:r>
            <a:r>
              <a:rPr lang="es-AR" sz="2600" dirty="0" smtClean="0"/>
              <a:t> </a:t>
            </a:r>
            <a:r>
              <a:rPr lang="es-AR" sz="2600" dirty="0"/>
              <a:t>inflamatoria de la piel que se caracteriza por causar </a:t>
            </a:r>
            <a:r>
              <a:rPr lang="es-AR" sz="2600" dirty="0">
                <a:solidFill>
                  <a:schemeClr val="bg2">
                    <a:lumMod val="50000"/>
                  </a:schemeClr>
                </a:solidFill>
              </a:rPr>
              <a:t>picor intenso, enrojecimiento, edema, descamación, formación de vesículas, piel muy seca, sensible y fácilmente irritable.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81D7-8596-4763-9D0D-CE32DC822049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241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620688"/>
            <a:ext cx="7488832" cy="1399379"/>
          </a:xfr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s-AR" dirty="0" smtClean="0">
                <a:latin typeface="+mn-lt"/>
              </a:rPr>
              <a:t>DERMATITIS ATÓPICA</a:t>
            </a:r>
            <a:endParaRPr lang="es-AR" dirty="0">
              <a:latin typeface="+mn-lt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827584" y="2119256"/>
            <a:ext cx="7560840" cy="3974039"/>
          </a:xfr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s-AR" sz="3200" dirty="0"/>
              <a:t>Al tratarse frecuentemente de un escalón más en la llamada Marcha Alérgica, la </a:t>
            </a:r>
            <a:r>
              <a:rPr lang="es-AR" sz="3200" dirty="0">
                <a:solidFill>
                  <a:srgbClr val="0070C0"/>
                </a:solidFill>
              </a:rPr>
              <a:t>Dermatitis Atópica </a:t>
            </a:r>
            <a:r>
              <a:rPr lang="es-AR" sz="3200" dirty="0"/>
              <a:t>se asocia con frecuencia a Asma y Rinitis Alérgica </a:t>
            </a:r>
            <a:r>
              <a:rPr lang="es-AR" sz="3200" dirty="0">
                <a:solidFill>
                  <a:srgbClr val="7030A0"/>
                </a:solidFill>
              </a:rPr>
              <a:t>(más de la mitad de los niños con Dermatitis Atópica terminan desarrollando asma).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470D-8175-4A6D-9300-A922E04BB55E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1912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620688"/>
            <a:ext cx="7488831" cy="1399379"/>
          </a:xfr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s-AR" dirty="0" smtClean="0">
                <a:latin typeface="+mn-lt"/>
              </a:rPr>
              <a:t>Dermatitis Atópica</a:t>
            </a:r>
            <a:endParaRPr lang="es-AR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132856"/>
            <a:ext cx="7704856" cy="4104456"/>
          </a:xfr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AR" dirty="0"/>
              <a:t> </a:t>
            </a:r>
            <a:r>
              <a:rPr lang="es-AR" sz="2800" dirty="0"/>
              <a:t>Los pacientes atópicos con frecuencia refieren </a:t>
            </a:r>
            <a:r>
              <a:rPr lang="es-AR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antecedentes personales o familiares </a:t>
            </a:r>
            <a:r>
              <a:rPr lang="es-AR" sz="2800" dirty="0" smtClean="0"/>
              <a:t>de asma, </a:t>
            </a:r>
            <a:r>
              <a:rPr lang="es-AR" sz="2800" dirty="0"/>
              <a:t>rinitis alérgica o dermatitis </a:t>
            </a:r>
            <a:r>
              <a:rPr lang="es-AR" sz="2800" dirty="0" smtClean="0"/>
              <a:t>atópica, </a:t>
            </a:r>
            <a:r>
              <a:rPr lang="es-AR" sz="2800" dirty="0"/>
              <a:t>y presentan niveles séricos de </a:t>
            </a:r>
            <a:r>
              <a:rPr lang="es-AR" sz="2800" dirty="0">
                <a:solidFill>
                  <a:schemeClr val="accent6">
                    <a:lumMod val="50000"/>
                  </a:schemeClr>
                </a:solidFill>
              </a:rPr>
              <a:t>IgE elevados</a:t>
            </a:r>
            <a:r>
              <a:rPr lang="es-AR" sz="2800" dirty="0"/>
              <a:t>. </a:t>
            </a:r>
            <a:endParaRPr lang="es-AR" sz="2800" dirty="0" smtClean="0"/>
          </a:p>
          <a:p>
            <a:r>
              <a:rPr lang="es-AR" sz="2800" dirty="0" smtClean="0"/>
              <a:t>La </a:t>
            </a:r>
            <a:r>
              <a:rPr lang="es-AR" sz="2800" dirty="0"/>
              <a:t>dermatitis atópica </a:t>
            </a:r>
            <a:r>
              <a:rPr lang="es-AR" sz="2800" dirty="0" smtClean="0"/>
              <a:t>se observa </a:t>
            </a:r>
            <a:r>
              <a:rPr lang="es-AR" sz="2800" dirty="0"/>
              <a:t>con mayor </a:t>
            </a:r>
            <a:r>
              <a:rPr lang="es-AR" sz="2800" dirty="0" smtClean="0"/>
              <a:t>frecuencia en </a:t>
            </a:r>
            <a:r>
              <a:rPr lang="es-AR" sz="2800" dirty="0"/>
              <a:t>la infancia, </a:t>
            </a:r>
            <a:r>
              <a:rPr lang="es-AR" sz="2800" dirty="0" smtClean="0"/>
              <a:t>pero </a:t>
            </a:r>
            <a:r>
              <a:rPr lang="es-AR" sz="2800" dirty="0"/>
              <a:t>puede persistir y/o debutar en la adolescencia o en la edad adulta.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B27-6FA2-400B-813C-A393716058D7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016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817582"/>
            <a:ext cx="7560839" cy="1202485"/>
          </a:xfr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s-AR" dirty="0" smtClean="0">
                <a:latin typeface="+mn-lt"/>
              </a:rPr>
              <a:t>Epidemiología </a:t>
            </a:r>
            <a:endParaRPr lang="es-AR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060848"/>
            <a:ext cx="7560840" cy="4176464"/>
          </a:xfr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s-AR" sz="3200" dirty="0"/>
              <a:t>La prevalencia de la dermatitis atópica se sitúa entre el 4 y el 20% de la </a:t>
            </a:r>
            <a:r>
              <a:rPr lang="es-AR" sz="3200" dirty="0" smtClean="0"/>
              <a:t>población.</a:t>
            </a:r>
          </a:p>
          <a:p>
            <a:r>
              <a:rPr lang="es-AR" sz="3200" dirty="0" smtClean="0"/>
              <a:t>Hay mayor incidencia en el medio urbano que en el rural.</a:t>
            </a:r>
          </a:p>
          <a:p>
            <a:r>
              <a:rPr lang="es-AR" sz="3200" dirty="0" smtClean="0"/>
              <a:t>Su </a:t>
            </a:r>
            <a:r>
              <a:rPr lang="es-AR" sz="3200" dirty="0"/>
              <a:t>incidencia </a:t>
            </a:r>
            <a:r>
              <a:rPr lang="es-AR" sz="3200" dirty="0" smtClean="0"/>
              <a:t>está </a:t>
            </a:r>
            <a:r>
              <a:rPr lang="es-AR" sz="3200" dirty="0"/>
              <a:t>en </a:t>
            </a:r>
            <a:r>
              <a:rPr lang="es-AR" sz="3200" dirty="0" smtClean="0"/>
              <a:t>aumento.</a:t>
            </a:r>
            <a:endParaRPr lang="es-AR" sz="32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4B54-E0E9-4B97-B7C7-F9319234151D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1563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692696"/>
            <a:ext cx="7488832" cy="1346501"/>
          </a:xfr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s-AR" dirty="0" smtClean="0">
                <a:latin typeface="+mn-lt"/>
              </a:rPr>
              <a:t>Epidemiología</a:t>
            </a: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060848"/>
            <a:ext cx="7704856" cy="4176464"/>
          </a:xfr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endParaRPr lang="es-AR" dirty="0" smtClean="0"/>
          </a:p>
          <a:p>
            <a:r>
              <a:rPr lang="es-AR" sz="2800" dirty="0" smtClean="0"/>
              <a:t>El </a:t>
            </a:r>
            <a:r>
              <a:rPr lang="es-AR" sz="2800" dirty="0"/>
              <a:t>45% de los niños desarrollan la dermatitis atópica en los primeros 6 meses de vida y el 85% en los primeros 5 años. </a:t>
            </a:r>
            <a:endParaRPr lang="es-AR" sz="2800" dirty="0" smtClean="0"/>
          </a:p>
          <a:p>
            <a:r>
              <a:rPr lang="es-AR" sz="2800" dirty="0" smtClean="0"/>
              <a:t>En </a:t>
            </a:r>
            <a:r>
              <a:rPr lang="es-AR" sz="2800" dirty="0"/>
              <a:t>aquellos  que inician su enfermedad antes de los 2 años, el 20% tienen persistencia de los síntomas a los 7 años.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2E5C-8234-44BC-9B2C-D6E98AC84FC5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3094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056784" cy="1202485"/>
          </a:xfrm>
          <a:gradFill>
            <a:gsLst>
              <a:gs pos="0">
                <a:schemeClr val="tx2"/>
              </a:gs>
              <a:gs pos="4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s-AR" u="sng" dirty="0" smtClean="0">
                <a:latin typeface="+mn-lt"/>
              </a:rPr>
              <a:t>DA: Clínica</a:t>
            </a:r>
            <a:br>
              <a:rPr lang="es-AR" u="sng" dirty="0" smtClean="0">
                <a:latin typeface="+mn-lt"/>
              </a:rPr>
            </a:br>
            <a:r>
              <a:rPr lang="es-AR" u="sng" dirty="0" smtClean="0">
                <a:latin typeface="+mn-lt"/>
              </a:rPr>
              <a:t>Menor de 2 años</a:t>
            </a:r>
            <a:endParaRPr lang="es-AR" u="sng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2132856"/>
            <a:ext cx="7119893" cy="3603812"/>
          </a:xfrm>
          <a:gradFill>
            <a:gsLst>
              <a:gs pos="0">
                <a:schemeClr val="tx2"/>
              </a:gs>
              <a:gs pos="4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3200" dirty="0"/>
              <a:t>	</a:t>
            </a:r>
            <a:r>
              <a:rPr lang="es-AR" sz="3200" dirty="0" smtClean="0"/>
              <a:t> </a:t>
            </a:r>
          </a:p>
          <a:p>
            <a:r>
              <a:rPr lang="es-AR" sz="3200" dirty="0" smtClean="0"/>
              <a:t>Eczema </a:t>
            </a:r>
            <a:r>
              <a:rPr lang="es-AR" sz="3200" dirty="0"/>
              <a:t>en </a:t>
            </a:r>
            <a:r>
              <a:rPr lang="es-AR" sz="3200" dirty="0" smtClean="0"/>
              <a:t>cabeza, cara </a:t>
            </a:r>
            <a:r>
              <a:rPr lang="es-AR" sz="3200" dirty="0"/>
              <a:t>o cuello</a:t>
            </a:r>
          </a:p>
          <a:p>
            <a:r>
              <a:rPr lang="es-AR" sz="3200" dirty="0"/>
              <a:t>Eczema en </a:t>
            </a:r>
            <a:r>
              <a:rPr lang="es-AR" sz="3200" dirty="0" smtClean="0"/>
              <a:t>tronco, </a:t>
            </a:r>
            <a:r>
              <a:rPr lang="es-AR" sz="3200" dirty="0"/>
              <a:t>en brazos o piernas</a:t>
            </a:r>
          </a:p>
          <a:p>
            <a:r>
              <a:rPr lang="es-AR" sz="3200" dirty="0"/>
              <a:t>Prurito o sus efectos: Liquenificación e impetiginización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B1D9-70C7-4120-B4A1-555F6182C6F8}" type="datetime1">
              <a:rPr lang="es-AR" smtClean="0"/>
              <a:t>11/10/2014</a:t>
            </a:fld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457-74AD-4CEF-AA5A-E4F68F4FCFFC}" type="slidenum">
              <a:rPr lang="es-AR" smtClean="0"/>
              <a:t>9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4015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1221</TotalTime>
  <Words>1130</Words>
  <Application>Microsoft Office PowerPoint</Application>
  <PresentationFormat>Presentación en pantalla (4:3)</PresentationFormat>
  <Paragraphs>190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Chincheta</vt:lpstr>
      <vt:lpstr>Eccema y lesiones cutáneas alérgicas asociadas a asma. Guía para el neumonólogo </vt:lpstr>
      <vt:lpstr>Urticaria</vt:lpstr>
      <vt:lpstr>Urticaria / Angioedema</vt:lpstr>
      <vt:lpstr>Dermatitis atópica</vt:lpstr>
      <vt:lpstr>DERMATITIS ATÓPICA</vt:lpstr>
      <vt:lpstr>Dermatitis Atópica</vt:lpstr>
      <vt:lpstr>Epidemiología </vt:lpstr>
      <vt:lpstr>Epidemiología </vt:lpstr>
      <vt:lpstr>DA: Clínica Menor de 2 años</vt:lpstr>
      <vt:lpstr>D.A. ZONAS AFECTADAS</vt:lpstr>
      <vt:lpstr>Eczema atópico</vt:lpstr>
      <vt:lpstr>Segunda infancia y  edad adulta</vt:lpstr>
      <vt:lpstr>Segunda infancia y  edad adulta</vt:lpstr>
      <vt:lpstr>DERMATITIS ATÓPICA EN ADULTOS</vt:lpstr>
      <vt:lpstr>Eczema atópico</vt:lpstr>
      <vt:lpstr>Eczema atópico</vt:lpstr>
      <vt:lpstr>Eczema dishidrótico</vt:lpstr>
      <vt:lpstr>DERMATITIS ATÓPICA</vt:lpstr>
      <vt:lpstr>Barrera Epidérmica</vt:lpstr>
      <vt:lpstr>BARRERA EPIDÉRMICA</vt:lpstr>
      <vt:lpstr>BARRERA EPIDÉRMICA</vt:lpstr>
      <vt:lpstr>DA y Filagrina</vt:lpstr>
      <vt:lpstr>Filagrina </vt:lpstr>
      <vt:lpstr>Filagrina </vt:lpstr>
      <vt:lpstr>Alteraciones en el sistema inmune en D.A</vt:lpstr>
      <vt:lpstr>Sistema Inmune Innato</vt:lpstr>
      <vt:lpstr>S.I. Adaptativo</vt:lpstr>
      <vt:lpstr>S.I. Adaptativo</vt:lpstr>
      <vt:lpstr>Defectos en la función barrera en la dermatitis atópica</vt:lpstr>
      <vt:lpstr>Presentación de PowerPoint</vt:lpstr>
      <vt:lpstr>Dermatitis Atópica</vt:lpstr>
      <vt:lpstr>Dermatitis Atópica</vt:lpstr>
      <vt:lpstr>FACTORES  DESENCADENANTES  DE DA</vt:lpstr>
      <vt:lpstr>DERMATITIS ATÓPICA</vt:lpstr>
      <vt:lpstr>Conclusiones</vt:lpstr>
      <vt:lpstr>Conclusiones</vt:lpstr>
      <vt:lpstr>Conclusiones</vt:lpstr>
      <vt:lpstr>Conclusiones</vt:lpstr>
      <vt:lpstr>Gracias!!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101</cp:revision>
  <dcterms:created xsi:type="dcterms:W3CDTF">2014-10-04T12:28:33Z</dcterms:created>
  <dcterms:modified xsi:type="dcterms:W3CDTF">2014-10-11T14:46:41Z</dcterms:modified>
</cp:coreProperties>
</file>