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5.xml" ContentType="application/vnd.openxmlformats-officedocument.presentationml.comment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258" r:id="rId3"/>
    <p:sldId id="260" r:id="rId4"/>
    <p:sldId id="359" r:id="rId5"/>
    <p:sldId id="261" r:id="rId6"/>
    <p:sldId id="262" r:id="rId7"/>
    <p:sldId id="302" r:id="rId8"/>
    <p:sldId id="263" r:id="rId9"/>
    <p:sldId id="363" r:id="rId10"/>
    <p:sldId id="411" r:id="rId11"/>
    <p:sldId id="357" r:id="rId12"/>
    <p:sldId id="270" r:id="rId13"/>
    <p:sldId id="304" r:id="rId14"/>
    <p:sldId id="361" r:id="rId15"/>
    <p:sldId id="309" r:id="rId16"/>
    <p:sldId id="370" r:id="rId17"/>
    <p:sldId id="314" r:id="rId18"/>
    <p:sldId id="410" r:id="rId19"/>
    <p:sldId id="412" r:id="rId20"/>
    <p:sldId id="408" r:id="rId21"/>
    <p:sldId id="409" r:id="rId22"/>
    <p:sldId id="307" r:id="rId23"/>
    <p:sldId id="406" r:id="rId24"/>
    <p:sldId id="396" r:id="rId25"/>
    <p:sldId id="407" r:id="rId26"/>
    <p:sldId id="397" r:id="rId27"/>
    <p:sldId id="398" r:id="rId28"/>
    <p:sldId id="400" r:id="rId29"/>
    <p:sldId id="405" r:id="rId30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Zabert" initials="GZ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ECFF"/>
    <a:srgbClr val="FF6600"/>
    <a:srgbClr val="E4F3F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670" autoAdjust="0"/>
  </p:normalViewPr>
  <p:slideViewPr>
    <p:cSldViewPr>
      <p:cViewPr>
        <p:scale>
          <a:sx n="75" d="100"/>
          <a:sy n="75" d="100"/>
        </p:scale>
        <p:origin x="-64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7803797576045E-2"/>
          <c:y val="0.13985999015748032"/>
          <c:w val="0.96504392404847905"/>
          <c:h val="0.732244340551181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Argentina </c:v>
                </c:pt>
                <c:pt idx="2">
                  <c:v>Colombia</c:v>
                </c:pt>
                <c:pt idx="3">
                  <c:v>Venezuela</c:v>
                </c:pt>
                <c:pt idx="4">
                  <c:v>Uruguay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23.8</c:v>
                </c:pt>
                <c:pt idx="1">
                  <c:v>23.9</c:v>
                </c:pt>
                <c:pt idx="2">
                  <c:v>20.7</c:v>
                </c:pt>
                <c:pt idx="3">
                  <c:v>24.7</c:v>
                </c:pt>
                <c:pt idx="4">
                  <c:v>35.299999999999997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Argentina </c:v>
                </c:pt>
                <c:pt idx="2">
                  <c:v>Colombia</c:v>
                </c:pt>
                <c:pt idx="3">
                  <c:v>Venezuela</c:v>
                </c:pt>
                <c:pt idx="4">
                  <c:v>Uruguay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51.1</c:v>
                </c:pt>
                <c:pt idx="1">
                  <c:v>51.4</c:v>
                </c:pt>
                <c:pt idx="2">
                  <c:v>47.1</c:v>
                </c:pt>
                <c:pt idx="3">
                  <c:v>52</c:v>
                </c:pt>
                <c:pt idx="4">
                  <c:v>64.7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 3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Argentina </c:v>
                </c:pt>
                <c:pt idx="2">
                  <c:v>Colombia</c:v>
                </c:pt>
                <c:pt idx="3">
                  <c:v>Venezuela</c:v>
                </c:pt>
                <c:pt idx="4">
                  <c:v>Uruguay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18.7</c:v>
                </c:pt>
                <c:pt idx="1">
                  <c:v>19.600000000000001</c:v>
                </c:pt>
                <c:pt idx="2">
                  <c:v>21.8</c:v>
                </c:pt>
                <c:pt idx="3">
                  <c:v>17.8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Gold 4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Argentina </c:v>
                </c:pt>
                <c:pt idx="2">
                  <c:v>Colombia</c:v>
                </c:pt>
                <c:pt idx="3">
                  <c:v>Venezuela</c:v>
                </c:pt>
                <c:pt idx="4">
                  <c:v>Uruguay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6.4</c:v>
                </c:pt>
                <c:pt idx="1">
                  <c:v>5.0999999999999996</c:v>
                </c:pt>
                <c:pt idx="2">
                  <c:v>10.4</c:v>
                </c:pt>
                <c:pt idx="3">
                  <c:v>5.5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1441408"/>
        <c:axId val="71455488"/>
      </c:barChart>
      <c:catAx>
        <c:axId val="714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455488"/>
        <c:crosses val="autoZero"/>
        <c:auto val="1"/>
        <c:lblAlgn val="ctr"/>
        <c:lblOffset val="100"/>
        <c:noMultiLvlLbl val="0"/>
      </c:catAx>
      <c:valAx>
        <c:axId val="71455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4414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0:54:16.391" idx="1">
    <p:pos x="3256" y="2160"/>
    <p:text>quizas condicion o calidad del diagnostico sea un termono mas apropiado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0:55:50.677" idx="2">
    <p:pos x="5544" y="1440"/>
    <p:text>quizas para ahorrar texto podriamos resumir " poblacion bajo estudio" ya que esta descripta en el slide anterior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1:04:30.584" idx="3">
    <p:pos x="1416" y="1784"/>
    <p:text>conjugacion verbo creo que tiene que ser preterito perfecto "acudieron" ya que es el siguienete slide asi se conjuga "se seleccionó"  o "fue"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1:26:17.118" idx="5">
    <p:pos x="4312" y="1144"/>
    <p:text>redaccion  " Se obtuvieron datos con los siguientes instrumentos"
ya que los datos son los valores que adoptan las variables y para su medicion usamos los instrumentos
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3:02:03.362" idx="9">
    <p:pos x="3738" y="682"/>
    <p:text>suman 456 dos mas de los reportados con cuestionario y 10 mas con espirometrias validadas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3:13:03.124" idx="18">
    <p:pos x="3190" y="3557"/>
    <p:text>el titulo final de la tabla en vez de total debiera decir prevalencia y la unidad %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3:13:17.311" idx="19">
    <p:pos x="4129" y="3185"/>
    <p:text>idem anterior
el titulo final de la tabla en vez de total debiera decir prevalencia y la unidad %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3:20:42.529" idx="15">
    <p:pos x="5120" y="3800"/>
    <p:text>OJO No EPOC son 1225 porque son los Dx Incorrectos sumados los que no fueron diagnosticados por espirometria ni por diagnostico medica</p:text>
  </p:cm>
  <p:cm authorId="0" dt="2014-09-28T23:21:54.868" idx="16">
    <p:pos x="1416" y="1840"/>
    <p:text>el conjunto Diagnostico medico debiera ser representado como un circulo con el relleno de los colores del conjunto al que corresponde EPOC en rojo y no EPOC en celeste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23:22:29.687" idx="17">
    <p:pos x="2490" y="1746"/>
    <p:text>idem comentarios slide anteriores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4E3FC-B8B7-4FD1-94D3-98FA8AD904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8D7C232-9DB8-404B-B087-AF8E2E0BEF16}">
      <dgm:prSet phldrT="[Text]" custT="1"/>
      <dgm:spPr/>
      <dgm:t>
        <a:bodyPr/>
        <a:lstStyle/>
        <a:p>
          <a:r>
            <a:rPr lang="es-AR" sz="1400" b="1" dirty="0" smtClean="0">
              <a:solidFill>
                <a:schemeClr val="bg1"/>
              </a:solidFill>
            </a:rPr>
            <a:t>Pacientes elegibles</a:t>
          </a:r>
        </a:p>
        <a:p>
          <a:r>
            <a:rPr lang="es-AR" sz="1400" b="1" dirty="0" smtClean="0">
              <a:solidFill>
                <a:schemeClr val="bg1"/>
              </a:solidFill>
            </a:rPr>
            <a:t>n =1790</a:t>
          </a:r>
          <a:endParaRPr lang="es-AR" sz="1400" b="1" dirty="0">
            <a:solidFill>
              <a:schemeClr val="bg1"/>
            </a:solidFill>
          </a:endParaRPr>
        </a:p>
      </dgm:t>
    </dgm:pt>
    <dgm:pt modelId="{6EE6E3C7-B97B-423C-835E-FB755F2B3D82}" type="parTrans" cxnId="{A2713580-7028-4C45-AA57-93170BEEF48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2FA106BC-527E-46B5-9862-58B113DEAD90}" type="sibTrans" cxnId="{A2713580-7028-4C45-AA57-93170BEEF48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D8FE8114-9062-4954-8DD7-B836F4241550}">
      <dgm:prSet phldrT="[Text]" custT="1"/>
      <dgm:spPr/>
      <dgm:t>
        <a:bodyPr/>
        <a:lstStyle/>
        <a:p>
          <a:r>
            <a:rPr lang="es-AR" sz="1400" b="1" dirty="0" smtClean="0">
              <a:solidFill>
                <a:schemeClr val="bg1"/>
              </a:solidFill>
            </a:rPr>
            <a:t>Pacientes con cuestionario </a:t>
          </a:r>
        </a:p>
        <a:p>
          <a:r>
            <a:rPr lang="es-AR" sz="1400" b="1" dirty="0" smtClean="0">
              <a:solidFill>
                <a:schemeClr val="bg1"/>
              </a:solidFill>
            </a:rPr>
            <a:t>PUMA completo</a:t>
          </a:r>
        </a:p>
        <a:p>
          <a:r>
            <a:rPr lang="es-AR" sz="1400" b="1" dirty="0" smtClean="0">
              <a:solidFill>
                <a:schemeClr val="bg1"/>
              </a:solidFill>
            </a:rPr>
            <a:t>n =1743  (96,5%)</a:t>
          </a:r>
          <a:endParaRPr lang="es-AR" sz="1400" b="1" dirty="0">
            <a:solidFill>
              <a:schemeClr val="bg1"/>
            </a:solidFill>
          </a:endParaRPr>
        </a:p>
      </dgm:t>
    </dgm:pt>
    <dgm:pt modelId="{31DC1101-C676-4713-B99D-9B1B77E83B9C}" type="parTrans" cxnId="{F49D5776-98B0-48A2-84D3-0105943FC01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0EA293B9-0D39-4F95-B95A-744BC7172CB1}" type="sibTrans" cxnId="{F49D5776-98B0-48A2-84D3-0105943FC01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83E29B70-B6FA-4E89-806B-ED8D9CA687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AR" sz="1400" b="1" dirty="0" smtClean="0">
              <a:solidFill>
                <a:schemeClr val="bg1"/>
              </a:solidFill>
            </a:rPr>
            <a:t>Pacientes con cuestionario PUMA completo y espirometría validada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AR" sz="1400" b="1" dirty="0" smtClean="0">
              <a:solidFill>
                <a:schemeClr val="bg1"/>
              </a:solidFill>
            </a:rPr>
            <a:t>n =1540 (88%)</a:t>
          </a:r>
          <a:endParaRPr lang="es-AR" sz="1400" b="1" dirty="0">
            <a:solidFill>
              <a:schemeClr val="bg1"/>
            </a:solidFill>
          </a:endParaRPr>
        </a:p>
      </dgm:t>
    </dgm:pt>
    <dgm:pt modelId="{69EAD732-72A2-4B24-AE23-093D78D51526}" type="parTrans" cxnId="{051177CB-73D2-41BE-AADA-D0E644C0DB30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828DF028-465E-49FE-9217-F62044692282}" type="sibTrans" cxnId="{051177CB-73D2-41BE-AADA-D0E644C0DB30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4D9518CD-EE01-46BF-BF15-BCD1E560271C}">
      <dgm:prSet custT="1"/>
      <dgm:spPr/>
      <dgm:t>
        <a:bodyPr/>
        <a:lstStyle/>
        <a:p>
          <a:r>
            <a:rPr lang="es-AR" sz="1400" b="1" dirty="0" smtClean="0">
              <a:solidFill>
                <a:schemeClr val="bg1"/>
              </a:solidFill>
            </a:rPr>
            <a:t>Pacientes con criterios de inclusión  e invitados  a participar </a:t>
          </a:r>
        </a:p>
        <a:p>
          <a:r>
            <a:rPr lang="es-AR" sz="1400" b="1" dirty="0" smtClean="0">
              <a:solidFill>
                <a:schemeClr val="bg1"/>
              </a:solidFill>
            </a:rPr>
            <a:t>n= 1907</a:t>
          </a:r>
        </a:p>
      </dgm:t>
    </dgm:pt>
    <dgm:pt modelId="{C8198EAF-D94C-41D8-8C40-B69BE3C41B6B}" type="parTrans" cxnId="{E1181D63-F640-44DD-8316-63CF998407A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5E777FCD-2473-4D82-B817-D6A8E0918C4C}" type="sibTrans" cxnId="{E1181D63-F640-44DD-8316-63CF998407A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BF938165-1E76-428E-818E-E131F98D7495}" type="pres">
      <dgm:prSet presAssocID="{9EF4E3FC-B8B7-4FD1-94D3-98FA8AD90445}" presName="CompostProcess" presStyleCnt="0">
        <dgm:presLayoutVars>
          <dgm:dir/>
          <dgm:resizeHandles val="exact"/>
        </dgm:presLayoutVars>
      </dgm:prSet>
      <dgm:spPr/>
    </dgm:pt>
    <dgm:pt modelId="{5541128F-0502-404F-A1EE-98E89B2472E7}" type="pres">
      <dgm:prSet presAssocID="{9EF4E3FC-B8B7-4FD1-94D3-98FA8AD90445}" presName="arrow" presStyleLbl="bgShp" presStyleIdx="0" presStyleCnt="1" custScaleX="92066" custScaleY="100000" custLinFactNeighborX="-168"/>
      <dgm:spPr/>
    </dgm:pt>
    <dgm:pt modelId="{9E8DFC17-9FB8-46CC-AF1E-3CA2146B503A}" type="pres">
      <dgm:prSet presAssocID="{9EF4E3FC-B8B7-4FD1-94D3-98FA8AD90445}" presName="linearProcess" presStyleCnt="0"/>
      <dgm:spPr/>
    </dgm:pt>
    <dgm:pt modelId="{E5066519-A44F-4721-B0D5-4F58B579514D}" type="pres">
      <dgm:prSet presAssocID="{4D9518CD-EE01-46BF-BF15-BCD1E560271C}" presName="textNode" presStyleLbl="node1" presStyleIdx="0" presStyleCnt="4" custScaleX="134640" custScaleY="14173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C2E699F-B861-413E-960D-ADB5E1F4DC08}" type="pres">
      <dgm:prSet presAssocID="{5E777FCD-2473-4D82-B817-D6A8E0918C4C}" presName="sibTrans" presStyleCnt="0"/>
      <dgm:spPr/>
    </dgm:pt>
    <dgm:pt modelId="{92CD5EFE-1E50-4D1D-842F-E55894EE3A9F}" type="pres">
      <dgm:prSet presAssocID="{78D7C232-9DB8-404B-B087-AF8E2E0BEF16}" presName="textNode" presStyleLbl="node1" presStyleIdx="1" presStyleCnt="4" custScaleX="126775" custScaleY="1346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7705AD9-9F01-43AB-979B-64A0A79029AA}" type="pres">
      <dgm:prSet presAssocID="{2FA106BC-527E-46B5-9862-58B113DEAD90}" presName="sibTrans" presStyleCnt="0"/>
      <dgm:spPr/>
    </dgm:pt>
    <dgm:pt modelId="{0F2F5303-EB2B-4900-A9BF-13EE5D7216C0}" type="pres">
      <dgm:prSet presAssocID="{D8FE8114-9062-4954-8DD7-B836F4241550}" presName="textNode" presStyleLbl="node1" presStyleIdx="2" presStyleCnt="4" custScaleX="131777" custScaleY="1346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A60E7FA-2C46-454D-A3E1-CA6C8F4C08AE}" type="pres">
      <dgm:prSet presAssocID="{0EA293B9-0D39-4F95-B95A-744BC7172CB1}" presName="sibTrans" presStyleCnt="0"/>
      <dgm:spPr/>
    </dgm:pt>
    <dgm:pt modelId="{05D1CAF6-D56F-4EFF-B00D-EE2D7E9A15C3}" type="pres">
      <dgm:prSet presAssocID="{83E29B70-B6FA-4E89-806B-ED8D9CA687EF}" presName="textNode" presStyleLbl="node1" presStyleIdx="3" presStyleCnt="4" custScaleX="154449" custScaleY="1346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1181D63-F640-44DD-8316-63CF998407A8}" srcId="{9EF4E3FC-B8B7-4FD1-94D3-98FA8AD90445}" destId="{4D9518CD-EE01-46BF-BF15-BCD1E560271C}" srcOrd="0" destOrd="0" parTransId="{C8198EAF-D94C-41D8-8C40-B69BE3C41B6B}" sibTransId="{5E777FCD-2473-4D82-B817-D6A8E0918C4C}"/>
    <dgm:cxn modelId="{7A2D6431-AAF4-4CA1-A194-DE37A5E10E90}" type="presOf" srcId="{78D7C232-9DB8-404B-B087-AF8E2E0BEF16}" destId="{92CD5EFE-1E50-4D1D-842F-E55894EE3A9F}" srcOrd="0" destOrd="0" presId="urn:microsoft.com/office/officeart/2005/8/layout/hProcess9"/>
    <dgm:cxn modelId="{A2713580-7028-4C45-AA57-93170BEEF488}" srcId="{9EF4E3FC-B8B7-4FD1-94D3-98FA8AD90445}" destId="{78D7C232-9DB8-404B-B087-AF8E2E0BEF16}" srcOrd="1" destOrd="0" parTransId="{6EE6E3C7-B97B-423C-835E-FB755F2B3D82}" sibTransId="{2FA106BC-527E-46B5-9862-58B113DEAD90}"/>
    <dgm:cxn modelId="{25A1D312-1B04-42C0-A8DE-C7E98B0B217B}" type="presOf" srcId="{D8FE8114-9062-4954-8DD7-B836F4241550}" destId="{0F2F5303-EB2B-4900-A9BF-13EE5D7216C0}" srcOrd="0" destOrd="0" presId="urn:microsoft.com/office/officeart/2005/8/layout/hProcess9"/>
    <dgm:cxn modelId="{051177CB-73D2-41BE-AADA-D0E644C0DB30}" srcId="{9EF4E3FC-B8B7-4FD1-94D3-98FA8AD90445}" destId="{83E29B70-B6FA-4E89-806B-ED8D9CA687EF}" srcOrd="3" destOrd="0" parTransId="{69EAD732-72A2-4B24-AE23-093D78D51526}" sibTransId="{828DF028-465E-49FE-9217-F62044692282}"/>
    <dgm:cxn modelId="{5B40B01F-AF1A-4716-BD43-1EBF145B99E4}" type="presOf" srcId="{83E29B70-B6FA-4E89-806B-ED8D9CA687EF}" destId="{05D1CAF6-D56F-4EFF-B00D-EE2D7E9A15C3}" srcOrd="0" destOrd="0" presId="urn:microsoft.com/office/officeart/2005/8/layout/hProcess9"/>
    <dgm:cxn modelId="{9DA9B27F-E38D-4985-86A2-2843FC111114}" type="presOf" srcId="{9EF4E3FC-B8B7-4FD1-94D3-98FA8AD90445}" destId="{BF938165-1E76-428E-818E-E131F98D7495}" srcOrd="0" destOrd="0" presId="urn:microsoft.com/office/officeart/2005/8/layout/hProcess9"/>
    <dgm:cxn modelId="{3D734EE6-5186-465B-89EC-9206212EAE76}" type="presOf" srcId="{4D9518CD-EE01-46BF-BF15-BCD1E560271C}" destId="{E5066519-A44F-4721-B0D5-4F58B579514D}" srcOrd="0" destOrd="0" presId="urn:microsoft.com/office/officeart/2005/8/layout/hProcess9"/>
    <dgm:cxn modelId="{F49D5776-98B0-48A2-84D3-0105943FC018}" srcId="{9EF4E3FC-B8B7-4FD1-94D3-98FA8AD90445}" destId="{D8FE8114-9062-4954-8DD7-B836F4241550}" srcOrd="2" destOrd="0" parTransId="{31DC1101-C676-4713-B99D-9B1B77E83B9C}" sibTransId="{0EA293B9-0D39-4F95-B95A-744BC7172CB1}"/>
    <dgm:cxn modelId="{0B7D4413-EC4E-40B0-A581-AAFAAAE6FA63}" type="presParOf" srcId="{BF938165-1E76-428E-818E-E131F98D7495}" destId="{5541128F-0502-404F-A1EE-98E89B2472E7}" srcOrd="0" destOrd="0" presId="urn:microsoft.com/office/officeart/2005/8/layout/hProcess9"/>
    <dgm:cxn modelId="{0BDA65B2-09D1-4714-BED6-45F14603F279}" type="presParOf" srcId="{BF938165-1E76-428E-818E-E131F98D7495}" destId="{9E8DFC17-9FB8-46CC-AF1E-3CA2146B503A}" srcOrd="1" destOrd="0" presId="urn:microsoft.com/office/officeart/2005/8/layout/hProcess9"/>
    <dgm:cxn modelId="{F4E2D58E-B1FD-4579-BB29-8CBEF39B2CBB}" type="presParOf" srcId="{9E8DFC17-9FB8-46CC-AF1E-3CA2146B503A}" destId="{E5066519-A44F-4721-B0D5-4F58B579514D}" srcOrd="0" destOrd="0" presId="urn:microsoft.com/office/officeart/2005/8/layout/hProcess9"/>
    <dgm:cxn modelId="{FBBC77BB-304D-4FEA-A14A-4BCB249A451C}" type="presParOf" srcId="{9E8DFC17-9FB8-46CC-AF1E-3CA2146B503A}" destId="{3C2E699F-B861-413E-960D-ADB5E1F4DC08}" srcOrd="1" destOrd="0" presId="urn:microsoft.com/office/officeart/2005/8/layout/hProcess9"/>
    <dgm:cxn modelId="{7E6A42E6-76D8-47ED-A33B-A9251767A4D8}" type="presParOf" srcId="{9E8DFC17-9FB8-46CC-AF1E-3CA2146B503A}" destId="{92CD5EFE-1E50-4D1D-842F-E55894EE3A9F}" srcOrd="2" destOrd="0" presId="urn:microsoft.com/office/officeart/2005/8/layout/hProcess9"/>
    <dgm:cxn modelId="{E00EDFFA-8388-408C-97DA-48A23271FDCF}" type="presParOf" srcId="{9E8DFC17-9FB8-46CC-AF1E-3CA2146B503A}" destId="{47705AD9-9F01-43AB-979B-64A0A79029AA}" srcOrd="3" destOrd="0" presId="urn:microsoft.com/office/officeart/2005/8/layout/hProcess9"/>
    <dgm:cxn modelId="{C60178F6-1198-49FD-B775-384C1DAB4B42}" type="presParOf" srcId="{9E8DFC17-9FB8-46CC-AF1E-3CA2146B503A}" destId="{0F2F5303-EB2B-4900-A9BF-13EE5D7216C0}" srcOrd="4" destOrd="0" presId="urn:microsoft.com/office/officeart/2005/8/layout/hProcess9"/>
    <dgm:cxn modelId="{F30E314F-790E-4075-BB42-29EC6F4B8248}" type="presParOf" srcId="{9E8DFC17-9FB8-46CC-AF1E-3CA2146B503A}" destId="{6A60E7FA-2C46-454D-A3E1-CA6C8F4C08AE}" srcOrd="5" destOrd="0" presId="urn:microsoft.com/office/officeart/2005/8/layout/hProcess9"/>
    <dgm:cxn modelId="{15AD122D-2871-4D32-AC5A-A091CE207F38}" type="presParOf" srcId="{9E8DFC17-9FB8-46CC-AF1E-3CA2146B503A}" destId="{05D1CAF6-D56F-4EFF-B00D-EE2D7E9A15C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4E3FC-B8B7-4FD1-94D3-98FA8AD904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8D7C232-9DB8-404B-B087-AF8E2E0BEF1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sz="1400" b="1" dirty="0" smtClean="0">
              <a:solidFill>
                <a:schemeClr val="bg1"/>
              </a:solidFill>
            </a:rPr>
            <a:t>Pacientes elegibles</a:t>
          </a:r>
        </a:p>
        <a:p>
          <a:r>
            <a:rPr lang="es-AR" sz="1400" b="1" dirty="0" smtClean="0">
              <a:solidFill>
                <a:schemeClr val="bg1"/>
              </a:solidFill>
            </a:rPr>
            <a:t>n =491</a:t>
          </a:r>
          <a:endParaRPr lang="es-AR" sz="1400" b="1" dirty="0">
            <a:solidFill>
              <a:schemeClr val="bg1"/>
            </a:solidFill>
          </a:endParaRPr>
        </a:p>
      </dgm:t>
    </dgm:pt>
    <dgm:pt modelId="{6EE6E3C7-B97B-423C-835E-FB755F2B3D82}" type="parTrans" cxnId="{A2713580-7028-4C45-AA57-93170BEEF48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2FA106BC-527E-46B5-9862-58B113DEAD90}" type="sibTrans" cxnId="{A2713580-7028-4C45-AA57-93170BEEF48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D8FE8114-9062-4954-8DD7-B836F424155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sz="1400" b="1" dirty="0" smtClean="0">
              <a:solidFill>
                <a:schemeClr val="bg1"/>
              </a:solidFill>
            </a:rPr>
            <a:t>Pacientes con cuestionario </a:t>
          </a:r>
        </a:p>
        <a:p>
          <a:r>
            <a:rPr lang="es-AR" sz="1400" b="1" dirty="0" smtClean="0">
              <a:solidFill>
                <a:schemeClr val="bg1"/>
              </a:solidFill>
            </a:rPr>
            <a:t>PUMA completo</a:t>
          </a:r>
        </a:p>
        <a:p>
          <a:r>
            <a:rPr lang="es-AR" sz="1400" b="1" dirty="0" smtClean="0">
              <a:solidFill>
                <a:schemeClr val="bg1"/>
              </a:solidFill>
            </a:rPr>
            <a:t>n =454 (91,5%)</a:t>
          </a:r>
          <a:endParaRPr lang="es-AR" sz="1400" b="1" dirty="0">
            <a:solidFill>
              <a:schemeClr val="bg1"/>
            </a:solidFill>
          </a:endParaRPr>
        </a:p>
      </dgm:t>
    </dgm:pt>
    <dgm:pt modelId="{31DC1101-C676-4713-B99D-9B1B77E83B9C}" type="parTrans" cxnId="{F49D5776-98B0-48A2-84D3-0105943FC01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0EA293B9-0D39-4F95-B95A-744BC7172CB1}" type="sibTrans" cxnId="{F49D5776-98B0-48A2-84D3-0105943FC01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83E29B70-B6FA-4E89-806B-ED8D9CA687EF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AR" sz="1400" b="1" dirty="0" smtClean="0">
              <a:solidFill>
                <a:schemeClr val="bg1"/>
              </a:solidFill>
            </a:rPr>
            <a:t>Pacientes con cuestionario PUMA completo y espirometría validada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AR" sz="1400" b="1" dirty="0" smtClean="0">
              <a:solidFill>
                <a:schemeClr val="bg1"/>
              </a:solidFill>
            </a:rPr>
            <a:t>n =446 (98%)</a:t>
          </a:r>
          <a:endParaRPr lang="es-AR" sz="1400" b="1" dirty="0">
            <a:solidFill>
              <a:schemeClr val="bg1"/>
            </a:solidFill>
          </a:endParaRPr>
        </a:p>
      </dgm:t>
    </dgm:pt>
    <dgm:pt modelId="{69EAD732-72A2-4B24-AE23-093D78D51526}" type="parTrans" cxnId="{051177CB-73D2-41BE-AADA-D0E644C0DB30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828DF028-465E-49FE-9217-F62044692282}" type="sibTrans" cxnId="{051177CB-73D2-41BE-AADA-D0E644C0DB30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4D9518CD-EE01-46BF-BF15-BCD1E560271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sz="1400" b="1" dirty="0" smtClean="0">
              <a:solidFill>
                <a:schemeClr val="bg1"/>
              </a:solidFill>
            </a:rPr>
            <a:t>Pacientes con criterios de inclusión  e invitados  a participar </a:t>
          </a:r>
        </a:p>
        <a:p>
          <a:r>
            <a:rPr lang="es-AR" sz="1400" b="1" dirty="0" smtClean="0">
              <a:solidFill>
                <a:schemeClr val="bg1"/>
              </a:solidFill>
            </a:rPr>
            <a:t>n= 506</a:t>
          </a:r>
        </a:p>
      </dgm:t>
    </dgm:pt>
    <dgm:pt modelId="{C8198EAF-D94C-41D8-8C40-B69BE3C41B6B}" type="parTrans" cxnId="{E1181D63-F640-44DD-8316-63CF998407A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5E777FCD-2473-4D82-B817-D6A8E0918C4C}" type="sibTrans" cxnId="{E1181D63-F640-44DD-8316-63CF998407A8}">
      <dgm:prSet/>
      <dgm:spPr/>
      <dgm:t>
        <a:bodyPr/>
        <a:lstStyle/>
        <a:p>
          <a:endParaRPr lang="es-AR" sz="2000" b="1">
            <a:solidFill>
              <a:schemeClr val="bg1"/>
            </a:solidFill>
          </a:endParaRPr>
        </a:p>
      </dgm:t>
    </dgm:pt>
    <dgm:pt modelId="{BF938165-1E76-428E-818E-E131F98D7495}" type="pres">
      <dgm:prSet presAssocID="{9EF4E3FC-B8B7-4FD1-94D3-98FA8AD90445}" presName="CompostProcess" presStyleCnt="0">
        <dgm:presLayoutVars>
          <dgm:dir/>
          <dgm:resizeHandles val="exact"/>
        </dgm:presLayoutVars>
      </dgm:prSet>
      <dgm:spPr/>
    </dgm:pt>
    <dgm:pt modelId="{5541128F-0502-404F-A1EE-98E89B2472E7}" type="pres">
      <dgm:prSet presAssocID="{9EF4E3FC-B8B7-4FD1-94D3-98FA8AD90445}" presName="arrow" presStyleLbl="bgShp" presStyleIdx="0" presStyleCnt="1" custScaleX="92066" custScaleY="100000" custLinFactNeighborX="-168"/>
      <dgm:spPr/>
    </dgm:pt>
    <dgm:pt modelId="{9E8DFC17-9FB8-46CC-AF1E-3CA2146B503A}" type="pres">
      <dgm:prSet presAssocID="{9EF4E3FC-B8B7-4FD1-94D3-98FA8AD90445}" presName="linearProcess" presStyleCnt="0"/>
      <dgm:spPr/>
    </dgm:pt>
    <dgm:pt modelId="{E5066519-A44F-4721-B0D5-4F58B579514D}" type="pres">
      <dgm:prSet presAssocID="{4D9518CD-EE01-46BF-BF15-BCD1E560271C}" presName="textNode" presStyleLbl="node1" presStyleIdx="0" presStyleCnt="4" custScaleX="134640" custScaleY="14173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C2E699F-B861-413E-960D-ADB5E1F4DC08}" type="pres">
      <dgm:prSet presAssocID="{5E777FCD-2473-4D82-B817-D6A8E0918C4C}" presName="sibTrans" presStyleCnt="0"/>
      <dgm:spPr/>
    </dgm:pt>
    <dgm:pt modelId="{92CD5EFE-1E50-4D1D-842F-E55894EE3A9F}" type="pres">
      <dgm:prSet presAssocID="{78D7C232-9DB8-404B-B087-AF8E2E0BEF16}" presName="textNode" presStyleLbl="node1" presStyleIdx="1" presStyleCnt="4" custScaleX="126775" custScaleY="1346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7705AD9-9F01-43AB-979B-64A0A79029AA}" type="pres">
      <dgm:prSet presAssocID="{2FA106BC-527E-46B5-9862-58B113DEAD90}" presName="sibTrans" presStyleCnt="0"/>
      <dgm:spPr/>
    </dgm:pt>
    <dgm:pt modelId="{0F2F5303-EB2B-4900-A9BF-13EE5D7216C0}" type="pres">
      <dgm:prSet presAssocID="{D8FE8114-9062-4954-8DD7-B836F4241550}" presName="textNode" presStyleLbl="node1" presStyleIdx="2" presStyleCnt="4" custScaleX="131777" custScaleY="1346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A60E7FA-2C46-454D-A3E1-CA6C8F4C08AE}" type="pres">
      <dgm:prSet presAssocID="{0EA293B9-0D39-4F95-B95A-744BC7172CB1}" presName="sibTrans" presStyleCnt="0"/>
      <dgm:spPr/>
    </dgm:pt>
    <dgm:pt modelId="{05D1CAF6-D56F-4EFF-B00D-EE2D7E9A15C3}" type="pres">
      <dgm:prSet presAssocID="{83E29B70-B6FA-4E89-806B-ED8D9CA687EF}" presName="textNode" presStyleLbl="node1" presStyleIdx="3" presStyleCnt="4" custScaleX="154449" custScaleY="1346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74AB4C9-D8B6-4859-A971-9CFA66BDBC7B}" type="presOf" srcId="{9EF4E3FC-B8B7-4FD1-94D3-98FA8AD90445}" destId="{BF938165-1E76-428E-818E-E131F98D7495}" srcOrd="0" destOrd="0" presId="urn:microsoft.com/office/officeart/2005/8/layout/hProcess9"/>
    <dgm:cxn modelId="{E1181D63-F640-44DD-8316-63CF998407A8}" srcId="{9EF4E3FC-B8B7-4FD1-94D3-98FA8AD90445}" destId="{4D9518CD-EE01-46BF-BF15-BCD1E560271C}" srcOrd="0" destOrd="0" parTransId="{C8198EAF-D94C-41D8-8C40-B69BE3C41B6B}" sibTransId="{5E777FCD-2473-4D82-B817-D6A8E0918C4C}"/>
    <dgm:cxn modelId="{3BFC1253-3E4B-4972-80E3-A4B3C23E15BA}" type="presOf" srcId="{78D7C232-9DB8-404B-B087-AF8E2E0BEF16}" destId="{92CD5EFE-1E50-4D1D-842F-E55894EE3A9F}" srcOrd="0" destOrd="0" presId="urn:microsoft.com/office/officeart/2005/8/layout/hProcess9"/>
    <dgm:cxn modelId="{B014B729-0812-4B13-94D4-9B06179FB08A}" type="presOf" srcId="{83E29B70-B6FA-4E89-806B-ED8D9CA687EF}" destId="{05D1CAF6-D56F-4EFF-B00D-EE2D7E9A15C3}" srcOrd="0" destOrd="0" presId="urn:microsoft.com/office/officeart/2005/8/layout/hProcess9"/>
    <dgm:cxn modelId="{E8F2D306-28B3-44E0-AC74-FDAC38477E42}" type="presOf" srcId="{D8FE8114-9062-4954-8DD7-B836F4241550}" destId="{0F2F5303-EB2B-4900-A9BF-13EE5D7216C0}" srcOrd="0" destOrd="0" presId="urn:microsoft.com/office/officeart/2005/8/layout/hProcess9"/>
    <dgm:cxn modelId="{051177CB-73D2-41BE-AADA-D0E644C0DB30}" srcId="{9EF4E3FC-B8B7-4FD1-94D3-98FA8AD90445}" destId="{83E29B70-B6FA-4E89-806B-ED8D9CA687EF}" srcOrd="3" destOrd="0" parTransId="{69EAD732-72A2-4B24-AE23-093D78D51526}" sibTransId="{828DF028-465E-49FE-9217-F62044692282}"/>
    <dgm:cxn modelId="{A2713580-7028-4C45-AA57-93170BEEF488}" srcId="{9EF4E3FC-B8B7-4FD1-94D3-98FA8AD90445}" destId="{78D7C232-9DB8-404B-B087-AF8E2E0BEF16}" srcOrd="1" destOrd="0" parTransId="{6EE6E3C7-B97B-423C-835E-FB755F2B3D82}" sibTransId="{2FA106BC-527E-46B5-9862-58B113DEAD90}"/>
    <dgm:cxn modelId="{FB0744B0-2EE8-4450-A08B-95B99DD13C34}" type="presOf" srcId="{4D9518CD-EE01-46BF-BF15-BCD1E560271C}" destId="{E5066519-A44F-4721-B0D5-4F58B579514D}" srcOrd="0" destOrd="0" presId="urn:microsoft.com/office/officeart/2005/8/layout/hProcess9"/>
    <dgm:cxn modelId="{F49D5776-98B0-48A2-84D3-0105943FC018}" srcId="{9EF4E3FC-B8B7-4FD1-94D3-98FA8AD90445}" destId="{D8FE8114-9062-4954-8DD7-B836F4241550}" srcOrd="2" destOrd="0" parTransId="{31DC1101-C676-4713-B99D-9B1B77E83B9C}" sibTransId="{0EA293B9-0D39-4F95-B95A-744BC7172CB1}"/>
    <dgm:cxn modelId="{91104164-70A2-4419-8FFB-29AAB1FC0808}" type="presParOf" srcId="{BF938165-1E76-428E-818E-E131F98D7495}" destId="{5541128F-0502-404F-A1EE-98E89B2472E7}" srcOrd="0" destOrd="0" presId="urn:microsoft.com/office/officeart/2005/8/layout/hProcess9"/>
    <dgm:cxn modelId="{909EC17C-764B-49DC-9814-48928C9CD16E}" type="presParOf" srcId="{BF938165-1E76-428E-818E-E131F98D7495}" destId="{9E8DFC17-9FB8-46CC-AF1E-3CA2146B503A}" srcOrd="1" destOrd="0" presId="urn:microsoft.com/office/officeart/2005/8/layout/hProcess9"/>
    <dgm:cxn modelId="{4676B44D-BB05-4385-B5EF-D7872945C78F}" type="presParOf" srcId="{9E8DFC17-9FB8-46CC-AF1E-3CA2146B503A}" destId="{E5066519-A44F-4721-B0D5-4F58B579514D}" srcOrd="0" destOrd="0" presId="urn:microsoft.com/office/officeart/2005/8/layout/hProcess9"/>
    <dgm:cxn modelId="{51BA9292-FD0C-4629-AFEA-2FDD9FB16D6A}" type="presParOf" srcId="{9E8DFC17-9FB8-46CC-AF1E-3CA2146B503A}" destId="{3C2E699F-B861-413E-960D-ADB5E1F4DC08}" srcOrd="1" destOrd="0" presId="urn:microsoft.com/office/officeart/2005/8/layout/hProcess9"/>
    <dgm:cxn modelId="{4AE38F7D-5DC2-484C-BE76-A8E885F8144A}" type="presParOf" srcId="{9E8DFC17-9FB8-46CC-AF1E-3CA2146B503A}" destId="{92CD5EFE-1E50-4D1D-842F-E55894EE3A9F}" srcOrd="2" destOrd="0" presId="urn:microsoft.com/office/officeart/2005/8/layout/hProcess9"/>
    <dgm:cxn modelId="{70470908-4DC9-4349-9FE4-5473E06513BB}" type="presParOf" srcId="{9E8DFC17-9FB8-46CC-AF1E-3CA2146B503A}" destId="{47705AD9-9F01-43AB-979B-64A0A79029AA}" srcOrd="3" destOrd="0" presId="urn:microsoft.com/office/officeart/2005/8/layout/hProcess9"/>
    <dgm:cxn modelId="{281ACB2F-EFBD-4491-9444-794FCF8B5EAD}" type="presParOf" srcId="{9E8DFC17-9FB8-46CC-AF1E-3CA2146B503A}" destId="{0F2F5303-EB2B-4900-A9BF-13EE5D7216C0}" srcOrd="4" destOrd="0" presId="urn:microsoft.com/office/officeart/2005/8/layout/hProcess9"/>
    <dgm:cxn modelId="{66BA6608-3995-45BF-A99F-980AD0B0C47C}" type="presParOf" srcId="{9E8DFC17-9FB8-46CC-AF1E-3CA2146B503A}" destId="{6A60E7FA-2C46-454D-A3E1-CA6C8F4C08AE}" srcOrd="5" destOrd="0" presId="urn:microsoft.com/office/officeart/2005/8/layout/hProcess9"/>
    <dgm:cxn modelId="{CA7A3EB2-12B5-465C-9A45-6794E5BCA95B}" type="presParOf" srcId="{9E8DFC17-9FB8-46CC-AF1E-3CA2146B503A}" destId="{05D1CAF6-D56F-4EFF-B00D-EE2D7E9A15C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4FE90-2FF8-4618-B951-611B00D34E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194363CE-1FA4-425B-8133-91863FD2699F}">
      <dgm:prSet phldrT="[Texto]" custT="1"/>
      <dgm:spPr/>
      <dgm:t>
        <a:bodyPr/>
        <a:lstStyle/>
        <a:p>
          <a:r>
            <a:rPr lang="es-VE" sz="1400" b="1" noProof="0" dirty="0" smtClean="0">
              <a:solidFill>
                <a:sysClr val="windowText" lastClr="000000"/>
              </a:solidFill>
            </a:rPr>
            <a:t>Pacientes reclutados</a:t>
          </a:r>
        </a:p>
        <a:p>
          <a:r>
            <a:rPr lang="es-VE" sz="1400" b="1" noProof="0" dirty="0" smtClean="0">
              <a:solidFill>
                <a:sysClr val="windowText" lastClr="000000"/>
              </a:solidFill>
            </a:rPr>
            <a:t>1907</a:t>
          </a:r>
          <a:endParaRPr lang="es-VE" sz="1400" b="1" noProof="0" dirty="0">
            <a:solidFill>
              <a:sysClr val="windowText" lastClr="000000"/>
            </a:solidFill>
          </a:endParaRPr>
        </a:p>
      </dgm:t>
    </dgm:pt>
    <dgm:pt modelId="{960BACC1-7E08-4F52-8AD4-E55034C827CA}" type="parTrans" cxnId="{001ECB95-AAE3-457D-B292-6798C8808CEC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F77BC73D-3AB3-494F-9481-3105119BB4CB}" type="sibTrans" cxnId="{001ECB95-AAE3-457D-B292-6798C8808CEC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A5477583-C095-41D3-BAD8-27E1DCC4D4DE}">
      <dgm:prSet phldrT="[Texto]" custT="1"/>
      <dgm:spPr/>
      <dgm:t>
        <a:bodyPr/>
        <a:lstStyle/>
        <a:p>
          <a:r>
            <a:rPr lang="es-VE" sz="1400" b="1" noProof="0" dirty="0" smtClean="0">
              <a:solidFill>
                <a:sysClr val="windowText" lastClr="000000"/>
              </a:solidFill>
            </a:rPr>
            <a:t>Información  mínima con un criterio de exclusión  </a:t>
          </a:r>
        </a:p>
        <a:p>
          <a:r>
            <a:rPr lang="es-VE" sz="1400" b="1" noProof="0" dirty="0" smtClean="0">
              <a:solidFill>
                <a:sysClr val="windowText" lastClr="000000"/>
              </a:solidFill>
            </a:rPr>
            <a:t>17 (0,9%)</a:t>
          </a:r>
          <a:endParaRPr lang="es-VE" sz="1400" b="1" noProof="0" dirty="0">
            <a:solidFill>
              <a:sysClr val="windowText" lastClr="000000"/>
            </a:solidFill>
          </a:endParaRPr>
        </a:p>
      </dgm:t>
    </dgm:pt>
    <dgm:pt modelId="{5DFADA11-CFB4-49D3-921E-51DA45BD6D0B}" type="parTrans" cxnId="{C90C81E5-74DC-4F84-BA9E-77A7139B59B1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8C341255-9BF4-4B82-9015-F09ED5BAB704}" type="sibTrans" cxnId="{C90C81E5-74DC-4F84-BA9E-77A7139B59B1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7F10940A-7537-407A-B961-183DECE27478}">
      <dgm:prSet phldrT="[Texto]" custT="1"/>
      <dgm:spPr/>
      <dgm:t>
        <a:bodyPr/>
        <a:lstStyle/>
        <a:p>
          <a:r>
            <a:rPr lang="es-VE" sz="1400" b="1" noProof="0" dirty="0" smtClean="0">
              <a:solidFill>
                <a:sysClr val="windowText" lastClr="000000"/>
              </a:solidFill>
            </a:rPr>
            <a:t>Violación del protocolo  </a:t>
          </a:r>
        </a:p>
        <a:p>
          <a:r>
            <a:rPr lang="es-VE" sz="1400" b="1" noProof="0" dirty="0" smtClean="0">
              <a:solidFill>
                <a:sysClr val="windowText" lastClr="000000"/>
              </a:solidFill>
            </a:rPr>
            <a:t>100 (5,2%)</a:t>
          </a:r>
          <a:endParaRPr lang="es-VE" sz="1400" b="1" noProof="0" dirty="0">
            <a:solidFill>
              <a:sysClr val="windowText" lastClr="000000"/>
            </a:solidFill>
          </a:endParaRPr>
        </a:p>
      </dgm:t>
    </dgm:pt>
    <dgm:pt modelId="{558B48A9-3EF9-4958-8D47-D609C513ECA1}" type="parTrans" cxnId="{B62AE5F7-2A19-4C24-8A8C-E77153ADE70C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22608F08-D59E-4598-9508-536EB6BDB781}" type="sibTrans" cxnId="{B62AE5F7-2A19-4C24-8A8C-E77153ADE70C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9BC586CC-71F6-4205-9652-C73D529A34B2}">
      <dgm:prSet phldrT="[Texto]" custT="1"/>
      <dgm:spPr/>
      <dgm:t>
        <a:bodyPr/>
        <a:lstStyle/>
        <a:p>
          <a:r>
            <a:rPr lang="es-VE" sz="1400" b="1" noProof="0" dirty="0" smtClean="0">
              <a:solidFill>
                <a:sysClr val="windowText" lastClr="000000"/>
              </a:solidFill>
            </a:rPr>
            <a:t>Sujetos elegibles  </a:t>
          </a:r>
        </a:p>
        <a:p>
          <a:r>
            <a:rPr lang="es-VE" sz="1400" b="1" noProof="0" dirty="0" smtClean="0">
              <a:solidFill>
                <a:sysClr val="windowText" lastClr="000000"/>
              </a:solidFill>
            </a:rPr>
            <a:t>1790 (93,9%)</a:t>
          </a:r>
          <a:endParaRPr lang="es-VE" sz="1400" b="1" noProof="0" dirty="0">
            <a:solidFill>
              <a:sysClr val="windowText" lastClr="000000"/>
            </a:solidFill>
          </a:endParaRPr>
        </a:p>
      </dgm:t>
    </dgm:pt>
    <dgm:pt modelId="{3DC0AD7D-9168-4CC2-9871-DB49F40BC6BA}" type="parTrans" cxnId="{36234BD3-B9F6-4040-9423-E6C890D3A43E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94059F60-7FC9-45A6-A522-9607D53659A3}" type="sibTrans" cxnId="{36234BD3-B9F6-4040-9423-E6C890D3A43E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21D18382-896F-4355-8511-7B5D648AE658}">
      <dgm:prSet phldrT="[Texto]" custT="1"/>
      <dgm:spPr/>
      <dgm:t>
        <a:bodyPr/>
        <a:lstStyle/>
        <a:p>
          <a:r>
            <a:rPr lang="es-VE" sz="1400" b="1" noProof="0" dirty="0" smtClean="0">
              <a:solidFill>
                <a:sysClr val="windowText" lastClr="000000"/>
              </a:solidFill>
            </a:rPr>
            <a:t>Sujetos con cuestionario   PUMA  </a:t>
          </a:r>
        </a:p>
        <a:p>
          <a:r>
            <a:rPr lang="es-VE" sz="1400" b="1" noProof="0" dirty="0" smtClean="0">
              <a:solidFill>
                <a:sysClr val="windowText" lastClr="000000"/>
              </a:solidFill>
            </a:rPr>
            <a:t>1743 (96,5%)</a:t>
          </a:r>
          <a:endParaRPr lang="es-VE" sz="1400" b="1" noProof="0" dirty="0">
            <a:solidFill>
              <a:sysClr val="windowText" lastClr="000000"/>
            </a:solidFill>
          </a:endParaRPr>
        </a:p>
      </dgm:t>
    </dgm:pt>
    <dgm:pt modelId="{5ABD012D-AF00-47B3-B0EE-A9ECC6BD9FE4}" type="parTrans" cxnId="{F97CE407-0B8C-43E1-A1A8-9C3F52457E92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5B56DB2B-607E-4BFD-9B04-87494B590BBB}" type="sibTrans" cxnId="{F97CE407-0B8C-43E1-A1A8-9C3F52457E92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E41E6888-61F0-4BC4-ADF0-2DDC041D5AA9}">
      <dgm:prSet phldrT="[Texto]" custT="1"/>
      <dgm:spPr/>
      <dgm:t>
        <a:bodyPr/>
        <a:lstStyle/>
        <a:p>
          <a:r>
            <a:rPr lang="es-VE" sz="1400" b="1" noProof="0" dirty="0" smtClean="0">
              <a:solidFill>
                <a:sysClr val="windowText" lastClr="000000"/>
              </a:solidFill>
            </a:rPr>
            <a:t>Sujetos con cuestionario PUMA y espirometría realizada</a:t>
          </a:r>
        </a:p>
        <a:p>
          <a:r>
            <a:rPr lang="es-VE" sz="1400" b="1" noProof="0" dirty="0" smtClean="0">
              <a:solidFill>
                <a:sysClr val="windowText" lastClr="000000"/>
              </a:solidFill>
            </a:rPr>
            <a:t>1540 (88,4%)</a:t>
          </a:r>
          <a:endParaRPr lang="es-VE" sz="1400" b="1" noProof="0" dirty="0">
            <a:solidFill>
              <a:sysClr val="windowText" lastClr="000000"/>
            </a:solidFill>
          </a:endParaRPr>
        </a:p>
      </dgm:t>
    </dgm:pt>
    <dgm:pt modelId="{06F6409E-ACBF-430C-B602-E73F9B57FE6B}" type="parTrans" cxnId="{8232C2C8-DB33-4FE9-8A5C-D367501E40C5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07096B74-3F02-40CC-BBA0-230C81120D45}" type="sibTrans" cxnId="{8232C2C8-DB33-4FE9-8A5C-D367501E40C5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64CC7A8D-C262-4BAF-8547-40F338EC7483}">
      <dgm:prSet custT="1"/>
      <dgm:spPr/>
      <dgm:t>
        <a:bodyPr/>
        <a:lstStyle/>
        <a:p>
          <a:r>
            <a:rPr lang="es-VE" sz="1400" b="1" noProof="0" dirty="0" smtClean="0">
              <a:solidFill>
                <a:sysClr val="windowText" lastClr="000000"/>
              </a:solidFill>
            </a:rPr>
            <a:t>Rechazo al Cuestionario</a:t>
          </a:r>
          <a:endParaRPr lang="es-VE" sz="1400" b="1" noProof="0" dirty="0">
            <a:solidFill>
              <a:sysClr val="windowText" lastClr="000000"/>
            </a:solidFill>
          </a:endParaRPr>
        </a:p>
        <a:p>
          <a:r>
            <a:rPr lang="es-VE" sz="1400" b="1" noProof="0" dirty="0">
              <a:solidFill>
                <a:sysClr val="windowText" lastClr="000000"/>
              </a:solidFill>
            </a:rPr>
            <a:t>47 (2,63%)</a:t>
          </a:r>
        </a:p>
      </dgm:t>
    </dgm:pt>
    <dgm:pt modelId="{1CCD94FB-6418-4607-8B26-B6BCC0EA15B7}" type="parTrans" cxnId="{7B8CDA68-DECD-41B8-960F-61CE4917C394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926EAE22-3B3A-4DA6-9C2C-B7431CFAE16D}" type="sibTrans" cxnId="{7B8CDA68-DECD-41B8-960F-61CE4917C394}">
      <dgm:prSet/>
      <dgm:spPr/>
      <dgm:t>
        <a:bodyPr/>
        <a:lstStyle/>
        <a:p>
          <a:endParaRPr lang="es-VE" noProof="0">
            <a:solidFill>
              <a:srgbClr val="FF0000"/>
            </a:solidFill>
          </a:endParaRPr>
        </a:p>
      </dgm:t>
    </dgm:pt>
    <dgm:pt modelId="{081E82D4-BF41-4902-BCE5-0403EC124A4A}" type="pres">
      <dgm:prSet presAssocID="{0874FE90-2FF8-4618-B951-611B00D34E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0A0C65C-8232-4171-B142-BA80B0238F01}" type="pres">
      <dgm:prSet presAssocID="{64CC7A8D-C262-4BAF-8547-40F338EC7483}" presName="hierRoot1" presStyleCnt="0">
        <dgm:presLayoutVars>
          <dgm:hierBranch val="init"/>
        </dgm:presLayoutVars>
      </dgm:prSet>
      <dgm:spPr/>
    </dgm:pt>
    <dgm:pt modelId="{CB4B0EAA-B4FB-47C8-B520-9D854FF6A5FC}" type="pres">
      <dgm:prSet presAssocID="{64CC7A8D-C262-4BAF-8547-40F338EC7483}" presName="rootComposite1" presStyleCnt="0"/>
      <dgm:spPr/>
    </dgm:pt>
    <dgm:pt modelId="{A71AE47D-C3B1-4861-8D3D-7D0CDB67E6B1}" type="pres">
      <dgm:prSet presAssocID="{64CC7A8D-C262-4BAF-8547-40F338EC7483}" presName="rootText1" presStyleLbl="node0" presStyleIdx="0" presStyleCnt="2" custLinFactX="33670" custLinFactY="112184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BA8794E7-87C9-4D77-9DE0-9A2E1D0ADACD}" type="pres">
      <dgm:prSet presAssocID="{64CC7A8D-C262-4BAF-8547-40F338EC7483}" presName="rootConnector1" presStyleLbl="node1" presStyleIdx="0" presStyleCnt="0"/>
      <dgm:spPr/>
      <dgm:t>
        <a:bodyPr/>
        <a:lstStyle/>
        <a:p>
          <a:endParaRPr lang="es-VE"/>
        </a:p>
      </dgm:t>
    </dgm:pt>
    <dgm:pt modelId="{1BD8F474-C587-4638-B446-F40A0E83D1D3}" type="pres">
      <dgm:prSet presAssocID="{64CC7A8D-C262-4BAF-8547-40F338EC7483}" presName="hierChild2" presStyleCnt="0"/>
      <dgm:spPr/>
    </dgm:pt>
    <dgm:pt modelId="{B9B173A8-4349-491E-8549-BA720570ECB6}" type="pres">
      <dgm:prSet presAssocID="{64CC7A8D-C262-4BAF-8547-40F338EC7483}" presName="hierChild3" presStyleCnt="0"/>
      <dgm:spPr/>
    </dgm:pt>
    <dgm:pt modelId="{704DC2A9-1D54-4423-A36A-477DE6842634}" type="pres">
      <dgm:prSet presAssocID="{194363CE-1FA4-425B-8133-91863FD2699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VE"/>
        </a:p>
      </dgm:t>
    </dgm:pt>
    <dgm:pt modelId="{18E9BCFD-70B4-48EC-AE59-7E050F5157B7}" type="pres">
      <dgm:prSet presAssocID="{194363CE-1FA4-425B-8133-91863FD2699F}" presName="rootComposite1" presStyleCnt="0"/>
      <dgm:spPr/>
      <dgm:t>
        <a:bodyPr/>
        <a:lstStyle/>
        <a:p>
          <a:endParaRPr lang="es-VE"/>
        </a:p>
      </dgm:t>
    </dgm:pt>
    <dgm:pt modelId="{07D1B9ED-FBFD-4FEF-8C40-8B0EBF59D364}" type="pres">
      <dgm:prSet presAssocID="{194363CE-1FA4-425B-8133-91863FD2699F}" presName="rootText1" presStyleLbl="node0" presStyleIdx="1" presStyleCnt="2" custLinFactNeighborX="-16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D869EE2-4785-4081-A498-A54E6F4D5AC8}" type="pres">
      <dgm:prSet presAssocID="{194363CE-1FA4-425B-8133-91863FD2699F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0F61449-0F17-4490-8870-13ABB681B58F}" type="pres">
      <dgm:prSet presAssocID="{194363CE-1FA4-425B-8133-91863FD2699F}" presName="hierChild2" presStyleCnt="0"/>
      <dgm:spPr/>
      <dgm:t>
        <a:bodyPr/>
        <a:lstStyle/>
        <a:p>
          <a:endParaRPr lang="es-VE"/>
        </a:p>
      </dgm:t>
    </dgm:pt>
    <dgm:pt modelId="{FC90CC07-9F3C-43C4-B033-D84AEBF921F1}" type="pres">
      <dgm:prSet presAssocID="{5DFADA11-CFB4-49D3-921E-51DA45BD6D0B}" presName="Name37" presStyleLbl="parChTrans1D2" presStyleIdx="0" presStyleCnt="3"/>
      <dgm:spPr/>
      <dgm:t>
        <a:bodyPr/>
        <a:lstStyle/>
        <a:p>
          <a:endParaRPr lang="pt-BR"/>
        </a:p>
      </dgm:t>
    </dgm:pt>
    <dgm:pt modelId="{C44E2752-B692-4320-8E07-217346B93B88}" type="pres">
      <dgm:prSet presAssocID="{A5477583-C095-41D3-BAD8-27E1DCC4D4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VE"/>
        </a:p>
      </dgm:t>
    </dgm:pt>
    <dgm:pt modelId="{DF7B2C83-47D4-48F7-84F5-4BA30B56F63A}" type="pres">
      <dgm:prSet presAssocID="{A5477583-C095-41D3-BAD8-27E1DCC4D4DE}" presName="rootComposite" presStyleCnt="0"/>
      <dgm:spPr/>
      <dgm:t>
        <a:bodyPr/>
        <a:lstStyle/>
        <a:p>
          <a:endParaRPr lang="es-VE"/>
        </a:p>
      </dgm:t>
    </dgm:pt>
    <dgm:pt modelId="{8A9C13E2-8053-4D3A-8FD6-6C12BBCBD721}" type="pres">
      <dgm:prSet presAssocID="{A5477583-C095-41D3-BAD8-27E1DCC4D4D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921F77-84C5-4749-82D7-C828878A4540}" type="pres">
      <dgm:prSet presAssocID="{A5477583-C095-41D3-BAD8-27E1DCC4D4DE}" presName="rootConnector" presStyleLbl="node2" presStyleIdx="0" presStyleCnt="3"/>
      <dgm:spPr/>
      <dgm:t>
        <a:bodyPr/>
        <a:lstStyle/>
        <a:p>
          <a:endParaRPr lang="pt-BR"/>
        </a:p>
      </dgm:t>
    </dgm:pt>
    <dgm:pt modelId="{F68C26C7-C951-44A7-A7E5-024DFAF50E0B}" type="pres">
      <dgm:prSet presAssocID="{A5477583-C095-41D3-BAD8-27E1DCC4D4DE}" presName="hierChild4" presStyleCnt="0"/>
      <dgm:spPr/>
      <dgm:t>
        <a:bodyPr/>
        <a:lstStyle/>
        <a:p>
          <a:endParaRPr lang="es-VE"/>
        </a:p>
      </dgm:t>
    </dgm:pt>
    <dgm:pt modelId="{552DA80B-B751-4398-856C-8FC7D58E4BEF}" type="pres">
      <dgm:prSet presAssocID="{A5477583-C095-41D3-BAD8-27E1DCC4D4DE}" presName="hierChild5" presStyleCnt="0"/>
      <dgm:spPr/>
      <dgm:t>
        <a:bodyPr/>
        <a:lstStyle/>
        <a:p>
          <a:endParaRPr lang="es-VE"/>
        </a:p>
      </dgm:t>
    </dgm:pt>
    <dgm:pt modelId="{F2E5E06D-BE56-433E-A324-E2152631CD2D}" type="pres">
      <dgm:prSet presAssocID="{558B48A9-3EF9-4958-8D47-D609C513ECA1}" presName="Name37" presStyleLbl="parChTrans1D2" presStyleIdx="1" presStyleCnt="3"/>
      <dgm:spPr/>
      <dgm:t>
        <a:bodyPr/>
        <a:lstStyle/>
        <a:p>
          <a:endParaRPr lang="pt-BR"/>
        </a:p>
      </dgm:t>
    </dgm:pt>
    <dgm:pt modelId="{F3E157F8-D9C0-4064-9C15-BBCE922207CA}" type="pres">
      <dgm:prSet presAssocID="{7F10940A-7537-407A-B961-183DECE2747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VE"/>
        </a:p>
      </dgm:t>
    </dgm:pt>
    <dgm:pt modelId="{D58275E4-DCAF-4D85-B82C-EB5CDB7FE6E4}" type="pres">
      <dgm:prSet presAssocID="{7F10940A-7537-407A-B961-183DECE27478}" presName="rootComposite" presStyleCnt="0"/>
      <dgm:spPr/>
      <dgm:t>
        <a:bodyPr/>
        <a:lstStyle/>
        <a:p>
          <a:endParaRPr lang="es-VE"/>
        </a:p>
      </dgm:t>
    </dgm:pt>
    <dgm:pt modelId="{0B71CECB-5F5B-4502-B222-8741B4ED1BC2}" type="pres">
      <dgm:prSet presAssocID="{7F10940A-7537-407A-B961-183DECE274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47413E7-A71D-42DF-A003-E9DDA6BF01D9}" type="pres">
      <dgm:prSet presAssocID="{7F10940A-7537-407A-B961-183DECE27478}" presName="rootConnector" presStyleLbl="node2" presStyleIdx="1" presStyleCnt="3"/>
      <dgm:spPr/>
      <dgm:t>
        <a:bodyPr/>
        <a:lstStyle/>
        <a:p>
          <a:endParaRPr lang="pt-BR"/>
        </a:p>
      </dgm:t>
    </dgm:pt>
    <dgm:pt modelId="{C2CA8861-5FA8-49B6-A94A-2B77A5B817C0}" type="pres">
      <dgm:prSet presAssocID="{7F10940A-7537-407A-B961-183DECE27478}" presName="hierChild4" presStyleCnt="0"/>
      <dgm:spPr/>
      <dgm:t>
        <a:bodyPr/>
        <a:lstStyle/>
        <a:p>
          <a:endParaRPr lang="es-VE"/>
        </a:p>
      </dgm:t>
    </dgm:pt>
    <dgm:pt modelId="{5CC8CDE7-574E-4502-B5B7-C20B336A7646}" type="pres">
      <dgm:prSet presAssocID="{7F10940A-7537-407A-B961-183DECE27478}" presName="hierChild5" presStyleCnt="0"/>
      <dgm:spPr/>
      <dgm:t>
        <a:bodyPr/>
        <a:lstStyle/>
        <a:p>
          <a:endParaRPr lang="es-VE"/>
        </a:p>
      </dgm:t>
    </dgm:pt>
    <dgm:pt modelId="{9298F3B4-07B1-4258-8396-D84E989B15CB}" type="pres">
      <dgm:prSet presAssocID="{3DC0AD7D-9168-4CC2-9871-DB49F40BC6BA}" presName="Name37" presStyleLbl="parChTrans1D2" presStyleIdx="2" presStyleCnt="3"/>
      <dgm:spPr/>
      <dgm:t>
        <a:bodyPr/>
        <a:lstStyle/>
        <a:p>
          <a:endParaRPr lang="pt-BR"/>
        </a:p>
      </dgm:t>
    </dgm:pt>
    <dgm:pt modelId="{1AAAC444-8711-405E-A02A-D6616923D1FE}" type="pres">
      <dgm:prSet presAssocID="{9BC586CC-71F6-4205-9652-C73D529A34B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VE"/>
        </a:p>
      </dgm:t>
    </dgm:pt>
    <dgm:pt modelId="{6FC46099-EE4E-47BB-AC87-AE348A8B4429}" type="pres">
      <dgm:prSet presAssocID="{9BC586CC-71F6-4205-9652-C73D529A34B2}" presName="rootComposite" presStyleCnt="0"/>
      <dgm:spPr/>
      <dgm:t>
        <a:bodyPr/>
        <a:lstStyle/>
        <a:p>
          <a:endParaRPr lang="es-VE"/>
        </a:p>
      </dgm:t>
    </dgm:pt>
    <dgm:pt modelId="{D2A31BF9-CF44-4E67-9E0C-0B1EC201880C}" type="pres">
      <dgm:prSet presAssocID="{9BC586CC-71F6-4205-9652-C73D529A34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5266BE-420D-4870-AB64-431435B48701}" type="pres">
      <dgm:prSet presAssocID="{9BC586CC-71F6-4205-9652-C73D529A34B2}" presName="rootConnector" presStyleLbl="node2" presStyleIdx="2" presStyleCnt="3"/>
      <dgm:spPr/>
      <dgm:t>
        <a:bodyPr/>
        <a:lstStyle/>
        <a:p>
          <a:endParaRPr lang="pt-BR"/>
        </a:p>
      </dgm:t>
    </dgm:pt>
    <dgm:pt modelId="{BD6F0636-0DEE-417E-A616-015EBCAC6BD4}" type="pres">
      <dgm:prSet presAssocID="{9BC586CC-71F6-4205-9652-C73D529A34B2}" presName="hierChild4" presStyleCnt="0"/>
      <dgm:spPr/>
      <dgm:t>
        <a:bodyPr/>
        <a:lstStyle/>
        <a:p>
          <a:endParaRPr lang="es-VE"/>
        </a:p>
      </dgm:t>
    </dgm:pt>
    <dgm:pt modelId="{E1640A0C-A085-49E4-8E4B-A11957308DE3}" type="pres">
      <dgm:prSet presAssocID="{5ABD012D-AF00-47B3-B0EE-A9ECC6BD9FE4}" presName="Name37" presStyleLbl="parChTrans1D3" presStyleIdx="0" presStyleCnt="2"/>
      <dgm:spPr/>
      <dgm:t>
        <a:bodyPr/>
        <a:lstStyle/>
        <a:p>
          <a:endParaRPr lang="pt-BR"/>
        </a:p>
      </dgm:t>
    </dgm:pt>
    <dgm:pt modelId="{A84A6AB7-0FFC-43A4-BDCE-D6BF3D517B4B}" type="pres">
      <dgm:prSet presAssocID="{21D18382-896F-4355-8511-7B5D648AE6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VE"/>
        </a:p>
      </dgm:t>
    </dgm:pt>
    <dgm:pt modelId="{B745BA14-A215-41BC-B525-4BB3D57587A5}" type="pres">
      <dgm:prSet presAssocID="{21D18382-896F-4355-8511-7B5D648AE658}" presName="rootComposite" presStyleCnt="0"/>
      <dgm:spPr/>
      <dgm:t>
        <a:bodyPr/>
        <a:lstStyle/>
        <a:p>
          <a:endParaRPr lang="es-VE"/>
        </a:p>
      </dgm:t>
    </dgm:pt>
    <dgm:pt modelId="{EA15A690-AC92-4AAE-943A-2D8D20902486}" type="pres">
      <dgm:prSet presAssocID="{21D18382-896F-4355-8511-7B5D648AE658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B2146E-1F72-4B8D-8B33-5837E690B5DF}" type="pres">
      <dgm:prSet presAssocID="{21D18382-896F-4355-8511-7B5D648AE658}" presName="rootConnector" presStyleLbl="node3" presStyleIdx="0" presStyleCnt="2"/>
      <dgm:spPr/>
      <dgm:t>
        <a:bodyPr/>
        <a:lstStyle/>
        <a:p>
          <a:endParaRPr lang="pt-BR"/>
        </a:p>
      </dgm:t>
    </dgm:pt>
    <dgm:pt modelId="{019BB617-90F0-47C1-B2C4-136965727301}" type="pres">
      <dgm:prSet presAssocID="{21D18382-896F-4355-8511-7B5D648AE658}" presName="hierChild4" presStyleCnt="0"/>
      <dgm:spPr/>
      <dgm:t>
        <a:bodyPr/>
        <a:lstStyle/>
        <a:p>
          <a:endParaRPr lang="es-VE"/>
        </a:p>
      </dgm:t>
    </dgm:pt>
    <dgm:pt modelId="{13CC2F94-28FD-4355-8E00-21F7FAC1C83F}" type="pres">
      <dgm:prSet presAssocID="{21D18382-896F-4355-8511-7B5D648AE658}" presName="hierChild5" presStyleCnt="0"/>
      <dgm:spPr/>
      <dgm:t>
        <a:bodyPr/>
        <a:lstStyle/>
        <a:p>
          <a:endParaRPr lang="es-VE"/>
        </a:p>
      </dgm:t>
    </dgm:pt>
    <dgm:pt modelId="{534EBB28-A557-443B-8946-1DAFF3AB45EC}" type="pres">
      <dgm:prSet presAssocID="{06F6409E-ACBF-430C-B602-E73F9B57FE6B}" presName="Name37" presStyleLbl="parChTrans1D3" presStyleIdx="1" presStyleCnt="2"/>
      <dgm:spPr/>
      <dgm:t>
        <a:bodyPr/>
        <a:lstStyle/>
        <a:p>
          <a:endParaRPr lang="pt-BR"/>
        </a:p>
      </dgm:t>
    </dgm:pt>
    <dgm:pt modelId="{6B28EBCC-1587-472E-9038-BB6830921C31}" type="pres">
      <dgm:prSet presAssocID="{E41E6888-61F0-4BC4-ADF0-2DDC041D5AA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VE"/>
        </a:p>
      </dgm:t>
    </dgm:pt>
    <dgm:pt modelId="{16D4B4E6-6C0D-4BD6-AF7E-6079265F7064}" type="pres">
      <dgm:prSet presAssocID="{E41E6888-61F0-4BC4-ADF0-2DDC041D5AA9}" presName="rootComposite" presStyleCnt="0"/>
      <dgm:spPr/>
      <dgm:t>
        <a:bodyPr/>
        <a:lstStyle/>
        <a:p>
          <a:endParaRPr lang="es-VE"/>
        </a:p>
      </dgm:t>
    </dgm:pt>
    <dgm:pt modelId="{157718BE-71C6-460C-841C-E53C140E45CC}" type="pres">
      <dgm:prSet presAssocID="{E41E6888-61F0-4BC4-ADF0-2DDC041D5AA9}" presName="rootText" presStyleLbl="node3" presStyleIdx="1" presStyleCnt="2" custLinFactNeighborX="1" custLinFactNeighborY="-13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C22A65-6699-476B-B953-28BDAD9019DB}" type="pres">
      <dgm:prSet presAssocID="{E41E6888-61F0-4BC4-ADF0-2DDC041D5AA9}" presName="rootConnector" presStyleLbl="node3" presStyleIdx="1" presStyleCnt="2"/>
      <dgm:spPr/>
      <dgm:t>
        <a:bodyPr/>
        <a:lstStyle/>
        <a:p>
          <a:endParaRPr lang="pt-BR"/>
        </a:p>
      </dgm:t>
    </dgm:pt>
    <dgm:pt modelId="{3402E484-CDA6-4200-AE1D-3BE91EA9752F}" type="pres">
      <dgm:prSet presAssocID="{E41E6888-61F0-4BC4-ADF0-2DDC041D5AA9}" presName="hierChild4" presStyleCnt="0"/>
      <dgm:spPr/>
      <dgm:t>
        <a:bodyPr/>
        <a:lstStyle/>
        <a:p>
          <a:endParaRPr lang="es-VE"/>
        </a:p>
      </dgm:t>
    </dgm:pt>
    <dgm:pt modelId="{9B51AEFB-9C70-4990-8319-D9EBEAC8330B}" type="pres">
      <dgm:prSet presAssocID="{E41E6888-61F0-4BC4-ADF0-2DDC041D5AA9}" presName="hierChild5" presStyleCnt="0"/>
      <dgm:spPr/>
      <dgm:t>
        <a:bodyPr/>
        <a:lstStyle/>
        <a:p>
          <a:endParaRPr lang="es-VE"/>
        </a:p>
      </dgm:t>
    </dgm:pt>
    <dgm:pt modelId="{FCD735AC-5C5B-4013-94F5-E83170EA55A3}" type="pres">
      <dgm:prSet presAssocID="{9BC586CC-71F6-4205-9652-C73D529A34B2}" presName="hierChild5" presStyleCnt="0"/>
      <dgm:spPr/>
      <dgm:t>
        <a:bodyPr/>
        <a:lstStyle/>
        <a:p>
          <a:endParaRPr lang="es-VE"/>
        </a:p>
      </dgm:t>
    </dgm:pt>
    <dgm:pt modelId="{4B33D87B-4333-443F-BE87-E060B8B025EF}" type="pres">
      <dgm:prSet presAssocID="{194363CE-1FA4-425B-8133-91863FD2699F}" presName="hierChild3" presStyleCnt="0"/>
      <dgm:spPr/>
      <dgm:t>
        <a:bodyPr/>
        <a:lstStyle/>
        <a:p>
          <a:endParaRPr lang="es-VE"/>
        </a:p>
      </dgm:t>
    </dgm:pt>
  </dgm:ptLst>
  <dgm:cxnLst>
    <dgm:cxn modelId="{514A997C-A9DF-42D9-8436-2CD544730879}" type="presOf" srcId="{A5477583-C095-41D3-BAD8-27E1DCC4D4DE}" destId="{8A9C13E2-8053-4D3A-8FD6-6C12BBCBD721}" srcOrd="0" destOrd="0" presId="urn:microsoft.com/office/officeart/2005/8/layout/orgChart1"/>
    <dgm:cxn modelId="{9A7E2D0F-C44C-44F7-883E-7C66E5CF44E9}" type="presOf" srcId="{21D18382-896F-4355-8511-7B5D648AE658}" destId="{EA15A690-AC92-4AAE-943A-2D8D20902486}" srcOrd="0" destOrd="0" presId="urn:microsoft.com/office/officeart/2005/8/layout/orgChart1"/>
    <dgm:cxn modelId="{19F994F5-945C-4E0E-84B8-3DDD7B134FFE}" type="presOf" srcId="{5ABD012D-AF00-47B3-B0EE-A9ECC6BD9FE4}" destId="{E1640A0C-A085-49E4-8E4B-A11957308DE3}" srcOrd="0" destOrd="0" presId="urn:microsoft.com/office/officeart/2005/8/layout/orgChart1"/>
    <dgm:cxn modelId="{001ECB95-AAE3-457D-B292-6798C8808CEC}" srcId="{0874FE90-2FF8-4618-B951-611B00D34E1B}" destId="{194363CE-1FA4-425B-8133-91863FD2699F}" srcOrd="1" destOrd="0" parTransId="{960BACC1-7E08-4F52-8AD4-E55034C827CA}" sibTransId="{F77BC73D-3AB3-494F-9481-3105119BB4CB}"/>
    <dgm:cxn modelId="{36234BD3-B9F6-4040-9423-E6C890D3A43E}" srcId="{194363CE-1FA4-425B-8133-91863FD2699F}" destId="{9BC586CC-71F6-4205-9652-C73D529A34B2}" srcOrd="2" destOrd="0" parTransId="{3DC0AD7D-9168-4CC2-9871-DB49F40BC6BA}" sibTransId="{94059F60-7FC9-45A6-A522-9607D53659A3}"/>
    <dgm:cxn modelId="{73439FA7-FFAD-411B-851A-9D0EDBE30169}" type="presOf" srcId="{194363CE-1FA4-425B-8133-91863FD2699F}" destId="{9D869EE2-4785-4081-A498-A54E6F4D5AC8}" srcOrd="1" destOrd="0" presId="urn:microsoft.com/office/officeart/2005/8/layout/orgChart1"/>
    <dgm:cxn modelId="{7B8CDA68-DECD-41B8-960F-61CE4917C394}" srcId="{0874FE90-2FF8-4618-B951-611B00D34E1B}" destId="{64CC7A8D-C262-4BAF-8547-40F338EC7483}" srcOrd="0" destOrd="0" parTransId="{1CCD94FB-6418-4607-8B26-B6BCC0EA15B7}" sibTransId="{926EAE22-3B3A-4DA6-9C2C-B7431CFAE16D}"/>
    <dgm:cxn modelId="{B62AE5F7-2A19-4C24-8A8C-E77153ADE70C}" srcId="{194363CE-1FA4-425B-8133-91863FD2699F}" destId="{7F10940A-7537-407A-B961-183DECE27478}" srcOrd="1" destOrd="0" parTransId="{558B48A9-3EF9-4958-8D47-D609C513ECA1}" sibTransId="{22608F08-D59E-4598-9508-536EB6BDB781}"/>
    <dgm:cxn modelId="{544E1B75-2C3D-444C-A0DC-C5F630EB3101}" type="presOf" srcId="{E41E6888-61F0-4BC4-ADF0-2DDC041D5AA9}" destId="{17C22A65-6699-476B-B953-28BDAD9019DB}" srcOrd="1" destOrd="0" presId="urn:microsoft.com/office/officeart/2005/8/layout/orgChart1"/>
    <dgm:cxn modelId="{993A8142-31FA-4CA0-A94D-7063A1D1CDF1}" type="presOf" srcId="{E41E6888-61F0-4BC4-ADF0-2DDC041D5AA9}" destId="{157718BE-71C6-460C-841C-E53C140E45CC}" srcOrd="0" destOrd="0" presId="urn:microsoft.com/office/officeart/2005/8/layout/orgChart1"/>
    <dgm:cxn modelId="{76A572F9-6B1D-464C-A51F-F6AFACB86B17}" type="presOf" srcId="{21D18382-896F-4355-8511-7B5D648AE658}" destId="{0DB2146E-1F72-4B8D-8B33-5837E690B5DF}" srcOrd="1" destOrd="0" presId="urn:microsoft.com/office/officeart/2005/8/layout/orgChart1"/>
    <dgm:cxn modelId="{12A7496F-BF2B-4FB1-8B5D-ABEE73AB32D7}" type="presOf" srcId="{0874FE90-2FF8-4618-B951-611B00D34E1B}" destId="{081E82D4-BF41-4902-BCE5-0403EC124A4A}" srcOrd="0" destOrd="0" presId="urn:microsoft.com/office/officeart/2005/8/layout/orgChart1"/>
    <dgm:cxn modelId="{039ACC5D-0EB3-4549-893C-EC615AFA0B04}" type="presOf" srcId="{3DC0AD7D-9168-4CC2-9871-DB49F40BC6BA}" destId="{9298F3B4-07B1-4258-8396-D84E989B15CB}" srcOrd="0" destOrd="0" presId="urn:microsoft.com/office/officeart/2005/8/layout/orgChart1"/>
    <dgm:cxn modelId="{B3DD0AB9-0424-4230-81C2-B2035C589EBF}" type="presOf" srcId="{A5477583-C095-41D3-BAD8-27E1DCC4D4DE}" destId="{10921F77-84C5-4749-82D7-C828878A4540}" srcOrd="1" destOrd="0" presId="urn:microsoft.com/office/officeart/2005/8/layout/orgChart1"/>
    <dgm:cxn modelId="{C90C81E5-74DC-4F84-BA9E-77A7139B59B1}" srcId="{194363CE-1FA4-425B-8133-91863FD2699F}" destId="{A5477583-C095-41D3-BAD8-27E1DCC4D4DE}" srcOrd="0" destOrd="0" parTransId="{5DFADA11-CFB4-49D3-921E-51DA45BD6D0B}" sibTransId="{8C341255-9BF4-4B82-9015-F09ED5BAB704}"/>
    <dgm:cxn modelId="{1EB1CE63-4D96-4112-B899-83EEE7D2B9D9}" type="presOf" srcId="{64CC7A8D-C262-4BAF-8547-40F338EC7483}" destId="{A71AE47D-C3B1-4861-8D3D-7D0CDB67E6B1}" srcOrd="0" destOrd="0" presId="urn:microsoft.com/office/officeart/2005/8/layout/orgChart1"/>
    <dgm:cxn modelId="{8232C2C8-DB33-4FE9-8A5C-D367501E40C5}" srcId="{9BC586CC-71F6-4205-9652-C73D529A34B2}" destId="{E41E6888-61F0-4BC4-ADF0-2DDC041D5AA9}" srcOrd="1" destOrd="0" parTransId="{06F6409E-ACBF-430C-B602-E73F9B57FE6B}" sibTransId="{07096B74-3F02-40CC-BBA0-230C81120D45}"/>
    <dgm:cxn modelId="{7C1DCFA2-E6BF-4982-A644-6F12DAF06159}" type="presOf" srcId="{7F10940A-7537-407A-B961-183DECE27478}" destId="{247413E7-A71D-42DF-A003-E9DDA6BF01D9}" srcOrd="1" destOrd="0" presId="urn:microsoft.com/office/officeart/2005/8/layout/orgChart1"/>
    <dgm:cxn modelId="{F8A6D28C-E76B-47C6-B6F3-94477EE10332}" type="presOf" srcId="{558B48A9-3EF9-4958-8D47-D609C513ECA1}" destId="{F2E5E06D-BE56-433E-A324-E2152631CD2D}" srcOrd="0" destOrd="0" presId="urn:microsoft.com/office/officeart/2005/8/layout/orgChart1"/>
    <dgm:cxn modelId="{A6716986-D8E7-4043-8097-48AA369374C9}" type="presOf" srcId="{5DFADA11-CFB4-49D3-921E-51DA45BD6D0B}" destId="{FC90CC07-9F3C-43C4-B033-D84AEBF921F1}" srcOrd="0" destOrd="0" presId="urn:microsoft.com/office/officeart/2005/8/layout/orgChart1"/>
    <dgm:cxn modelId="{F97CE407-0B8C-43E1-A1A8-9C3F52457E92}" srcId="{9BC586CC-71F6-4205-9652-C73D529A34B2}" destId="{21D18382-896F-4355-8511-7B5D648AE658}" srcOrd="0" destOrd="0" parTransId="{5ABD012D-AF00-47B3-B0EE-A9ECC6BD9FE4}" sibTransId="{5B56DB2B-607E-4BFD-9B04-87494B590BBB}"/>
    <dgm:cxn modelId="{B90B2720-59C4-4EAF-B100-A52604012091}" type="presOf" srcId="{06F6409E-ACBF-430C-B602-E73F9B57FE6B}" destId="{534EBB28-A557-443B-8946-1DAFF3AB45EC}" srcOrd="0" destOrd="0" presId="urn:microsoft.com/office/officeart/2005/8/layout/orgChart1"/>
    <dgm:cxn modelId="{283F6B80-F684-488B-86B6-0ABD47506354}" type="presOf" srcId="{7F10940A-7537-407A-B961-183DECE27478}" destId="{0B71CECB-5F5B-4502-B222-8741B4ED1BC2}" srcOrd="0" destOrd="0" presId="urn:microsoft.com/office/officeart/2005/8/layout/orgChart1"/>
    <dgm:cxn modelId="{36D82F98-9AE7-41E5-BE41-3FA32149043B}" type="presOf" srcId="{9BC586CC-71F6-4205-9652-C73D529A34B2}" destId="{D2A31BF9-CF44-4E67-9E0C-0B1EC201880C}" srcOrd="0" destOrd="0" presId="urn:microsoft.com/office/officeart/2005/8/layout/orgChart1"/>
    <dgm:cxn modelId="{5F12F996-36F7-41DD-ACBE-8B776FBBB90D}" type="presOf" srcId="{9BC586CC-71F6-4205-9652-C73D529A34B2}" destId="{F95266BE-420D-4870-AB64-431435B48701}" srcOrd="1" destOrd="0" presId="urn:microsoft.com/office/officeart/2005/8/layout/orgChart1"/>
    <dgm:cxn modelId="{CC5F3E36-9AB3-4CD0-A332-C868DCFBE209}" type="presOf" srcId="{194363CE-1FA4-425B-8133-91863FD2699F}" destId="{07D1B9ED-FBFD-4FEF-8C40-8B0EBF59D364}" srcOrd="0" destOrd="0" presId="urn:microsoft.com/office/officeart/2005/8/layout/orgChart1"/>
    <dgm:cxn modelId="{F1CE2282-EAE0-441D-B30D-623BFFAB749A}" type="presOf" srcId="{64CC7A8D-C262-4BAF-8547-40F338EC7483}" destId="{BA8794E7-87C9-4D77-9DE0-9A2E1D0ADACD}" srcOrd="1" destOrd="0" presId="urn:microsoft.com/office/officeart/2005/8/layout/orgChart1"/>
    <dgm:cxn modelId="{5D823641-0E55-44F5-8CCE-83A240430C97}" type="presParOf" srcId="{081E82D4-BF41-4902-BCE5-0403EC124A4A}" destId="{F0A0C65C-8232-4171-B142-BA80B0238F01}" srcOrd="0" destOrd="0" presId="urn:microsoft.com/office/officeart/2005/8/layout/orgChart1"/>
    <dgm:cxn modelId="{7FD7D7F5-1E9A-4373-9047-74A540EEB5F8}" type="presParOf" srcId="{F0A0C65C-8232-4171-B142-BA80B0238F01}" destId="{CB4B0EAA-B4FB-47C8-B520-9D854FF6A5FC}" srcOrd="0" destOrd="0" presId="urn:microsoft.com/office/officeart/2005/8/layout/orgChart1"/>
    <dgm:cxn modelId="{DF4764F9-84FD-459F-9ED3-B1D92F9AF9CE}" type="presParOf" srcId="{CB4B0EAA-B4FB-47C8-B520-9D854FF6A5FC}" destId="{A71AE47D-C3B1-4861-8D3D-7D0CDB67E6B1}" srcOrd="0" destOrd="0" presId="urn:microsoft.com/office/officeart/2005/8/layout/orgChart1"/>
    <dgm:cxn modelId="{2540F91E-3E21-4804-99D1-40C2B83A22AD}" type="presParOf" srcId="{CB4B0EAA-B4FB-47C8-B520-9D854FF6A5FC}" destId="{BA8794E7-87C9-4D77-9DE0-9A2E1D0ADACD}" srcOrd="1" destOrd="0" presId="urn:microsoft.com/office/officeart/2005/8/layout/orgChart1"/>
    <dgm:cxn modelId="{2D26AE0B-63BF-470B-AA5A-C31345E37AA4}" type="presParOf" srcId="{F0A0C65C-8232-4171-B142-BA80B0238F01}" destId="{1BD8F474-C587-4638-B446-F40A0E83D1D3}" srcOrd="1" destOrd="0" presId="urn:microsoft.com/office/officeart/2005/8/layout/orgChart1"/>
    <dgm:cxn modelId="{041EB494-C296-41A6-9B23-5892B37029CC}" type="presParOf" srcId="{F0A0C65C-8232-4171-B142-BA80B0238F01}" destId="{B9B173A8-4349-491E-8549-BA720570ECB6}" srcOrd="2" destOrd="0" presId="urn:microsoft.com/office/officeart/2005/8/layout/orgChart1"/>
    <dgm:cxn modelId="{F652BBF9-4FA4-4C51-9EF2-CFDE33A74868}" type="presParOf" srcId="{081E82D4-BF41-4902-BCE5-0403EC124A4A}" destId="{704DC2A9-1D54-4423-A36A-477DE6842634}" srcOrd="1" destOrd="0" presId="urn:microsoft.com/office/officeart/2005/8/layout/orgChart1"/>
    <dgm:cxn modelId="{2356DA7A-36AF-4867-95B1-81FB7F6A2EAF}" type="presParOf" srcId="{704DC2A9-1D54-4423-A36A-477DE6842634}" destId="{18E9BCFD-70B4-48EC-AE59-7E050F5157B7}" srcOrd="0" destOrd="0" presId="urn:microsoft.com/office/officeart/2005/8/layout/orgChart1"/>
    <dgm:cxn modelId="{07F7E7B8-30F3-4F80-9FB1-5D7111D72FA5}" type="presParOf" srcId="{18E9BCFD-70B4-48EC-AE59-7E050F5157B7}" destId="{07D1B9ED-FBFD-4FEF-8C40-8B0EBF59D364}" srcOrd="0" destOrd="0" presId="urn:microsoft.com/office/officeart/2005/8/layout/orgChart1"/>
    <dgm:cxn modelId="{673251F1-CCB1-4D1C-ADC4-31B93EB0D03E}" type="presParOf" srcId="{18E9BCFD-70B4-48EC-AE59-7E050F5157B7}" destId="{9D869EE2-4785-4081-A498-A54E6F4D5AC8}" srcOrd="1" destOrd="0" presId="urn:microsoft.com/office/officeart/2005/8/layout/orgChart1"/>
    <dgm:cxn modelId="{45BEF1AC-B8B9-4F6E-BF7F-AD76D9F20D2A}" type="presParOf" srcId="{704DC2A9-1D54-4423-A36A-477DE6842634}" destId="{D0F61449-0F17-4490-8870-13ABB681B58F}" srcOrd="1" destOrd="0" presId="urn:microsoft.com/office/officeart/2005/8/layout/orgChart1"/>
    <dgm:cxn modelId="{E80D948B-3D77-4A93-BE00-39DF1D8DCB5B}" type="presParOf" srcId="{D0F61449-0F17-4490-8870-13ABB681B58F}" destId="{FC90CC07-9F3C-43C4-B033-D84AEBF921F1}" srcOrd="0" destOrd="0" presId="urn:microsoft.com/office/officeart/2005/8/layout/orgChart1"/>
    <dgm:cxn modelId="{34381642-0FE3-471C-97E2-C60DA298CDBC}" type="presParOf" srcId="{D0F61449-0F17-4490-8870-13ABB681B58F}" destId="{C44E2752-B692-4320-8E07-217346B93B88}" srcOrd="1" destOrd="0" presId="urn:microsoft.com/office/officeart/2005/8/layout/orgChart1"/>
    <dgm:cxn modelId="{F52B490B-BB9C-4780-A33F-92560BC142DC}" type="presParOf" srcId="{C44E2752-B692-4320-8E07-217346B93B88}" destId="{DF7B2C83-47D4-48F7-84F5-4BA30B56F63A}" srcOrd="0" destOrd="0" presId="urn:microsoft.com/office/officeart/2005/8/layout/orgChart1"/>
    <dgm:cxn modelId="{614737E8-47B1-4955-B5F4-F406609FE04E}" type="presParOf" srcId="{DF7B2C83-47D4-48F7-84F5-4BA30B56F63A}" destId="{8A9C13E2-8053-4D3A-8FD6-6C12BBCBD721}" srcOrd="0" destOrd="0" presId="urn:microsoft.com/office/officeart/2005/8/layout/orgChart1"/>
    <dgm:cxn modelId="{842CE6AB-AD5C-40BB-8C4E-3798AD4B2484}" type="presParOf" srcId="{DF7B2C83-47D4-48F7-84F5-4BA30B56F63A}" destId="{10921F77-84C5-4749-82D7-C828878A4540}" srcOrd="1" destOrd="0" presId="urn:microsoft.com/office/officeart/2005/8/layout/orgChart1"/>
    <dgm:cxn modelId="{3A31E639-2AB7-4714-B692-E75E29A00120}" type="presParOf" srcId="{C44E2752-B692-4320-8E07-217346B93B88}" destId="{F68C26C7-C951-44A7-A7E5-024DFAF50E0B}" srcOrd="1" destOrd="0" presId="urn:microsoft.com/office/officeart/2005/8/layout/orgChart1"/>
    <dgm:cxn modelId="{69096F44-367B-4600-A90C-A0A9347D6DFA}" type="presParOf" srcId="{C44E2752-B692-4320-8E07-217346B93B88}" destId="{552DA80B-B751-4398-856C-8FC7D58E4BEF}" srcOrd="2" destOrd="0" presId="urn:microsoft.com/office/officeart/2005/8/layout/orgChart1"/>
    <dgm:cxn modelId="{1CF4B34A-DBD9-46E2-96A9-1ADB08E9C624}" type="presParOf" srcId="{D0F61449-0F17-4490-8870-13ABB681B58F}" destId="{F2E5E06D-BE56-433E-A324-E2152631CD2D}" srcOrd="2" destOrd="0" presId="urn:microsoft.com/office/officeart/2005/8/layout/orgChart1"/>
    <dgm:cxn modelId="{DD8AB0CC-5E14-4DCC-A6D3-3BF2A021BD09}" type="presParOf" srcId="{D0F61449-0F17-4490-8870-13ABB681B58F}" destId="{F3E157F8-D9C0-4064-9C15-BBCE922207CA}" srcOrd="3" destOrd="0" presId="urn:microsoft.com/office/officeart/2005/8/layout/orgChart1"/>
    <dgm:cxn modelId="{B1DB5BCD-5B80-4F71-ADF0-91233F2C6FEE}" type="presParOf" srcId="{F3E157F8-D9C0-4064-9C15-BBCE922207CA}" destId="{D58275E4-DCAF-4D85-B82C-EB5CDB7FE6E4}" srcOrd="0" destOrd="0" presId="urn:microsoft.com/office/officeart/2005/8/layout/orgChart1"/>
    <dgm:cxn modelId="{379E632A-BC31-4DEA-8758-8C05A9AB5866}" type="presParOf" srcId="{D58275E4-DCAF-4D85-B82C-EB5CDB7FE6E4}" destId="{0B71CECB-5F5B-4502-B222-8741B4ED1BC2}" srcOrd="0" destOrd="0" presId="urn:microsoft.com/office/officeart/2005/8/layout/orgChart1"/>
    <dgm:cxn modelId="{29ADD2E3-F7E0-4558-8ABA-126FE6A275A8}" type="presParOf" srcId="{D58275E4-DCAF-4D85-B82C-EB5CDB7FE6E4}" destId="{247413E7-A71D-42DF-A003-E9DDA6BF01D9}" srcOrd="1" destOrd="0" presId="urn:microsoft.com/office/officeart/2005/8/layout/orgChart1"/>
    <dgm:cxn modelId="{83C4DAB4-A7AD-4124-A4A2-A7A303396F55}" type="presParOf" srcId="{F3E157F8-D9C0-4064-9C15-BBCE922207CA}" destId="{C2CA8861-5FA8-49B6-A94A-2B77A5B817C0}" srcOrd="1" destOrd="0" presId="urn:microsoft.com/office/officeart/2005/8/layout/orgChart1"/>
    <dgm:cxn modelId="{C48AF69F-A60A-406D-891B-2DB747AC4EC4}" type="presParOf" srcId="{F3E157F8-D9C0-4064-9C15-BBCE922207CA}" destId="{5CC8CDE7-574E-4502-B5B7-C20B336A7646}" srcOrd="2" destOrd="0" presId="urn:microsoft.com/office/officeart/2005/8/layout/orgChart1"/>
    <dgm:cxn modelId="{61BBCB46-8D5F-45E7-9C8C-01652A29F8EC}" type="presParOf" srcId="{D0F61449-0F17-4490-8870-13ABB681B58F}" destId="{9298F3B4-07B1-4258-8396-D84E989B15CB}" srcOrd="4" destOrd="0" presId="urn:microsoft.com/office/officeart/2005/8/layout/orgChart1"/>
    <dgm:cxn modelId="{869C559D-731A-42DC-8CC9-25EDC75EEC25}" type="presParOf" srcId="{D0F61449-0F17-4490-8870-13ABB681B58F}" destId="{1AAAC444-8711-405E-A02A-D6616923D1FE}" srcOrd="5" destOrd="0" presId="urn:microsoft.com/office/officeart/2005/8/layout/orgChart1"/>
    <dgm:cxn modelId="{80E2AFCC-60A9-4AC3-86E8-633E9FB6E555}" type="presParOf" srcId="{1AAAC444-8711-405E-A02A-D6616923D1FE}" destId="{6FC46099-EE4E-47BB-AC87-AE348A8B4429}" srcOrd="0" destOrd="0" presId="urn:microsoft.com/office/officeart/2005/8/layout/orgChart1"/>
    <dgm:cxn modelId="{A95D2ABF-5F64-4800-8418-31DB56700431}" type="presParOf" srcId="{6FC46099-EE4E-47BB-AC87-AE348A8B4429}" destId="{D2A31BF9-CF44-4E67-9E0C-0B1EC201880C}" srcOrd="0" destOrd="0" presId="urn:microsoft.com/office/officeart/2005/8/layout/orgChart1"/>
    <dgm:cxn modelId="{2CAE038E-B938-4A25-ACD0-1BF345F2F172}" type="presParOf" srcId="{6FC46099-EE4E-47BB-AC87-AE348A8B4429}" destId="{F95266BE-420D-4870-AB64-431435B48701}" srcOrd="1" destOrd="0" presId="urn:microsoft.com/office/officeart/2005/8/layout/orgChart1"/>
    <dgm:cxn modelId="{AC2B1AFE-F08C-449E-8FED-DE94B09E97EA}" type="presParOf" srcId="{1AAAC444-8711-405E-A02A-D6616923D1FE}" destId="{BD6F0636-0DEE-417E-A616-015EBCAC6BD4}" srcOrd="1" destOrd="0" presId="urn:microsoft.com/office/officeart/2005/8/layout/orgChart1"/>
    <dgm:cxn modelId="{836D60AC-E5CB-456F-9956-963BFCA0DACE}" type="presParOf" srcId="{BD6F0636-0DEE-417E-A616-015EBCAC6BD4}" destId="{E1640A0C-A085-49E4-8E4B-A11957308DE3}" srcOrd="0" destOrd="0" presId="urn:microsoft.com/office/officeart/2005/8/layout/orgChart1"/>
    <dgm:cxn modelId="{22F7C679-8D54-4919-B9A3-B04C344ACB38}" type="presParOf" srcId="{BD6F0636-0DEE-417E-A616-015EBCAC6BD4}" destId="{A84A6AB7-0FFC-43A4-BDCE-D6BF3D517B4B}" srcOrd="1" destOrd="0" presId="urn:microsoft.com/office/officeart/2005/8/layout/orgChart1"/>
    <dgm:cxn modelId="{C3664262-D6AC-48B2-B97D-DCEBE9F1A026}" type="presParOf" srcId="{A84A6AB7-0FFC-43A4-BDCE-D6BF3D517B4B}" destId="{B745BA14-A215-41BC-B525-4BB3D57587A5}" srcOrd="0" destOrd="0" presId="urn:microsoft.com/office/officeart/2005/8/layout/orgChart1"/>
    <dgm:cxn modelId="{185C5624-71AD-4E38-A185-67D1E81DA985}" type="presParOf" srcId="{B745BA14-A215-41BC-B525-4BB3D57587A5}" destId="{EA15A690-AC92-4AAE-943A-2D8D20902486}" srcOrd="0" destOrd="0" presId="urn:microsoft.com/office/officeart/2005/8/layout/orgChart1"/>
    <dgm:cxn modelId="{A296517B-584D-4099-B913-F4A29EF00346}" type="presParOf" srcId="{B745BA14-A215-41BC-B525-4BB3D57587A5}" destId="{0DB2146E-1F72-4B8D-8B33-5837E690B5DF}" srcOrd="1" destOrd="0" presId="urn:microsoft.com/office/officeart/2005/8/layout/orgChart1"/>
    <dgm:cxn modelId="{AF703ECA-5EE9-4EF8-B5A6-805172B0605A}" type="presParOf" srcId="{A84A6AB7-0FFC-43A4-BDCE-D6BF3D517B4B}" destId="{019BB617-90F0-47C1-B2C4-136965727301}" srcOrd="1" destOrd="0" presId="urn:microsoft.com/office/officeart/2005/8/layout/orgChart1"/>
    <dgm:cxn modelId="{57FDF31E-65F9-4930-A6B7-DCA65712BC30}" type="presParOf" srcId="{A84A6AB7-0FFC-43A4-BDCE-D6BF3D517B4B}" destId="{13CC2F94-28FD-4355-8E00-21F7FAC1C83F}" srcOrd="2" destOrd="0" presId="urn:microsoft.com/office/officeart/2005/8/layout/orgChart1"/>
    <dgm:cxn modelId="{FD0190D0-4D6A-4DB4-BA50-45794409459A}" type="presParOf" srcId="{BD6F0636-0DEE-417E-A616-015EBCAC6BD4}" destId="{534EBB28-A557-443B-8946-1DAFF3AB45EC}" srcOrd="2" destOrd="0" presId="urn:microsoft.com/office/officeart/2005/8/layout/orgChart1"/>
    <dgm:cxn modelId="{40FB5815-FECC-47E1-917C-A03D839A0477}" type="presParOf" srcId="{BD6F0636-0DEE-417E-A616-015EBCAC6BD4}" destId="{6B28EBCC-1587-472E-9038-BB6830921C31}" srcOrd="3" destOrd="0" presId="urn:microsoft.com/office/officeart/2005/8/layout/orgChart1"/>
    <dgm:cxn modelId="{B58B8540-5682-491B-AD58-AC1A1A521C9A}" type="presParOf" srcId="{6B28EBCC-1587-472E-9038-BB6830921C31}" destId="{16D4B4E6-6C0D-4BD6-AF7E-6079265F7064}" srcOrd="0" destOrd="0" presId="urn:microsoft.com/office/officeart/2005/8/layout/orgChart1"/>
    <dgm:cxn modelId="{39A1C4DC-46D8-4CB3-99B7-4398D4B7ED4F}" type="presParOf" srcId="{16D4B4E6-6C0D-4BD6-AF7E-6079265F7064}" destId="{157718BE-71C6-460C-841C-E53C140E45CC}" srcOrd="0" destOrd="0" presId="urn:microsoft.com/office/officeart/2005/8/layout/orgChart1"/>
    <dgm:cxn modelId="{C5F42C08-3E0A-4267-B110-A60EE6AA02D5}" type="presParOf" srcId="{16D4B4E6-6C0D-4BD6-AF7E-6079265F7064}" destId="{17C22A65-6699-476B-B953-28BDAD9019DB}" srcOrd="1" destOrd="0" presId="urn:microsoft.com/office/officeart/2005/8/layout/orgChart1"/>
    <dgm:cxn modelId="{0D454D43-177A-49BA-9740-0B75C17FBB6C}" type="presParOf" srcId="{6B28EBCC-1587-472E-9038-BB6830921C31}" destId="{3402E484-CDA6-4200-AE1D-3BE91EA9752F}" srcOrd="1" destOrd="0" presId="urn:microsoft.com/office/officeart/2005/8/layout/orgChart1"/>
    <dgm:cxn modelId="{92853A9F-D7B9-4AA4-A794-2B4B50AC25A9}" type="presParOf" srcId="{6B28EBCC-1587-472E-9038-BB6830921C31}" destId="{9B51AEFB-9C70-4990-8319-D9EBEAC8330B}" srcOrd="2" destOrd="0" presId="urn:microsoft.com/office/officeart/2005/8/layout/orgChart1"/>
    <dgm:cxn modelId="{ACF3AC8B-FBE9-4875-B20C-E16FFF2C8E78}" type="presParOf" srcId="{1AAAC444-8711-405E-A02A-D6616923D1FE}" destId="{FCD735AC-5C5B-4013-94F5-E83170EA55A3}" srcOrd="2" destOrd="0" presId="urn:microsoft.com/office/officeart/2005/8/layout/orgChart1"/>
    <dgm:cxn modelId="{B687A436-60B2-4986-9724-FE4D4C05C6A5}" type="presParOf" srcId="{704DC2A9-1D54-4423-A36A-477DE6842634}" destId="{4B33D87B-4333-443F-BE87-E060B8B025E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1128F-0502-404F-A1EE-98E89B2472E7}">
      <dsp:nvSpPr>
        <dsp:cNvPr id="0" name=""/>
        <dsp:cNvSpPr/>
      </dsp:nvSpPr>
      <dsp:spPr>
        <a:xfrm>
          <a:off x="927587" y="0"/>
          <a:ext cx="6381214" cy="23762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66519-A44F-4721-B0D5-4F58B579514D}">
      <dsp:nvSpPr>
        <dsp:cNvPr id="0" name=""/>
        <dsp:cNvSpPr/>
      </dsp:nvSpPr>
      <dsp:spPr>
        <a:xfrm>
          <a:off x="3006" y="514522"/>
          <a:ext cx="2005400" cy="134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con criterios de inclusión  e invitados  a participar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n= 1907</a:t>
          </a:r>
        </a:p>
      </dsp:txBody>
      <dsp:txXfrm>
        <a:off x="68772" y="580288"/>
        <a:ext cx="1873868" cy="1215686"/>
      </dsp:txXfrm>
    </dsp:sp>
    <dsp:sp modelId="{92CD5EFE-1E50-4D1D-842F-E55894EE3A9F}">
      <dsp:nvSpPr>
        <dsp:cNvPr id="0" name=""/>
        <dsp:cNvSpPr/>
      </dsp:nvSpPr>
      <dsp:spPr>
        <a:xfrm>
          <a:off x="2239777" y="548365"/>
          <a:ext cx="1888254" cy="1279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elegibles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 =1790</a:t>
          </a:r>
          <a:endParaRPr lang="es-AR" sz="1400" b="1" kern="1200" dirty="0">
            <a:solidFill>
              <a:schemeClr val="bg1"/>
            </a:solidFill>
          </a:endParaRPr>
        </a:p>
      </dsp:txBody>
      <dsp:txXfrm>
        <a:off x="2302239" y="610827"/>
        <a:ext cx="1763330" cy="1154608"/>
      </dsp:txXfrm>
    </dsp:sp>
    <dsp:sp modelId="{0F2F5303-EB2B-4900-A9BF-13EE5D7216C0}">
      <dsp:nvSpPr>
        <dsp:cNvPr id="0" name=""/>
        <dsp:cNvSpPr/>
      </dsp:nvSpPr>
      <dsp:spPr>
        <a:xfrm>
          <a:off x="4359403" y="548365"/>
          <a:ext cx="1962757" cy="1279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con cuestionario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PUMA completo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 =1743  (96,5%)</a:t>
          </a:r>
          <a:endParaRPr lang="es-AR" sz="1400" b="1" kern="1200" dirty="0">
            <a:solidFill>
              <a:schemeClr val="bg1"/>
            </a:solidFill>
          </a:endParaRPr>
        </a:p>
      </dsp:txBody>
      <dsp:txXfrm>
        <a:off x="4421865" y="610827"/>
        <a:ext cx="1837833" cy="1154608"/>
      </dsp:txXfrm>
    </dsp:sp>
    <dsp:sp modelId="{05D1CAF6-D56F-4EFF-B00D-EE2D7E9A15C3}">
      <dsp:nvSpPr>
        <dsp:cNvPr id="0" name=""/>
        <dsp:cNvSpPr/>
      </dsp:nvSpPr>
      <dsp:spPr>
        <a:xfrm>
          <a:off x="6553532" y="548365"/>
          <a:ext cx="2300445" cy="1279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con cuestionario PUMA completo y espirometría validada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 =1540 (88%)</a:t>
          </a:r>
          <a:endParaRPr lang="es-AR" sz="1400" b="1" kern="1200" dirty="0">
            <a:solidFill>
              <a:schemeClr val="bg1"/>
            </a:solidFill>
          </a:endParaRPr>
        </a:p>
      </dsp:txBody>
      <dsp:txXfrm>
        <a:off x="6615994" y="610827"/>
        <a:ext cx="2175521" cy="1154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1128F-0502-404F-A1EE-98E89B2472E7}">
      <dsp:nvSpPr>
        <dsp:cNvPr id="0" name=""/>
        <dsp:cNvSpPr/>
      </dsp:nvSpPr>
      <dsp:spPr>
        <a:xfrm>
          <a:off x="927587" y="0"/>
          <a:ext cx="6381214" cy="23762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66519-A44F-4721-B0D5-4F58B579514D}">
      <dsp:nvSpPr>
        <dsp:cNvPr id="0" name=""/>
        <dsp:cNvSpPr/>
      </dsp:nvSpPr>
      <dsp:spPr>
        <a:xfrm>
          <a:off x="3006" y="514522"/>
          <a:ext cx="2005400" cy="1347218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con criterios de inclusión  e invitados  a participar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n= 506</a:t>
          </a:r>
        </a:p>
      </dsp:txBody>
      <dsp:txXfrm>
        <a:off x="68772" y="580288"/>
        <a:ext cx="1873868" cy="1215686"/>
      </dsp:txXfrm>
    </dsp:sp>
    <dsp:sp modelId="{92CD5EFE-1E50-4D1D-842F-E55894EE3A9F}">
      <dsp:nvSpPr>
        <dsp:cNvPr id="0" name=""/>
        <dsp:cNvSpPr/>
      </dsp:nvSpPr>
      <dsp:spPr>
        <a:xfrm>
          <a:off x="2239777" y="548365"/>
          <a:ext cx="1888254" cy="127953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elegibles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 =491</a:t>
          </a:r>
          <a:endParaRPr lang="es-AR" sz="1400" b="1" kern="1200" dirty="0">
            <a:solidFill>
              <a:schemeClr val="bg1"/>
            </a:solidFill>
          </a:endParaRPr>
        </a:p>
      </dsp:txBody>
      <dsp:txXfrm>
        <a:off x="2302239" y="610827"/>
        <a:ext cx="1763330" cy="1154608"/>
      </dsp:txXfrm>
    </dsp:sp>
    <dsp:sp modelId="{0F2F5303-EB2B-4900-A9BF-13EE5D7216C0}">
      <dsp:nvSpPr>
        <dsp:cNvPr id="0" name=""/>
        <dsp:cNvSpPr/>
      </dsp:nvSpPr>
      <dsp:spPr>
        <a:xfrm>
          <a:off x="4359403" y="548365"/>
          <a:ext cx="1962757" cy="127953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con cuestionario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PUMA completo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 =454 (91,5%)</a:t>
          </a:r>
          <a:endParaRPr lang="es-AR" sz="1400" b="1" kern="1200" dirty="0">
            <a:solidFill>
              <a:schemeClr val="bg1"/>
            </a:solidFill>
          </a:endParaRPr>
        </a:p>
      </dsp:txBody>
      <dsp:txXfrm>
        <a:off x="4421865" y="610827"/>
        <a:ext cx="1837833" cy="1154608"/>
      </dsp:txXfrm>
    </dsp:sp>
    <dsp:sp modelId="{05D1CAF6-D56F-4EFF-B00D-EE2D7E9A15C3}">
      <dsp:nvSpPr>
        <dsp:cNvPr id="0" name=""/>
        <dsp:cNvSpPr/>
      </dsp:nvSpPr>
      <dsp:spPr>
        <a:xfrm>
          <a:off x="6553532" y="548365"/>
          <a:ext cx="2300445" cy="127953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Pacientes con cuestionario PUMA completo y espirometría validada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AR" sz="1400" b="1" kern="1200" dirty="0" smtClean="0">
              <a:solidFill>
                <a:schemeClr val="bg1"/>
              </a:solidFill>
            </a:rPr>
            <a:t>n =446 (98%)</a:t>
          </a:r>
          <a:endParaRPr lang="es-AR" sz="1400" b="1" kern="1200" dirty="0">
            <a:solidFill>
              <a:schemeClr val="bg1"/>
            </a:solidFill>
          </a:endParaRPr>
        </a:p>
      </dsp:txBody>
      <dsp:txXfrm>
        <a:off x="6615994" y="610827"/>
        <a:ext cx="2175521" cy="1154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EBB28-A557-443B-8946-1DAFF3AB45EC}">
      <dsp:nvSpPr>
        <dsp:cNvPr id="0" name=""/>
        <dsp:cNvSpPr/>
      </dsp:nvSpPr>
      <dsp:spPr>
        <a:xfrm>
          <a:off x="5553661" y="2299303"/>
          <a:ext cx="284694" cy="220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742"/>
              </a:lnTo>
              <a:lnTo>
                <a:pt x="284694" y="22077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40A0C-A085-49E4-8E4B-A11957308DE3}">
      <dsp:nvSpPr>
        <dsp:cNvPr id="0" name=""/>
        <dsp:cNvSpPr/>
      </dsp:nvSpPr>
      <dsp:spPr>
        <a:xfrm>
          <a:off x="5553661" y="2299303"/>
          <a:ext cx="284675" cy="87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004"/>
              </a:lnTo>
              <a:lnTo>
                <a:pt x="284675" y="8730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8F3B4-07B1-4258-8396-D84E989B15CB}">
      <dsp:nvSpPr>
        <dsp:cNvPr id="0" name=""/>
        <dsp:cNvSpPr/>
      </dsp:nvSpPr>
      <dsp:spPr>
        <a:xfrm>
          <a:off x="3984284" y="951840"/>
          <a:ext cx="2328511" cy="39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72"/>
              </a:lnTo>
              <a:lnTo>
                <a:pt x="2328511" y="199272"/>
              </a:lnTo>
              <a:lnTo>
                <a:pt x="2328511" y="398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5E06D-BE56-433E-A324-E2152631CD2D}">
      <dsp:nvSpPr>
        <dsp:cNvPr id="0" name=""/>
        <dsp:cNvSpPr/>
      </dsp:nvSpPr>
      <dsp:spPr>
        <a:xfrm>
          <a:off x="3938564" y="951840"/>
          <a:ext cx="91440" cy="398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272"/>
              </a:lnTo>
              <a:lnTo>
                <a:pt x="77850" y="199272"/>
              </a:lnTo>
              <a:lnTo>
                <a:pt x="77850" y="398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0CC07-9F3C-43C4-B033-D84AEBF921F1}">
      <dsp:nvSpPr>
        <dsp:cNvPr id="0" name=""/>
        <dsp:cNvSpPr/>
      </dsp:nvSpPr>
      <dsp:spPr>
        <a:xfrm>
          <a:off x="1720033" y="951840"/>
          <a:ext cx="2264250" cy="398545"/>
        </a:xfrm>
        <a:custGeom>
          <a:avLst/>
          <a:gdLst/>
          <a:ahLst/>
          <a:cxnLst/>
          <a:rect l="0" t="0" r="0" b="0"/>
          <a:pathLst>
            <a:path>
              <a:moveTo>
                <a:pt x="2264250" y="0"/>
              </a:moveTo>
              <a:lnTo>
                <a:pt x="2264250" y="199272"/>
              </a:lnTo>
              <a:lnTo>
                <a:pt x="0" y="199272"/>
              </a:lnTo>
              <a:lnTo>
                <a:pt x="0" y="398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AE47D-C3B1-4861-8D3D-7D0CDB67E6B1}">
      <dsp:nvSpPr>
        <dsp:cNvPr id="0" name=""/>
        <dsp:cNvSpPr/>
      </dsp:nvSpPr>
      <dsp:spPr>
        <a:xfrm>
          <a:off x="3307952" y="2965291"/>
          <a:ext cx="1897835" cy="94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Rechazo al Cuestionario</a:t>
          </a:r>
          <a:endParaRPr lang="es-VE" sz="1400" b="1" kern="1200" noProof="0" dirty="0">
            <a:solidFill>
              <a:sysClr val="windowText" lastClr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>
              <a:solidFill>
                <a:sysClr val="windowText" lastClr="000000"/>
              </a:solidFill>
            </a:rPr>
            <a:t>47 (2,63%)</a:t>
          </a:r>
        </a:p>
      </dsp:txBody>
      <dsp:txXfrm>
        <a:off x="3307952" y="2965291"/>
        <a:ext cx="1897835" cy="948917"/>
      </dsp:txXfrm>
    </dsp:sp>
    <dsp:sp modelId="{07D1B9ED-FBFD-4FEF-8C40-8B0EBF59D364}">
      <dsp:nvSpPr>
        <dsp:cNvPr id="0" name=""/>
        <dsp:cNvSpPr/>
      </dsp:nvSpPr>
      <dsp:spPr>
        <a:xfrm>
          <a:off x="3035366" y="2922"/>
          <a:ext cx="1897835" cy="94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Pacientes reclutados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1907</a:t>
          </a:r>
          <a:endParaRPr lang="es-VE" sz="1400" b="1" kern="1200" noProof="0" dirty="0">
            <a:solidFill>
              <a:sysClr val="windowText" lastClr="000000"/>
            </a:solidFill>
          </a:endParaRPr>
        </a:p>
      </dsp:txBody>
      <dsp:txXfrm>
        <a:off x="3035366" y="2922"/>
        <a:ext cx="1897835" cy="948917"/>
      </dsp:txXfrm>
    </dsp:sp>
    <dsp:sp modelId="{8A9C13E2-8053-4D3A-8FD6-6C12BBCBD721}">
      <dsp:nvSpPr>
        <dsp:cNvPr id="0" name=""/>
        <dsp:cNvSpPr/>
      </dsp:nvSpPr>
      <dsp:spPr>
        <a:xfrm>
          <a:off x="771115" y="1350385"/>
          <a:ext cx="1897835" cy="94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Información  mínima con un criterio de exclusión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17 (0,9%)</a:t>
          </a:r>
          <a:endParaRPr lang="es-VE" sz="1400" b="1" kern="1200" noProof="0" dirty="0">
            <a:solidFill>
              <a:sysClr val="windowText" lastClr="000000"/>
            </a:solidFill>
          </a:endParaRPr>
        </a:p>
      </dsp:txBody>
      <dsp:txXfrm>
        <a:off x="771115" y="1350385"/>
        <a:ext cx="1897835" cy="948917"/>
      </dsp:txXfrm>
    </dsp:sp>
    <dsp:sp modelId="{0B71CECB-5F5B-4502-B222-8741B4ED1BC2}">
      <dsp:nvSpPr>
        <dsp:cNvPr id="0" name=""/>
        <dsp:cNvSpPr/>
      </dsp:nvSpPr>
      <dsp:spPr>
        <a:xfrm>
          <a:off x="3067496" y="1350385"/>
          <a:ext cx="1897835" cy="94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Violación del protocolo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100 (5,2%)</a:t>
          </a:r>
          <a:endParaRPr lang="es-VE" sz="1400" b="1" kern="1200" noProof="0" dirty="0">
            <a:solidFill>
              <a:sysClr val="windowText" lastClr="000000"/>
            </a:solidFill>
          </a:endParaRPr>
        </a:p>
      </dsp:txBody>
      <dsp:txXfrm>
        <a:off x="3067496" y="1350385"/>
        <a:ext cx="1897835" cy="948917"/>
      </dsp:txXfrm>
    </dsp:sp>
    <dsp:sp modelId="{D2A31BF9-CF44-4E67-9E0C-0B1EC201880C}">
      <dsp:nvSpPr>
        <dsp:cNvPr id="0" name=""/>
        <dsp:cNvSpPr/>
      </dsp:nvSpPr>
      <dsp:spPr>
        <a:xfrm>
          <a:off x="5363877" y="1350385"/>
          <a:ext cx="1897835" cy="94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Sujetos elegibles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1790 (93,9%)</a:t>
          </a:r>
          <a:endParaRPr lang="es-VE" sz="1400" b="1" kern="1200" noProof="0" dirty="0">
            <a:solidFill>
              <a:sysClr val="windowText" lastClr="000000"/>
            </a:solidFill>
          </a:endParaRPr>
        </a:p>
      </dsp:txBody>
      <dsp:txXfrm>
        <a:off x="5363877" y="1350385"/>
        <a:ext cx="1897835" cy="948917"/>
      </dsp:txXfrm>
    </dsp:sp>
    <dsp:sp modelId="{EA15A690-AC92-4AAE-943A-2D8D20902486}">
      <dsp:nvSpPr>
        <dsp:cNvPr id="0" name=""/>
        <dsp:cNvSpPr/>
      </dsp:nvSpPr>
      <dsp:spPr>
        <a:xfrm>
          <a:off x="5838336" y="2697848"/>
          <a:ext cx="1897835" cy="94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Sujetos con cuestionario   PUMA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1743 (96,5%)</a:t>
          </a:r>
          <a:endParaRPr lang="es-VE" sz="1400" b="1" kern="1200" noProof="0" dirty="0">
            <a:solidFill>
              <a:sysClr val="windowText" lastClr="000000"/>
            </a:solidFill>
          </a:endParaRPr>
        </a:p>
      </dsp:txBody>
      <dsp:txXfrm>
        <a:off x="5838336" y="2697848"/>
        <a:ext cx="1897835" cy="948917"/>
      </dsp:txXfrm>
    </dsp:sp>
    <dsp:sp modelId="{157718BE-71C6-460C-841C-E53C140E45CC}">
      <dsp:nvSpPr>
        <dsp:cNvPr id="0" name=""/>
        <dsp:cNvSpPr/>
      </dsp:nvSpPr>
      <dsp:spPr>
        <a:xfrm>
          <a:off x="5838355" y="4032586"/>
          <a:ext cx="1897835" cy="9489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Sujetos con cuestionario PUMA y espirometría realizada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noProof="0" dirty="0" smtClean="0">
              <a:solidFill>
                <a:sysClr val="windowText" lastClr="000000"/>
              </a:solidFill>
            </a:rPr>
            <a:t>1540 (88,4%)</a:t>
          </a:r>
          <a:endParaRPr lang="es-VE" sz="1400" b="1" kern="1200" noProof="0" dirty="0">
            <a:solidFill>
              <a:sysClr val="windowText" lastClr="000000"/>
            </a:solidFill>
          </a:endParaRPr>
        </a:p>
      </dsp:txBody>
      <dsp:txXfrm>
        <a:off x="5838355" y="4032586"/>
        <a:ext cx="1897835" cy="94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99C14-95EF-495C-A383-AA40050CD99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ACDC1-8B1B-429C-9607-EBB158287C3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91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dirty="0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9C6F4B-196D-40ED-B63D-290B2500BD7A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A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0E68-2ABF-4964-BC29-AFE544436BDE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4650-0AAF-4A37-8F33-77981645A50E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C091-0F24-4A12-88EE-42BAE9C3E775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3E3B-769C-405B-B9A7-99DD27289C0F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68CD-FB86-4CA8-AE55-683CCA048F4A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4E28-61C0-44D8-805C-E5DF8D190496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19A6-814B-43C1-9D3F-12611C84E514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9186-F586-4C03-A3D7-1798CD8EBB58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8AE0-DE95-443A-A521-4EBB7EF8A4F6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B75F-F7FB-4C43-98AB-7F1C7EAFC3B2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8F5D-5D75-4189-901B-9336D5E3E841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7A03-C087-4F87-A3CB-D3AE0FA3C4EA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136F-9CC6-4E83-AD69-F65151B8382D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48C1-9C17-406F-B8F5-5CE99A65D209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A7C7-3797-479B-B0AA-13F56A7A245F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3FAE-1123-494B-942C-4CBBA139D3C7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FD56-E00E-4331-96A4-6E694948B558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8CFDB-4714-4F52-A73C-8F4BF0F6F35A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4C7A-61B5-4107-A657-60BF2AA5B110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174C-1E0E-4AC3-9F9C-BC6CC6A2973C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F343-7B80-46BF-BC7A-658952FFAE66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6978-DBB3-4F4E-ABCE-6043092DAB0C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FCBE9-3510-47AF-AF41-FBDE873ACFCB}" type="datetimeFigureOut">
              <a:rPr lang="es-VE"/>
              <a:pPr>
                <a:defRPr/>
              </a:pPr>
              <a:t>11/10/2014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50AA5C-88E4-458D-8C2E-0F69EEAEDD59}" type="slidenum">
              <a:rPr lang="es-VE"/>
              <a:pPr>
                <a:defRPr/>
              </a:pPr>
              <a:t>‹#›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5591" y="2214600"/>
            <a:ext cx="486690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s-AR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Datos epidemiológicos actuales de la EPOC en Argentina: Estudio PUMA</a:t>
            </a:r>
            <a:r>
              <a:rPr lang="es-VE" sz="3200" dirty="0" smtClean="0">
                <a:solidFill>
                  <a:srgbClr val="FF6600"/>
                </a:solidFill>
                <a:latin typeface="Candara" pitchFamily="34" charset="0"/>
              </a:rPr>
              <a:t>	</a:t>
            </a:r>
            <a:br>
              <a:rPr lang="es-VE" sz="3200" dirty="0" smtClean="0">
                <a:solidFill>
                  <a:srgbClr val="FF6600"/>
                </a:solidFill>
                <a:latin typeface="Candara" pitchFamily="34" charset="0"/>
              </a:rPr>
            </a:br>
            <a:endParaRPr lang="es-ES" sz="3200" cap="none" spc="0" dirty="0">
              <a:ln w="10541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rbe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207696" y="260648"/>
            <a:ext cx="4468760" cy="6063276"/>
            <a:chOff x="3878826" y="308027"/>
            <a:chExt cx="4468760" cy="6063276"/>
          </a:xfrm>
        </p:grpSpPr>
        <p:sp>
          <p:nvSpPr>
            <p:cNvPr id="15" name="14 Forma libre"/>
            <p:cNvSpPr/>
            <p:nvPr/>
          </p:nvSpPr>
          <p:spPr>
            <a:xfrm>
              <a:off x="3878826" y="308027"/>
              <a:ext cx="4468760" cy="6063276"/>
            </a:xfrm>
            <a:custGeom>
              <a:avLst/>
              <a:gdLst>
                <a:gd name="connsiteX0" fmla="*/ 0 w 4424516"/>
                <a:gd name="connsiteY0" fmla="*/ 0 h 6061587"/>
                <a:gd name="connsiteX1" fmla="*/ 147484 w 4424516"/>
                <a:gd name="connsiteY1" fmla="*/ 88490 h 6061587"/>
                <a:gd name="connsiteX2" fmla="*/ 280219 w 4424516"/>
                <a:gd name="connsiteY2" fmla="*/ 339213 h 6061587"/>
                <a:gd name="connsiteX3" fmla="*/ 471948 w 4424516"/>
                <a:gd name="connsiteY3" fmla="*/ 398207 h 6061587"/>
                <a:gd name="connsiteX4" fmla="*/ 516194 w 4424516"/>
                <a:gd name="connsiteY4" fmla="*/ 368710 h 6061587"/>
                <a:gd name="connsiteX5" fmla="*/ 648929 w 4424516"/>
                <a:gd name="connsiteY5" fmla="*/ 501445 h 6061587"/>
                <a:gd name="connsiteX6" fmla="*/ 634181 w 4424516"/>
                <a:gd name="connsiteY6" fmla="*/ 589936 h 6061587"/>
                <a:gd name="connsiteX7" fmla="*/ 707923 w 4424516"/>
                <a:gd name="connsiteY7" fmla="*/ 693174 h 6061587"/>
                <a:gd name="connsiteX8" fmla="*/ 811161 w 4424516"/>
                <a:gd name="connsiteY8" fmla="*/ 678426 h 6061587"/>
                <a:gd name="connsiteX9" fmla="*/ 899652 w 4424516"/>
                <a:gd name="connsiteY9" fmla="*/ 914400 h 6061587"/>
                <a:gd name="connsiteX10" fmla="*/ 973394 w 4424516"/>
                <a:gd name="connsiteY10" fmla="*/ 1017639 h 6061587"/>
                <a:gd name="connsiteX11" fmla="*/ 929148 w 4424516"/>
                <a:gd name="connsiteY11" fmla="*/ 1106129 h 6061587"/>
                <a:gd name="connsiteX12" fmla="*/ 870155 w 4424516"/>
                <a:gd name="connsiteY12" fmla="*/ 1165123 h 6061587"/>
                <a:gd name="connsiteX13" fmla="*/ 884903 w 4424516"/>
                <a:gd name="connsiteY13" fmla="*/ 1283110 h 6061587"/>
                <a:gd name="connsiteX14" fmla="*/ 884903 w 4424516"/>
                <a:gd name="connsiteY14" fmla="*/ 1460090 h 6061587"/>
                <a:gd name="connsiteX15" fmla="*/ 1106129 w 4424516"/>
                <a:gd name="connsiteY15" fmla="*/ 1578078 h 6061587"/>
                <a:gd name="connsiteX16" fmla="*/ 1297858 w 4424516"/>
                <a:gd name="connsiteY16" fmla="*/ 1607574 h 6061587"/>
                <a:gd name="connsiteX17" fmla="*/ 1430594 w 4424516"/>
                <a:gd name="connsiteY17" fmla="*/ 1474839 h 6061587"/>
                <a:gd name="connsiteX18" fmla="*/ 1548581 w 4424516"/>
                <a:gd name="connsiteY18" fmla="*/ 1489587 h 6061587"/>
                <a:gd name="connsiteX19" fmla="*/ 1548581 w 4424516"/>
                <a:gd name="connsiteY19" fmla="*/ 1489587 h 6061587"/>
                <a:gd name="connsiteX20" fmla="*/ 1592826 w 4424516"/>
                <a:gd name="connsiteY20" fmla="*/ 1519084 h 6061587"/>
                <a:gd name="connsiteX21" fmla="*/ 1533832 w 4424516"/>
                <a:gd name="connsiteY21" fmla="*/ 1592826 h 6061587"/>
                <a:gd name="connsiteX22" fmla="*/ 1533832 w 4424516"/>
                <a:gd name="connsiteY22" fmla="*/ 1651819 h 6061587"/>
                <a:gd name="connsiteX23" fmla="*/ 1489587 w 4424516"/>
                <a:gd name="connsiteY23" fmla="*/ 1725561 h 6061587"/>
                <a:gd name="connsiteX24" fmla="*/ 1415845 w 4424516"/>
                <a:gd name="connsiteY24" fmla="*/ 1858297 h 6061587"/>
                <a:gd name="connsiteX25" fmla="*/ 1533832 w 4424516"/>
                <a:gd name="connsiteY25" fmla="*/ 1932039 h 6061587"/>
                <a:gd name="connsiteX26" fmla="*/ 1666568 w 4424516"/>
                <a:gd name="connsiteY26" fmla="*/ 1946787 h 6061587"/>
                <a:gd name="connsiteX27" fmla="*/ 1814052 w 4424516"/>
                <a:gd name="connsiteY27" fmla="*/ 2035278 h 6061587"/>
                <a:gd name="connsiteX28" fmla="*/ 1681316 w 4424516"/>
                <a:gd name="connsiteY28" fmla="*/ 2212258 h 6061587"/>
                <a:gd name="connsiteX29" fmla="*/ 1681316 w 4424516"/>
                <a:gd name="connsiteY29" fmla="*/ 2300749 h 6061587"/>
                <a:gd name="connsiteX30" fmla="*/ 1740310 w 4424516"/>
                <a:gd name="connsiteY30" fmla="*/ 2403987 h 6061587"/>
                <a:gd name="connsiteX31" fmla="*/ 1828800 w 4424516"/>
                <a:gd name="connsiteY31" fmla="*/ 2462981 h 6061587"/>
                <a:gd name="connsiteX32" fmla="*/ 2005781 w 4424516"/>
                <a:gd name="connsiteY32" fmla="*/ 2433484 h 6061587"/>
                <a:gd name="connsiteX33" fmla="*/ 2094271 w 4424516"/>
                <a:gd name="connsiteY33" fmla="*/ 2492478 h 6061587"/>
                <a:gd name="connsiteX34" fmla="*/ 2094271 w 4424516"/>
                <a:gd name="connsiteY34" fmla="*/ 2492478 h 6061587"/>
                <a:gd name="connsiteX35" fmla="*/ 2153264 w 4424516"/>
                <a:gd name="connsiteY35" fmla="*/ 2580968 h 6061587"/>
                <a:gd name="connsiteX36" fmla="*/ 2227006 w 4424516"/>
                <a:gd name="connsiteY36" fmla="*/ 2521974 h 6061587"/>
                <a:gd name="connsiteX37" fmla="*/ 2403987 w 4424516"/>
                <a:gd name="connsiteY37" fmla="*/ 2433484 h 6061587"/>
                <a:gd name="connsiteX38" fmla="*/ 2300748 w 4424516"/>
                <a:gd name="connsiteY38" fmla="*/ 2625213 h 6061587"/>
                <a:gd name="connsiteX39" fmla="*/ 2403987 w 4424516"/>
                <a:gd name="connsiteY39" fmla="*/ 2625213 h 6061587"/>
                <a:gd name="connsiteX40" fmla="*/ 2507226 w 4424516"/>
                <a:gd name="connsiteY40" fmla="*/ 2639961 h 6061587"/>
                <a:gd name="connsiteX41" fmla="*/ 2536723 w 4424516"/>
                <a:gd name="connsiteY41" fmla="*/ 2551471 h 6061587"/>
                <a:gd name="connsiteX42" fmla="*/ 2816942 w 4424516"/>
                <a:gd name="connsiteY42" fmla="*/ 2595716 h 6061587"/>
                <a:gd name="connsiteX43" fmla="*/ 2964426 w 4424516"/>
                <a:gd name="connsiteY43" fmla="*/ 2639961 h 6061587"/>
                <a:gd name="connsiteX44" fmla="*/ 3023419 w 4424516"/>
                <a:gd name="connsiteY44" fmla="*/ 2743200 h 6061587"/>
                <a:gd name="connsiteX45" fmla="*/ 3097161 w 4424516"/>
                <a:gd name="connsiteY45" fmla="*/ 2816942 h 6061587"/>
                <a:gd name="connsiteX46" fmla="*/ 3229897 w 4424516"/>
                <a:gd name="connsiteY46" fmla="*/ 2905432 h 6061587"/>
                <a:gd name="connsiteX47" fmla="*/ 3347884 w 4424516"/>
                <a:gd name="connsiteY47" fmla="*/ 2920181 h 6061587"/>
                <a:gd name="connsiteX48" fmla="*/ 3480619 w 4424516"/>
                <a:gd name="connsiteY48" fmla="*/ 3008671 h 6061587"/>
                <a:gd name="connsiteX49" fmla="*/ 3554361 w 4424516"/>
                <a:gd name="connsiteY49" fmla="*/ 3052916 h 6061587"/>
                <a:gd name="connsiteX50" fmla="*/ 3613355 w 4424516"/>
                <a:gd name="connsiteY50" fmla="*/ 3141407 h 6061587"/>
                <a:gd name="connsiteX51" fmla="*/ 3613355 w 4424516"/>
                <a:gd name="connsiteY51" fmla="*/ 3200400 h 6061587"/>
                <a:gd name="connsiteX52" fmla="*/ 3554361 w 4424516"/>
                <a:gd name="connsiteY52" fmla="*/ 3318387 h 6061587"/>
                <a:gd name="connsiteX53" fmla="*/ 3628103 w 4424516"/>
                <a:gd name="connsiteY53" fmla="*/ 3303639 h 6061587"/>
                <a:gd name="connsiteX54" fmla="*/ 3642852 w 4424516"/>
                <a:gd name="connsiteY54" fmla="*/ 3377381 h 6061587"/>
                <a:gd name="connsiteX55" fmla="*/ 3746090 w 4424516"/>
                <a:gd name="connsiteY55" fmla="*/ 3333136 h 6061587"/>
                <a:gd name="connsiteX56" fmla="*/ 3849329 w 4424516"/>
                <a:gd name="connsiteY56" fmla="*/ 3347884 h 6061587"/>
                <a:gd name="connsiteX57" fmla="*/ 3923071 w 4424516"/>
                <a:gd name="connsiteY57" fmla="*/ 3451123 h 6061587"/>
                <a:gd name="connsiteX58" fmla="*/ 4041058 w 4424516"/>
                <a:gd name="connsiteY58" fmla="*/ 3451123 h 6061587"/>
                <a:gd name="connsiteX59" fmla="*/ 4129548 w 4424516"/>
                <a:gd name="connsiteY59" fmla="*/ 3510116 h 6061587"/>
                <a:gd name="connsiteX60" fmla="*/ 4188542 w 4424516"/>
                <a:gd name="connsiteY60" fmla="*/ 3465871 h 6061587"/>
                <a:gd name="connsiteX61" fmla="*/ 4291781 w 4424516"/>
                <a:gd name="connsiteY61" fmla="*/ 3642852 h 6061587"/>
                <a:gd name="connsiteX62" fmla="*/ 4409768 w 4424516"/>
                <a:gd name="connsiteY62" fmla="*/ 3642852 h 6061587"/>
                <a:gd name="connsiteX63" fmla="*/ 4424516 w 4424516"/>
                <a:gd name="connsiteY63" fmla="*/ 3819832 h 6061587"/>
                <a:gd name="connsiteX64" fmla="*/ 4232787 w 4424516"/>
                <a:gd name="connsiteY64" fmla="*/ 3952568 h 6061587"/>
                <a:gd name="connsiteX65" fmla="*/ 4218039 w 4424516"/>
                <a:gd name="connsiteY65" fmla="*/ 3996813 h 6061587"/>
                <a:gd name="connsiteX66" fmla="*/ 4114800 w 4424516"/>
                <a:gd name="connsiteY66" fmla="*/ 4070555 h 6061587"/>
                <a:gd name="connsiteX67" fmla="*/ 4070555 w 4424516"/>
                <a:gd name="connsiteY67" fmla="*/ 4306529 h 6061587"/>
                <a:gd name="connsiteX68" fmla="*/ 3878826 w 4424516"/>
                <a:gd name="connsiteY68" fmla="*/ 4572000 h 6061587"/>
                <a:gd name="connsiteX69" fmla="*/ 3731342 w 4424516"/>
                <a:gd name="connsiteY69" fmla="*/ 4572000 h 6061587"/>
                <a:gd name="connsiteX70" fmla="*/ 3510116 w 4424516"/>
                <a:gd name="connsiteY70" fmla="*/ 4630994 h 6061587"/>
                <a:gd name="connsiteX71" fmla="*/ 3451123 w 4424516"/>
                <a:gd name="connsiteY71" fmla="*/ 4807974 h 6061587"/>
                <a:gd name="connsiteX72" fmla="*/ 3259394 w 4424516"/>
                <a:gd name="connsiteY72" fmla="*/ 5014452 h 6061587"/>
                <a:gd name="connsiteX73" fmla="*/ 3259394 w 4424516"/>
                <a:gd name="connsiteY73" fmla="*/ 4896465 h 6061587"/>
                <a:gd name="connsiteX74" fmla="*/ 3170903 w 4424516"/>
                <a:gd name="connsiteY74" fmla="*/ 5043949 h 6061587"/>
                <a:gd name="connsiteX75" fmla="*/ 3038168 w 4424516"/>
                <a:gd name="connsiteY75" fmla="*/ 5132439 h 6061587"/>
                <a:gd name="connsiteX76" fmla="*/ 2949677 w 4424516"/>
                <a:gd name="connsiteY76" fmla="*/ 5132439 h 6061587"/>
                <a:gd name="connsiteX77" fmla="*/ 2905432 w 4424516"/>
                <a:gd name="connsiteY77" fmla="*/ 5102942 h 6061587"/>
                <a:gd name="connsiteX78" fmla="*/ 2949677 w 4424516"/>
                <a:gd name="connsiteY78" fmla="*/ 5206181 h 6061587"/>
                <a:gd name="connsiteX79" fmla="*/ 2816942 w 4424516"/>
                <a:gd name="connsiteY79" fmla="*/ 5353665 h 6061587"/>
                <a:gd name="connsiteX80" fmla="*/ 2684206 w 4424516"/>
                <a:gd name="connsiteY80" fmla="*/ 5353665 h 6061587"/>
                <a:gd name="connsiteX81" fmla="*/ 2654710 w 4424516"/>
                <a:gd name="connsiteY81" fmla="*/ 5442155 h 6061587"/>
                <a:gd name="connsiteX82" fmla="*/ 2580968 w 4424516"/>
                <a:gd name="connsiteY82" fmla="*/ 5442155 h 6061587"/>
                <a:gd name="connsiteX83" fmla="*/ 2595716 w 4424516"/>
                <a:gd name="connsiteY83" fmla="*/ 5486400 h 6061587"/>
                <a:gd name="connsiteX84" fmla="*/ 2521974 w 4424516"/>
                <a:gd name="connsiteY84" fmla="*/ 5530645 h 6061587"/>
                <a:gd name="connsiteX85" fmla="*/ 2492477 w 4424516"/>
                <a:gd name="connsiteY85" fmla="*/ 5648632 h 6061587"/>
                <a:gd name="connsiteX86" fmla="*/ 2492477 w 4424516"/>
                <a:gd name="connsiteY86" fmla="*/ 5648632 h 6061587"/>
                <a:gd name="connsiteX87" fmla="*/ 2389239 w 4424516"/>
                <a:gd name="connsiteY87" fmla="*/ 5737123 h 6061587"/>
                <a:gd name="connsiteX88" fmla="*/ 2477729 w 4424516"/>
                <a:gd name="connsiteY88" fmla="*/ 5796116 h 6061587"/>
                <a:gd name="connsiteX89" fmla="*/ 2359742 w 4424516"/>
                <a:gd name="connsiteY89" fmla="*/ 5958349 h 6061587"/>
                <a:gd name="connsiteX90" fmla="*/ 2315497 w 4424516"/>
                <a:gd name="connsiteY90" fmla="*/ 6061587 h 6061587"/>
                <a:gd name="connsiteX91" fmla="*/ 2271252 w 4424516"/>
                <a:gd name="connsiteY91" fmla="*/ 6017342 h 6061587"/>
                <a:gd name="connsiteX92" fmla="*/ 2271252 w 4424516"/>
                <a:gd name="connsiteY92" fmla="*/ 6017342 h 6061587"/>
                <a:gd name="connsiteX93" fmla="*/ 2197510 w 4424516"/>
                <a:gd name="connsiteY93" fmla="*/ 5973097 h 6061587"/>
                <a:gd name="connsiteX94" fmla="*/ 2153264 w 4424516"/>
                <a:gd name="connsiteY94" fmla="*/ 5899355 h 6061587"/>
                <a:gd name="connsiteX95" fmla="*/ 2197510 w 4424516"/>
                <a:gd name="connsiteY95" fmla="*/ 5781368 h 6061587"/>
                <a:gd name="connsiteX96" fmla="*/ 2123768 w 4424516"/>
                <a:gd name="connsiteY96" fmla="*/ 5648632 h 6061587"/>
                <a:gd name="connsiteX97" fmla="*/ 2227006 w 4424516"/>
                <a:gd name="connsiteY97" fmla="*/ 5560142 h 6061587"/>
                <a:gd name="connsiteX98" fmla="*/ 2227006 w 4424516"/>
                <a:gd name="connsiteY98" fmla="*/ 5471652 h 6061587"/>
                <a:gd name="connsiteX99" fmla="*/ 2197510 w 4424516"/>
                <a:gd name="connsiteY99" fmla="*/ 5324168 h 6061587"/>
                <a:gd name="connsiteX100" fmla="*/ 2212258 w 4424516"/>
                <a:gd name="connsiteY100" fmla="*/ 5161936 h 6061587"/>
                <a:gd name="connsiteX101" fmla="*/ 2256503 w 4424516"/>
                <a:gd name="connsiteY101" fmla="*/ 4822723 h 6061587"/>
                <a:gd name="connsiteX102" fmla="*/ 2300748 w 4424516"/>
                <a:gd name="connsiteY102" fmla="*/ 4616245 h 6061587"/>
                <a:gd name="connsiteX103" fmla="*/ 2330245 w 4424516"/>
                <a:gd name="connsiteY103" fmla="*/ 4513007 h 6061587"/>
                <a:gd name="connsiteX104" fmla="*/ 2359742 w 4424516"/>
                <a:gd name="connsiteY104" fmla="*/ 4203290 h 6061587"/>
                <a:gd name="connsiteX105" fmla="*/ 2330245 w 4424516"/>
                <a:gd name="connsiteY105" fmla="*/ 4085303 h 6061587"/>
                <a:gd name="connsiteX106" fmla="*/ 2241755 w 4424516"/>
                <a:gd name="connsiteY106" fmla="*/ 3996813 h 6061587"/>
                <a:gd name="connsiteX107" fmla="*/ 2153264 w 4424516"/>
                <a:gd name="connsiteY107" fmla="*/ 3982065 h 6061587"/>
                <a:gd name="connsiteX108" fmla="*/ 2020529 w 4424516"/>
                <a:gd name="connsiteY108" fmla="*/ 3805084 h 6061587"/>
                <a:gd name="connsiteX109" fmla="*/ 1976284 w 4424516"/>
                <a:gd name="connsiteY109" fmla="*/ 3716594 h 6061587"/>
                <a:gd name="connsiteX110" fmla="*/ 1932039 w 4424516"/>
                <a:gd name="connsiteY110" fmla="*/ 3672349 h 6061587"/>
                <a:gd name="connsiteX111" fmla="*/ 1902542 w 4424516"/>
                <a:gd name="connsiteY111" fmla="*/ 3628103 h 6061587"/>
                <a:gd name="connsiteX112" fmla="*/ 1902542 w 4424516"/>
                <a:gd name="connsiteY112" fmla="*/ 3480619 h 6061587"/>
                <a:gd name="connsiteX113" fmla="*/ 1769806 w 4424516"/>
                <a:gd name="connsiteY113" fmla="*/ 3362632 h 6061587"/>
                <a:gd name="connsiteX114" fmla="*/ 1784555 w 4424516"/>
                <a:gd name="connsiteY114" fmla="*/ 3303639 h 6061587"/>
                <a:gd name="connsiteX115" fmla="*/ 1873045 w 4424516"/>
                <a:gd name="connsiteY115" fmla="*/ 3259394 h 6061587"/>
                <a:gd name="connsiteX116" fmla="*/ 1873045 w 4424516"/>
                <a:gd name="connsiteY116" fmla="*/ 3200400 h 6061587"/>
                <a:gd name="connsiteX117" fmla="*/ 1873045 w 4424516"/>
                <a:gd name="connsiteY117" fmla="*/ 3200400 h 6061587"/>
                <a:gd name="connsiteX118" fmla="*/ 1828800 w 4424516"/>
                <a:gd name="connsiteY118" fmla="*/ 3082413 h 6061587"/>
                <a:gd name="connsiteX119" fmla="*/ 1946787 w 4424516"/>
                <a:gd name="connsiteY119" fmla="*/ 2964426 h 6061587"/>
                <a:gd name="connsiteX120" fmla="*/ 2079523 w 4424516"/>
                <a:gd name="connsiteY120" fmla="*/ 2905432 h 6061587"/>
                <a:gd name="connsiteX121" fmla="*/ 2079523 w 4424516"/>
                <a:gd name="connsiteY121" fmla="*/ 2743200 h 6061587"/>
                <a:gd name="connsiteX122" fmla="*/ 2079523 w 4424516"/>
                <a:gd name="connsiteY122" fmla="*/ 2654710 h 6061587"/>
                <a:gd name="connsiteX123" fmla="*/ 2079523 w 4424516"/>
                <a:gd name="connsiteY123" fmla="*/ 2625213 h 6061587"/>
                <a:gd name="connsiteX124" fmla="*/ 2035277 w 4424516"/>
                <a:gd name="connsiteY124" fmla="*/ 2595716 h 6061587"/>
                <a:gd name="connsiteX125" fmla="*/ 2035277 w 4424516"/>
                <a:gd name="connsiteY125" fmla="*/ 2507226 h 6061587"/>
                <a:gd name="connsiteX126" fmla="*/ 1976284 w 4424516"/>
                <a:gd name="connsiteY126" fmla="*/ 2492478 h 6061587"/>
                <a:gd name="connsiteX127" fmla="*/ 1873045 w 4424516"/>
                <a:gd name="connsiteY127" fmla="*/ 2492478 h 6061587"/>
                <a:gd name="connsiteX128" fmla="*/ 1917290 w 4424516"/>
                <a:gd name="connsiteY128" fmla="*/ 2566219 h 6061587"/>
                <a:gd name="connsiteX129" fmla="*/ 1843548 w 4424516"/>
                <a:gd name="connsiteY129" fmla="*/ 2566219 h 6061587"/>
                <a:gd name="connsiteX130" fmla="*/ 1666568 w 4424516"/>
                <a:gd name="connsiteY130" fmla="*/ 2462981 h 6061587"/>
                <a:gd name="connsiteX131" fmla="*/ 1533832 w 4424516"/>
                <a:gd name="connsiteY131" fmla="*/ 2330245 h 6061587"/>
                <a:gd name="connsiteX132" fmla="*/ 1533832 w 4424516"/>
                <a:gd name="connsiteY132" fmla="*/ 2227007 h 6061587"/>
                <a:gd name="connsiteX133" fmla="*/ 1430594 w 4424516"/>
                <a:gd name="connsiteY133" fmla="*/ 2079523 h 6061587"/>
                <a:gd name="connsiteX134" fmla="*/ 1312606 w 4424516"/>
                <a:gd name="connsiteY134" fmla="*/ 2005781 h 6061587"/>
                <a:gd name="connsiteX135" fmla="*/ 1283110 w 4424516"/>
                <a:gd name="connsiteY135" fmla="*/ 1991032 h 6061587"/>
                <a:gd name="connsiteX136" fmla="*/ 1120877 w 4424516"/>
                <a:gd name="connsiteY136" fmla="*/ 1932039 h 6061587"/>
                <a:gd name="connsiteX137" fmla="*/ 1061884 w 4424516"/>
                <a:gd name="connsiteY137" fmla="*/ 1784555 h 6061587"/>
                <a:gd name="connsiteX138" fmla="*/ 825910 w 4424516"/>
                <a:gd name="connsiteY138" fmla="*/ 1681316 h 6061587"/>
                <a:gd name="connsiteX139" fmla="*/ 589935 w 4424516"/>
                <a:gd name="connsiteY139" fmla="*/ 1519084 h 6061587"/>
                <a:gd name="connsiteX140" fmla="*/ 412955 w 4424516"/>
                <a:gd name="connsiteY140" fmla="*/ 1401097 h 6061587"/>
                <a:gd name="connsiteX141" fmla="*/ 280219 w 4424516"/>
                <a:gd name="connsiteY141" fmla="*/ 1179871 h 6061587"/>
                <a:gd name="connsiteX142" fmla="*/ 383458 w 4424516"/>
                <a:gd name="connsiteY142" fmla="*/ 1032387 h 6061587"/>
                <a:gd name="connsiteX143" fmla="*/ 294968 w 4424516"/>
                <a:gd name="connsiteY143" fmla="*/ 840658 h 6061587"/>
                <a:gd name="connsiteX144" fmla="*/ 235974 w 4424516"/>
                <a:gd name="connsiteY144" fmla="*/ 707923 h 6061587"/>
                <a:gd name="connsiteX0" fmla="*/ 2151 w 4426667"/>
                <a:gd name="connsiteY0" fmla="*/ 1689 h 6063276"/>
                <a:gd name="connsiteX1" fmla="*/ 149635 w 4426667"/>
                <a:gd name="connsiteY1" fmla="*/ 90179 h 6063276"/>
                <a:gd name="connsiteX2" fmla="*/ 282370 w 4426667"/>
                <a:gd name="connsiteY2" fmla="*/ 340902 h 6063276"/>
                <a:gd name="connsiteX3" fmla="*/ 474099 w 4426667"/>
                <a:gd name="connsiteY3" fmla="*/ 399896 h 6063276"/>
                <a:gd name="connsiteX4" fmla="*/ 518345 w 4426667"/>
                <a:gd name="connsiteY4" fmla="*/ 370399 h 6063276"/>
                <a:gd name="connsiteX5" fmla="*/ 651080 w 4426667"/>
                <a:gd name="connsiteY5" fmla="*/ 503134 h 6063276"/>
                <a:gd name="connsiteX6" fmla="*/ 636332 w 4426667"/>
                <a:gd name="connsiteY6" fmla="*/ 591625 h 6063276"/>
                <a:gd name="connsiteX7" fmla="*/ 710074 w 4426667"/>
                <a:gd name="connsiteY7" fmla="*/ 694863 h 6063276"/>
                <a:gd name="connsiteX8" fmla="*/ 813312 w 4426667"/>
                <a:gd name="connsiteY8" fmla="*/ 680115 h 6063276"/>
                <a:gd name="connsiteX9" fmla="*/ 901803 w 4426667"/>
                <a:gd name="connsiteY9" fmla="*/ 916089 h 6063276"/>
                <a:gd name="connsiteX10" fmla="*/ 975545 w 4426667"/>
                <a:gd name="connsiteY10" fmla="*/ 1019328 h 6063276"/>
                <a:gd name="connsiteX11" fmla="*/ 931299 w 4426667"/>
                <a:gd name="connsiteY11" fmla="*/ 1107818 h 6063276"/>
                <a:gd name="connsiteX12" fmla="*/ 872306 w 4426667"/>
                <a:gd name="connsiteY12" fmla="*/ 1166812 h 6063276"/>
                <a:gd name="connsiteX13" fmla="*/ 887054 w 4426667"/>
                <a:gd name="connsiteY13" fmla="*/ 1284799 h 6063276"/>
                <a:gd name="connsiteX14" fmla="*/ 887054 w 4426667"/>
                <a:gd name="connsiteY14" fmla="*/ 1461779 h 6063276"/>
                <a:gd name="connsiteX15" fmla="*/ 1108280 w 4426667"/>
                <a:gd name="connsiteY15" fmla="*/ 1579767 h 6063276"/>
                <a:gd name="connsiteX16" fmla="*/ 1300009 w 4426667"/>
                <a:gd name="connsiteY16" fmla="*/ 1609263 h 6063276"/>
                <a:gd name="connsiteX17" fmla="*/ 1432745 w 4426667"/>
                <a:gd name="connsiteY17" fmla="*/ 1476528 h 6063276"/>
                <a:gd name="connsiteX18" fmla="*/ 1550732 w 4426667"/>
                <a:gd name="connsiteY18" fmla="*/ 1491276 h 6063276"/>
                <a:gd name="connsiteX19" fmla="*/ 1550732 w 4426667"/>
                <a:gd name="connsiteY19" fmla="*/ 1491276 h 6063276"/>
                <a:gd name="connsiteX20" fmla="*/ 1594977 w 4426667"/>
                <a:gd name="connsiteY20" fmla="*/ 1520773 h 6063276"/>
                <a:gd name="connsiteX21" fmla="*/ 1535983 w 4426667"/>
                <a:gd name="connsiteY21" fmla="*/ 1594515 h 6063276"/>
                <a:gd name="connsiteX22" fmla="*/ 1535983 w 4426667"/>
                <a:gd name="connsiteY22" fmla="*/ 1653508 h 6063276"/>
                <a:gd name="connsiteX23" fmla="*/ 1491738 w 4426667"/>
                <a:gd name="connsiteY23" fmla="*/ 1727250 h 6063276"/>
                <a:gd name="connsiteX24" fmla="*/ 1417996 w 4426667"/>
                <a:gd name="connsiteY24" fmla="*/ 1859986 h 6063276"/>
                <a:gd name="connsiteX25" fmla="*/ 1535983 w 4426667"/>
                <a:gd name="connsiteY25" fmla="*/ 1933728 h 6063276"/>
                <a:gd name="connsiteX26" fmla="*/ 1668719 w 4426667"/>
                <a:gd name="connsiteY26" fmla="*/ 1948476 h 6063276"/>
                <a:gd name="connsiteX27" fmla="*/ 1816203 w 4426667"/>
                <a:gd name="connsiteY27" fmla="*/ 2036967 h 6063276"/>
                <a:gd name="connsiteX28" fmla="*/ 1683467 w 4426667"/>
                <a:gd name="connsiteY28" fmla="*/ 2213947 h 6063276"/>
                <a:gd name="connsiteX29" fmla="*/ 1683467 w 4426667"/>
                <a:gd name="connsiteY29" fmla="*/ 2302438 h 6063276"/>
                <a:gd name="connsiteX30" fmla="*/ 1742461 w 4426667"/>
                <a:gd name="connsiteY30" fmla="*/ 2405676 h 6063276"/>
                <a:gd name="connsiteX31" fmla="*/ 1830951 w 4426667"/>
                <a:gd name="connsiteY31" fmla="*/ 2464670 h 6063276"/>
                <a:gd name="connsiteX32" fmla="*/ 2007932 w 4426667"/>
                <a:gd name="connsiteY32" fmla="*/ 2435173 h 6063276"/>
                <a:gd name="connsiteX33" fmla="*/ 2096422 w 4426667"/>
                <a:gd name="connsiteY33" fmla="*/ 2494167 h 6063276"/>
                <a:gd name="connsiteX34" fmla="*/ 2096422 w 4426667"/>
                <a:gd name="connsiteY34" fmla="*/ 2494167 h 6063276"/>
                <a:gd name="connsiteX35" fmla="*/ 2155415 w 4426667"/>
                <a:gd name="connsiteY35" fmla="*/ 2582657 h 6063276"/>
                <a:gd name="connsiteX36" fmla="*/ 2229157 w 4426667"/>
                <a:gd name="connsiteY36" fmla="*/ 2523663 h 6063276"/>
                <a:gd name="connsiteX37" fmla="*/ 2406138 w 4426667"/>
                <a:gd name="connsiteY37" fmla="*/ 2435173 h 6063276"/>
                <a:gd name="connsiteX38" fmla="*/ 2302899 w 4426667"/>
                <a:gd name="connsiteY38" fmla="*/ 2626902 h 6063276"/>
                <a:gd name="connsiteX39" fmla="*/ 2406138 w 4426667"/>
                <a:gd name="connsiteY39" fmla="*/ 2626902 h 6063276"/>
                <a:gd name="connsiteX40" fmla="*/ 2509377 w 4426667"/>
                <a:gd name="connsiteY40" fmla="*/ 2641650 h 6063276"/>
                <a:gd name="connsiteX41" fmla="*/ 2538874 w 4426667"/>
                <a:gd name="connsiteY41" fmla="*/ 2553160 h 6063276"/>
                <a:gd name="connsiteX42" fmla="*/ 2819093 w 4426667"/>
                <a:gd name="connsiteY42" fmla="*/ 2597405 h 6063276"/>
                <a:gd name="connsiteX43" fmla="*/ 2966577 w 4426667"/>
                <a:gd name="connsiteY43" fmla="*/ 2641650 h 6063276"/>
                <a:gd name="connsiteX44" fmla="*/ 3025570 w 4426667"/>
                <a:gd name="connsiteY44" fmla="*/ 2744889 h 6063276"/>
                <a:gd name="connsiteX45" fmla="*/ 3099312 w 4426667"/>
                <a:gd name="connsiteY45" fmla="*/ 2818631 h 6063276"/>
                <a:gd name="connsiteX46" fmla="*/ 3232048 w 4426667"/>
                <a:gd name="connsiteY46" fmla="*/ 2907121 h 6063276"/>
                <a:gd name="connsiteX47" fmla="*/ 3350035 w 4426667"/>
                <a:gd name="connsiteY47" fmla="*/ 2921870 h 6063276"/>
                <a:gd name="connsiteX48" fmla="*/ 3482770 w 4426667"/>
                <a:gd name="connsiteY48" fmla="*/ 3010360 h 6063276"/>
                <a:gd name="connsiteX49" fmla="*/ 3556512 w 4426667"/>
                <a:gd name="connsiteY49" fmla="*/ 3054605 h 6063276"/>
                <a:gd name="connsiteX50" fmla="*/ 3615506 w 4426667"/>
                <a:gd name="connsiteY50" fmla="*/ 3143096 h 6063276"/>
                <a:gd name="connsiteX51" fmla="*/ 3615506 w 4426667"/>
                <a:gd name="connsiteY51" fmla="*/ 3202089 h 6063276"/>
                <a:gd name="connsiteX52" fmla="*/ 3556512 w 4426667"/>
                <a:gd name="connsiteY52" fmla="*/ 3320076 h 6063276"/>
                <a:gd name="connsiteX53" fmla="*/ 3630254 w 4426667"/>
                <a:gd name="connsiteY53" fmla="*/ 3305328 h 6063276"/>
                <a:gd name="connsiteX54" fmla="*/ 3645003 w 4426667"/>
                <a:gd name="connsiteY54" fmla="*/ 3379070 h 6063276"/>
                <a:gd name="connsiteX55" fmla="*/ 3748241 w 4426667"/>
                <a:gd name="connsiteY55" fmla="*/ 3334825 h 6063276"/>
                <a:gd name="connsiteX56" fmla="*/ 3851480 w 4426667"/>
                <a:gd name="connsiteY56" fmla="*/ 3349573 h 6063276"/>
                <a:gd name="connsiteX57" fmla="*/ 3925222 w 4426667"/>
                <a:gd name="connsiteY57" fmla="*/ 3452812 h 6063276"/>
                <a:gd name="connsiteX58" fmla="*/ 4043209 w 4426667"/>
                <a:gd name="connsiteY58" fmla="*/ 3452812 h 6063276"/>
                <a:gd name="connsiteX59" fmla="*/ 4131699 w 4426667"/>
                <a:gd name="connsiteY59" fmla="*/ 3511805 h 6063276"/>
                <a:gd name="connsiteX60" fmla="*/ 4190693 w 4426667"/>
                <a:gd name="connsiteY60" fmla="*/ 3467560 h 6063276"/>
                <a:gd name="connsiteX61" fmla="*/ 4293932 w 4426667"/>
                <a:gd name="connsiteY61" fmla="*/ 3644541 h 6063276"/>
                <a:gd name="connsiteX62" fmla="*/ 4411919 w 4426667"/>
                <a:gd name="connsiteY62" fmla="*/ 3644541 h 6063276"/>
                <a:gd name="connsiteX63" fmla="*/ 4426667 w 4426667"/>
                <a:gd name="connsiteY63" fmla="*/ 3821521 h 6063276"/>
                <a:gd name="connsiteX64" fmla="*/ 4234938 w 4426667"/>
                <a:gd name="connsiteY64" fmla="*/ 3954257 h 6063276"/>
                <a:gd name="connsiteX65" fmla="*/ 4220190 w 4426667"/>
                <a:gd name="connsiteY65" fmla="*/ 3998502 h 6063276"/>
                <a:gd name="connsiteX66" fmla="*/ 4116951 w 4426667"/>
                <a:gd name="connsiteY66" fmla="*/ 4072244 h 6063276"/>
                <a:gd name="connsiteX67" fmla="*/ 4072706 w 4426667"/>
                <a:gd name="connsiteY67" fmla="*/ 4308218 h 6063276"/>
                <a:gd name="connsiteX68" fmla="*/ 3880977 w 4426667"/>
                <a:gd name="connsiteY68" fmla="*/ 4573689 h 6063276"/>
                <a:gd name="connsiteX69" fmla="*/ 3733493 w 4426667"/>
                <a:gd name="connsiteY69" fmla="*/ 4573689 h 6063276"/>
                <a:gd name="connsiteX70" fmla="*/ 3512267 w 4426667"/>
                <a:gd name="connsiteY70" fmla="*/ 4632683 h 6063276"/>
                <a:gd name="connsiteX71" fmla="*/ 3453274 w 4426667"/>
                <a:gd name="connsiteY71" fmla="*/ 4809663 h 6063276"/>
                <a:gd name="connsiteX72" fmla="*/ 3261545 w 4426667"/>
                <a:gd name="connsiteY72" fmla="*/ 5016141 h 6063276"/>
                <a:gd name="connsiteX73" fmla="*/ 3261545 w 4426667"/>
                <a:gd name="connsiteY73" fmla="*/ 4898154 h 6063276"/>
                <a:gd name="connsiteX74" fmla="*/ 3173054 w 4426667"/>
                <a:gd name="connsiteY74" fmla="*/ 5045638 h 6063276"/>
                <a:gd name="connsiteX75" fmla="*/ 3040319 w 4426667"/>
                <a:gd name="connsiteY75" fmla="*/ 5134128 h 6063276"/>
                <a:gd name="connsiteX76" fmla="*/ 2951828 w 4426667"/>
                <a:gd name="connsiteY76" fmla="*/ 5134128 h 6063276"/>
                <a:gd name="connsiteX77" fmla="*/ 2907583 w 4426667"/>
                <a:gd name="connsiteY77" fmla="*/ 5104631 h 6063276"/>
                <a:gd name="connsiteX78" fmla="*/ 2951828 w 4426667"/>
                <a:gd name="connsiteY78" fmla="*/ 5207870 h 6063276"/>
                <a:gd name="connsiteX79" fmla="*/ 2819093 w 4426667"/>
                <a:gd name="connsiteY79" fmla="*/ 5355354 h 6063276"/>
                <a:gd name="connsiteX80" fmla="*/ 2686357 w 4426667"/>
                <a:gd name="connsiteY80" fmla="*/ 5355354 h 6063276"/>
                <a:gd name="connsiteX81" fmla="*/ 2656861 w 4426667"/>
                <a:gd name="connsiteY81" fmla="*/ 5443844 h 6063276"/>
                <a:gd name="connsiteX82" fmla="*/ 2583119 w 4426667"/>
                <a:gd name="connsiteY82" fmla="*/ 5443844 h 6063276"/>
                <a:gd name="connsiteX83" fmla="*/ 2597867 w 4426667"/>
                <a:gd name="connsiteY83" fmla="*/ 5488089 h 6063276"/>
                <a:gd name="connsiteX84" fmla="*/ 2524125 w 4426667"/>
                <a:gd name="connsiteY84" fmla="*/ 5532334 h 6063276"/>
                <a:gd name="connsiteX85" fmla="*/ 2494628 w 4426667"/>
                <a:gd name="connsiteY85" fmla="*/ 5650321 h 6063276"/>
                <a:gd name="connsiteX86" fmla="*/ 2494628 w 4426667"/>
                <a:gd name="connsiteY86" fmla="*/ 5650321 h 6063276"/>
                <a:gd name="connsiteX87" fmla="*/ 2391390 w 4426667"/>
                <a:gd name="connsiteY87" fmla="*/ 5738812 h 6063276"/>
                <a:gd name="connsiteX88" fmla="*/ 2479880 w 4426667"/>
                <a:gd name="connsiteY88" fmla="*/ 5797805 h 6063276"/>
                <a:gd name="connsiteX89" fmla="*/ 2361893 w 4426667"/>
                <a:gd name="connsiteY89" fmla="*/ 5960038 h 6063276"/>
                <a:gd name="connsiteX90" fmla="*/ 2317648 w 4426667"/>
                <a:gd name="connsiteY90" fmla="*/ 6063276 h 6063276"/>
                <a:gd name="connsiteX91" fmla="*/ 2273403 w 4426667"/>
                <a:gd name="connsiteY91" fmla="*/ 6019031 h 6063276"/>
                <a:gd name="connsiteX92" fmla="*/ 2273403 w 4426667"/>
                <a:gd name="connsiteY92" fmla="*/ 6019031 h 6063276"/>
                <a:gd name="connsiteX93" fmla="*/ 2199661 w 4426667"/>
                <a:gd name="connsiteY93" fmla="*/ 5974786 h 6063276"/>
                <a:gd name="connsiteX94" fmla="*/ 2155415 w 4426667"/>
                <a:gd name="connsiteY94" fmla="*/ 5901044 h 6063276"/>
                <a:gd name="connsiteX95" fmla="*/ 2199661 w 4426667"/>
                <a:gd name="connsiteY95" fmla="*/ 5783057 h 6063276"/>
                <a:gd name="connsiteX96" fmla="*/ 2125919 w 4426667"/>
                <a:gd name="connsiteY96" fmla="*/ 5650321 h 6063276"/>
                <a:gd name="connsiteX97" fmla="*/ 2229157 w 4426667"/>
                <a:gd name="connsiteY97" fmla="*/ 5561831 h 6063276"/>
                <a:gd name="connsiteX98" fmla="*/ 2229157 w 4426667"/>
                <a:gd name="connsiteY98" fmla="*/ 5473341 h 6063276"/>
                <a:gd name="connsiteX99" fmla="*/ 2199661 w 4426667"/>
                <a:gd name="connsiteY99" fmla="*/ 5325857 h 6063276"/>
                <a:gd name="connsiteX100" fmla="*/ 2214409 w 4426667"/>
                <a:gd name="connsiteY100" fmla="*/ 5163625 h 6063276"/>
                <a:gd name="connsiteX101" fmla="*/ 2258654 w 4426667"/>
                <a:gd name="connsiteY101" fmla="*/ 4824412 h 6063276"/>
                <a:gd name="connsiteX102" fmla="*/ 2302899 w 4426667"/>
                <a:gd name="connsiteY102" fmla="*/ 4617934 h 6063276"/>
                <a:gd name="connsiteX103" fmla="*/ 2332396 w 4426667"/>
                <a:gd name="connsiteY103" fmla="*/ 4514696 h 6063276"/>
                <a:gd name="connsiteX104" fmla="*/ 2361893 w 4426667"/>
                <a:gd name="connsiteY104" fmla="*/ 4204979 h 6063276"/>
                <a:gd name="connsiteX105" fmla="*/ 2332396 w 4426667"/>
                <a:gd name="connsiteY105" fmla="*/ 4086992 h 6063276"/>
                <a:gd name="connsiteX106" fmla="*/ 2243906 w 4426667"/>
                <a:gd name="connsiteY106" fmla="*/ 3998502 h 6063276"/>
                <a:gd name="connsiteX107" fmla="*/ 2155415 w 4426667"/>
                <a:gd name="connsiteY107" fmla="*/ 3983754 h 6063276"/>
                <a:gd name="connsiteX108" fmla="*/ 2022680 w 4426667"/>
                <a:gd name="connsiteY108" fmla="*/ 3806773 h 6063276"/>
                <a:gd name="connsiteX109" fmla="*/ 1978435 w 4426667"/>
                <a:gd name="connsiteY109" fmla="*/ 3718283 h 6063276"/>
                <a:gd name="connsiteX110" fmla="*/ 1934190 w 4426667"/>
                <a:gd name="connsiteY110" fmla="*/ 3674038 h 6063276"/>
                <a:gd name="connsiteX111" fmla="*/ 1904693 w 4426667"/>
                <a:gd name="connsiteY111" fmla="*/ 3629792 h 6063276"/>
                <a:gd name="connsiteX112" fmla="*/ 1904693 w 4426667"/>
                <a:gd name="connsiteY112" fmla="*/ 3482308 h 6063276"/>
                <a:gd name="connsiteX113" fmla="*/ 1771957 w 4426667"/>
                <a:gd name="connsiteY113" fmla="*/ 3364321 h 6063276"/>
                <a:gd name="connsiteX114" fmla="*/ 1786706 w 4426667"/>
                <a:gd name="connsiteY114" fmla="*/ 3305328 h 6063276"/>
                <a:gd name="connsiteX115" fmla="*/ 1875196 w 4426667"/>
                <a:gd name="connsiteY115" fmla="*/ 3261083 h 6063276"/>
                <a:gd name="connsiteX116" fmla="*/ 1875196 w 4426667"/>
                <a:gd name="connsiteY116" fmla="*/ 3202089 h 6063276"/>
                <a:gd name="connsiteX117" fmla="*/ 1875196 w 4426667"/>
                <a:gd name="connsiteY117" fmla="*/ 3202089 h 6063276"/>
                <a:gd name="connsiteX118" fmla="*/ 1830951 w 4426667"/>
                <a:gd name="connsiteY118" fmla="*/ 3084102 h 6063276"/>
                <a:gd name="connsiteX119" fmla="*/ 1948938 w 4426667"/>
                <a:gd name="connsiteY119" fmla="*/ 2966115 h 6063276"/>
                <a:gd name="connsiteX120" fmla="*/ 2081674 w 4426667"/>
                <a:gd name="connsiteY120" fmla="*/ 2907121 h 6063276"/>
                <a:gd name="connsiteX121" fmla="*/ 2081674 w 4426667"/>
                <a:gd name="connsiteY121" fmla="*/ 2744889 h 6063276"/>
                <a:gd name="connsiteX122" fmla="*/ 2081674 w 4426667"/>
                <a:gd name="connsiteY122" fmla="*/ 2656399 h 6063276"/>
                <a:gd name="connsiteX123" fmla="*/ 2081674 w 4426667"/>
                <a:gd name="connsiteY123" fmla="*/ 2626902 h 6063276"/>
                <a:gd name="connsiteX124" fmla="*/ 2037428 w 4426667"/>
                <a:gd name="connsiteY124" fmla="*/ 2597405 h 6063276"/>
                <a:gd name="connsiteX125" fmla="*/ 2037428 w 4426667"/>
                <a:gd name="connsiteY125" fmla="*/ 2508915 h 6063276"/>
                <a:gd name="connsiteX126" fmla="*/ 1978435 w 4426667"/>
                <a:gd name="connsiteY126" fmla="*/ 2494167 h 6063276"/>
                <a:gd name="connsiteX127" fmla="*/ 1875196 w 4426667"/>
                <a:gd name="connsiteY127" fmla="*/ 2494167 h 6063276"/>
                <a:gd name="connsiteX128" fmla="*/ 1919441 w 4426667"/>
                <a:gd name="connsiteY128" fmla="*/ 2567908 h 6063276"/>
                <a:gd name="connsiteX129" fmla="*/ 1845699 w 4426667"/>
                <a:gd name="connsiteY129" fmla="*/ 2567908 h 6063276"/>
                <a:gd name="connsiteX130" fmla="*/ 1668719 w 4426667"/>
                <a:gd name="connsiteY130" fmla="*/ 2464670 h 6063276"/>
                <a:gd name="connsiteX131" fmla="*/ 1535983 w 4426667"/>
                <a:gd name="connsiteY131" fmla="*/ 2331934 h 6063276"/>
                <a:gd name="connsiteX132" fmla="*/ 1535983 w 4426667"/>
                <a:gd name="connsiteY132" fmla="*/ 2228696 h 6063276"/>
                <a:gd name="connsiteX133" fmla="*/ 1432745 w 4426667"/>
                <a:gd name="connsiteY133" fmla="*/ 2081212 h 6063276"/>
                <a:gd name="connsiteX134" fmla="*/ 1314757 w 4426667"/>
                <a:gd name="connsiteY134" fmla="*/ 2007470 h 6063276"/>
                <a:gd name="connsiteX135" fmla="*/ 1285261 w 4426667"/>
                <a:gd name="connsiteY135" fmla="*/ 1992721 h 6063276"/>
                <a:gd name="connsiteX136" fmla="*/ 1123028 w 4426667"/>
                <a:gd name="connsiteY136" fmla="*/ 1933728 h 6063276"/>
                <a:gd name="connsiteX137" fmla="*/ 1064035 w 4426667"/>
                <a:gd name="connsiteY137" fmla="*/ 1786244 h 6063276"/>
                <a:gd name="connsiteX138" fmla="*/ 828061 w 4426667"/>
                <a:gd name="connsiteY138" fmla="*/ 1683005 h 6063276"/>
                <a:gd name="connsiteX139" fmla="*/ 592086 w 4426667"/>
                <a:gd name="connsiteY139" fmla="*/ 1520773 h 6063276"/>
                <a:gd name="connsiteX140" fmla="*/ 415106 w 4426667"/>
                <a:gd name="connsiteY140" fmla="*/ 1402786 h 6063276"/>
                <a:gd name="connsiteX141" fmla="*/ 282370 w 4426667"/>
                <a:gd name="connsiteY141" fmla="*/ 1181560 h 6063276"/>
                <a:gd name="connsiteX142" fmla="*/ 385609 w 4426667"/>
                <a:gd name="connsiteY142" fmla="*/ 1034076 h 6063276"/>
                <a:gd name="connsiteX143" fmla="*/ 297119 w 4426667"/>
                <a:gd name="connsiteY143" fmla="*/ 842347 h 6063276"/>
                <a:gd name="connsiteX144" fmla="*/ 0 w 4426667"/>
                <a:gd name="connsiteY144" fmla="*/ 0 h 6063276"/>
                <a:gd name="connsiteX0" fmla="*/ 2151 w 4426667"/>
                <a:gd name="connsiteY0" fmla="*/ 1689 h 6063276"/>
                <a:gd name="connsiteX1" fmla="*/ 149635 w 4426667"/>
                <a:gd name="connsiteY1" fmla="*/ 90179 h 6063276"/>
                <a:gd name="connsiteX2" fmla="*/ 282370 w 4426667"/>
                <a:gd name="connsiteY2" fmla="*/ 340902 h 6063276"/>
                <a:gd name="connsiteX3" fmla="*/ 474099 w 4426667"/>
                <a:gd name="connsiteY3" fmla="*/ 399896 h 6063276"/>
                <a:gd name="connsiteX4" fmla="*/ 518345 w 4426667"/>
                <a:gd name="connsiteY4" fmla="*/ 370399 h 6063276"/>
                <a:gd name="connsiteX5" fmla="*/ 651080 w 4426667"/>
                <a:gd name="connsiteY5" fmla="*/ 503134 h 6063276"/>
                <a:gd name="connsiteX6" fmla="*/ 636332 w 4426667"/>
                <a:gd name="connsiteY6" fmla="*/ 591625 h 6063276"/>
                <a:gd name="connsiteX7" fmla="*/ 710074 w 4426667"/>
                <a:gd name="connsiteY7" fmla="*/ 694863 h 6063276"/>
                <a:gd name="connsiteX8" fmla="*/ 813312 w 4426667"/>
                <a:gd name="connsiteY8" fmla="*/ 680115 h 6063276"/>
                <a:gd name="connsiteX9" fmla="*/ 901803 w 4426667"/>
                <a:gd name="connsiteY9" fmla="*/ 916089 h 6063276"/>
                <a:gd name="connsiteX10" fmla="*/ 975545 w 4426667"/>
                <a:gd name="connsiteY10" fmla="*/ 1019328 h 6063276"/>
                <a:gd name="connsiteX11" fmla="*/ 931299 w 4426667"/>
                <a:gd name="connsiteY11" fmla="*/ 1107818 h 6063276"/>
                <a:gd name="connsiteX12" fmla="*/ 872306 w 4426667"/>
                <a:gd name="connsiteY12" fmla="*/ 1166812 h 6063276"/>
                <a:gd name="connsiteX13" fmla="*/ 887054 w 4426667"/>
                <a:gd name="connsiteY13" fmla="*/ 1284799 h 6063276"/>
                <a:gd name="connsiteX14" fmla="*/ 887054 w 4426667"/>
                <a:gd name="connsiteY14" fmla="*/ 1461779 h 6063276"/>
                <a:gd name="connsiteX15" fmla="*/ 1108280 w 4426667"/>
                <a:gd name="connsiteY15" fmla="*/ 1579767 h 6063276"/>
                <a:gd name="connsiteX16" fmla="*/ 1300009 w 4426667"/>
                <a:gd name="connsiteY16" fmla="*/ 1609263 h 6063276"/>
                <a:gd name="connsiteX17" fmla="*/ 1432745 w 4426667"/>
                <a:gd name="connsiteY17" fmla="*/ 1476528 h 6063276"/>
                <a:gd name="connsiteX18" fmla="*/ 1550732 w 4426667"/>
                <a:gd name="connsiteY18" fmla="*/ 1491276 h 6063276"/>
                <a:gd name="connsiteX19" fmla="*/ 1550732 w 4426667"/>
                <a:gd name="connsiteY19" fmla="*/ 1491276 h 6063276"/>
                <a:gd name="connsiteX20" fmla="*/ 1594977 w 4426667"/>
                <a:gd name="connsiteY20" fmla="*/ 1520773 h 6063276"/>
                <a:gd name="connsiteX21" fmla="*/ 1535983 w 4426667"/>
                <a:gd name="connsiteY21" fmla="*/ 1594515 h 6063276"/>
                <a:gd name="connsiteX22" fmla="*/ 1535983 w 4426667"/>
                <a:gd name="connsiteY22" fmla="*/ 1653508 h 6063276"/>
                <a:gd name="connsiteX23" fmla="*/ 1491738 w 4426667"/>
                <a:gd name="connsiteY23" fmla="*/ 1727250 h 6063276"/>
                <a:gd name="connsiteX24" fmla="*/ 1417996 w 4426667"/>
                <a:gd name="connsiteY24" fmla="*/ 1859986 h 6063276"/>
                <a:gd name="connsiteX25" fmla="*/ 1535983 w 4426667"/>
                <a:gd name="connsiteY25" fmla="*/ 1933728 h 6063276"/>
                <a:gd name="connsiteX26" fmla="*/ 1668719 w 4426667"/>
                <a:gd name="connsiteY26" fmla="*/ 1948476 h 6063276"/>
                <a:gd name="connsiteX27" fmla="*/ 1816203 w 4426667"/>
                <a:gd name="connsiteY27" fmla="*/ 2036967 h 6063276"/>
                <a:gd name="connsiteX28" fmla="*/ 1683467 w 4426667"/>
                <a:gd name="connsiteY28" fmla="*/ 2213947 h 6063276"/>
                <a:gd name="connsiteX29" fmla="*/ 1683467 w 4426667"/>
                <a:gd name="connsiteY29" fmla="*/ 2302438 h 6063276"/>
                <a:gd name="connsiteX30" fmla="*/ 1742461 w 4426667"/>
                <a:gd name="connsiteY30" fmla="*/ 2405676 h 6063276"/>
                <a:gd name="connsiteX31" fmla="*/ 1830951 w 4426667"/>
                <a:gd name="connsiteY31" fmla="*/ 2464670 h 6063276"/>
                <a:gd name="connsiteX32" fmla="*/ 2007932 w 4426667"/>
                <a:gd name="connsiteY32" fmla="*/ 2435173 h 6063276"/>
                <a:gd name="connsiteX33" fmla="*/ 2096422 w 4426667"/>
                <a:gd name="connsiteY33" fmla="*/ 2494167 h 6063276"/>
                <a:gd name="connsiteX34" fmla="*/ 2096422 w 4426667"/>
                <a:gd name="connsiteY34" fmla="*/ 2494167 h 6063276"/>
                <a:gd name="connsiteX35" fmla="*/ 2155415 w 4426667"/>
                <a:gd name="connsiteY35" fmla="*/ 2582657 h 6063276"/>
                <a:gd name="connsiteX36" fmla="*/ 2229157 w 4426667"/>
                <a:gd name="connsiteY36" fmla="*/ 2523663 h 6063276"/>
                <a:gd name="connsiteX37" fmla="*/ 2406138 w 4426667"/>
                <a:gd name="connsiteY37" fmla="*/ 2435173 h 6063276"/>
                <a:gd name="connsiteX38" fmla="*/ 2302899 w 4426667"/>
                <a:gd name="connsiteY38" fmla="*/ 2626902 h 6063276"/>
                <a:gd name="connsiteX39" fmla="*/ 2406138 w 4426667"/>
                <a:gd name="connsiteY39" fmla="*/ 2626902 h 6063276"/>
                <a:gd name="connsiteX40" fmla="*/ 2509377 w 4426667"/>
                <a:gd name="connsiteY40" fmla="*/ 2641650 h 6063276"/>
                <a:gd name="connsiteX41" fmla="*/ 2538874 w 4426667"/>
                <a:gd name="connsiteY41" fmla="*/ 2553160 h 6063276"/>
                <a:gd name="connsiteX42" fmla="*/ 2819093 w 4426667"/>
                <a:gd name="connsiteY42" fmla="*/ 2597405 h 6063276"/>
                <a:gd name="connsiteX43" fmla="*/ 2966577 w 4426667"/>
                <a:gd name="connsiteY43" fmla="*/ 2641650 h 6063276"/>
                <a:gd name="connsiteX44" fmla="*/ 3025570 w 4426667"/>
                <a:gd name="connsiteY44" fmla="*/ 2744889 h 6063276"/>
                <a:gd name="connsiteX45" fmla="*/ 3099312 w 4426667"/>
                <a:gd name="connsiteY45" fmla="*/ 2818631 h 6063276"/>
                <a:gd name="connsiteX46" fmla="*/ 3232048 w 4426667"/>
                <a:gd name="connsiteY46" fmla="*/ 2907121 h 6063276"/>
                <a:gd name="connsiteX47" fmla="*/ 3350035 w 4426667"/>
                <a:gd name="connsiteY47" fmla="*/ 2921870 h 6063276"/>
                <a:gd name="connsiteX48" fmla="*/ 3482770 w 4426667"/>
                <a:gd name="connsiteY48" fmla="*/ 3010360 h 6063276"/>
                <a:gd name="connsiteX49" fmla="*/ 3556512 w 4426667"/>
                <a:gd name="connsiteY49" fmla="*/ 3054605 h 6063276"/>
                <a:gd name="connsiteX50" fmla="*/ 3615506 w 4426667"/>
                <a:gd name="connsiteY50" fmla="*/ 3143096 h 6063276"/>
                <a:gd name="connsiteX51" fmla="*/ 3615506 w 4426667"/>
                <a:gd name="connsiteY51" fmla="*/ 3202089 h 6063276"/>
                <a:gd name="connsiteX52" fmla="*/ 3556512 w 4426667"/>
                <a:gd name="connsiteY52" fmla="*/ 3320076 h 6063276"/>
                <a:gd name="connsiteX53" fmla="*/ 3630254 w 4426667"/>
                <a:gd name="connsiteY53" fmla="*/ 3305328 h 6063276"/>
                <a:gd name="connsiteX54" fmla="*/ 3645003 w 4426667"/>
                <a:gd name="connsiteY54" fmla="*/ 3379070 h 6063276"/>
                <a:gd name="connsiteX55" fmla="*/ 3748241 w 4426667"/>
                <a:gd name="connsiteY55" fmla="*/ 3334825 h 6063276"/>
                <a:gd name="connsiteX56" fmla="*/ 3851480 w 4426667"/>
                <a:gd name="connsiteY56" fmla="*/ 3349573 h 6063276"/>
                <a:gd name="connsiteX57" fmla="*/ 3925222 w 4426667"/>
                <a:gd name="connsiteY57" fmla="*/ 3452812 h 6063276"/>
                <a:gd name="connsiteX58" fmla="*/ 4043209 w 4426667"/>
                <a:gd name="connsiteY58" fmla="*/ 3452812 h 6063276"/>
                <a:gd name="connsiteX59" fmla="*/ 4131699 w 4426667"/>
                <a:gd name="connsiteY59" fmla="*/ 3511805 h 6063276"/>
                <a:gd name="connsiteX60" fmla="*/ 4190693 w 4426667"/>
                <a:gd name="connsiteY60" fmla="*/ 3467560 h 6063276"/>
                <a:gd name="connsiteX61" fmla="*/ 4293932 w 4426667"/>
                <a:gd name="connsiteY61" fmla="*/ 3644541 h 6063276"/>
                <a:gd name="connsiteX62" fmla="*/ 4411919 w 4426667"/>
                <a:gd name="connsiteY62" fmla="*/ 3644541 h 6063276"/>
                <a:gd name="connsiteX63" fmla="*/ 4426667 w 4426667"/>
                <a:gd name="connsiteY63" fmla="*/ 3821521 h 6063276"/>
                <a:gd name="connsiteX64" fmla="*/ 4234938 w 4426667"/>
                <a:gd name="connsiteY64" fmla="*/ 3954257 h 6063276"/>
                <a:gd name="connsiteX65" fmla="*/ 4220190 w 4426667"/>
                <a:gd name="connsiteY65" fmla="*/ 3998502 h 6063276"/>
                <a:gd name="connsiteX66" fmla="*/ 4116951 w 4426667"/>
                <a:gd name="connsiteY66" fmla="*/ 4072244 h 6063276"/>
                <a:gd name="connsiteX67" fmla="*/ 4072706 w 4426667"/>
                <a:gd name="connsiteY67" fmla="*/ 4308218 h 6063276"/>
                <a:gd name="connsiteX68" fmla="*/ 3880977 w 4426667"/>
                <a:gd name="connsiteY68" fmla="*/ 4573689 h 6063276"/>
                <a:gd name="connsiteX69" fmla="*/ 3733493 w 4426667"/>
                <a:gd name="connsiteY69" fmla="*/ 4573689 h 6063276"/>
                <a:gd name="connsiteX70" fmla="*/ 3512267 w 4426667"/>
                <a:gd name="connsiteY70" fmla="*/ 4632683 h 6063276"/>
                <a:gd name="connsiteX71" fmla="*/ 3453274 w 4426667"/>
                <a:gd name="connsiteY71" fmla="*/ 4809663 h 6063276"/>
                <a:gd name="connsiteX72" fmla="*/ 3261545 w 4426667"/>
                <a:gd name="connsiteY72" fmla="*/ 5016141 h 6063276"/>
                <a:gd name="connsiteX73" fmla="*/ 3261545 w 4426667"/>
                <a:gd name="connsiteY73" fmla="*/ 4898154 h 6063276"/>
                <a:gd name="connsiteX74" fmla="*/ 3173054 w 4426667"/>
                <a:gd name="connsiteY74" fmla="*/ 5045638 h 6063276"/>
                <a:gd name="connsiteX75" fmla="*/ 3040319 w 4426667"/>
                <a:gd name="connsiteY75" fmla="*/ 5134128 h 6063276"/>
                <a:gd name="connsiteX76" fmla="*/ 2951828 w 4426667"/>
                <a:gd name="connsiteY76" fmla="*/ 5134128 h 6063276"/>
                <a:gd name="connsiteX77" fmla="*/ 2907583 w 4426667"/>
                <a:gd name="connsiteY77" fmla="*/ 5104631 h 6063276"/>
                <a:gd name="connsiteX78" fmla="*/ 2951828 w 4426667"/>
                <a:gd name="connsiteY78" fmla="*/ 5207870 h 6063276"/>
                <a:gd name="connsiteX79" fmla="*/ 2819093 w 4426667"/>
                <a:gd name="connsiteY79" fmla="*/ 5355354 h 6063276"/>
                <a:gd name="connsiteX80" fmla="*/ 2686357 w 4426667"/>
                <a:gd name="connsiteY80" fmla="*/ 5355354 h 6063276"/>
                <a:gd name="connsiteX81" fmla="*/ 2656861 w 4426667"/>
                <a:gd name="connsiteY81" fmla="*/ 5443844 h 6063276"/>
                <a:gd name="connsiteX82" fmla="*/ 2583119 w 4426667"/>
                <a:gd name="connsiteY82" fmla="*/ 5443844 h 6063276"/>
                <a:gd name="connsiteX83" fmla="*/ 2597867 w 4426667"/>
                <a:gd name="connsiteY83" fmla="*/ 5488089 h 6063276"/>
                <a:gd name="connsiteX84" fmla="*/ 2524125 w 4426667"/>
                <a:gd name="connsiteY84" fmla="*/ 5532334 h 6063276"/>
                <a:gd name="connsiteX85" fmla="*/ 2494628 w 4426667"/>
                <a:gd name="connsiteY85" fmla="*/ 5650321 h 6063276"/>
                <a:gd name="connsiteX86" fmla="*/ 2494628 w 4426667"/>
                <a:gd name="connsiteY86" fmla="*/ 5650321 h 6063276"/>
                <a:gd name="connsiteX87" fmla="*/ 2391390 w 4426667"/>
                <a:gd name="connsiteY87" fmla="*/ 5738812 h 6063276"/>
                <a:gd name="connsiteX88" fmla="*/ 2479880 w 4426667"/>
                <a:gd name="connsiteY88" fmla="*/ 5797805 h 6063276"/>
                <a:gd name="connsiteX89" fmla="*/ 2361893 w 4426667"/>
                <a:gd name="connsiteY89" fmla="*/ 5960038 h 6063276"/>
                <a:gd name="connsiteX90" fmla="*/ 2317648 w 4426667"/>
                <a:gd name="connsiteY90" fmla="*/ 6063276 h 6063276"/>
                <a:gd name="connsiteX91" fmla="*/ 2273403 w 4426667"/>
                <a:gd name="connsiteY91" fmla="*/ 6019031 h 6063276"/>
                <a:gd name="connsiteX92" fmla="*/ 2273403 w 4426667"/>
                <a:gd name="connsiteY92" fmla="*/ 6019031 h 6063276"/>
                <a:gd name="connsiteX93" fmla="*/ 2199661 w 4426667"/>
                <a:gd name="connsiteY93" fmla="*/ 5974786 h 6063276"/>
                <a:gd name="connsiteX94" fmla="*/ 2155415 w 4426667"/>
                <a:gd name="connsiteY94" fmla="*/ 5901044 h 6063276"/>
                <a:gd name="connsiteX95" fmla="*/ 2199661 w 4426667"/>
                <a:gd name="connsiteY95" fmla="*/ 5783057 h 6063276"/>
                <a:gd name="connsiteX96" fmla="*/ 2125919 w 4426667"/>
                <a:gd name="connsiteY96" fmla="*/ 5650321 h 6063276"/>
                <a:gd name="connsiteX97" fmla="*/ 2229157 w 4426667"/>
                <a:gd name="connsiteY97" fmla="*/ 5561831 h 6063276"/>
                <a:gd name="connsiteX98" fmla="*/ 2229157 w 4426667"/>
                <a:gd name="connsiteY98" fmla="*/ 5473341 h 6063276"/>
                <a:gd name="connsiteX99" fmla="*/ 2199661 w 4426667"/>
                <a:gd name="connsiteY99" fmla="*/ 5325857 h 6063276"/>
                <a:gd name="connsiteX100" fmla="*/ 2214409 w 4426667"/>
                <a:gd name="connsiteY100" fmla="*/ 5163625 h 6063276"/>
                <a:gd name="connsiteX101" fmla="*/ 2258654 w 4426667"/>
                <a:gd name="connsiteY101" fmla="*/ 4824412 h 6063276"/>
                <a:gd name="connsiteX102" fmla="*/ 2302899 w 4426667"/>
                <a:gd name="connsiteY102" fmla="*/ 4617934 h 6063276"/>
                <a:gd name="connsiteX103" fmla="*/ 2332396 w 4426667"/>
                <a:gd name="connsiteY103" fmla="*/ 4514696 h 6063276"/>
                <a:gd name="connsiteX104" fmla="*/ 2361893 w 4426667"/>
                <a:gd name="connsiteY104" fmla="*/ 4204979 h 6063276"/>
                <a:gd name="connsiteX105" fmla="*/ 2332396 w 4426667"/>
                <a:gd name="connsiteY105" fmla="*/ 4086992 h 6063276"/>
                <a:gd name="connsiteX106" fmla="*/ 2243906 w 4426667"/>
                <a:gd name="connsiteY106" fmla="*/ 3998502 h 6063276"/>
                <a:gd name="connsiteX107" fmla="*/ 2155415 w 4426667"/>
                <a:gd name="connsiteY107" fmla="*/ 3983754 h 6063276"/>
                <a:gd name="connsiteX108" fmla="*/ 2022680 w 4426667"/>
                <a:gd name="connsiteY108" fmla="*/ 3806773 h 6063276"/>
                <a:gd name="connsiteX109" fmla="*/ 1978435 w 4426667"/>
                <a:gd name="connsiteY109" fmla="*/ 3718283 h 6063276"/>
                <a:gd name="connsiteX110" fmla="*/ 1934190 w 4426667"/>
                <a:gd name="connsiteY110" fmla="*/ 3674038 h 6063276"/>
                <a:gd name="connsiteX111" fmla="*/ 1904693 w 4426667"/>
                <a:gd name="connsiteY111" fmla="*/ 3629792 h 6063276"/>
                <a:gd name="connsiteX112" fmla="*/ 1904693 w 4426667"/>
                <a:gd name="connsiteY112" fmla="*/ 3482308 h 6063276"/>
                <a:gd name="connsiteX113" fmla="*/ 1771957 w 4426667"/>
                <a:gd name="connsiteY113" fmla="*/ 3364321 h 6063276"/>
                <a:gd name="connsiteX114" fmla="*/ 1786706 w 4426667"/>
                <a:gd name="connsiteY114" fmla="*/ 3305328 h 6063276"/>
                <a:gd name="connsiteX115" fmla="*/ 1875196 w 4426667"/>
                <a:gd name="connsiteY115" fmla="*/ 3261083 h 6063276"/>
                <a:gd name="connsiteX116" fmla="*/ 1875196 w 4426667"/>
                <a:gd name="connsiteY116" fmla="*/ 3202089 h 6063276"/>
                <a:gd name="connsiteX117" fmla="*/ 1875196 w 4426667"/>
                <a:gd name="connsiteY117" fmla="*/ 3202089 h 6063276"/>
                <a:gd name="connsiteX118" fmla="*/ 1830951 w 4426667"/>
                <a:gd name="connsiteY118" fmla="*/ 3084102 h 6063276"/>
                <a:gd name="connsiteX119" fmla="*/ 1948938 w 4426667"/>
                <a:gd name="connsiteY119" fmla="*/ 2966115 h 6063276"/>
                <a:gd name="connsiteX120" fmla="*/ 2081674 w 4426667"/>
                <a:gd name="connsiteY120" fmla="*/ 2907121 h 6063276"/>
                <a:gd name="connsiteX121" fmla="*/ 2081674 w 4426667"/>
                <a:gd name="connsiteY121" fmla="*/ 2744889 h 6063276"/>
                <a:gd name="connsiteX122" fmla="*/ 2081674 w 4426667"/>
                <a:gd name="connsiteY122" fmla="*/ 2656399 h 6063276"/>
                <a:gd name="connsiteX123" fmla="*/ 2081674 w 4426667"/>
                <a:gd name="connsiteY123" fmla="*/ 2626902 h 6063276"/>
                <a:gd name="connsiteX124" fmla="*/ 2037428 w 4426667"/>
                <a:gd name="connsiteY124" fmla="*/ 2597405 h 6063276"/>
                <a:gd name="connsiteX125" fmla="*/ 2037428 w 4426667"/>
                <a:gd name="connsiteY125" fmla="*/ 2508915 h 6063276"/>
                <a:gd name="connsiteX126" fmla="*/ 1978435 w 4426667"/>
                <a:gd name="connsiteY126" fmla="*/ 2494167 h 6063276"/>
                <a:gd name="connsiteX127" fmla="*/ 1875196 w 4426667"/>
                <a:gd name="connsiteY127" fmla="*/ 2494167 h 6063276"/>
                <a:gd name="connsiteX128" fmla="*/ 1919441 w 4426667"/>
                <a:gd name="connsiteY128" fmla="*/ 2567908 h 6063276"/>
                <a:gd name="connsiteX129" fmla="*/ 1845699 w 4426667"/>
                <a:gd name="connsiteY129" fmla="*/ 2567908 h 6063276"/>
                <a:gd name="connsiteX130" fmla="*/ 1668719 w 4426667"/>
                <a:gd name="connsiteY130" fmla="*/ 2464670 h 6063276"/>
                <a:gd name="connsiteX131" fmla="*/ 1535983 w 4426667"/>
                <a:gd name="connsiteY131" fmla="*/ 2331934 h 6063276"/>
                <a:gd name="connsiteX132" fmla="*/ 1535983 w 4426667"/>
                <a:gd name="connsiteY132" fmla="*/ 2228696 h 6063276"/>
                <a:gd name="connsiteX133" fmla="*/ 1432745 w 4426667"/>
                <a:gd name="connsiteY133" fmla="*/ 2081212 h 6063276"/>
                <a:gd name="connsiteX134" fmla="*/ 1314757 w 4426667"/>
                <a:gd name="connsiteY134" fmla="*/ 2007470 h 6063276"/>
                <a:gd name="connsiteX135" fmla="*/ 1285261 w 4426667"/>
                <a:gd name="connsiteY135" fmla="*/ 1992721 h 6063276"/>
                <a:gd name="connsiteX136" fmla="*/ 1123028 w 4426667"/>
                <a:gd name="connsiteY136" fmla="*/ 1933728 h 6063276"/>
                <a:gd name="connsiteX137" fmla="*/ 1064035 w 4426667"/>
                <a:gd name="connsiteY137" fmla="*/ 1786244 h 6063276"/>
                <a:gd name="connsiteX138" fmla="*/ 828061 w 4426667"/>
                <a:gd name="connsiteY138" fmla="*/ 1683005 h 6063276"/>
                <a:gd name="connsiteX139" fmla="*/ 592086 w 4426667"/>
                <a:gd name="connsiteY139" fmla="*/ 1520773 h 6063276"/>
                <a:gd name="connsiteX140" fmla="*/ 589169 w 4426667"/>
                <a:gd name="connsiteY140" fmla="*/ 1516011 h 6063276"/>
                <a:gd name="connsiteX141" fmla="*/ 415106 w 4426667"/>
                <a:gd name="connsiteY141" fmla="*/ 1402786 h 6063276"/>
                <a:gd name="connsiteX142" fmla="*/ 282370 w 4426667"/>
                <a:gd name="connsiteY142" fmla="*/ 1181560 h 6063276"/>
                <a:gd name="connsiteX143" fmla="*/ 385609 w 4426667"/>
                <a:gd name="connsiteY143" fmla="*/ 1034076 h 6063276"/>
                <a:gd name="connsiteX144" fmla="*/ 297119 w 4426667"/>
                <a:gd name="connsiteY144" fmla="*/ 842347 h 6063276"/>
                <a:gd name="connsiteX145" fmla="*/ 0 w 4426667"/>
                <a:gd name="connsiteY145" fmla="*/ 0 h 6063276"/>
                <a:gd name="connsiteX0" fmla="*/ 2151 w 4426667"/>
                <a:gd name="connsiteY0" fmla="*/ 1689 h 6063276"/>
                <a:gd name="connsiteX1" fmla="*/ 149635 w 4426667"/>
                <a:gd name="connsiteY1" fmla="*/ 90179 h 6063276"/>
                <a:gd name="connsiteX2" fmla="*/ 282370 w 4426667"/>
                <a:gd name="connsiteY2" fmla="*/ 340902 h 6063276"/>
                <a:gd name="connsiteX3" fmla="*/ 474099 w 4426667"/>
                <a:gd name="connsiteY3" fmla="*/ 399896 h 6063276"/>
                <a:gd name="connsiteX4" fmla="*/ 518345 w 4426667"/>
                <a:gd name="connsiteY4" fmla="*/ 370399 h 6063276"/>
                <a:gd name="connsiteX5" fmla="*/ 651080 w 4426667"/>
                <a:gd name="connsiteY5" fmla="*/ 503134 h 6063276"/>
                <a:gd name="connsiteX6" fmla="*/ 636332 w 4426667"/>
                <a:gd name="connsiteY6" fmla="*/ 591625 h 6063276"/>
                <a:gd name="connsiteX7" fmla="*/ 710074 w 4426667"/>
                <a:gd name="connsiteY7" fmla="*/ 694863 h 6063276"/>
                <a:gd name="connsiteX8" fmla="*/ 813312 w 4426667"/>
                <a:gd name="connsiteY8" fmla="*/ 680115 h 6063276"/>
                <a:gd name="connsiteX9" fmla="*/ 901803 w 4426667"/>
                <a:gd name="connsiteY9" fmla="*/ 916089 h 6063276"/>
                <a:gd name="connsiteX10" fmla="*/ 975545 w 4426667"/>
                <a:gd name="connsiteY10" fmla="*/ 1019328 h 6063276"/>
                <a:gd name="connsiteX11" fmla="*/ 931299 w 4426667"/>
                <a:gd name="connsiteY11" fmla="*/ 1107818 h 6063276"/>
                <a:gd name="connsiteX12" fmla="*/ 872306 w 4426667"/>
                <a:gd name="connsiteY12" fmla="*/ 1166812 h 6063276"/>
                <a:gd name="connsiteX13" fmla="*/ 887054 w 4426667"/>
                <a:gd name="connsiteY13" fmla="*/ 1284799 h 6063276"/>
                <a:gd name="connsiteX14" fmla="*/ 887054 w 4426667"/>
                <a:gd name="connsiteY14" fmla="*/ 1461779 h 6063276"/>
                <a:gd name="connsiteX15" fmla="*/ 1108280 w 4426667"/>
                <a:gd name="connsiteY15" fmla="*/ 1579767 h 6063276"/>
                <a:gd name="connsiteX16" fmla="*/ 1300009 w 4426667"/>
                <a:gd name="connsiteY16" fmla="*/ 1609263 h 6063276"/>
                <a:gd name="connsiteX17" fmla="*/ 1432745 w 4426667"/>
                <a:gd name="connsiteY17" fmla="*/ 1476528 h 6063276"/>
                <a:gd name="connsiteX18" fmla="*/ 1550732 w 4426667"/>
                <a:gd name="connsiteY18" fmla="*/ 1491276 h 6063276"/>
                <a:gd name="connsiteX19" fmla="*/ 1550732 w 4426667"/>
                <a:gd name="connsiteY19" fmla="*/ 1491276 h 6063276"/>
                <a:gd name="connsiteX20" fmla="*/ 1594977 w 4426667"/>
                <a:gd name="connsiteY20" fmla="*/ 1520773 h 6063276"/>
                <a:gd name="connsiteX21" fmla="*/ 1535983 w 4426667"/>
                <a:gd name="connsiteY21" fmla="*/ 1594515 h 6063276"/>
                <a:gd name="connsiteX22" fmla="*/ 1535983 w 4426667"/>
                <a:gd name="connsiteY22" fmla="*/ 1653508 h 6063276"/>
                <a:gd name="connsiteX23" fmla="*/ 1491738 w 4426667"/>
                <a:gd name="connsiteY23" fmla="*/ 1727250 h 6063276"/>
                <a:gd name="connsiteX24" fmla="*/ 1417996 w 4426667"/>
                <a:gd name="connsiteY24" fmla="*/ 1859986 h 6063276"/>
                <a:gd name="connsiteX25" fmla="*/ 1535983 w 4426667"/>
                <a:gd name="connsiteY25" fmla="*/ 1933728 h 6063276"/>
                <a:gd name="connsiteX26" fmla="*/ 1668719 w 4426667"/>
                <a:gd name="connsiteY26" fmla="*/ 1948476 h 6063276"/>
                <a:gd name="connsiteX27" fmla="*/ 1816203 w 4426667"/>
                <a:gd name="connsiteY27" fmla="*/ 2036967 h 6063276"/>
                <a:gd name="connsiteX28" fmla="*/ 1683467 w 4426667"/>
                <a:gd name="connsiteY28" fmla="*/ 2213947 h 6063276"/>
                <a:gd name="connsiteX29" fmla="*/ 1683467 w 4426667"/>
                <a:gd name="connsiteY29" fmla="*/ 2302438 h 6063276"/>
                <a:gd name="connsiteX30" fmla="*/ 1742461 w 4426667"/>
                <a:gd name="connsiteY30" fmla="*/ 2405676 h 6063276"/>
                <a:gd name="connsiteX31" fmla="*/ 1830951 w 4426667"/>
                <a:gd name="connsiteY31" fmla="*/ 2464670 h 6063276"/>
                <a:gd name="connsiteX32" fmla="*/ 2007932 w 4426667"/>
                <a:gd name="connsiteY32" fmla="*/ 2435173 h 6063276"/>
                <a:gd name="connsiteX33" fmla="*/ 2096422 w 4426667"/>
                <a:gd name="connsiteY33" fmla="*/ 2494167 h 6063276"/>
                <a:gd name="connsiteX34" fmla="*/ 2096422 w 4426667"/>
                <a:gd name="connsiteY34" fmla="*/ 2494167 h 6063276"/>
                <a:gd name="connsiteX35" fmla="*/ 2155415 w 4426667"/>
                <a:gd name="connsiteY35" fmla="*/ 2582657 h 6063276"/>
                <a:gd name="connsiteX36" fmla="*/ 2229157 w 4426667"/>
                <a:gd name="connsiteY36" fmla="*/ 2523663 h 6063276"/>
                <a:gd name="connsiteX37" fmla="*/ 2406138 w 4426667"/>
                <a:gd name="connsiteY37" fmla="*/ 2435173 h 6063276"/>
                <a:gd name="connsiteX38" fmla="*/ 2302899 w 4426667"/>
                <a:gd name="connsiteY38" fmla="*/ 2626902 h 6063276"/>
                <a:gd name="connsiteX39" fmla="*/ 2406138 w 4426667"/>
                <a:gd name="connsiteY39" fmla="*/ 2626902 h 6063276"/>
                <a:gd name="connsiteX40" fmla="*/ 2509377 w 4426667"/>
                <a:gd name="connsiteY40" fmla="*/ 2641650 h 6063276"/>
                <a:gd name="connsiteX41" fmla="*/ 2538874 w 4426667"/>
                <a:gd name="connsiteY41" fmla="*/ 2553160 h 6063276"/>
                <a:gd name="connsiteX42" fmla="*/ 2819093 w 4426667"/>
                <a:gd name="connsiteY42" fmla="*/ 2597405 h 6063276"/>
                <a:gd name="connsiteX43" fmla="*/ 2966577 w 4426667"/>
                <a:gd name="connsiteY43" fmla="*/ 2641650 h 6063276"/>
                <a:gd name="connsiteX44" fmla="*/ 3025570 w 4426667"/>
                <a:gd name="connsiteY44" fmla="*/ 2744889 h 6063276"/>
                <a:gd name="connsiteX45" fmla="*/ 3099312 w 4426667"/>
                <a:gd name="connsiteY45" fmla="*/ 2818631 h 6063276"/>
                <a:gd name="connsiteX46" fmla="*/ 3232048 w 4426667"/>
                <a:gd name="connsiteY46" fmla="*/ 2907121 h 6063276"/>
                <a:gd name="connsiteX47" fmla="*/ 3350035 w 4426667"/>
                <a:gd name="connsiteY47" fmla="*/ 2921870 h 6063276"/>
                <a:gd name="connsiteX48" fmla="*/ 3482770 w 4426667"/>
                <a:gd name="connsiteY48" fmla="*/ 3010360 h 6063276"/>
                <a:gd name="connsiteX49" fmla="*/ 3556512 w 4426667"/>
                <a:gd name="connsiteY49" fmla="*/ 3054605 h 6063276"/>
                <a:gd name="connsiteX50" fmla="*/ 3615506 w 4426667"/>
                <a:gd name="connsiteY50" fmla="*/ 3143096 h 6063276"/>
                <a:gd name="connsiteX51" fmla="*/ 3615506 w 4426667"/>
                <a:gd name="connsiteY51" fmla="*/ 3202089 h 6063276"/>
                <a:gd name="connsiteX52" fmla="*/ 3556512 w 4426667"/>
                <a:gd name="connsiteY52" fmla="*/ 3320076 h 6063276"/>
                <a:gd name="connsiteX53" fmla="*/ 3630254 w 4426667"/>
                <a:gd name="connsiteY53" fmla="*/ 3305328 h 6063276"/>
                <a:gd name="connsiteX54" fmla="*/ 3645003 w 4426667"/>
                <a:gd name="connsiteY54" fmla="*/ 3379070 h 6063276"/>
                <a:gd name="connsiteX55" fmla="*/ 3748241 w 4426667"/>
                <a:gd name="connsiteY55" fmla="*/ 3334825 h 6063276"/>
                <a:gd name="connsiteX56" fmla="*/ 3851480 w 4426667"/>
                <a:gd name="connsiteY56" fmla="*/ 3349573 h 6063276"/>
                <a:gd name="connsiteX57" fmla="*/ 3925222 w 4426667"/>
                <a:gd name="connsiteY57" fmla="*/ 3452812 h 6063276"/>
                <a:gd name="connsiteX58" fmla="*/ 4043209 w 4426667"/>
                <a:gd name="connsiteY58" fmla="*/ 3452812 h 6063276"/>
                <a:gd name="connsiteX59" fmla="*/ 4131699 w 4426667"/>
                <a:gd name="connsiteY59" fmla="*/ 3511805 h 6063276"/>
                <a:gd name="connsiteX60" fmla="*/ 4190693 w 4426667"/>
                <a:gd name="connsiteY60" fmla="*/ 3467560 h 6063276"/>
                <a:gd name="connsiteX61" fmla="*/ 4293932 w 4426667"/>
                <a:gd name="connsiteY61" fmla="*/ 3644541 h 6063276"/>
                <a:gd name="connsiteX62" fmla="*/ 4411919 w 4426667"/>
                <a:gd name="connsiteY62" fmla="*/ 3644541 h 6063276"/>
                <a:gd name="connsiteX63" fmla="*/ 4426667 w 4426667"/>
                <a:gd name="connsiteY63" fmla="*/ 3821521 h 6063276"/>
                <a:gd name="connsiteX64" fmla="*/ 4234938 w 4426667"/>
                <a:gd name="connsiteY64" fmla="*/ 3954257 h 6063276"/>
                <a:gd name="connsiteX65" fmla="*/ 4220190 w 4426667"/>
                <a:gd name="connsiteY65" fmla="*/ 3998502 h 6063276"/>
                <a:gd name="connsiteX66" fmla="*/ 4116951 w 4426667"/>
                <a:gd name="connsiteY66" fmla="*/ 4072244 h 6063276"/>
                <a:gd name="connsiteX67" fmla="*/ 4072706 w 4426667"/>
                <a:gd name="connsiteY67" fmla="*/ 4308218 h 6063276"/>
                <a:gd name="connsiteX68" fmla="*/ 3880977 w 4426667"/>
                <a:gd name="connsiteY68" fmla="*/ 4573689 h 6063276"/>
                <a:gd name="connsiteX69" fmla="*/ 3733493 w 4426667"/>
                <a:gd name="connsiteY69" fmla="*/ 4573689 h 6063276"/>
                <a:gd name="connsiteX70" fmla="*/ 3512267 w 4426667"/>
                <a:gd name="connsiteY70" fmla="*/ 4632683 h 6063276"/>
                <a:gd name="connsiteX71" fmla="*/ 3453274 w 4426667"/>
                <a:gd name="connsiteY71" fmla="*/ 4809663 h 6063276"/>
                <a:gd name="connsiteX72" fmla="*/ 3261545 w 4426667"/>
                <a:gd name="connsiteY72" fmla="*/ 5016141 h 6063276"/>
                <a:gd name="connsiteX73" fmla="*/ 3261545 w 4426667"/>
                <a:gd name="connsiteY73" fmla="*/ 4898154 h 6063276"/>
                <a:gd name="connsiteX74" fmla="*/ 3173054 w 4426667"/>
                <a:gd name="connsiteY74" fmla="*/ 5045638 h 6063276"/>
                <a:gd name="connsiteX75" fmla="*/ 3040319 w 4426667"/>
                <a:gd name="connsiteY75" fmla="*/ 5134128 h 6063276"/>
                <a:gd name="connsiteX76" fmla="*/ 2951828 w 4426667"/>
                <a:gd name="connsiteY76" fmla="*/ 5134128 h 6063276"/>
                <a:gd name="connsiteX77" fmla="*/ 2907583 w 4426667"/>
                <a:gd name="connsiteY77" fmla="*/ 5104631 h 6063276"/>
                <a:gd name="connsiteX78" fmla="*/ 2951828 w 4426667"/>
                <a:gd name="connsiteY78" fmla="*/ 5207870 h 6063276"/>
                <a:gd name="connsiteX79" fmla="*/ 2819093 w 4426667"/>
                <a:gd name="connsiteY79" fmla="*/ 5355354 h 6063276"/>
                <a:gd name="connsiteX80" fmla="*/ 2686357 w 4426667"/>
                <a:gd name="connsiteY80" fmla="*/ 5355354 h 6063276"/>
                <a:gd name="connsiteX81" fmla="*/ 2656861 w 4426667"/>
                <a:gd name="connsiteY81" fmla="*/ 5443844 h 6063276"/>
                <a:gd name="connsiteX82" fmla="*/ 2583119 w 4426667"/>
                <a:gd name="connsiteY82" fmla="*/ 5443844 h 6063276"/>
                <a:gd name="connsiteX83" fmla="*/ 2597867 w 4426667"/>
                <a:gd name="connsiteY83" fmla="*/ 5488089 h 6063276"/>
                <a:gd name="connsiteX84" fmla="*/ 2524125 w 4426667"/>
                <a:gd name="connsiteY84" fmla="*/ 5532334 h 6063276"/>
                <a:gd name="connsiteX85" fmla="*/ 2494628 w 4426667"/>
                <a:gd name="connsiteY85" fmla="*/ 5650321 h 6063276"/>
                <a:gd name="connsiteX86" fmla="*/ 2494628 w 4426667"/>
                <a:gd name="connsiteY86" fmla="*/ 5650321 h 6063276"/>
                <a:gd name="connsiteX87" fmla="*/ 2391390 w 4426667"/>
                <a:gd name="connsiteY87" fmla="*/ 5738812 h 6063276"/>
                <a:gd name="connsiteX88" fmla="*/ 2479880 w 4426667"/>
                <a:gd name="connsiteY88" fmla="*/ 5797805 h 6063276"/>
                <a:gd name="connsiteX89" fmla="*/ 2361893 w 4426667"/>
                <a:gd name="connsiteY89" fmla="*/ 5960038 h 6063276"/>
                <a:gd name="connsiteX90" fmla="*/ 2317648 w 4426667"/>
                <a:gd name="connsiteY90" fmla="*/ 6063276 h 6063276"/>
                <a:gd name="connsiteX91" fmla="*/ 2273403 w 4426667"/>
                <a:gd name="connsiteY91" fmla="*/ 6019031 h 6063276"/>
                <a:gd name="connsiteX92" fmla="*/ 2273403 w 4426667"/>
                <a:gd name="connsiteY92" fmla="*/ 6019031 h 6063276"/>
                <a:gd name="connsiteX93" fmla="*/ 2199661 w 4426667"/>
                <a:gd name="connsiteY93" fmla="*/ 5974786 h 6063276"/>
                <a:gd name="connsiteX94" fmla="*/ 2155415 w 4426667"/>
                <a:gd name="connsiteY94" fmla="*/ 5901044 h 6063276"/>
                <a:gd name="connsiteX95" fmla="*/ 2199661 w 4426667"/>
                <a:gd name="connsiteY95" fmla="*/ 5783057 h 6063276"/>
                <a:gd name="connsiteX96" fmla="*/ 2125919 w 4426667"/>
                <a:gd name="connsiteY96" fmla="*/ 5650321 h 6063276"/>
                <a:gd name="connsiteX97" fmla="*/ 2229157 w 4426667"/>
                <a:gd name="connsiteY97" fmla="*/ 5561831 h 6063276"/>
                <a:gd name="connsiteX98" fmla="*/ 2229157 w 4426667"/>
                <a:gd name="connsiteY98" fmla="*/ 5473341 h 6063276"/>
                <a:gd name="connsiteX99" fmla="*/ 2199661 w 4426667"/>
                <a:gd name="connsiteY99" fmla="*/ 5325857 h 6063276"/>
                <a:gd name="connsiteX100" fmla="*/ 2214409 w 4426667"/>
                <a:gd name="connsiteY100" fmla="*/ 5163625 h 6063276"/>
                <a:gd name="connsiteX101" fmla="*/ 2258654 w 4426667"/>
                <a:gd name="connsiteY101" fmla="*/ 4824412 h 6063276"/>
                <a:gd name="connsiteX102" fmla="*/ 2302899 w 4426667"/>
                <a:gd name="connsiteY102" fmla="*/ 4617934 h 6063276"/>
                <a:gd name="connsiteX103" fmla="*/ 2332396 w 4426667"/>
                <a:gd name="connsiteY103" fmla="*/ 4514696 h 6063276"/>
                <a:gd name="connsiteX104" fmla="*/ 2361893 w 4426667"/>
                <a:gd name="connsiteY104" fmla="*/ 4204979 h 6063276"/>
                <a:gd name="connsiteX105" fmla="*/ 2332396 w 4426667"/>
                <a:gd name="connsiteY105" fmla="*/ 4086992 h 6063276"/>
                <a:gd name="connsiteX106" fmla="*/ 2243906 w 4426667"/>
                <a:gd name="connsiteY106" fmla="*/ 3998502 h 6063276"/>
                <a:gd name="connsiteX107" fmla="*/ 2155415 w 4426667"/>
                <a:gd name="connsiteY107" fmla="*/ 3983754 h 6063276"/>
                <a:gd name="connsiteX108" fmla="*/ 2022680 w 4426667"/>
                <a:gd name="connsiteY108" fmla="*/ 3806773 h 6063276"/>
                <a:gd name="connsiteX109" fmla="*/ 1978435 w 4426667"/>
                <a:gd name="connsiteY109" fmla="*/ 3718283 h 6063276"/>
                <a:gd name="connsiteX110" fmla="*/ 1934190 w 4426667"/>
                <a:gd name="connsiteY110" fmla="*/ 3674038 h 6063276"/>
                <a:gd name="connsiteX111" fmla="*/ 1904693 w 4426667"/>
                <a:gd name="connsiteY111" fmla="*/ 3629792 h 6063276"/>
                <a:gd name="connsiteX112" fmla="*/ 1904693 w 4426667"/>
                <a:gd name="connsiteY112" fmla="*/ 3482308 h 6063276"/>
                <a:gd name="connsiteX113" fmla="*/ 1771957 w 4426667"/>
                <a:gd name="connsiteY113" fmla="*/ 3364321 h 6063276"/>
                <a:gd name="connsiteX114" fmla="*/ 1786706 w 4426667"/>
                <a:gd name="connsiteY114" fmla="*/ 3305328 h 6063276"/>
                <a:gd name="connsiteX115" fmla="*/ 1875196 w 4426667"/>
                <a:gd name="connsiteY115" fmla="*/ 3261083 h 6063276"/>
                <a:gd name="connsiteX116" fmla="*/ 1875196 w 4426667"/>
                <a:gd name="connsiteY116" fmla="*/ 3202089 h 6063276"/>
                <a:gd name="connsiteX117" fmla="*/ 1875196 w 4426667"/>
                <a:gd name="connsiteY117" fmla="*/ 3202089 h 6063276"/>
                <a:gd name="connsiteX118" fmla="*/ 1830951 w 4426667"/>
                <a:gd name="connsiteY118" fmla="*/ 3084102 h 6063276"/>
                <a:gd name="connsiteX119" fmla="*/ 1948938 w 4426667"/>
                <a:gd name="connsiteY119" fmla="*/ 2966115 h 6063276"/>
                <a:gd name="connsiteX120" fmla="*/ 2081674 w 4426667"/>
                <a:gd name="connsiteY120" fmla="*/ 2907121 h 6063276"/>
                <a:gd name="connsiteX121" fmla="*/ 2081674 w 4426667"/>
                <a:gd name="connsiteY121" fmla="*/ 2744889 h 6063276"/>
                <a:gd name="connsiteX122" fmla="*/ 2081674 w 4426667"/>
                <a:gd name="connsiteY122" fmla="*/ 2656399 h 6063276"/>
                <a:gd name="connsiteX123" fmla="*/ 2081674 w 4426667"/>
                <a:gd name="connsiteY123" fmla="*/ 2626902 h 6063276"/>
                <a:gd name="connsiteX124" fmla="*/ 2037428 w 4426667"/>
                <a:gd name="connsiteY124" fmla="*/ 2597405 h 6063276"/>
                <a:gd name="connsiteX125" fmla="*/ 2037428 w 4426667"/>
                <a:gd name="connsiteY125" fmla="*/ 2508915 h 6063276"/>
                <a:gd name="connsiteX126" fmla="*/ 1978435 w 4426667"/>
                <a:gd name="connsiteY126" fmla="*/ 2494167 h 6063276"/>
                <a:gd name="connsiteX127" fmla="*/ 1875196 w 4426667"/>
                <a:gd name="connsiteY127" fmla="*/ 2494167 h 6063276"/>
                <a:gd name="connsiteX128" fmla="*/ 1919441 w 4426667"/>
                <a:gd name="connsiteY128" fmla="*/ 2567908 h 6063276"/>
                <a:gd name="connsiteX129" fmla="*/ 1845699 w 4426667"/>
                <a:gd name="connsiteY129" fmla="*/ 2567908 h 6063276"/>
                <a:gd name="connsiteX130" fmla="*/ 1668719 w 4426667"/>
                <a:gd name="connsiteY130" fmla="*/ 2464670 h 6063276"/>
                <a:gd name="connsiteX131" fmla="*/ 1535983 w 4426667"/>
                <a:gd name="connsiteY131" fmla="*/ 2331934 h 6063276"/>
                <a:gd name="connsiteX132" fmla="*/ 1535983 w 4426667"/>
                <a:gd name="connsiteY132" fmla="*/ 2228696 h 6063276"/>
                <a:gd name="connsiteX133" fmla="*/ 1432745 w 4426667"/>
                <a:gd name="connsiteY133" fmla="*/ 2081212 h 6063276"/>
                <a:gd name="connsiteX134" fmla="*/ 1314757 w 4426667"/>
                <a:gd name="connsiteY134" fmla="*/ 2007470 h 6063276"/>
                <a:gd name="connsiteX135" fmla="*/ 1285261 w 4426667"/>
                <a:gd name="connsiteY135" fmla="*/ 1992721 h 6063276"/>
                <a:gd name="connsiteX136" fmla="*/ 1123028 w 4426667"/>
                <a:gd name="connsiteY136" fmla="*/ 1933728 h 6063276"/>
                <a:gd name="connsiteX137" fmla="*/ 1064035 w 4426667"/>
                <a:gd name="connsiteY137" fmla="*/ 1786244 h 6063276"/>
                <a:gd name="connsiteX138" fmla="*/ 828061 w 4426667"/>
                <a:gd name="connsiteY138" fmla="*/ 1683005 h 6063276"/>
                <a:gd name="connsiteX139" fmla="*/ 592086 w 4426667"/>
                <a:gd name="connsiteY139" fmla="*/ 1520773 h 6063276"/>
                <a:gd name="connsiteX140" fmla="*/ 589169 w 4426667"/>
                <a:gd name="connsiteY140" fmla="*/ 1516011 h 6063276"/>
                <a:gd name="connsiteX141" fmla="*/ 415106 w 4426667"/>
                <a:gd name="connsiteY141" fmla="*/ 1402786 h 6063276"/>
                <a:gd name="connsiteX142" fmla="*/ 282370 w 4426667"/>
                <a:gd name="connsiteY142" fmla="*/ 1181560 h 6063276"/>
                <a:gd name="connsiteX143" fmla="*/ 385609 w 4426667"/>
                <a:gd name="connsiteY143" fmla="*/ 1034076 h 6063276"/>
                <a:gd name="connsiteX144" fmla="*/ 297119 w 4426667"/>
                <a:gd name="connsiteY144" fmla="*/ 842347 h 6063276"/>
                <a:gd name="connsiteX145" fmla="*/ 0 w 4426667"/>
                <a:gd name="connsiteY145" fmla="*/ 0 h 6063276"/>
                <a:gd name="connsiteX146" fmla="*/ 2151 w 4426667"/>
                <a:gd name="connsiteY146" fmla="*/ 1689 h 6063276"/>
                <a:gd name="connsiteX0" fmla="*/ 27345 w 4451861"/>
                <a:gd name="connsiteY0" fmla="*/ 1689 h 6063276"/>
                <a:gd name="connsiteX1" fmla="*/ 174829 w 4451861"/>
                <a:gd name="connsiteY1" fmla="*/ 90179 h 6063276"/>
                <a:gd name="connsiteX2" fmla="*/ 307564 w 4451861"/>
                <a:gd name="connsiteY2" fmla="*/ 340902 h 6063276"/>
                <a:gd name="connsiteX3" fmla="*/ 499293 w 4451861"/>
                <a:gd name="connsiteY3" fmla="*/ 399896 h 6063276"/>
                <a:gd name="connsiteX4" fmla="*/ 543539 w 4451861"/>
                <a:gd name="connsiteY4" fmla="*/ 370399 h 6063276"/>
                <a:gd name="connsiteX5" fmla="*/ 676274 w 4451861"/>
                <a:gd name="connsiteY5" fmla="*/ 503134 h 6063276"/>
                <a:gd name="connsiteX6" fmla="*/ 661526 w 4451861"/>
                <a:gd name="connsiteY6" fmla="*/ 591625 h 6063276"/>
                <a:gd name="connsiteX7" fmla="*/ 735268 w 4451861"/>
                <a:gd name="connsiteY7" fmla="*/ 694863 h 6063276"/>
                <a:gd name="connsiteX8" fmla="*/ 838506 w 4451861"/>
                <a:gd name="connsiteY8" fmla="*/ 680115 h 6063276"/>
                <a:gd name="connsiteX9" fmla="*/ 926997 w 4451861"/>
                <a:gd name="connsiteY9" fmla="*/ 916089 h 6063276"/>
                <a:gd name="connsiteX10" fmla="*/ 1000739 w 4451861"/>
                <a:gd name="connsiteY10" fmla="*/ 1019328 h 6063276"/>
                <a:gd name="connsiteX11" fmla="*/ 956493 w 4451861"/>
                <a:gd name="connsiteY11" fmla="*/ 1107818 h 6063276"/>
                <a:gd name="connsiteX12" fmla="*/ 897500 w 4451861"/>
                <a:gd name="connsiteY12" fmla="*/ 1166812 h 6063276"/>
                <a:gd name="connsiteX13" fmla="*/ 912248 w 4451861"/>
                <a:gd name="connsiteY13" fmla="*/ 1284799 h 6063276"/>
                <a:gd name="connsiteX14" fmla="*/ 912248 w 4451861"/>
                <a:gd name="connsiteY14" fmla="*/ 1461779 h 6063276"/>
                <a:gd name="connsiteX15" fmla="*/ 1133474 w 4451861"/>
                <a:gd name="connsiteY15" fmla="*/ 1579767 h 6063276"/>
                <a:gd name="connsiteX16" fmla="*/ 1325203 w 4451861"/>
                <a:gd name="connsiteY16" fmla="*/ 1609263 h 6063276"/>
                <a:gd name="connsiteX17" fmla="*/ 1457939 w 4451861"/>
                <a:gd name="connsiteY17" fmla="*/ 1476528 h 6063276"/>
                <a:gd name="connsiteX18" fmla="*/ 1575926 w 4451861"/>
                <a:gd name="connsiteY18" fmla="*/ 1491276 h 6063276"/>
                <a:gd name="connsiteX19" fmla="*/ 1575926 w 4451861"/>
                <a:gd name="connsiteY19" fmla="*/ 1491276 h 6063276"/>
                <a:gd name="connsiteX20" fmla="*/ 1620171 w 4451861"/>
                <a:gd name="connsiteY20" fmla="*/ 1520773 h 6063276"/>
                <a:gd name="connsiteX21" fmla="*/ 1561177 w 4451861"/>
                <a:gd name="connsiteY21" fmla="*/ 1594515 h 6063276"/>
                <a:gd name="connsiteX22" fmla="*/ 1561177 w 4451861"/>
                <a:gd name="connsiteY22" fmla="*/ 1653508 h 6063276"/>
                <a:gd name="connsiteX23" fmla="*/ 1516932 w 4451861"/>
                <a:gd name="connsiteY23" fmla="*/ 1727250 h 6063276"/>
                <a:gd name="connsiteX24" fmla="*/ 1443190 w 4451861"/>
                <a:gd name="connsiteY24" fmla="*/ 1859986 h 6063276"/>
                <a:gd name="connsiteX25" fmla="*/ 1561177 w 4451861"/>
                <a:gd name="connsiteY25" fmla="*/ 1933728 h 6063276"/>
                <a:gd name="connsiteX26" fmla="*/ 1693913 w 4451861"/>
                <a:gd name="connsiteY26" fmla="*/ 1948476 h 6063276"/>
                <a:gd name="connsiteX27" fmla="*/ 1841397 w 4451861"/>
                <a:gd name="connsiteY27" fmla="*/ 2036967 h 6063276"/>
                <a:gd name="connsiteX28" fmla="*/ 1708661 w 4451861"/>
                <a:gd name="connsiteY28" fmla="*/ 2213947 h 6063276"/>
                <a:gd name="connsiteX29" fmla="*/ 1708661 w 4451861"/>
                <a:gd name="connsiteY29" fmla="*/ 2302438 h 6063276"/>
                <a:gd name="connsiteX30" fmla="*/ 1767655 w 4451861"/>
                <a:gd name="connsiteY30" fmla="*/ 2405676 h 6063276"/>
                <a:gd name="connsiteX31" fmla="*/ 1856145 w 4451861"/>
                <a:gd name="connsiteY31" fmla="*/ 2464670 h 6063276"/>
                <a:gd name="connsiteX32" fmla="*/ 2033126 w 4451861"/>
                <a:gd name="connsiteY32" fmla="*/ 2435173 h 6063276"/>
                <a:gd name="connsiteX33" fmla="*/ 2121616 w 4451861"/>
                <a:gd name="connsiteY33" fmla="*/ 2494167 h 6063276"/>
                <a:gd name="connsiteX34" fmla="*/ 2121616 w 4451861"/>
                <a:gd name="connsiteY34" fmla="*/ 2494167 h 6063276"/>
                <a:gd name="connsiteX35" fmla="*/ 2180609 w 4451861"/>
                <a:gd name="connsiteY35" fmla="*/ 2582657 h 6063276"/>
                <a:gd name="connsiteX36" fmla="*/ 2254351 w 4451861"/>
                <a:gd name="connsiteY36" fmla="*/ 2523663 h 6063276"/>
                <a:gd name="connsiteX37" fmla="*/ 2431332 w 4451861"/>
                <a:gd name="connsiteY37" fmla="*/ 2435173 h 6063276"/>
                <a:gd name="connsiteX38" fmla="*/ 2328093 w 4451861"/>
                <a:gd name="connsiteY38" fmla="*/ 2626902 h 6063276"/>
                <a:gd name="connsiteX39" fmla="*/ 2431332 w 4451861"/>
                <a:gd name="connsiteY39" fmla="*/ 2626902 h 6063276"/>
                <a:gd name="connsiteX40" fmla="*/ 2534571 w 4451861"/>
                <a:gd name="connsiteY40" fmla="*/ 2641650 h 6063276"/>
                <a:gd name="connsiteX41" fmla="*/ 2564068 w 4451861"/>
                <a:gd name="connsiteY41" fmla="*/ 2553160 h 6063276"/>
                <a:gd name="connsiteX42" fmla="*/ 2844287 w 4451861"/>
                <a:gd name="connsiteY42" fmla="*/ 2597405 h 6063276"/>
                <a:gd name="connsiteX43" fmla="*/ 2991771 w 4451861"/>
                <a:gd name="connsiteY43" fmla="*/ 2641650 h 6063276"/>
                <a:gd name="connsiteX44" fmla="*/ 3050764 w 4451861"/>
                <a:gd name="connsiteY44" fmla="*/ 2744889 h 6063276"/>
                <a:gd name="connsiteX45" fmla="*/ 3124506 w 4451861"/>
                <a:gd name="connsiteY45" fmla="*/ 2818631 h 6063276"/>
                <a:gd name="connsiteX46" fmla="*/ 3257242 w 4451861"/>
                <a:gd name="connsiteY46" fmla="*/ 2907121 h 6063276"/>
                <a:gd name="connsiteX47" fmla="*/ 3375229 w 4451861"/>
                <a:gd name="connsiteY47" fmla="*/ 2921870 h 6063276"/>
                <a:gd name="connsiteX48" fmla="*/ 3507964 w 4451861"/>
                <a:gd name="connsiteY48" fmla="*/ 3010360 h 6063276"/>
                <a:gd name="connsiteX49" fmla="*/ 3581706 w 4451861"/>
                <a:gd name="connsiteY49" fmla="*/ 3054605 h 6063276"/>
                <a:gd name="connsiteX50" fmla="*/ 3640700 w 4451861"/>
                <a:gd name="connsiteY50" fmla="*/ 3143096 h 6063276"/>
                <a:gd name="connsiteX51" fmla="*/ 3640700 w 4451861"/>
                <a:gd name="connsiteY51" fmla="*/ 3202089 h 6063276"/>
                <a:gd name="connsiteX52" fmla="*/ 3581706 w 4451861"/>
                <a:gd name="connsiteY52" fmla="*/ 3320076 h 6063276"/>
                <a:gd name="connsiteX53" fmla="*/ 3655448 w 4451861"/>
                <a:gd name="connsiteY53" fmla="*/ 3305328 h 6063276"/>
                <a:gd name="connsiteX54" fmla="*/ 3670197 w 4451861"/>
                <a:gd name="connsiteY54" fmla="*/ 3379070 h 6063276"/>
                <a:gd name="connsiteX55" fmla="*/ 3773435 w 4451861"/>
                <a:gd name="connsiteY55" fmla="*/ 3334825 h 6063276"/>
                <a:gd name="connsiteX56" fmla="*/ 3876674 w 4451861"/>
                <a:gd name="connsiteY56" fmla="*/ 3349573 h 6063276"/>
                <a:gd name="connsiteX57" fmla="*/ 3950416 w 4451861"/>
                <a:gd name="connsiteY57" fmla="*/ 3452812 h 6063276"/>
                <a:gd name="connsiteX58" fmla="*/ 4068403 w 4451861"/>
                <a:gd name="connsiteY58" fmla="*/ 3452812 h 6063276"/>
                <a:gd name="connsiteX59" fmla="*/ 4156893 w 4451861"/>
                <a:gd name="connsiteY59" fmla="*/ 3511805 h 6063276"/>
                <a:gd name="connsiteX60" fmla="*/ 4215887 w 4451861"/>
                <a:gd name="connsiteY60" fmla="*/ 3467560 h 6063276"/>
                <a:gd name="connsiteX61" fmla="*/ 4319126 w 4451861"/>
                <a:gd name="connsiteY61" fmla="*/ 3644541 h 6063276"/>
                <a:gd name="connsiteX62" fmla="*/ 4437113 w 4451861"/>
                <a:gd name="connsiteY62" fmla="*/ 3644541 h 6063276"/>
                <a:gd name="connsiteX63" fmla="*/ 4451861 w 4451861"/>
                <a:gd name="connsiteY63" fmla="*/ 3821521 h 6063276"/>
                <a:gd name="connsiteX64" fmla="*/ 4260132 w 4451861"/>
                <a:gd name="connsiteY64" fmla="*/ 3954257 h 6063276"/>
                <a:gd name="connsiteX65" fmla="*/ 4245384 w 4451861"/>
                <a:gd name="connsiteY65" fmla="*/ 3998502 h 6063276"/>
                <a:gd name="connsiteX66" fmla="*/ 4142145 w 4451861"/>
                <a:gd name="connsiteY66" fmla="*/ 4072244 h 6063276"/>
                <a:gd name="connsiteX67" fmla="*/ 4097900 w 4451861"/>
                <a:gd name="connsiteY67" fmla="*/ 4308218 h 6063276"/>
                <a:gd name="connsiteX68" fmla="*/ 3906171 w 4451861"/>
                <a:gd name="connsiteY68" fmla="*/ 4573689 h 6063276"/>
                <a:gd name="connsiteX69" fmla="*/ 3758687 w 4451861"/>
                <a:gd name="connsiteY69" fmla="*/ 4573689 h 6063276"/>
                <a:gd name="connsiteX70" fmla="*/ 3537461 w 4451861"/>
                <a:gd name="connsiteY70" fmla="*/ 4632683 h 6063276"/>
                <a:gd name="connsiteX71" fmla="*/ 3478468 w 4451861"/>
                <a:gd name="connsiteY71" fmla="*/ 4809663 h 6063276"/>
                <a:gd name="connsiteX72" fmla="*/ 3286739 w 4451861"/>
                <a:gd name="connsiteY72" fmla="*/ 5016141 h 6063276"/>
                <a:gd name="connsiteX73" fmla="*/ 3286739 w 4451861"/>
                <a:gd name="connsiteY73" fmla="*/ 4898154 h 6063276"/>
                <a:gd name="connsiteX74" fmla="*/ 3198248 w 4451861"/>
                <a:gd name="connsiteY74" fmla="*/ 5045638 h 6063276"/>
                <a:gd name="connsiteX75" fmla="*/ 3065513 w 4451861"/>
                <a:gd name="connsiteY75" fmla="*/ 5134128 h 6063276"/>
                <a:gd name="connsiteX76" fmla="*/ 2977022 w 4451861"/>
                <a:gd name="connsiteY76" fmla="*/ 5134128 h 6063276"/>
                <a:gd name="connsiteX77" fmla="*/ 2932777 w 4451861"/>
                <a:gd name="connsiteY77" fmla="*/ 5104631 h 6063276"/>
                <a:gd name="connsiteX78" fmla="*/ 2977022 w 4451861"/>
                <a:gd name="connsiteY78" fmla="*/ 5207870 h 6063276"/>
                <a:gd name="connsiteX79" fmla="*/ 2844287 w 4451861"/>
                <a:gd name="connsiteY79" fmla="*/ 5355354 h 6063276"/>
                <a:gd name="connsiteX80" fmla="*/ 2711551 w 4451861"/>
                <a:gd name="connsiteY80" fmla="*/ 5355354 h 6063276"/>
                <a:gd name="connsiteX81" fmla="*/ 2682055 w 4451861"/>
                <a:gd name="connsiteY81" fmla="*/ 5443844 h 6063276"/>
                <a:gd name="connsiteX82" fmla="*/ 2608313 w 4451861"/>
                <a:gd name="connsiteY82" fmla="*/ 5443844 h 6063276"/>
                <a:gd name="connsiteX83" fmla="*/ 2623061 w 4451861"/>
                <a:gd name="connsiteY83" fmla="*/ 5488089 h 6063276"/>
                <a:gd name="connsiteX84" fmla="*/ 2549319 w 4451861"/>
                <a:gd name="connsiteY84" fmla="*/ 5532334 h 6063276"/>
                <a:gd name="connsiteX85" fmla="*/ 2519822 w 4451861"/>
                <a:gd name="connsiteY85" fmla="*/ 5650321 h 6063276"/>
                <a:gd name="connsiteX86" fmla="*/ 2519822 w 4451861"/>
                <a:gd name="connsiteY86" fmla="*/ 5650321 h 6063276"/>
                <a:gd name="connsiteX87" fmla="*/ 2416584 w 4451861"/>
                <a:gd name="connsiteY87" fmla="*/ 5738812 h 6063276"/>
                <a:gd name="connsiteX88" fmla="*/ 2505074 w 4451861"/>
                <a:gd name="connsiteY88" fmla="*/ 5797805 h 6063276"/>
                <a:gd name="connsiteX89" fmla="*/ 2387087 w 4451861"/>
                <a:gd name="connsiteY89" fmla="*/ 5960038 h 6063276"/>
                <a:gd name="connsiteX90" fmla="*/ 2342842 w 4451861"/>
                <a:gd name="connsiteY90" fmla="*/ 6063276 h 6063276"/>
                <a:gd name="connsiteX91" fmla="*/ 2298597 w 4451861"/>
                <a:gd name="connsiteY91" fmla="*/ 6019031 h 6063276"/>
                <a:gd name="connsiteX92" fmla="*/ 2298597 w 4451861"/>
                <a:gd name="connsiteY92" fmla="*/ 6019031 h 6063276"/>
                <a:gd name="connsiteX93" fmla="*/ 2224855 w 4451861"/>
                <a:gd name="connsiteY93" fmla="*/ 5974786 h 6063276"/>
                <a:gd name="connsiteX94" fmla="*/ 2180609 w 4451861"/>
                <a:gd name="connsiteY94" fmla="*/ 5901044 h 6063276"/>
                <a:gd name="connsiteX95" fmla="*/ 2224855 w 4451861"/>
                <a:gd name="connsiteY95" fmla="*/ 5783057 h 6063276"/>
                <a:gd name="connsiteX96" fmla="*/ 2151113 w 4451861"/>
                <a:gd name="connsiteY96" fmla="*/ 5650321 h 6063276"/>
                <a:gd name="connsiteX97" fmla="*/ 2254351 w 4451861"/>
                <a:gd name="connsiteY97" fmla="*/ 5561831 h 6063276"/>
                <a:gd name="connsiteX98" fmla="*/ 2254351 w 4451861"/>
                <a:gd name="connsiteY98" fmla="*/ 5473341 h 6063276"/>
                <a:gd name="connsiteX99" fmla="*/ 2224855 w 4451861"/>
                <a:gd name="connsiteY99" fmla="*/ 5325857 h 6063276"/>
                <a:gd name="connsiteX100" fmla="*/ 2239603 w 4451861"/>
                <a:gd name="connsiteY100" fmla="*/ 5163625 h 6063276"/>
                <a:gd name="connsiteX101" fmla="*/ 2283848 w 4451861"/>
                <a:gd name="connsiteY101" fmla="*/ 4824412 h 6063276"/>
                <a:gd name="connsiteX102" fmla="*/ 2328093 w 4451861"/>
                <a:gd name="connsiteY102" fmla="*/ 4617934 h 6063276"/>
                <a:gd name="connsiteX103" fmla="*/ 2357590 w 4451861"/>
                <a:gd name="connsiteY103" fmla="*/ 4514696 h 6063276"/>
                <a:gd name="connsiteX104" fmla="*/ 2387087 w 4451861"/>
                <a:gd name="connsiteY104" fmla="*/ 4204979 h 6063276"/>
                <a:gd name="connsiteX105" fmla="*/ 2357590 w 4451861"/>
                <a:gd name="connsiteY105" fmla="*/ 4086992 h 6063276"/>
                <a:gd name="connsiteX106" fmla="*/ 2269100 w 4451861"/>
                <a:gd name="connsiteY106" fmla="*/ 3998502 h 6063276"/>
                <a:gd name="connsiteX107" fmla="*/ 2180609 w 4451861"/>
                <a:gd name="connsiteY107" fmla="*/ 3983754 h 6063276"/>
                <a:gd name="connsiteX108" fmla="*/ 2047874 w 4451861"/>
                <a:gd name="connsiteY108" fmla="*/ 3806773 h 6063276"/>
                <a:gd name="connsiteX109" fmla="*/ 2003629 w 4451861"/>
                <a:gd name="connsiteY109" fmla="*/ 3718283 h 6063276"/>
                <a:gd name="connsiteX110" fmla="*/ 1959384 w 4451861"/>
                <a:gd name="connsiteY110" fmla="*/ 3674038 h 6063276"/>
                <a:gd name="connsiteX111" fmla="*/ 1929887 w 4451861"/>
                <a:gd name="connsiteY111" fmla="*/ 3629792 h 6063276"/>
                <a:gd name="connsiteX112" fmla="*/ 1929887 w 4451861"/>
                <a:gd name="connsiteY112" fmla="*/ 3482308 h 6063276"/>
                <a:gd name="connsiteX113" fmla="*/ 1797151 w 4451861"/>
                <a:gd name="connsiteY113" fmla="*/ 3364321 h 6063276"/>
                <a:gd name="connsiteX114" fmla="*/ 1811900 w 4451861"/>
                <a:gd name="connsiteY114" fmla="*/ 3305328 h 6063276"/>
                <a:gd name="connsiteX115" fmla="*/ 1900390 w 4451861"/>
                <a:gd name="connsiteY115" fmla="*/ 3261083 h 6063276"/>
                <a:gd name="connsiteX116" fmla="*/ 1900390 w 4451861"/>
                <a:gd name="connsiteY116" fmla="*/ 3202089 h 6063276"/>
                <a:gd name="connsiteX117" fmla="*/ 1900390 w 4451861"/>
                <a:gd name="connsiteY117" fmla="*/ 3202089 h 6063276"/>
                <a:gd name="connsiteX118" fmla="*/ 1856145 w 4451861"/>
                <a:gd name="connsiteY118" fmla="*/ 3084102 h 6063276"/>
                <a:gd name="connsiteX119" fmla="*/ 1974132 w 4451861"/>
                <a:gd name="connsiteY119" fmla="*/ 2966115 h 6063276"/>
                <a:gd name="connsiteX120" fmla="*/ 2106868 w 4451861"/>
                <a:gd name="connsiteY120" fmla="*/ 2907121 h 6063276"/>
                <a:gd name="connsiteX121" fmla="*/ 2106868 w 4451861"/>
                <a:gd name="connsiteY121" fmla="*/ 2744889 h 6063276"/>
                <a:gd name="connsiteX122" fmla="*/ 2106868 w 4451861"/>
                <a:gd name="connsiteY122" fmla="*/ 2656399 h 6063276"/>
                <a:gd name="connsiteX123" fmla="*/ 2106868 w 4451861"/>
                <a:gd name="connsiteY123" fmla="*/ 2626902 h 6063276"/>
                <a:gd name="connsiteX124" fmla="*/ 2062622 w 4451861"/>
                <a:gd name="connsiteY124" fmla="*/ 2597405 h 6063276"/>
                <a:gd name="connsiteX125" fmla="*/ 2062622 w 4451861"/>
                <a:gd name="connsiteY125" fmla="*/ 2508915 h 6063276"/>
                <a:gd name="connsiteX126" fmla="*/ 2003629 w 4451861"/>
                <a:gd name="connsiteY126" fmla="*/ 2494167 h 6063276"/>
                <a:gd name="connsiteX127" fmla="*/ 1900390 w 4451861"/>
                <a:gd name="connsiteY127" fmla="*/ 2494167 h 6063276"/>
                <a:gd name="connsiteX128" fmla="*/ 1944635 w 4451861"/>
                <a:gd name="connsiteY128" fmla="*/ 2567908 h 6063276"/>
                <a:gd name="connsiteX129" fmla="*/ 1870893 w 4451861"/>
                <a:gd name="connsiteY129" fmla="*/ 2567908 h 6063276"/>
                <a:gd name="connsiteX130" fmla="*/ 1693913 w 4451861"/>
                <a:gd name="connsiteY130" fmla="*/ 2464670 h 6063276"/>
                <a:gd name="connsiteX131" fmla="*/ 1561177 w 4451861"/>
                <a:gd name="connsiteY131" fmla="*/ 2331934 h 6063276"/>
                <a:gd name="connsiteX132" fmla="*/ 1561177 w 4451861"/>
                <a:gd name="connsiteY132" fmla="*/ 2228696 h 6063276"/>
                <a:gd name="connsiteX133" fmla="*/ 1457939 w 4451861"/>
                <a:gd name="connsiteY133" fmla="*/ 2081212 h 6063276"/>
                <a:gd name="connsiteX134" fmla="*/ 1339951 w 4451861"/>
                <a:gd name="connsiteY134" fmla="*/ 2007470 h 6063276"/>
                <a:gd name="connsiteX135" fmla="*/ 1310455 w 4451861"/>
                <a:gd name="connsiteY135" fmla="*/ 1992721 h 6063276"/>
                <a:gd name="connsiteX136" fmla="*/ 1148222 w 4451861"/>
                <a:gd name="connsiteY136" fmla="*/ 1933728 h 6063276"/>
                <a:gd name="connsiteX137" fmla="*/ 1089229 w 4451861"/>
                <a:gd name="connsiteY137" fmla="*/ 1786244 h 6063276"/>
                <a:gd name="connsiteX138" fmla="*/ 853255 w 4451861"/>
                <a:gd name="connsiteY138" fmla="*/ 1683005 h 6063276"/>
                <a:gd name="connsiteX139" fmla="*/ 617280 w 4451861"/>
                <a:gd name="connsiteY139" fmla="*/ 1520773 h 6063276"/>
                <a:gd name="connsiteX140" fmla="*/ 614363 w 4451861"/>
                <a:gd name="connsiteY140" fmla="*/ 1516011 h 6063276"/>
                <a:gd name="connsiteX141" fmla="*/ 440300 w 4451861"/>
                <a:gd name="connsiteY141" fmla="*/ 1402786 h 6063276"/>
                <a:gd name="connsiteX142" fmla="*/ 307564 w 4451861"/>
                <a:gd name="connsiteY142" fmla="*/ 1181560 h 6063276"/>
                <a:gd name="connsiteX143" fmla="*/ 410803 w 4451861"/>
                <a:gd name="connsiteY143" fmla="*/ 1034076 h 6063276"/>
                <a:gd name="connsiteX144" fmla="*/ 322313 w 4451861"/>
                <a:gd name="connsiteY144" fmla="*/ 842347 h 6063276"/>
                <a:gd name="connsiteX145" fmla="*/ 0 w 4451861"/>
                <a:gd name="connsiteY145" fmla="*/ 111073 h 6063276"/>
                <a:gd name="connsiteX146" fmla="*/ 25194 w 4451861"/>
                <a:gd name="connsiteY146" fmla="*/ 0 h 6063276"/>
                <a:gd name="connsiteX147" fmla="*/ 27345 w 4451861"/>
                <a:gd name="connsiteY147" fmla="*/ 1689 h 6063276"/>
                <a:gd name="connsiteX0" fmla="*/ 27345 w 4451861"/>
                <a:gd name="connsiteY0" fmla="*/ 1689 h 6063276"/>
                <a:gd name="connsiteX1" fmla="*/ 174829 w 4451861"/>
                <a:gd name="connsiteY1" fmla="*/ 90179 h 6063276"/>
                <a:gd name="connsiteX2" fmla="*/ 307564 w 4451861"/>
                <a:gd name="connsiteY2" fmla="*/ 340902 h 6063276"/>
                <a:gd name="connsiteX3" fmla="*/ 499293 w 4451861"/>
                <a:gd name="connsiteY3" fmla="*/ 399896 h 6063276"/>
                <a:gd name="connsiteX4" fmla="*/ 543539 w 4451861"/>
                <a:gd name="connsiteY4" fmla="*/ 370399 h 6063276"/>
                <a:gd name="connsiteX5" fmla="*/ 676274 w 4451861"/>
                <a:gd name="connsiteY5" fmla="*/ 503134 h 6063276"/>
                <a:gd name="connsiteX6" fmla="*/ 661526 w 4451861"/>
                <a:gd name="connsiteY6" fmla="*/ 591625 h 6063276"/>
                <a:gd name="connsiteX7" fmla="*/ 735268 w 4451861"/>
                <a:gd name="connsiteY7" fmla="*/ 694863 h 6063276"/>
                <a:gd name="connsiteX8" fmla="*/ 838506 w 4451861"/>
                <a:gd name="connsiteY8" fmla="*/ 680115 h 6063276"/>
                <a:gd name="connsiteX9" fmla="*/ 926997 w 4451861"/>
                <a:gd name="connsiteY9" fmla="*/ 916089 h 6063276"/>
                <a:gd name="connsiteX10" fmla="*/ 1000739 w 4451861"/>
                <a:gd name="connsiteY10" fmla="*/ 1019328 h 6063276"/>
                <a:gd name="connsiteX11" fmla="*/ 956493 w 4451861"/>
                <a:gd name="connsiteY11" fmla="*/ 1107818 h 6063276"/>
                <a:gd name="connsiteX12" fmla="*/ 897500 w 4451861"/>
                <a:gd name="connsiteY12" fmla="*/ 1166812 h 6063276"/>
                <a:gd name="connsiteX13" fmla="*/ 912248 w 4451861"/>
                <a:gd name="connsiteY13" fmla="*/ 1284799 h 6063276"/>
                <a:gd name="connsiteX14" fmla="*/ 912248 w 4451861"/>
                <a:gd name="connsiteY14" fmla="*/ 1461779 h 6063276"/>
                <a:gd name="connsiteX15" fmla="*/ 1133474 w 4451861"/>
                <a:gd name="connsiteY15" fmla="*/ 1579767 h 6063276"/>
                <a:gd name="connsiteX16" fmla="*/ 1325203 w 4451861"/>
                <a:gd name="connsiteY16" fmla="*/ 1609263 h 6063276"/>
                <a:gd name="connsiteX17" fmla="*/ 1457939 w 4451861"/>
                <a:gd name="connsiteY17" fmla="*/ 1476528 h 6063276"/>
                <a:gd name="connsiteX18" fmla="*/ 1575926 w 4451861"/>
                <a:gd name="connsiteY18" fmla="*/ 1491276 h 6063276"/>
                <a:gd name="connsiteX19" fmla="*/ 1575926 w 4451861"/>
                <a:gd name="connsiteY19" fmla="*/ 1491276 h 6063276"/>
                <a:gd name="connsiteX20" fmla="*/ 1620171 w 4451861"/>
                <a:gd name="connsiteY20" fmla="*/ 1520773 h 6063276"/>
                <a:gd name="connsiteX21" fmla="*/ 1561177 w 4451861"/>
                <a:gd name="connsiteY21" fmla="*/ 1594515 h 6063276"/>
                <a:gd name="connsiteX22" fmla="*/ 1561177 w 4451861"/>
                <a:gd name="connsiteY22" fmla="*/ 1653508 h 6063276"/>
                <a:gd name="connsiteX23" fmla="*/ 1516932 w 4451861"/>
                <a:gd name="connsiteY23" fmla="*/ 1727250 h 6063276"/>
                <a:gd name="connsiteX24" fmla="*/ 1443190 w 4451861"/>
                <a:gd name="connsiteY24" fmla="*/ 1859986 h 6063276"/>
                <a:gd name="connsiteX25" fmla="*/ 1561177 w 4451861"/>
                <a:gd name="connsiteY25" fmla="*/ 1933728 h 6063276"/>
                <a:gd name="connsiteX26" fmla="*/ 1693913 w 4451861"/>
                <a:gd name="connsiteY26" fmla="*/ 1948476 h 6063276"/>
                <a:gd name="connsiteX27" fmla="*/ 1841397 w 4451861"/>
                <a:gd name="connsiteY27" fmla="*/ 2036967 h 6063276"/>
                <a:gd name="connsiteX28" fmla="*/ 1708661 w 4451861"/>
                <a:gd name="connsiteY28" fmla="*/ 2213947 h 6063276"/>
                <a:gd name="connsiteX29" fmla="*/ 1708661 w 4451861"/>
                <a:gd name="connsiteY29" fmla="*/ 2302438 h 6063276"/>
                <a:gd name="connsiteX30" fmla="*/ 1767655 w 4451861"/>
                <a:gd name="connsiteY30" fmla="*/ 2405676 h 6063276"/>
                <a:gd name="connsiteX31" fmla="*/ 1856145 w 4451861"/>
                <a:gd name="connsiteY31" fmla="*/ 2464670 h 6063276"/>
                <a:gd name="connsiteX32" fmla="*/ 2033126 w 4451861"/>
                <a:gd name="connsiteY32" fmla="*/ 2435173 h 6063276"/>
                <a:gd name="connsiteX33" fmla="*/ 2121616 w 4451861"/>
                <a:gd name="connsiteY33" fmla="*/ 2494167 h 6063276"/>
                <a:gd name="connsiteX34" fmla="*/ 2121616 w 4451861"/>
                <a:gd name="connsiteY34" fmla="*/ 2494167 h 6063276"/>
                <a:gd name="connsiteX35" fmla="*/ 2180609 w 4451861"/>
                <a:gd name="connsiteY35" fmla="*/ 2582657 h 6063276"/>
                <a:gd name="connsiteX36" fmla="*/ 2254351 w 4451861"/>
                <a:gd name="connsiteY36" fmla="*/ 2523663 h 6063276"/>
                <a:gd name="connsiteX37" fmla="*/ 2431332 w 4451861"/>
                <a:gd name="connsiteY37" fmla="*/ 2435173 h 6063276"/>
                <a:gd name="connsiteX38" fmla="*/ 2328093 w 4451861"/>
                <a:gd name="connsiteY38" fmla="*/ 2626902 h 6063276"/>
                <a:gd name="connsiteX39" fmla="*/ 2431332 w 4451861"/>
                <a:gd name="connsiteY39" fmla="*/ 2626902 h 6063276"/>
                <a:gd name="connsiteX40" fmla="*/ 2534571 w 4451861"/>
                <a:gd name="connsiteY40" fmla="*/ 2641650 h 6063276"/>
                <a:gd name="connsiteX41" fmla="*/ 2564068 w 4451861"/>
                <a:gd name="connsiteY41" fmla="*/ 2553160 h 6063276"/>
                <a:gd name="connsiteX42" fmla="*/ 2844287 w 4451861"/>
                <a:gd name="connsiteY42" fmla="*/ 2597405 h 6063276"/>
                <a:gd name="connsiteX43" fmla="*/ 2991771 w 4451861"/>
                <a:gd name="connsiteY43" fmla="*/ 2641650 h 6063276"/>
                <a:gd name="connsiteX44" fmla="*/ 3050764 w 4451861"/>
                <a:gd name="connsiteY44" fmla="*/ 2744889 h 6063276"/>
                <a:gd name="connsiteX45" fmla="*/ 3124506 w 4451861"/>
                <a:gd name="connsiteY45" fmla="*/ 2818631 h 6063276"/>
                <a:gd name="connsiteX46" fmla="*/ 3257242 w 4451861"/>
                <a:gd name="connsiteY46" fmla="*/ 2907121 h 6063276"/>
                <a:gd name="connsiteX47" fmla="*/ 3375229 w 4451861"/>
                <a:gd name="connsiteY47" fmla="*/ 2921870 h 6063276"/>
                <a:gd name="connsiteX48" fmla="*/ 3507964 w 4451861"/>
                <a:gd name="connsiteY48" fmla="*/ 3010360 h 6063276"/>
                <a:gd name="connsiteX49" fmla="*/ 3581706 w 4451861"/>
                <a:gd name="connsiteY49" fmla="*/ 3054605 h 6063276"/>
                <a:gd name="connsiteX50" fmla="*/ 3640700 w 4451861"/>
                <a:gd name="connsiteY50" fmla="*/ 3143096 h 6063276"/>
                <a:gd name="connsiteX51" fmla="*/ 3640700 w 4451861"/>
                <a:gd name="connsiteY51" fmla="*/ 3202089 h 6063276"/>
                <a:gd name="connsiteX52" fmla="*/ 3581706 w 4451861"/>
                <a:gd name="connsiteY52" fmla="*/ 3320076 h 6063276"/>
                <a:gd name="connsiteX53" fmla="*/ 3655448 w 4451861"/>
                <a:gd name="connsiteY53" fmla="*/ 3305328 h 6063276"/>
                <a:gd name="connsiteX54" fmla="*/ 3670197 w 4451861"/>
                <a:gd name="connsiteY54" fmla="*/ 3379070 h 6063276"/>
                <a:gd name="connsiteX55" fmla="*/ 3773435 w 4451861"/>
                <a:gd name="connsiteY55" fmla="*/ 3334825 h 6063276"/>
                <a:gd name="connsiteX56" fmla="*/ 3876674 w 4451861"/>
                <a:gd name="connsiteY56" fmla="*/ 3349573 h 6063276"/>
                <a:gd name="connsiteX57" fmla="*/ 3950416 w 4451861"/>
                <a:gd name="connsiteY57" fmla="*/ 3452812 h 6063276"/>
                <a:gd name="connsiteX58" fmla="*/ 4068403 w 4451861"/>
                <a:gd name="connsiteY58" fmla="*/ 3452812 h 6063276"/>
                <a:gd name="connsiteX59" fmla="*/ 4156893 w 4451861"/>
                <a:gd name="connsiteY59" fmla="*/ 3511805 h 6063276"/>
                <a:gd name="connsiteX60" fmla="*/ 4215887 w 4451861"/>
                <a:gd name="connsiteY60" fmla="*/ 3467560 h 6063276"/>
                <a:gd name="connsiteX61" fmla="*/ 4319126 w 4451861"/>
                <a:gd name="connsiteY61" fmla="*/ 3644541 h 6063276"/>
                <a:gd name="connsiteX62" fmla="*/ 4437113 w 4451861"/>
                <a:gd name="connsiteY62" fmla="*/ 3644541 h 6063276"/>
                <a:gd name="connsiteX63" fmla="*/ 4451861 w 4451861"/>
                <a:gd name="connsiteY63" fmla="*/ 3821521 h 6063276"/>
                <a:gd name="connsiteX64" fmla="*/ 4260132 w 4451861"/>
                <a:gd name="connsiteY64" fmla="*/ 3954257 h 6063276"/>
                <a:gd name="connsiteX65" fmla="*/ 4245384 w 4451861"/>
                <a:gd name="connsiteY65" fmla="*/ 3998502 h 6063276"/>
                <a:gd name="connsiteX66" fmla="*/ 4142145 w 4451861"/>
                <a:gd name="connsiteY66" fmla="*/ 4072244 h 6063276"/>
                <a:gd name="connsiteX67" fmla="*/ 4097900 w 4451861"/>
                <a:gd name="connsiteY67" fmla="*/ 4308218 h 6063276"/>
                <a:gd name="connsiteX68" fmla="*/ 3906171 w 4451861"/>
                <a:gd name="connsiteY68" fmla="*/ 4573689 h 6063276"/>
                <a:gd name="connsiteX69" fmla="*/ 3758687 w 4451861"/>
                <a:gd name="connsiteY69" fmla="*/ 4573689 h 6063276"/>
                <a:gd name="connsiteX70" fmla="*/ 3537461 w 4451861"/>
                <a:gd name="connsiteY70" fmla="*/ 4632683 h 6063276"/>
                <a:gd name="connsiteX71" fmla="*/ 3478468 w 4451861"/>
                <a:gd name="connsiteY71" fmla="*/ 4809663 h 6063276"/>
                <a:gd name="connsiteX72" fmla="*/ 3286739 w 4451861"/>
                <a:gd name="connsiteY72" fmla="*/ 5016141 h 6063276"/>
                <a:gd name="connsiteX73" fmla="*/ 3286739 w 4451861"/>
                <a:gd name="connsiteY73" fmla="*/ 4898154 h 6063276"/>
                <a:gd name="connsiteX74" fmla="*/ 3198248 w 4451861"/>
                <a:gd name="connsiteY74" fmla="*/ 5045638 h 6063276"/>
                <a:gd name="connsiteX75" fmla="*/ 3065513 w 4451861"/>
                <a:gd name="connsiteY75" fmla="*/ 5134128 h 6063276"/>
                <a:gd name="connsiteX76" fmla="*/ 2977022 w 4451861"/>
                <a:gd name="connsiteY76" fmla="*/ 5134128 h 6063276"/>
                <a:gd name="connsiteX77" fmla="*/ 2932777 w 4451861"/>
                <a:gd name="connsiteY77" fmla="*/ 5104631 h 6063276"/>
                <a:gd name="connsiteX78" fmla="*/ 2977022 w 4451861"/>
                <a:gd name="connsiteY78" fmla="*/ 5207870 h 6063276"/>
                <a:gd name="connsiteX79" fmla="*/ 2844287 w 4451861"/>
                <a:gd name="connsiteY79" fmla="*/ 5355354 h 6063276"/>
                <a:gd name="connsiteX80" fmla="*/ 2711551 w 4451861"/>
                <a:gd name="connsiteY80" fmla="*/ 5355354 h 6063276"/>
                <a:gd name="connsiteX81" fmla="*/ 2682055 w 4451861"/>
                <a:gd name="connsiteY81" fmla="*/ 5443844 h 6063276"/>
                <a:gd name="connsiteX82" fmla="*/ 2608313 w 4451861"/>
                <a:gd name="connsiteY82" fmla="*/ 5443844 h 6063276"/>
                <a:gd name="connsiteX83" fmla="*/ 2623061 w 4451861"/>
                <a:gd name="connsiteY83" fmla="*/ 5488089 h 6063276"/>
                <a:gd name="connsiteX84" fmla="*/ 2549319 w 4451861"/>
                <a:gd name="connsiteY84" fmla="*/ 5532334 h 6063276"/>
                <a:gd name="connsiteX85" fmla="*/ 2519822 w 4451861"/>
                <a:gd name="connsiteY85" fmla="*/ 5650321 h 6063276"/>
                <a:gd name="connsiteX86" fmla="*/ 2519822 w 4451861"/>
                <a:gd name="connsiteY86" fmla="*/ 5650321 h 6063276"/>
                <a:gd name="connsiteX87" fmla="*/ 2416584 w 4451861"/>
                <a:gd name="connsiteY87" fmla="*/ 5738812 h 6063276"/>
                <a:gd name="connsiteX88" fmla="*/ 2505074 w 4451861"/>
                <a:gd name="connsiteY88" fmla="*/ 5797805 h 6063276"/>
                <a:gd name="connsiteX89" fmla="*/ 2387087 w 4451861"/>
                <a:gd name="connsiteY89" fmla="*/ 5960038 h 6063276"/>
                <a:gd name="connsiteX90" fmla="*/ 2342842 w 4451861"/>
                <a:gd name="connsiteY90" fmla="*/ 6063276 h 6063276"/>
                <a:gd name="connsiteX91" fmla="*/ 2298597 w 4451861"/>
                <a:gd name="connsiteY91" fmla="*/ 6019031 h 6063276"/>
                <a:gd name="connsiteX92" fmla="*/ 2298597 w 4451861"/>
                <a:gd name="connsiteY92" fmla="*/ 6019031 h 6063276"/>
                <a:gd name="connsiteX93" fmla="*/ 2224855 w 4451861"/>
                <a:gd name="connsiteY93" fmla="*/ 5974786 h 6063276"/>
                <a:gd name="connsiteX94" fmla="*/ 2180609 w 4451861"/>
                <a:gd name="connsiteY94" fmla="*/ 5901044 h 6063276"/>
                <a:gd name="connsiteX95" fmla="*/ 2224855 w 4451861"/>
                <a:gd name="connsiteY95" fmla="*/ 5783057 h 6063276"/>
                <a:gd name="connsiteX96" fmla="*/ 2151113 w 4451861"/>
                <a:gd name="connsiteY96" fmla="*/ 5650321 h 6063276"/>
                <a:gd name="connsiteX97" fmla="*/ 2254351 w 4451861"/>
                <a:gd name="connsiteY97" fmla="*/ 5561831 h 6063276"/>
                <a:gd name="connsiteX98" fmla="*/ 2254351 w 4451861"/>
                <a:gd name="connsiteY98" fmla="*/ 5473341 h 6063276"/>
                <a:gd name="connsiteX99" fmla="*/ 2224855 w 4451861"/>
                <a:gd name="connsiteY99" fmla="*/ 5325857 h 6063276"/>
                <a:gd name="connsiteX100" fmla="*/ 2239603 w 4451861"/>
                <a:gd name="connsiteY100" fmla="*/ 5163625 h 6063276"/>
                <a:gd name="connsiteX101" fmla="*/ 2283848 w 4451861"/>
                <a:gd name="connsiteY101" fmla="*/ 4824412 h 6063276"/>
                <a:gd name="connsiteX102" fmla="*/ 2328093 w 4451861"/>
                <a:gd name="connsiteY102" fmla="*/ 4617934 h 6063276"/>
                <a:gd name="connsiteX103" fmla="*/ 2357590 w 4451861"/>
                <a:gd name="connsiteY103" fmla="*/ 4514696 h 6063276"/>
                <a:gd name="connsiteX104" fmla="*/ 2387087 w 4451861"/>
                <a:gd name="connsiteY104" fmla="*/ 4204979 h 6063276"/>
                <a:gd name="connsiteX105" fmla="*/ 2357590 w 4451861"/>
                <a:gd name="connsiteY105" fmla="*/ 4086992 h 6063276"/>
                <a:gd name="connsiteX106" fmla="*/ 2269100 w 4451861"/>
                <a:gd name="connsiteY106" fmla="*/ 3998502 h 6063276"/>
                <a:gd name="connsiteX107" fmla="*/ 2180609 w 4451861"/>
                <a:gd name="connsiteY107" fmla="*/ 3983754 h 6063276"/>
                <a:gd name="connsiteX108" fmla="*/ 2047874 w 4451861"/>
                <a:gd name="connsiteY108" fmla="*/ 3806773 h 6063276"/>
                <a:gd name="connsiteX109" fmla="*/ 2003629 w 4451861"/>
                <a:gd name="connsiteY109" fmla="*/ 3718283 h 6063276"/>
                <a:gd name="connsiteX110" fmla="*/ 1959384 w 4451861"/>
                <a:gd name="connsiteY110" fmla="*/ 3674038 h 6063276"/>
                <a:gd name="connsiteX111" fmla="*/ 1929887 w 4451861"/>
                <a:gd name="connsiteY111" fmla="*/ 3629792 h 6063276"/>
                <a:gd name="connsiteX112" fmla="*/ 1929887 w 4451861"/>
                <a:gd name="connsiteY112" fmla="*/ 3482308 h 6063276"/>
                <a:gd name="connsiteX113" fmla="*/ 1797151 w 4451861"/>
                <a:gd name="connsiteY113" fmla="*/ 3364321 h 6063276"/>
                <a:gd name="connsiteX114" fmla="*/ 1811900 w 4451861"/>
                <a:gd name="connsiteY114" fmla="*/ 3305328 h 6063276"/>
                <a:gd name="connsiteX115" fmla="*/ 1900390 w 4451861"/>
                <a:gd name="connsiteY115" fmla="*/ 3261083 h 6063276"/>
                <a:gd name="connsiteX116" fmla="*/ 1900390 w 4451861"/>
                <a:gd name="connsiteY116" fmla="*/ 3202089 h 6063276"/>
                <a:gd name="connsiteX117" fmla="*/ 1900390 w 4451861"/>
                <a:gd name="connsiteY117" fmla="*/ 3202089 h 6063276"/>
                <a:gd name="connsiteX118" fmla="*/ 1856145 w 4451861"/>
                <a:gd name="connsiteY118" fmla="*/ 3084102 h 6063276"/>
                <a:gd name="connsiteX119" fmla="*/ 1974132 w 4451861"/>
                <a:gd name="connsiteY119" fmla="*/ 2966115 h 6063276"/>
                <a:gd name="connsiteX120" fmla="*/ 2106868 w 4451861"/>
                <a:gd name="connsiteY120" fmla="*/ 2907121 h 6063276"/>
                <a:gd name="connsiteX121" fmla="*/ 2106868 w 4451861"/>
                <a:gd name="connsiteY121" fmla="*/ 2744889 h 6063276"/>
                <a:gd name="connsiteX122" fmla="*/ 2106868 w 4451861"/>
                <a:gd name="connsiteY122" fmla="*/ 2656399 h 6063276"/>
                <a:gd name="connsiteX123" fmla="*/ 2106868 w 4451861"/>
                <a:gd name="connsiteY123" fmla="*/ 2626902 h 6063276"/>
                <a:gd name="connsiteX124" fmla="*/ 2062622 w 4451861"/>
                <a:gd name="connsiteY124" fmla="*/ 2597405 h 6063276"/>
                <a:gd name="connsiteX125" fmla="*/ 2062622 w 4451861"/>
                <a:gd name="connsiteY125" fmla="*/ 2508915 h 6063276"/>
                <a:gd name="connsiteX126" fmla="*/ 2003629 w 4451861"/>
                <a:gd name="connsiteY126" fmla="*/ 2494167 h 6063276"/>
                <a:gd name="connsiteX127" fmla="*/ 1900390 w 4451861"/>
                <a:gd name="connsiteY127" fmla="*/ 2494167 h 6063276"/>
                <a:gd name="connsiteX128" fmla="*/ 1944635 w 4451861"/>
                <a:gd name="connsiteY128" fmla="*/ 2567908 h 6063276"/>
                <a:gd name="connsiteX129" fmla="*/ 1870893 w 4451861"/>
                <a:gd name="connsiteY129" fmla="*/ 2567908 h 6063276"/>
                <a:gd name="connsiteX130" fmla="*/ 1693913 w 4451861"/>
                <a:gd name="connsiteY130" fmla="*/ 2464670 h 6063276"/>
                <a:gd name="connsiteX131" fmla="*/ 1561177 w 4451861"/>
                <a:gd name="connsiteY131" fmla="*/ 2331934 h 6063276"/>
                <a:gd name="connsiteX132" fmla="*/ 1561177 w 4451861"/>
                <a:gd name="connsiteY132" fmla="*/ 2228696 h 6063276"/>
                <a:gd name="connsiteX133" fmla="*/ 1457939 w 4451861"/>
                <a:gd name="connsiteY133" fmla="*/ 2081212 h 6063276"/>
                <a:gd name="connsiteX134" fmla="*/ 1339951 w 4451861"/>
                <a:gd name="connsiteY134" fmla="*/ 2007470 h 6063276"/>
                <a:gd name="connsiteX135" fmla="*/ 1310455 w 4451861"/>
                <a:gd name="connsiteY135" fmla="*/ 1992721 h 6063276"/>
                <a:gd name="connsiteX136" fmla="*/ 1148222 w 4451861"/>
                <a:gd name="connsiteY136" fmla="*/ 1933728 h 6063276"/>
                <a:gd name="connsiteX137" fmla="*/ 1089229 w 4451861"/>
                <a:gd name="connsiteY137" fmla="*/ 1786244 h 6063276"/>
                <a:gd name="connsiteX138" fmla="*/ 853255 w 4451861"/>
                <a:gd name="connsiteY138" fmla="*/ 1683005 h 6063276"/>
                <a:gd name="connsiteX139" fmla="*/ 617280 w 4451861"/>
                <a:gd name="connsiteY139" fmla="*/ 1520773 h 6063276"/>
                <a:gd name="connsiteX140" fmla="*/ 614363 w 4451861"/>
                <a:gd name="connsiteY140" fmla="*/ 1516011 h 6063276"/>
                <a:gd name="connsiteX141" fmla="*/ 440300 w 4451861"/>
                <a:gd name="connsiteY141" fmla="*/ 1402786 h 6063276"/>
                <a:gd name="connsiteX142" fmla="*/ 307564 w 4451861"/>
                <a:gd name="connsiteY142" fmla="*/ 1181560 h 6063276"/>
                <a:gd name="connsiteX143" fmla="*/ 410803 w 4451861"/>
                <a:gd name="connsiteY143" fmla="*/ 1034076 h 6063276"/>
                <a:gd name="connsiteX144" fmla="*/ 322313 w 4451861"/>
                <a:gd name="connsiteY144" fmla="*/ 842347 h 6063276"/>
                <a:gd name="connsiteX145" fmla="*/ 27346 w 4451861"/>
                <a:gd name="connsiteY145" fmla="*/ 311405 h 6063276"/>
                <a:gd name="connsiteX146" fmla="*/ 0 w 4451861"/>
                <a:gd name="connsiteY146" fmla="*/ 111073 h 6063276"/>
                <a:gd name="connsiteX147" fmla="*/ 25194 w 4451861"/>
                <a:gd name="connsiteY147" fmla="*/ 0 h 6063276"/>
                <a:gd name="connsiteX148" fmla="*/ 27345 w 4451861"/>
                <a:gd name="connsiteY148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634179 w 4468760"/>
                <a:gd name="connsiteY139" fmla="*/ 1520773 h 6063276"/>
                <a:gd name="connsiteX140" fmla="*/ 631262 w 4468760"/>
                <a:gd name="connsiteY140" fmla="*/ 1516011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0 w 4468760"/>
                <a:gd name="connsiteY145" fmla="*/ 429392 h 6063276"/>
                <a:gd name="connsiteX146" fmla="*/ 44245 w 4468760"/>
                <a:gd name="connsiteY146" fmla="*/ 311405 h 6063276"/>
                <a:gd name="connsiteX147" fmla="*/ 16899 w 4468760"/>
                <a:gd name="connsiteY147" fmla="*/ 111073 h 6063276"/>
                <a:gd name="connsiteX148" fmla="*/ 42093 w 4468760"/>
                <a:gd name="connsiteY148" fmla="*/ 0 h 6063276"/>
                <a:gd name="connsiteX149" fmla="*/ 44244 w 4468760"/>
                <a:gd name="connsiteY149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634179 w 4468760"/>
                <a:gd name="connsiteY139" fmla="*/ 1520773 h 6063276"/>
                <a:gd name="connsiteX140" fmla="*/ 631262 w 4468760"/>
                <a:gd name="connsiteY140" fmla="*/ 1516011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88490 w 4468760"/>
                <a:gd name="connsiteY145" fmla="*/ 532631 h 6063276"/>
                <a:gd name="connsiteX146" fmla="*/ 0 w 4468760"/>
                <a:gd name="connsiteY146" fmla="*/ 429392 h 6063276"/>
                <a:gd name="connsiteX147" fmla="*/ 44245 w 4468760"/>
                <a:gd name="connsiteY147" fmla="*/ 311405 h 6063276"/>
                <a:gd name="connsiteX148" fmla="*/ 16899 w 4468760"/>
                <a:gd name="connsiteY148" fmla="*/ 111073 h 6063276"/>
                <a:gd name="connsiteX149" fmla="*/ 42093 w 4468760"/>
                <a:gd name="connsiteY149" fmla="*/ 0 h 6063276"/>
                <a:gd name="connsiteX150" fmla="*/ 44244 w 4468760"/>
                <a:gd name="connsiteY150" fmla="*/ 1689 h 6063276"/>
                <a:gd name="connsiteX0" fmla="*/ 63909 w 4488425"/>
                <a:gd name="connsiteY0" fmla="*/ 1689 h 6063276"/>
                <a:gd name="connsiteX1" fmla="*/ 211393 w 4488425"/>
                <a:gd name="connsiteY1" fmla="*/ 90179 h 6063276"/>
                <a:gd name="connsiteX2" fmla="*/ 344128 w 4488425"/>
                <a:gd name="connsiteY2" fmla="*/ 340902 h 6063276"/>
                <a:gd name="connsiteX3" fmla="*/ 535857 w 4488425"/>
                <a:gd name="connsiteY3" fmla="*/ 399896 h 6063276"/>
                <a:gd name="connsiteX4" fmla="*/ 580103 w 4488425"/>
                <a:gd name="connsiteY4" fmla="*/ 370399 h 6063276"/>
                <a:gd name="connsiteX5" fmla="*/ 712838 w 4488425"/>
                <a:gd name="connsiteY5" fmla="*/ 503134 h 6063276"/>
                <a:gd name="connsiteX6" fmla="*/ 698090 w 4488425"/>
                <a:gd name="connsiteY6" fmla="*/ 591625 h 6063276"/>
                <a:gd name="connsiteX7" fmla="*/ 771832 w 4488425"/>
                <a:gd name="connsiteY7" fmla="*/ 694863 h 6063276"/>
                <a:gd name="connsiteX8" fmla="*/ 875070 w 4488425"/>
                <a:gd name="connsiteY8" fmla="*/ 680115 h 6063276"/>
                <a:gd name="connsiteX9" fmla="*/ 963561 w 4488425"/>
                <a:gd name="connsiteY9" fmla="*/ 916089 h 6063276"/>
                <a:gd name="connsiteX10" fmla="*/ 1037303 w 4488425"/>
                <a:gd name="connsiteY10" fmla="*/ 1019328 h 6063276"/>
                <a:gd name="connsiteX11" fmla="*/ 993057 w 4488425"/>
                <a:gd name="connsiteY11" fmla="*/ 1107818 h 6063276"/>
                <a:gd name="connsiteX12" fmla="*/ 934064 w 4488425"/>
                <a:gd name="connsiteY12" fmla="*/ 1166812 h 6063276"/>
                <a:gd name="connsiteX13" fmla="*/ 948812 w 4488425"/>
                <a:gd name="connsiteY13" fmla="*/ 1284799 h 6063276"/>
                <a:gd name="connsiteX14" fmla="*/ 948812 w 4488425"/>
                <a:gd name="connsiteY14" fmla="*/ 1461779 h 6063276"/>
                <a:gd name="connsiteX15" fmla="*/ 1170038 w 4488425"/>
                <a:gd name="connsiteY15" fmla="*/ 1579767 h 6063276"/>
                <a:gd name="connsiteX16" fmla="*/ 1361767 w 4488425"/>
                <a:gd name="connsiteY16" fmla="*/ 1609263 h 6063276"/>
                <a:gd name="connsiteX17" fmla="*/ 1494503 w 4488425"/>
                <a:gd name="connsiteY17" fmla="*/ 1476528 h 6063276"/>
                <a:gd name="connsiteX18" fmla="*/ 1612490 w 4488425"/>
                <a:gd name="connsiteY18" fmla="*/ 1491276 h 6063276"/>
                <a:gd name="connsiteX19" fmla="*/ 1612490 w 4488425"/>
                <a:gd name="connsiteY19" fmla="*/ 1491276 h 6063276"/>
                <a:gd name="connsiteX20" fmla="*/ 1656735 w 4488425"/>
                <a:gd name="connsiteY20" fmla="*/ 1520773 h 6063276"/>
                <a:gd name="connsiteX21" fmla="*/ 1597741 w 4488425"/>
                <a:gd name="connsiteY21" fmla="*/ 1594515 h 6063276"/>
                <a:gd name="connsiteX22" fmla="*/ 1597741 w 4488425"/>
                <a:gd name="connsiteY22" fmla="*/ 1653508 h 6063276"/>
                <a:gd name="connsiteX23" fmla="*/ 1553496 w 4488425"/>
                <a:gd name="connsiteY23" fmla="*/ 1727250 h 6063276"/>
                <a:gd name="connsiteX24" fmla="*/ 1479754 w 4488425"/>
                <a:gd name="connsiteY24" fmla="*/ 1859986 h 6063276"/>
                <a:gd name="connsiteX25" fmla="*/ 1597741 w 4488425"/>
                <a:gd name="connsiteY25" fmla="*/ 1933728 h 6063276"/>
                <a:gd name="connsiteX26" fmla="*/ 1730477 w 4488425"/>
                <a:gd name="connsiteY26" fmla="*/ 1948476 h 6063276"/>
                <a:gd name="connsiteX27" fmla="*/ 1877961 w 4488425"/>
                <a:gd name="connsiteY27" fmla="*/ 2036967 h 6063276"/>
                <a:gd name="connsiteX28" fmla="*/ 1745225 w 4488425"/>
                <a:gd name="connsiteY28" fmla="*/ 2213947 h 6063276"/>
                <a:gd name="connsiteX29" fmla="*/ 1745225 w 4488425"/>
                <a:gd name="connsiteY29" fmla="*/ 2302438 h 6063276"/>
                <a:gd name="connsiteX30" fmla="*/ 1804219 w 4488425"/>
                <a:gd name="connsiteY30" fmla="*/ 2405676 h 6063276"/>
                <a:gd name="connsiteX31" fmla="*/ 1892709 w 4488425"/>
                <a:gd name="connsiteY31" fmla="*/ 2464670 h 6063276"/>
                <a:gd name="connsiteX32" fmla="*/ 2069690 w 4488425"/>
                <a:gd name="connsiteY32" fmla="*/ 2435173 h 6063276"/>
                <a:gd name="connsiteX33" fmla="*/ 2158180 w 4488425"/>
                <a:gd name="connsiteY33" fmla="*/ 2494167 h 6063276"/>
                <a:gd name="connsiteX34" fmla="*/ 2158180 w 4488425"/>
                <a:gd name="connsiteY34" fmla="*/ 2494167 h 6063276"/>
                <a:gd name="connsiteX35" fmla="*/ 2217173 w 4488425"/>
                <a:gd name="connsiteY35" fmla="*/ 2582657 h 6063276"/>
                <a:gd name="connsiteX36" fmla="*/ 2290915 w 4488425"/>
                <a:gd name="connsiteY36" fmla="*/ 2523663 h 6063276"/>
                <a:gd name="connsiteX37" fmla="*/ 2467896 w 4488425"/>
                <a:gd name="connsiteY37" fmla="*/ 2435173 h 6063276"/>
                <a:gd name="connsiteX38" fmla="*/ 2364657 w 4488425"/>
                <a:gd name="connsiteY38" fmla="*/ 2626902 h 6063276"/>
                <a:gd name="connsiteX39" fmla="*/ 2467896 w 4488425"/>
                <a:gd name="connsiteY39" fmla="*/ 2626902 h 6063276"/>
                <a:gd name="connsiteX40" fmla="*/ 2571135 w 4488425"/>
                <a:gd name="connsiteY40" fmla="*/ 2641650 h 6063276"/>
                <a:gd name="connsiteX41" fmla="*/ 2600632 w 4488425"/>
                <a:gd name="connsiteY41" fmla="*/ 2553160 h 6063276"/>
                <a:gd name="connsiteX42" fmla="*/ 2880851 w 4488425"/>
                <a:gd name="connsiteY42" fmla="*/ 2597405 h 6063276"/>
                <a:gd name="connsiteX43" fmla="*/ 3028335 w 4488425"/>
                <a:gd name="connsiteY43" fmla="*/ 2641650 h 6063276"/>
                <a:gd name="connsiteX44" fmla="*/ 3087328 w 4488425"/>
                <a:gd name="connsiteY44" fmla="*/ 2744889 h 6063276"/>
                <a:gd name="connsiteX45" fmla="*/ 3161070 w 4488425"/>
                <a:gd name="connsiteY45" fmla="*/ 2818631 h 6063276"/>
                <a:gd name="connsiteX46" fmla="*/ 3293806 w 4488425"/>
                <a:gd name="connsiteY46" fmla="*/ 2907121 h 6063276"/>
                <a:gd name="connsiteX47" fmla="*/ 3411793 w 4488425"/>
                <a:gd name="connsiteY47" fmla="*/ 2921870 h 6063276"/>
                <a:gd name="connsiteX48" fmla="*/ 3544528 w 4488425"/>
                <a:gd name="connsiteY48" fmla="*/ 3010360 h 6063276"/>
                <a:gd name="connsiteX49" fmla="*/ 3618270 w 4488425"/>
                <a:gd name="connsiteY49" fmla="*/ 3054605 h 6063276"/>
                <a:gd name="connsiteX50" fmla="*/ 3677264 w 4488425"/>
                <a:gd name="connsiteY50" fmla="*/ 3143096 h 6063276"/>
                <a:gd name="connsiteX51" fmla="*/ 3677264 w 4488425"/>
                <a:gd name="connsiteY51" fmla="*/ 3202089 h 6063276"/>
                <a:gd name="connsiteX52" fmla="*/ 3618270 w 4488425"/>
                <a:gd name="connsiteY52" fmla="*/ 3320076 h 6063276"/>
                <a:gd name="connsiteX53" fmla="*/ 3692012 w 4488425"/>
                <a:gd name="connsiteY53" fmla="*/ 3305328 h 6063276"/>
                <a:gd name="connsiteX54" fmla="*/ 3706761 w 4488425"/>
                <a:gd name="connsiteY54" fmla="*/ 3379070 h 6063276"/>
                <a:gd name="connsiteX55" fmla="*/ 3809999 w 4488425"/>
                <a:gd name="connsiteY55" fmla="*/ 3334825 h 6063276"/>
                <a:gd name="connsiteX56" fmla="*/ 3913238 w 4488425"/>
                <a:gd name="connsiteY56" fmla="*/ 3349573 h 6063276"/>
                <a:gd name="connsiteX57" fmla="*/ 3986980 w 4488425"/>
                <a:gd name="connsiteY57" fmla="*/ 3452812 h 6063276"/>
                <a:gd name="connsiteX58" fmla="*/ 4104967 w 4488425"/>
                <a:gd name="connsiteY58" fmla="*/ 3452812 h 6063276"/>
                <a:gd name="connsiteX59" fmla="*/ 4193457 w 4488425"/>
                <a:gd name="connsiteY59" fmla="*/ 3511805 h 6063276"/>
                <a:gd name="connsiteX60" fmla="*/ 4252451 w 4488425"/>
                <a:gd name="connsiteY60" fmla="*/ 3467560 h 6063276"/>
                <a:gd name="connsiteX61" fmla="*/ 4355690 w 4488425"/>
                <a:gd name="connsiteY61" fmla="*/ 3644541 h 6063276"/>
                <a:gd name="connsiteX62" fmla="*/ 4473677 w 4488425"/>
                <a:gd name="connsiteY62" fmla="*/ 3644541 h 6063276"/>
                <a:gd name="connsiteX63" fmla="*/ 4488425 w 4488425"/>
                <a:gd name="connsiteY63" fmla="*/ 3821521 h 6063276"/>
                <a:gd name="connsiteX64" fmla="*/ 4296696 w 4488425"/>
                <a:gd name="connsiteY64" fmla="*/ 3954257 h 6063276"/>
                <a:gd name="connsiteX65" fmla="*/ 4281948 w 4488425"/>
                <a:gd name="connsiteY65" fmla="*/ 3998502 h 6063276"/>
                <a:gd name="connsiteX66" fmla="*/ 4178709 w 4488425"/>
                <a:gd name="connsiteY66" fmla="*/ 4072244 h 6063276"/>
                <a:gd name="connsiteX67" fmla="*/ 4134464 w 4488425"/>
                <a:gd name="connsiteY67" fmla="*/ 4308218 h 6063276"/>
                <a:gd name="connsiteX68" fmla="*/ 3942735 w 4488425"/>
                <a:gd name="connsiteY68" fmla="*/ 4573689 h 6063276"/>
                <a:gd name="connsiteX69" fmla="*/ 3795251 w 4488425"/>
                <a:gd name="connsiteY69" fmla="*/ 4573689 h 6063276"/>
                <a:gd name="connsiteX70" fmla="*/ 3574025 w 4488425"/>
                <a:gd name="connsiteY70" fmla="*/ 4632683 h 6063276"/>
                <a:gd name="connsiteX71" fmla="*/ 3515032 w 4488425"/>
                <a:gd name="connsiteY71" fmla="*/ 4809663 h 6063276"/>
                <a:gd name="connsiteX72" fmla="*/ 3323303 w 4488425"/>
                <a:gd name="connsiteY72" fmla="*/ 5016141 h 6063276"/>
                <a:gd name="connsiteX73" fmla="*/ 3323303 w 4488425"/>
                <a:gd name="connsiteY73" fmla="*/ 4898154 h 6063276"/>
                <a:gd name="connsiteX74" fmla="*/ 3234812 w 4488425"/>
                <a:gd name="connsiteY74" fmla="*/ 5045638 h 6063276"/>
                <a:gd name="connsiteX75" fmla="*/ 3102077 w 4488425"/>
                <a:gd name="connsiteY75" fmla="*/ 5134128 h 6063276"/>
                <a:gd name="connsiteX76" fmla="*/ 3013586 w 4488425"/>
                <a:gd name="connsiteY76" fmla="*/ 5134128 h 6063276"/>
                <a:gd name="connsiteX77" fmla="*/ 2969341 w 4488425"/>
                <a:gd name="connsiteY77" fmla="*/ 5104631 h 6063276"/>
                <a:gd name="connsiteX78" fmla="*/ 3013586 w 4488425"/>
                <a:gd name="connsiteY78" fmla="*/ 5207870 h 6063276"/>
                <a:gd name="connsiteX79" fmla="*/ 2880851 w 4488425"/>
                <a:gd name="connsiteY79" fmla="*/ 5355354 h 6063276"/>
                <a:gd name="connsiteX80" fmla="*/ 2748115 w 4488425"/>
                <a:gd name="connsiteY80" fmla="*/ 5355354 h 6063276"/>
                <a:gd name="connsiteX81" fmla="*/ 2718619 w 4488425"/>
                <a:gd name="connsiteY81" fmla="*/ 5443844 h 6063276"/>
                <a:gd name="connsiteX82" fmla="*/ 2644877 w 4488425"/>
                <a:gd name="connsiteY82" fmla="*/ 5443844 h 6063276"/>
                <a:gd name="connsiteX83" fmla="*/ 2659625 w 4488425"/>
                <a:gd name="connsiteY83" fmla="*/ 5488089 h 6063276"/>
                <a:gd name="connsiteX84" fmla="*/ 2585883 w 4488425"/>
                <a:gd name="connsiteY84" fmla="*/ 5532334 h 6063276"/>
                <a:gd name="connsiteX85" fmla="*/ 2556386 w 4488425"/>
                <a:gd name="connsiteY85" fmla="*/ 5650321 h 6063276"/>
                <a:gd name="connsiteX86" fmla="*/ 2556386 w 4488425"/>
                <a:gd name="connsiteY86" fmla="*/ 5650321 h 6063276"/>
                <a:gd name="connsiteX87" fmla="*/ 2453148 w 4488425"/>
                <a:gd name="connsiteY87" fmla="*/ 5738812 h 6063276"/>
                <a:gd name="connsiteX88" fmla="*/ 2541638 w 4488425"/>
                <a:gd name="connsiteY88" fmla="*/ 5797805 h 6063276"/>
                <a:gd name="connsiteX89" fmla="*/ 2423651 w 4488425"/>
                <a:gd name="connsiteY89" fmla="*/ 5960038 h 6063276"/>
                <a:gd name="connsiteX90" fmla="*/ 2379406 w 4488425"/>
                <a:gd name="connsiteY90" fmla="*/ 6063276 h 6063276"/>
                <a:gd name="connsiteX91" fmla="*/ 2335161 w 4488425"/>
                <a:gd name="connsiteY91" fmla="*/ 6019031 h 6063276"/>
                <a:gd name="connsiteX92" fmla="*/ 2335161 w 4488425"/>
                <a:gd name="connsiteY92" fmla="*/ 6019031 h 6063276"/>
                <a:gd name="connsiteX93" fmla="*/ 2261419 w 4488425"/>
                <a:gd name="connsiteY93" fmla="*/ 5974786 h 6063276"/>
                <a:gd name="connsiteX94" fmla="*/ 2217173 w 4488425"/>
                <a:gd name="connsiteY94" fmla="*/ 5901044 h 6063276"/>
                <a:gd name="connsiteX95" fmla="*/ 2261419 w 4488425"/>
                <a:gd name="connsiteY95" fmla="*/ 5783057 h 6063276"/>
                <a:gd name="connsiteX96" fmla="*/ 2187677 w 4488425"/>
                <a:gd name="connsiteY96" fmla="*/ 5650321 h 6063276"/>
                <a:gd name="connsiteX97" fmla="*/ 2290915 w 4488425"/>
                <a:gd name="connsiteY97" fmla="*/ 5561831 h 6063276"/>
                <a:gd name="connsiteX98" fmla="*/ 2290915 w 4488425"/>
                <a:gd name="connsiteY98" fmla="*/ 5473341 h 6063276"/>
                <a:gd name="connsiteX99" fmla="*/ 2261419 w 4488425"/>
                <a:gd name="connsiteY99" fmla="*/ 5325857 h 6063276"/>
                <a:gd name="connsiteX100" fmla="*/ 2276167 w 4488425"/>
                <a:gd name="connsiteY100" fmla="*/ 5163625 h 6063276"/>
                <a:gd name="connsiteX101" fmla="*/ 2320412 w 4488425"/>
                <a:gd name="connsiteY101" fmla="*/ 4824412 h 6063276"/>
                <a:gd name="connsiteX102" fmla="*/ 2364657 w 4488425"/>
                <a:gd name="connsiteY102" fmla="*/ 4617934 h 6063276"/>
                <a:gd name="connsiteX103" fmla="*/ 2394154 w 4488425"/>
                <a:gd name="connsiteY103" fmla="*/ 4514696 h 6063276"/>
                <a:gd name="connsiteX104" fmla="*/ 2423651 w 4488425"/>
                <a:gd name="connsiteY104" fmla="*/ 4204979 h 6063276"/>
                <a:gd name="connsiteX105" fmla="*/ 2394154 w 4488425"/>
                <a:gd name="connsiteY105" fmla="*/ 4086992 h 6063276"/>
                <a:gd name="connsiteX106" fmla="*/ 2305664 w 4488425"/>
                <a:gd name="connsiteY106" fmla="*/ 3998502 h 6063276"/>
                <a:gd name="connsiteX107" fmla="*/ 2217173 w 4488425"/>
                <a:gd name="connsiteY107" fmla="*/ 3983754 h 6063276"/>
                <a:gd name="connsiteX108" fmla="*/ 2084438 w 4488425"/>
                <a:gd name="connsiteY108" fmla="*/ 3806773 h 6063276"/>
                <a:gd name="connsiteX109" fmla="*/ 2040193 w 4488425"/>
                <a:gd name="connsiteY109" fmla="*/ 3718283 h 6063276"/>
                <a:gd name="connsiteX110" fmla="*/ 1995948 w 4488425"/>
                <a:gd name="connsiteY110" fmla="*/ 3674038 h 6063276"/>
                <a:gd name="connsiteX111" fmla="*/ 1966451 w 4488425"/>
                <a:gd name="connsiteY111" fmla="*/ 3629792 h 6063276"/>
                <a:gd name="connsiteX112" fmla="*/ 1966451 w 4488425"/>
                <a:gd name="connsiteY112" fmla="*/ 3482308 h 6063276"/>
                <a:gd name="connsiteX113" fmla="*/ 1833715 w 4488425"/>
                <a:gd name="connsiteY113" fmla="*/ 3364321 h 6063276"/>
                <a:gd name="connsiteX114" fmla="*/ 1848464 w 4488425"/>
                <a:gd name="connsiteY114" fmla="*/ 3305328 h 6063276"/>
                <a:gd name="connsiteX115" fmla="*/ 1936954 w 4488425"/>
                <a:gd name="connsiteY115" fmla="*/ 3261083 h 6063276"/>
                <a:gd name="connsiteX116" fmla="*/ 1936954 w 4488425"/>
                <a:gd name="connsiteY116" fmla="*/ 3202089 h 6063276"/>
                <a:gd name="connsiteX117" fmla="*/ 1936954 w 4488425"/>
                <a:gd name="connsiteY117" fmla="*/ 3202089 h 6063276"/>
                <a:gd name="connsiteX118" fmla="*/ 1892709 w 4488425"/>
                <a:gd name="connsiteY118" fmla="*/ 3084102 h 6063276"/>
                <a:gd name="connsiteX119" fmla="*/ 2010696 w 4488425"/>
                <a:gd name="connsiteY119" fmla="*/ 2966115 h 6063276"/>
                <a:gd name="connsiteX120" fmla="*/ 2143432 w 4488425"/>
                <a:gd name="connsiteY120" fmla="*/ 2907121 h 6063276"/>
                <a:gd name="connsiteX121" fmla="*/ 2143432 w 4488425"/>
                <a:gd name="connsiteY121" fmla="*/ 2744889 h 6063276"/>
                <a:gd name="connsiteX122" fmla="*/ 2143432 w 4488425"/>
                <a:gd name="connsiteY122" fmla="*/ 2656399 h 6063276"/>
                <a:gd name="connsiteX123" fmla="*/ 2143432 w 4488425"/>
                <a:gd name="connsiteY123" fmla="*/ 2626902 h 6063276"/>
                <a:gd name="connsiteX124" fmla="*/ 2099186 w 4488425"/>
                <a:gd name="connsiteY124" fmla="*/ 2597405 h 6063276"/>
                <a:gd name="connsiteX125" fmla="*/ 2099186 w 4488425"/>
                <a:gd name="connsiteY125" fmla="*/ 2508915 h 6063276"/>
                <a:gd name="connsiteX126" fmla="*/ 2040193 w 4488425"/>
                <a:gd name="connsiteY126" fmla="*/ 2494167 h 6063276"/>
                <a:gd name="connsiteX127" fmla="*/ 1936954 w 4488425"/>
                <a:gd name="connsiteY127" fmla="*/ 2494167 h 6063276"/>
                <a:gd name="connsiteX128" fmla="*/ 1981199 w 4488425"/>
                <a:gd name="connsiteY128" fmla="*/ 2567908 h 6063276"/>
                <a:gd name="connsiteX129" fmla="*/ 1907457 w 4488425"/>
                <a:gd name="connsiteY129" fmla="*/ 2567908 h 6063276"/>
                <a:gd name="connsiteX130" fmla="*/ 1730477 w 4488425"/>
                <a:gd name="connsiteY130" fmla="*/ 2464670 h 6063276"/>
                <a:gd name="connsiteX131" fmla="*/ 1597741 w 4488425"/>
                <a:gd name="connsiteY131" fmla="*/ 2331934 h 6063276"/>
                <a:gd name="connsiteX132" fmla="*/ 1597741 w 4488425"/>
                <a:gd name="connsiteY132" fmla="*/ 2228696 h 6063276"/>
                <a:gd name="connsiteX133" fmla="*/ 1494503 w 4488425"/>
                <a:gd name="connsiteY133" fmla="*/ 2081212 h 6063276"/>
                <a:gd name="connsiteX134" fmla="*/ 1376515 w 4488425"/>
                <a:gd name="connsiteY134" fmla="*/ 2007470 h 6063276"/>
                <a:gd name="connsiteX135" fmla="*/ 1347019 w 4488425"/>
                <a:gd name="connsiteY135" fmla="*/ 1992721 h 6063276"/>
                <a:gd name="connsiteX136" fmla="*/ 1184786 w 4488425"/>
                <a:gd name="connsiteY136" fmla="*/ 1933728 h 6063276"/>
                <a:gd name="connsiteX137" fmla="*/ 1125793 w 4488425"/>
                <a:gd name="connsiteY137" fmla="*/ 1786244 h 6063276"/>
                <a:gd name="connsiteX138" fmla="*/ 889819 w 4488425"/>
                <a:gd name="connsiteY138" fmla="*/ 1683005 h 6063276"/>
                <a:gd name="connsiteX139" fmla="*/ 653844 w 4488425"/>
                <a:gd name="connsiteY139" fmla="*/ 1520773 h 6063276"/>
                <a:gd name="connsiteX140" fmla="*/ 650927 w 4488425"/>
                <a:gd name="connsiteY140" fmla="*/ 1516011 h 6063276"/>
                <a:gd name="connsiteX141" fmla="*/ 476864 w 4488425"/>
                <a:gd name="connsiteY141" fmla="*/ 1402786 h 6063276"/>
                <a:gd name="connsiteX142" fmla="*/ 344128 w 4488425"/>
                <a:gd name="connsiteY142" fmla="*/ 1181560 h 6063276"/>
                <a:gd name="connsiteX143" fmla="*/ 447367 w 4488425"/>
                <a:gd name="connsiteY143" fmla="*/ 1034076 h 6063276"/>
                <a:gd name="connsiteX144" fmla="*/ 358877 w 4488425"/>
                <a:gd name="connsiteY144" fmla="*/ 842347 h 6063276"/>
                <a:gd name="connsiteX145" fmla="*/ 108155 w 4488425"/>
                <a:gd name="connsiteY145" fmla="*/ 532631 h 6063276"/>
                <a:gd name="connsiteX146" fmla="*/ 19665 w 4488425"/>
                <a:gd name="connsiteY146" fmla="*/ 429392 h 6063276"/>
                <a:gd name="connsiteX147" fmla="*/ 63910 w 4488425"/>
                <a:gd name="connsiteY147" fmla="*/ 311405 h 6063276"/>
                <a:gd name="connsiteX148" fmla="*/ 36564 w 4488425"/>
                <a:gd name="connsiteY148" fmla="*/ 111073 h 6063276"/>
                <a:gd name="connsiteX149" fmla="*/ 61758 w 4488425"/>
                <a:gd name="connsiteY149" fmla="*/ 0 h 6063276"/>
                <a:gd name="connsiteX150" fmla="*/ 63909 w 4488425"/>
                <a:gd name="connsiteY150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634179 w 4468760"/>
                <a:gd name="connsiteY139" fmla="*/ 1520773 h 6063276"/>
                <a:gd name="connsiteX140" fmla="*/ 631262 w 4468760"/>
                <a:gd name="connsiteY140" fmla="*/ 1516011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235975 w 4468760"/>
                <a:gd name="connsiteY145" fmla="*/ 739108 h 6063276"/>
                <a:gd name="connsiteX146" fmla="*/ 88490 w 4468760"/>
                <a:gd name="connsiteY146" fmla="*/ 532631 h 6063276"/>
                <a:gd name="connsiteX147" fmla="*/ 0 w 4468760"/>
                <a:gd name="connsiteY147" fmla="*/ 429392 h 6063276"/>
                <a:gd name="connsiteX148" fmla="*/ 44245 w 4468760"/>
                <a:gd name="connsiteY148" fmla="*/ 311405 h 6063276"/>
                <a:gd name="connsiteX149" fmla="*/ 16899 w 4468760"/>
                <a:gd name="connsiteY149" fmla="*/ 111073 h 6063276"/>
                <a:gd name="connsiteX150" fmla="*/ 42093 w 4468760"/>
                <a:gd name="connsiteY150" fmla="*/ 0 h 6063276"/>
                <a:gd name="connsiteX151" fmla="*/ 44244 w 4468760"/>
                <a:gd name="connsiteY151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634179 w 4468760"/>
                <a:gd name="connsiteY139" fmla="*/ 1520773 h 6063276"/>
                <a:gd name="connsiteX140" fmla="*/ 631262 w 4468760"/>
                <a:gd name="connsiteY140" fmla="*/ 1516011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235975 w 4468760"/>
                <a:gd name="connsiteY145" fmla="*/ 739108 h 6063276"/>
                <a:gd name="connsiteX146" fmla="*/ 88490 w 4468760"/>
                <a:gd name="connsiteY146" fmla="*/ 532631 h 6063276"/>
                <a:gd name="connsiteX147" fmla="*/ 0 w 4468760"/>
                <a:gd name="connsiteY147" fmla="*/ 429392 h 6063276"/>
                <a:gd name="connsiteX148" fmla="*/ 44245 w 4468760"/>
                <a:gd name="connsiteY148" fmla="*/ 311405 h 6063276"/>
                <a:gd name="connsiteX149" fmla="*/ 16899 w 4468760"/>
                <a:gd name="connsiteY149" fmla="*/ 111073 h 6063276"/>
                <a:gd name="connsiteX150" fmla="*/ 42093 w 4468760"/>
                <a:gd name="connsiteY150" fmla="*/ 0 h 6063276"/>
                <a:gd name="connsiteX151" fmla="*/ 44244 w 4468760"/>
                <a:gd name="connsiteY151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634179 w 4468760"/>
                <a:gd name="connsiteY139" fmla="*/ 1520773 h 6063276"/>
                <a:gd name="connsiteX140" fmla="*/ 631262 w 4468760"/>
                <a:gd name="connsiteY140" fmla="*/ 1516011 h 6063276"/>
                <a:gd name="connsiteX141" fmla="*/ 683649 w 4468760"/>
                <a:gd name="connsiteY141" fmla="*/ 1587448 h 6063276"/>
                <a:gd name="connsiteX142" fmla="*/ 457199 w 4468760"/>
                <a:gd name="connsiteY142" fmla="*/ 1402786 h 6063276"/>
                <a:gd name="connsiteX143" fmla="*/ 324463 w 4468760"/>
                <a:gd name="connsiteY143" fmla="*/ 1181560 h 6063276"/>
                <a:gd name="connsiteX144" fmla="*/ 427702 w 4468760"/>
                <a:gd name="connsiteY144" fmla="*/ 1034076 h 6063276"/>
                <a:gd name="connsiteX145" fmla="*/ 339212 w 4468760"/>
                <a:gd name="connsiteY145" fmla="*/ 842347 h 6063276"/>
                <a:gd name="connsiteX146" fmla="*/ 235975 w 4468760"/>
                <a:gd name="connsiteY146" fmla="*/ 739108 h 6063276"/>
                <a:gd name="connsiteX147" fmla="*/ 88490 w 4468760"/>
                <a:gd name="connsiteY147" fmla="*/ 532631 h 6063276"/>
                <a:gd name="connsiteX148" fmla="*/ 0 w 4468760"/>
                <a:gd name="connsiteY148" fmla="*/ 429392 h 6063276"/>
                <a:gd name="connsiteX149" fmla="*/ 44245 w 4468760"/>
                <a:gd name="connsiteY149" fmla="*/ 311405 h 6063276"/>
                <a:gd name="connsiteX150" fmla="*/ 16899 w 4468760"/>
                <a:gd name="connsiteY150" fmla="*/ 111073 h 6063276"/>
                <a:gd name="connsiteX151" fmla="*/ 42093 w 4468760"/>
                <a:gd name="connsiteY151" fmla="*/ 0 h 6063276"/>
                <a:gd name="connsiteX152" fmla="*/ 44244 w 4468760"/>
                <a:gd name="connsiteY152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634179 w 4468760"/>
                <a:gd name="connsiteY139" fmla="*/ 1520773 h 6063276"/>
                <a:gd name="connsiteX140" fmla="*/ 759850 w 4468760"/>
                <a:gd name="connsiteY140" fmla="*/ 1644598 h 6063276"/>
                <a:gd name="connsiteX141" fmla="*/ 683649 w 4468760"/>
                <a:gd name="connsiteY141" fmla="*/ 1587448 h 6063276"/>
                <a:gd name="connsiteX142" fmla="*/ 457199 w 4468760"/>
                <a:gd name="connsiteY142" fmla="*/ 1402786 h 6063276"/>
                <a:gd name="connsiteX143" fmla="*/ 324463 w 4468760"/>
                <a:gd name="connsiteY143" fmla="*/ 1181560 h 6063276"/>
                <a:gd name="connsiteX144" fmla="*/ 427702 w 4468760"/>
                <a:gd name="connsiteY144" fmla="*/ 1034076 h 6063276"/>
                <a:gd name="connsiteX145" fmla="*/ 339212 w 4468760"/>
                <a:gd name="connsiteY145" fmla="*/ 842347 h 6063276"/>
                <a:gd name="connsiteX146" fmla="*/ 235975 w 4468760"/>
                <a:gd name="connsiteY146" fmla="*/ 739108 h 6063276"/>
                <a:gd name="connsiteX147" fmla="*/ 88490 w 4468760"/>
                <a:gd name="connsiteY147" fmla="*/ 532631 h 6063276"/>
                <a:gd name="connsiteX148" fmla="*/ 0 w 4468760"/>
                <a:gd name="connsiteY148" fmla="*/ 429392 h 6063276"/>
                <a:gd name="connsiteX149" fmla="*/ 44245 w 4468760"/>
                <a:gd name="connsiteY149" fmla="*/ 311405 h 6063276"/>
                <a:gd name="connsiteX150" fmla="*/ 16899 w 4468760"/>
                <a:gd name="connsiteY150" fmla="*/ 111073 h 6063276"/>
                <a:gd name="connsiteX151" fmla="*/ 42093 w 4468760"/>
                <a:gd name="connsiteY151" fmla="*/ 0 h 6063276"/>
                <a:gd name="connsiteX152" fmla="*/ 44244 w 4468760"/>
                <a:gd name="connsiteY152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235975 w 4468760"/>
                <a:gd name="connsiteY145" fmla="*/ 739108 h 6063276"/>
                <a:gd name="connsiteX146" fmla="*/ 88490 w 4468760"/>
                <a:gd name="connsiteY146" fmla="*/ 532631 h 6063276"/>
                <a:gd name="connsiteX147" fmla="*/ 0 w 4468760"/>
                <a:gd name="connsiteY147" fmla="*/ 429392 h 6063276"/>
                <a:gd name="connsiteX148" fmla="*/ 44245 w 4468760"/>
                <a:gd name="connsiteY148" fmla="*/ 311405 h 6063276"/>
                <a:gd name="connsiteX149" fmla="*/ 16899 w 4468760"/>
                <a:gd name="connsiteY149" fmla="*/ 111073 h 6063276"/>
                <a:gd name="connsiteX150" fmla="*/ 42093 w 4468760"/>
                <a:gd name="connsiteY150" fmla="*/ 0 h 6063276"/>
                <a:gd name="connsiteX151" fmla="*/ 44244 w 4468760"/>
                <a:gd name="connsiteY151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235975 w 4468760"/>
                <a:gd name="connsiteY145" fmla="*/ 739108 h 6063276"/>
                <a:gd name="connsiteX146" fmla="*/ 31340 w 4468760"/>
                <a:gd name="connsiteY146" fmla="*/ 532631 h 6063276"/>
                <a:gd name="connsiteX147" fmla="*/ 0 w 4468760"/>
                <a:gd name="connsiteY147" fmla="*/ 429392 h 6063276"/>
                <a:gd name="connsiteX148" fmla="*/ 44245 w 4468760"/>
                <a:gd name="connsiteY148" fmla="*/ 311405 h 6063276"/>
                <a:gd name="connsiteX149" fmla="*/ 16899 w 4468760"/>
                <a:gd name="connsiteY149" fmla="*/ 111073 h 6063276"/>
                <a:gd name="connsiteX150" fmla="*/ 42093 w 4468760"/>
                <a:gd name="connsiteY150" fmla="*/ 0 h 6063276"/>
                <a:gd name="connsiteX151" fmla="*/ 44244 w 4468760"/>
                <a:gd name="connsiteY151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235975 w 4468760"/>
                <a:gd name="connsiteY145" fmla="*/ 739108 h 6063276"/>
                <a:gd name="connsiteX146" fmla="*/ 31340 w 4468760"/>
                <a:gd name="connsiteY146" fmla="*/ 532631 h 6063276"/>
                <a:gd name="connsiteX147" fmla="*/ 0 w 4468760"/>
                <a:gd name="connsiteY147" fmla="*/ 429392 h 6063276"/>
                <a:gd name="connsiteX148" fmla="*/ 44245 w 4468760"/>
                <a:gd name="connsiteY148" fmla="*/ 311405 h 6063276"/>
                <a:gd name="connsiteX149" fmla="*/ 40712 w 4468760"/>
                <a:gd name="connsiteY149" fmla="*/ 363486 h 6063276"/>
                <a:gd name="connsiteX150" fmla="*/ 16899 w 4468760"/>
                <a:gd name="connsiteY150" fmla="*/ 111073 h 6063276"/>
                <a:gd name="connsiteX151" fmla="*/ 42093 w 4468760"/>
                <a:gd name="connsiteY151" fmla="*/ 0 h 6063276"/>
                <a:gd name="connsiteX152" fmla="*/ 44244 w 4468760"/>
                <a:gd name="connsiteY152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88338 w 4468760"/>
                <a:gd name="connsiteY145" fmla="*/ 739108 h 6063276"/>
                <a:gd name="connsiteX146" fmla="*/ 31340 w 4468760"/>
                <a:gd name="connsiteY146" fmla="*/ 532631 h 6063276"/>
                <a:gd name="connsiteX147" fmla="*/ 0 w 4468760"/>
                <a:gd name="connsiteY147" fmla="*/ 429392 h 6063276"/>
                <a:gd name="connsiteX148" fmla="*/ 44245 w 4468760"/>
                <a:gd name="connsiteY148" fmla="*/ 311405 h 6063276"/>
                <a:gd name="connsiteX149" fmla="*/ 40712 w 4468760"/>
                <a:gd name="connsiteY149" fmla="*/ 363486 h 6063276"/>
                <a:gd name="connsiteX150" fmla="*/ 16899 w 4468760"/>
                <a:gd name="connsiteY150" fmla="*/ 111073 h 6063276"/>
                <a:gd name="connsiteX151" fmla="*/ 42093 w 4468760"/>
                <a:gd name="connsiteY151" fmla="*/ 0 h 6063276"/>
                <a:gd name="connsiteX152" fmla="*/ 44244 w 4468760"/>
                <a:gd name="connsiteY152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88338 w 4468760"/>
                <a:gd name="connsiteY145" fmla="*/ 739108 h 6063276"/>
                <a:gd name="connsiteX146" fmla="*/ 31340 w 4468760"/>
                <a:gd name="connsiteY146" fmla="*/ 532631 h 6063276"/>
                <a:gd name="connsiteX147" fmla="*/ 0 w 4468760"/>
                <a:gd name="connsiteY147" fmla="*/ 429392 h 6063276"/>
                <a:gd name="connsiteX148" fmla="*/ 44245 w 4468760"/>
                <a:gd name="connsiteY148" fmla="*/ 311405 h 6063276"/>
                <a:gd name="connsiteX149" fmla="*/ 40712 w 4468760"/>
                <a:gd name="connsiteY149" fmla="*/ 363486 h 6063276"/>
                <a:gd name="connsiteX150" fmla="*/ 16899 w 4468760"/>
                <a:gd name="connsiteY150" fmla="*/ 111073 h 6063276"/>
                <a:gd name="connsiteX151" fmla="*/ 42093 w 4468760"/>
                <a:gd name="connsiteY151" fmla="*/ 0 h 6063276"/>
                <a:gd name="connsiteX152" fmla="*/ 44244 w 4468760"/>
                <a:gd name="connsiteY152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145487 w 4468760"/>
                <a:gd name="connsiteY145" fmla="*/ 187273 h 6063276"/>
                <a:gd name="connsiteX146" fmla="*/ 88338 w 4468760"/>
                <a:gd name="connsiteY146" fmla="*/ 739108 h 6063276"/>
                <a:gd name="connsiteX147" fmla="*/ 31340 w 4468760"/>
                <a:gd name="connsiteY147" fmla="*/ 532631 h 6063276"/>
                <a:gd name="connsiteX148" fmla="*/ 0 w 4468760"/>
                <a:gd name="connsiteY148" fmla="*/ 429392 h 6063276"/>
                <a:gd name="connsiteX149" fmla="*/ 44245 w 4468760"/>
                <a:gd name="connsiteY149" fmla="*/ 311405 h 6063276"/>
                <a:gd name="connsiteX150" fmla="*/ 40712 w 4468760"/>
                <a:gd name="connsiteY150" fmla="*/ 363486 h 6063276"/>
                <a:gd name="connsiteX151" fmla="*/ 16899 w 4468760"/>
                <a:gd name="connsiteY151" fmla="*/ 111073 h 6063276"/>
                <a:gd name="connsiteX152" fmla="*/ 42093 w 4468760"/>
                <a:gd name="connsiteY152" fmla="*/ 0 h 6063276"/>
                <a:gd name="connsiteX153" fmla="*/ 44244 w 4468760"/>
                <a:gd name="connsiteY153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145487 w 4468760"/>
                <a:gd name="connsiteY145" fmla="*/ 187273 h 6063276"/>
                <a:gd name="connsiteX146" fmla="*/ 112149 w 4468760"/>
                <a:gd name="connsiteY146" fmla="*/ 320623 h 6063276"/>
                <a:gd name="connsiteX147" fmla="*/ 88338 w 4468760"/>
                <a:gd name="connsiteY147" fmla="*/ 739108 h 6063276"/>
                <a:gd name="connsiteX148" fmla="*/ 31340 w 4468760"/>
                <a:gd name="connsiteY148" fmla="*/ 532631 h 6063276"/>
                <a:gd name="connsiteX149" fmla="*/ 0 w 4468760"/>
                <a:gd name="connsiteY149" fmla="*/ 429392 h 6063276"/>
                <a:gd name="connsiteX150" fmla="*/ 44245 w 4468760"/>
                <a:gd name="connsiteY150" fmla="*/ 311405 h 6063276"/>
                <a:gd name="connsiteX151" fmla="*/ 40712 w 4468760"/>
                <a:gd name="connsiteY151" fmla="*/ 363486 h 6063276"/>
                <a:gd name="connsiteX152" fmla="*/ 16899 w 4468760"/>
                <a:gd name="connsiteY152" fmla="*/ 111073 h 6063276"/>
                <a:gd name="connsiteX153" fmla="*/ 42093 w 4468760"/>
                <a:gd name="connsiteY153" fmla="*/ 0 h 6063276"/>
                <a:gd name="connsiteX154" fmla="*/ 44244 w 4468760"/>
                <a:gd name="connsiteY154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145487 w 4468760"/>
                <a:gd name="connsiteY145" fmla="*/ 187273 h 6063276"/>
                <a:gd name="connsiteX146" fmla="*/ 112149 w 4468760"/>
                <a:gd name="connsiteY146" fmla="*/ 320623 h 6063276"/>
                <a:gd name="connsiteX147" fmla="*/ 178824 w 4468760"/>
                <a:gd name="connsiteY147" fmla="*/ 858786 h 6063276"/>
                <a:gd name="connsiteX148" fmla="*/ 88338 w 4468760"/>
                <a:gd name="connsiteY148" fmla="*/ 739108 h 6063276"/>
                <a:gd name="connsiteX149" fmla="*/ 31340 w 4468760"/>
                <a:gd name="connsiteY149" fmla="*/ 532631 h 6063276"/>
                <a:gd name="connsiteX150" fmla="*/ 0 w 4468760"/>
                <a:gd name="connsiteY150" fmla="*/ 429392 h 6063276"/>
                <a:gd name="connsiteX151" fmla="*/ 44245 w 4468760"/>
                <a:gd name="connsiteY151" fmla="*/ 311405 h 6063276"/>
                <a:gd name="connsiteX152" fmla="*/ 40712 w 4468760"/>
                <a:gd name="connsiteY152" fmla="*/ 363486 h 6063276"/>
                <a:gd name="connsiteX153" fmla="*/ 16899 w 4468760"/>
                <a:gd name="connsiteY153" fmla="*/ 111073 h 6063276"/>
                <a:gd name="connsiteX154" fmla="*/ 42093 w 4468760"/>
                <a:gd name="connsiteY154" fmla="*/ 0 h 6063276"/>
                <a:gd name="connsiteX155" fmla="*/ 44244 w 4468760"/>
                <a:gd name="connsiteY155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145487 w 4468760"/>
                <a:gd name="connsiteY145" fmla="*/ 187273 h 6063276"/>
                <a:gd name="connsiteX146" fmla="*/ 112149 w 4468760"/>
                <a:gd name="connsiteY146" fmla="*/ 320623 h 6063276"/>
                <a:gd name="connsiteX147" fmla="*/ 178824 w 4468760"/>
                <a:gd name="connsiteY147" fmla="*/ 858786 h 6063276"/>
                <a:gd name="connsiteX148" fmla="*/ 88338 w 4468760"/>
                <a:gd name="connsiteY148" fmla="*/ 739108 h 6063276"/>
                <a:gd name="connsiteX149" fmla="*/ 45474 w 4468760"/>
                <a:gd name="connsiteY149" fmla="*/ 577798 h 6063276"/>
                <a:gd name="connsiteX150" fmla="*/ 31340 w 4468760"/>
                <a:gd name="connsiteY150" fmla="*/ 532631 h 6063276"/>
                <a:gd name="connsiteX151" fmla="*/ 0 w 4468760"/>
                <a:gd name="connsiteY151" fmla="*/ 429392 h 6063276"/>
                <a:gd name="connsiteX152" fmla="*/ 44245 w 4468760"/>
                <a:gd name="connsiteY152" fmla="*/ 311405 h 6063276"/>
                <a:gd name="connsiteX153" fmla="*/ 40712 w 4468760"/>
                <a:gd name="connsiteY153" fmla="*/ 363486 h 6063276"/>
                <a:gd name="connsiteX154" fmla="*/ 16899 w 4468760"/>
                <a:gd name="connsiteY154" fmla="*/ 111073 h 6063276"/>
                <a:gd name="connsiteX155" fmla="*/ 42093 w 4468760"/>
                <a:gd name="connsiteY155" fmla="*/ 0 h 6063276"/>
                <a:gd name="connsiteX156" fmla="*/ 44244 w 4468760"/>
                <a:gd name="connsiteY156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145487 w 4468760"/>
                <a:gd name="connsiteY145" fmla="*/ 187273 h 6063276"/>
                <a:gd name="connsiteX146" fmla="*/ 112149 w 4468760"/>
                <a:gd name="connsiteY146" fmla="*/ 320623 h 6063276"/>
                <a:gd name="connsiteX147" fmla="*/ 178824 w 4468760"/>
                <a:gd name="connsiteY147" fmla="*/ 858786 h 6063276"/>
                <a:gd name="connsiteX148" fmla="*/ 88338 w 4468760"/>
                <a:gd name="connsiteY148" fmla="*/ 739108 h 6063276"/>
                <a:gd name="connsiteX149" fmla="*/ 45474 w 4468760"/>
                <a:gd name="connsiteY149" fmla="*/ 577798 h 6063276"/>
                <a:gd name="connsiteX150" fmla="*/ 45474 w 4468760"/>
                <a:gd name="connsiteY150" fmla="*/ 573036 h 6063276"/>
                <a:gd name="connsiteX151" fmla="*/ 31340 w 4468760"/>
                <a:gd name="connsiteY151" fmla="*/ 532631 h 6063276"/>
                <a:gd name="connsiteX152" fmla="*/ 0 w 4468760"/>
                <a:gd name="connsiteY152" fmla="*/ 429392 h 6063276"/>
                <a:gd name="connsiteX153" fmla="*/ 44245 w 4468760"/>
                <a:gd name="connsiteY153" fmla="*/ 311405 h 6063276"/>
                <a:gd name="connsiteX154" fmla="*/ 40712 w 4468760"/>
                <a:gd name="connsiteY154" fmla="*/ 363486 h 6063276"/>
                <a:gd name="connsiteX155" fmla="*/ 16899 w 4468760"/>
                <a:gd name="connsiteY155" fmla="*/ 111073 h 6063276"/>
                <a:gd name="connsiteX156" fmla="*/ 42093 w 4468760"/>
                <a:gd name="connsiteY156" fmla="*/ 0 h 6063276"/>
                <a:gd name="connsiteX157" fmla="*/ 44244 w 4468760"/>
                <a:gd name="connsiteY157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145487 w 4468760"/>
                <a:gd name="connsiteY145" fmla="*/ 187273 h 6063276"/>
                <a:gd name="connsiteX146" fmla="*/ 112149 w 4468760"/>
                <a:gd name="connsiteY146" fmla="*/ 320623 h 6063276"/>
                <a:gd name="connsiteX147" fmla="*/ 178824 w 4468760"/>
                <a:gd name="connsiteY147" fmla="*/ 858786 h 6063276"/>
                <a:gd name="connsiteX148" fmla="*/ 88338 w 4468760"/>
                <a:gd name="connsiteY148" fmla="*/ 739108 h 6063276"/>
                <a:gd name="connsiteX149" fmla="*/ 45474 w 4468760"/>
                <a:gd name="connsiteY149" fmla="*/ 577798 h 6063276"/>
                <a:gd name="connsiteX150" fmla="*/ 45474 w 4468760"/>
                <a:gd name="connsiteY150" fmla="*/ 573036 h 6063276"/>
                <a:gd name="connsiteX151" fmla="*/ 31340 w 4468760"/>
                <a:gd name="connsiteY151" fmla="*/ 532631 h 6063276"/>
                <a:gd name="connsiteX152" fmla="*/ 0 w 4468760"/>
                <a:gd name="connsiteY152" fmla="*/ 429392 h 6063276"/>
                <a:gd name="connsiteX153" fmla="*/ 44245 w 4468760"/>
                <a:gd name="connsiteY153" fmla="*/ 249492 h 6063276"/>
                <a:gd name="connsiteX154" fmla="*/ 40712 w 4468760"/>
                <a:gd name="connsiteY154" fmla="*/ 363486 h 6063276"/>
                <a:gd name="connsiteX155" fmla="*/ 16899 w 4468760"/>
                <a:gd name="connsiteY155" fmla="*/ 111073 h 6063276"/>
                <a:gd name="connsiteX156" fmla="*/ 42093 w 4468760"/>
                <a:gd name="connsiteY156" fmla="*/ 0 h 6063276"/>
                <a:gd name="connsiteX157" fmla="*/ 44244 w 4468760"/>
                <a:gd name="connsiteY157" fmla="*/ 1689 h 6063276"/>
                <a:gd name="connsiteX0" fmla="*/ 44244 w 4468760"/>
                <a:gd name="connsiteY0" fmla="*/ 1689 h 6063276"/>
                <a:gd name="connsiteX1" fmla="*/ 191728 w 4468760"/>
                <a:gd name="connsiteY1" fmla="*/ 90179 h 6063276"/>
                <a:gd name="connsiteX2" fmla="*/ 324463 w 4468760"/>
                <a:gd name="connsiteY2" fmla="*/ 340902 h 6063276"/>
                <a:gd name="connsiteX3" fmla="*/ 516192 w 4468760"/>
                <a:gd name="connsiteY3" fmla="*/ 399896 h 6063276"/>
                <a:gd name="connsiteX4" fmla="*/ 560438 w 4468760"/>
                <a:gd name="connsiteY4" fmla="*/ 370399 h 6063276"/>
                <a:gd name="connsiteX5" fmla="*/ 693173 w 4468760"/>
                <a:gd name="connsiteY5" fmla="*/ 503134 h 6063276"/>
                <a:gd name="connsiteX6" fmla="*/ 678425 w 4468760"/>
                <a:gd name="connsiteY6" fmla="*/ 591625 h 6063276"/>
                <a:gd name="connsiteX7" fmla="*/ 752167 w 4468760"/>
                <a:gd name="connsiteY7" fmla="*/ 694863 h 6063276"/>
                <a:gd name="connsiteX8" fmla="*/ 855405 w 4468760"/>
                <a:gd name="connsiteY8" fmla="*/ 680115 h 6063276"/>
                <a:gd name="connsiteX9" fmla="*/ 943896 w 4468760"/>
                <a:gd name="connsiteY9" fmla="*/ 916089 h 6063276"/>
                <a:gd name="connsiteX10" fmla="*/ 1017638 w 4468760"/>
                <a:gd name="connsiteY10" fmla="*/ 1019328 h 6063276"/>
                <a:gd name="connsiteX11" fmla="*/ 973392 w 4468760"/>
                <a:gd name="connsiteY11" fmla="*/ 1107818 h 6063276"/>
                <a:gd name="connsiteX12" fmla="*/ 914399 w 4468760"/>
                <a:gd name="connsiteY12" fmla="*/ 1166812 h 6063276"/>
                <a:gd name="connsiteX13" fmla="*/ 929147 w 4468760"/>
                <a:gd name="connsiteY13" fmla="*/ 1284799 h 6063276"/>
                <a:gd name="connsiteX14" fmla="*/ 929147 w 4468760"/>
                <a:gd name="connsiteY14" fmla="*/ 1461779 h 6063276"/>
                <a:gd name="connsiteX15" fmla="*/ 1150373 w 4468760"/>
                <a:gd name="connsiteY15" fmla="*/ 1579767 h 6063276"/>
                <a:gd name="connsiteX16" fmla="*/ 1342102 w 4468760"/>
                <a:gd name="connsiteY16" fmla="*/ 1609263 h 6063276"/>
                <a:gd name="connsiteX17" fmla="*/ 1474838 w 4468760"/>
                <a:gd name="connsiteY17" fmla="*/ 1476528 h 6063276"/>
                <a:gd name="connsiteX18" fmla="*/ 1592825 w 4468760"/>
                <a:gd name="connsiteY18" fmla="*/ 1491276 h 6063276"/>
                <a:gd name="connsiteX19" fmla="*/ 1592825 w 4468760"/>
                <a:gd name="connsiteY19" fmla="*/ 1491276 h 6063276"/>
                <a:gd name="connsiteX20" fmla="*/ 1637070 w 4468760"/>
                <a:gd name="connsiteY20" fmla="*/ 1520773 h 6063276"/>
                <a:gd name="connsiteX21" fmla="*/ 1578076 w 4468760"/>
                <a:gd name="connsiteY21" fmla="*/ 1594515 h 6063276"/>
                <a:gd name="connsiteX22" fmla="*/ 1578076 w 4468760"/>
                <a:gd name="connsiteY22" fmla="*/ 1653508 h 6063276"/>
                <a:gd name="connsiteX23" fmla="*/ 1533831 w 4468760"/>
                <a:gd name="connsiteY23" fmla="*/ 1727250 h 6063276"/>
                <a:gd name="connsiteX24" fmla="*/ 1460089 w 4468760"/>
                <a:gd name="connsiteY24" fmla="*/ 1859986 h 6063276"/>
                <a:gd name="connsiteX25" fmla="*/ 1578076 w 4468760"/>
                <a:gd name="connsiteY25" fmla="*/ 1933728 h 6063276"/>
                <a:gd name="connsiteX26" fmla="*/ 1710812 w 4468760"/>
                <a:gd name="connsiteY26" fmla="*/ 1948476 h 6063276"/>
                <a:gd name="connsiteX27" fmla="*/ 1858296 w 4468760"/>
                <a:gd name="connsiteY27" fmla="*/ 2036967 h 6063276"/>
                <a:gd name="connsiteX28" fmla="*/ 1725560 w 4468760"/>
                <a:gd name="connsiteY28" fmla="*/ 2213947 h 6063276"/>
                <a:gd name="connsiteX29" fmla="*/ 1725560 w 4468760"/>
                <a:gd name="connsiteY29" fmla="*/ 2302438 h 6063276"/>
                <a:gd name="connsiteX30" fmla="*/ 1784554 w 4468760"/>
                <a:gd name="connsiteY30" fmla="*/ 2405676 h 6063276"/>
                <a:gd name="connsiteX31" fmla="*/ 1873044 w 4468760"/>
                <a:gd name="connsiteY31" fmla="*/ 2464670 h 6063276"/>
                <a:gd name="connsiteX32" fmla="*/ 2050025 w 4468760"/>
                <a:gd name="connsiteY32" fmla="*/ 2435173 h 6063276"/>
                <a:gd name="connsiteX33" fmla="*/ 2138515 w 4468760"/>
                <a:gd name="connsiteY33" fmla="*/ 2494167 h 6063276"/>
                <a:gd name="connsiteX34" fmla="*/ 2138515 w 4468760"/>
                <a:gd name="connsiteY34" fmla="*/ 2494167 h 6063276"/>
                <a:gd name="connsiteX35" fmla="*/ 2197508 w 4468760"/>
                <a:gd name="connsiteY35" fmla="*/ 2582657 h 6063276"/>
                <a:gd name="connsiteX36" fmla="*/ 2271250 w 4468760"/>
                <a:gd name="connsiteY36" fmla="*/ 2523663 h 6063276"/>
                <a:gd name="connsiteX37" fmla="*/ 2448231 w 4468760"/>
                <a:gd name="connsiteY37" fmla="*/ 2435173 h 6063276"/>
                <a:gd name="connsiteX38" fmla="*/ 2344992 w 4468760"/>
                <a:gd name="connsiteY38" fmla="*/ 2626902 h 6063276"/>
                <a:gd name="connsiteX39" fmla="*/ 2448231 w 4468760"/>
                <a:gd name="connsiteY39" fmla="*/ 2626902 h 6063276"/>
                <a:gd name="connsiteX40" fmla="*/ 2551470 w 4468760"/>
                <a:gd name="connsiteY40" fmla="*/ 2641650 h 6063276"/>
                <a:gd name="connsiteX41" fmla="*/ 2580967 w 4468760"/>
                <a:gd name="connsiteY41" fmla="*/ 2553160 h 6063276"/>
                <a:gd name="connsiteX42" fmla="*/ 2861186 w 4468760"/>
                <a:gd name="connsiteY42" fmla="*/ 2597405 h 6063276"/>
                <a:gd name="connsiteX43" fmla="*/ 3008670 w 4468760"/>
                <a:gd name="connsiteY43" fmla="*/ 2641650 h 6063276"/>
                <a:gd name="connsiteX44" fmla="*/ 3067663 w 4468760"/>
                <a:gd name="connsiteY44" fmla="*/ 2744889 h 6063276"/>
                <a:gd name="connsiteX45" fmla="*/ 3141405 w 4468760"/>
                <a:gd name="connsiteY45" fmla="*/ 2818631 h 6063276"/>
                <a:gd name="connsiteX46" fmla="*/ 3274141 w 4468760"/>
                <a:gd name="connsiteY46" fmla="*/ 2907121 h 6063276"/>
                <a:gd name="connsiteX47" fmla="*/ 3392128 w 4468760"/>
                <a:gd name="connsiteY47" fmla="*/ 2921870 h 6063276"/>
                <a:gd name="connsiteX48" fmla="*/ 3524863 w 4468760"/>
                <a:gd name="connsiteY48" fmla="*/ 3010360 h 6063276"/>
                <a:gd name="connsiteX49" fmla="*/ 3598605 w 4468760"/>
                <a:gd name="connsiteY49" fmla="*/ 3054605 h 6063276"/>
                <a:gd name="connsiteX50" fmla="*/ 3657599 w 4468760"/>
                <a:gd name="connsiteY50" fmla="*/ 3143096 h 6063276"/>
                <a:gd name="connsiteX51" fmla="*/ 3657599 w 4468760"/>
                <a:gd name="connsiteY51" fmla="*/ 3202089 h 6063276"/>
                <a:gd name="connsiteX52" fmla="*/ 3598605 w 4468760"/>
                <a:gd name="connsiteY52" fmla="*/ 3320076 h 6063276"/>
                <a:gd name="connsiteX53" fmla="*/ 3672347 w 4468760"/>
                <a:gd name="connsiteY53" fmla="*/ 3305328 h 6063276"/>
                <a:gd name="connsiteX54" fmla="*/ 3687096 w 4468760"/>
                <a:gd name="connsiteY54" fmla="*/ 3379070 h 6063276"/>
                <a:gd name="connsiteX55" fmla="*/ 3790334 w 4468760"/>
                <a:gd name="connsiteY55" fmla="*/ 3334825 h 6063276"/>
                <a:gd name="connsiteX56" fmla="*/ 3893573 w 4468760"/>
                <a:gd name="connsiteY56" fmla="*/ 3349573 h 6063276"/>
                <a:gd name="connsiteX57" fmla="*/ 3967315 w 4468760"/>
                <a:gd name="connsiteY57" fmla="*/ 3452812 h 6063276"/>
                <a:gd name="connsiteX58" fmla="*/ 4085302 w 4468760"/>
                <a:gd name="connsiteY58" fmla="*/ 3452812 h 6063276"/>
                <a:gd name="connsiteX59" fmla="*/ 4173792 w 4468760"/>
                <a:gd name="connsiteY59" fmla="*/ 3511805 h 6063276"/>
                <a:gd name="connsiteX60" fmla="*/ 4232786 w 4468760"/>
                <a:gd name="connsiteY60" fmla="*/ 3467560 h 6063276"/>
                <a:gd name="connsiteX61" fmla="*/ 4336025 w 4468760"/>
                <a:gd name="connsiteY61" fmla="*/ 3644541 h 6063276"/>
                <a:gd name="connsiteX62" fmla="*/ 4454012 w 4468760"/>
                <a:gd name="connsiteY62" fmla="*/ 3644541 h 6063276"/>
                <a:gd name="connsiteX63" fmla="*/ 4468760 w 4468760"/>
                <a:gd name="connsiteY63" fmla="*/ 3821521 h 6063276"/>
                <a:gd name="connsiteX64" fmla="*/ 4277031 w 4468760"/>
                <a:gd name="connsiteY64" fmla="*/ 3954257 h 6063276"/>
                <a:gd name="connsiteX65" fmla="*/ 4262283 w 4468760"/>
                <a:gd name="connsiteY65" fmla="*/ 3998502 h 6063276"/>
                <a:gd name="connsiteX66" fmla="*/ 4159044 w 4468760"/>
                <a:gd name="connsiteY66" fmla="*/ 4072244 h 6063276"/>
                <a:gd name="connsiteX67" fmla="*/ 4114799 w 4468760"/>
                <a:gd name="connsiteY67" fmla="*/ 4308218 h 6063276"/>
                <a:gd name="connsiteX68" fmla="*/ 3923070 w 4468760"/>
                <a:gd name="connsiteY68" fmla="*/ 4573689 h 6063276"/>
                <a:gd name="connsiteX69" fmla="*/ 3775586 w 4468760"/>
                <a:gd name="connsiteY69" fmla="*/ 4573689 h 6063276"/>
                <a:gd name="connsiteX70" fmla="*/ 3554360 w 4468760"/>
                <a:gd name="connsiteY70" fmla="*/ 4632683 h 6063276"/>
                <a:gd name="connsiteX71" fmla="*/ 3495367 w 4468760"/>
                <a:gd name="connsiteY71" fmla="*/ 4809663 h 6063276"/>
                <a:gd name="connsiteX72" fmla="*/ 3303638 w 4468760"/>
                <a:gd name="connsiteY72" fmla="*/ 5016141 h 6063276"/>
                <a:gd name="connsiteX73" fmla="*/ 3303638 w 4468760"/>
                <a:gd name="connsiteY73" fmla="*/ 4898154 h 6063276"/>
                <a:gd name="connsiteX74" fmla="*/ 3215147 w 4468760"/>
                <a:gd name="connsiteY74" fmla="*/ 5045638 h 6063276"/>
                <a:gd name="connsiteX75" fmla="*/ 3082412 w 4468760"/>
                <a:gd name="connsiteY75" fmla="*/ 5134128 h 6063276"/>
                <a:gd name="connsiteX76" fmla="*/ 2993921 w 4468760"/>
                <a:gd name="connsiteY76" fmla="*/ 5134128 h 6063276"/>
                <a:gd name="connsiteX77" fmla="*/ 2949676 w 4468760"/>
                <a:gd name="connsiteY77" fmla="*/ 5104631 h 6063276"/>
                <a:gd name="connsiteX78" fmla="*/ 2993921 w 4468760"/>
                <a:gd name="connsiteY78" fmla="*/ 5207870 h 6063276"/>
                <a:gd name="connsiteX79" fmla="*/ 2861186 w 4468760"/>
                <a:gd name="connsiteY79" fmla="*/ 5355354 h 6063276"/>
                <a:gd name="connsiteX80" fmla="*/ 2728450 w 4468760"/>
                <a:gd name="connsiteY80" fmla="*/ 5355354 h 6063276"/>
                <a:gd name="connsiteX81" fmla="*/ 2698954 w 4468760"/>
                <a:gd name="connsiteY81" fmla="*/ 5443844 h 6063276"/>
                <a:gd name="connsiteX82" fmla="*/ 2625212 w 4468760"/>
                <a:gd name="connsiteY82" fmla="*/ 5443844 h 6063276"/>
                <a:gd name="connsiteX83" fmla="*/ 2639960 w 4468760"/>
                <a:gd name="connsiteY83" fmla="*/ 5488089 h 6063276"/>
                <a:gd name="connsiteX84" fmla="*/ 2566218 w 4468760"/>
                <a:gd name="connsiteY84" fmla="*/ 5532334 h 6063276"/>
                <a:gd name="connsiteX85" fmla="*/ 2536721 w 4468760"/>
                <a:gd name="connsiteY85" fmla="*/ 5650321 h 6063276"/>
                <a:gd name="connsiteX86" fmla="*/ 2536721 w 4468760"/>
                <a:gd name="connsiteY86" fmla="*/ 5650321 h 6063276"/>
                <a:gd name="connsiteX87" fmla="*/ 2433483 w 4468760"/>
                <a:gd name="connsiteY87" fmla="*/ 5738812 h 6063276"/>
                <a:gd name="connsiteX88" fmla="*/ 2521973 w 4468760"/>
                <a:gd name="connsiteY88" fmla="*/ 5797805 h 6063276"/>
                <a:gd name="connsiteX89" fmla="*/ 2403986 w 4468760"/>
                <a:gd name="connsiteY89" fmla="*/ 5960038 h 6063276"/>
                <a:gd name="connsiteX90" fmla="*/ 2359741 w 4468760"/>
                <a:gd name="connsiteY90" fmla="*/ 6063276 h 6063276"/>
                <a:gd name="connsiteX91" fmla="*/ 2315496 w 4468760"/>
                <a:gd name="connsiteY91" fmla="*/ 6019031 h 6063276"/>
                <a:gd name="connsiteX92" fmla="*/ 2315496 w 4468760"/>
                <a:gd name="connsiteY92" fmla="*/ 6019031 h 6063276"/>
                <a:gd name="connsiteX93" fmla="*/ 2241754 w 4468760"/>
                <a:gd name="connsiteY93" fmla="*/ 5974786 h 6063276"/>
                <a:gd name="connsiteX94" fmla="*/ 2197508 w 4468760"/>
                <a:gd name="connsiteY94" fmla="*/ 5901044 h 6063276"/>
                <a:gd name="connsiteX95" fmla="*/ 2241754 w 4468760"/>
                <a:gd name="connsiteY95" fmla="*/ 5783057 h 6063276"/>
                <a:gd name="connsiteX96" fmla="*/ 2168012 w 4468760"/>
                <a:gd name="connsiteY96" fmla="*/ 5650321 h 6063276"/>
                <a:gd name="connsiteX97" fmla="*/ 2271250 w 4468760"/>
                <a:gd name="connsiteY97" fmla="*/ 5561831 h 6063276"/>
                <a:gd name="connsiteX98" fmla="*/ 2271250 w 4468760"/>
                <a:gd name="connsiteY98" fmla="*/ 5473341 h 6063276"/>
                <a:gd name="connsiteX99" fmla="*/ 2241754 w 4468760"/>
                <a:gd name="connsiteY99" fmla="*/ 5325857 h 6063276"/>
                <a:gd name="connsiteX100" fmla="*/ 2256502 w 4468760"/>
                <a:gd name="connsiteY100" fmla="*/ 5163625 h 6063276"/>
                <a:gd name="connsiteX101" fmla="*/ 2300747 w 4468760"/>
                <a:gd name="connsiteY101" fmla="*/ 4824412 h 6063276"/>
                <a:gd name="connsiteX102" fmla="*/ 2344992 w 4468760"/>
                <a:gd name="connsiteY102" fmla="*/ 4617934 h 6063276"/>
                <a:gd name="connsiteX103" fmla="*/ 2374489 w 4468760"/>
                <a:gd name="connsiteY103" fmla="*/ 4514696 h 6063276"/>
                <a:gd name="connsiteX104" fmla="*/ 2403986 w 4468760"/>
                <a:gd name="connsiteY104" fmla="*/ 4204979 h 6063276"/>
                <a:gd name="connsiteX105" fmla="*/ 2374489 w 4468760"/>
                <a:gd name="connsiteY105" fmla="*/ 4086992 h 6063276"/>
                <a:gd name="connsiteX106" fmla="*/ 2285999 w 4468760"/>
                <a:gd name="connsiteY106" fmla="*/ 3998502 h 6063276"/>
                <a:gd name="connsiteX107" fmla="*/ 2197508 w 4468760"/>
                <a:gd name="connsiteY107" fmla="*/ 3983754 h 6063276"/>
                <a:gd name="connsiteX108" fmla="*/ 2064773 w 4468760"/>
                <a:gd name="connsiteY108" fmla="*/ 3806773 h 6063276"/>
                <a:gd name="connsiteX109" fmla="*/ 2020528 w 4468760"/>
                <a:gd name="connsiteY109" fmla="*/ 3718283 h 6063276"/>
                <a:gd name="connsiteX110" fmla="*/ 1976283 w 4468760"/>
                <a:gd name="connsiteY110" fmla="*/ 3674038 h 6063276"/>
                <a:gd name="connsiteX111" fmla="*/ 1946786 w 4468760"/>
                <a:gd name="connsiteY111" fmla="*/ 3629792 h 6063276"/>
                <a:gd name="connsiteX112" fmla="*/ 1946786 w 4468760"/>
                <a:gd name="connsiteY112" fmla="*/ 3482308 h 6063276"/>
                <a:gd name="connsiteX113" fmla="*/ 1814050 w 4468760"/>
                <a:gd name="connsiteY113" fmla="*/ 3364321 h 6063276"/>
                <a:gd name="connsiteX114" fmla="*/ 1828799 w 4468760"/>
                <a:gd name="connsiteY114" fmla="*/ 3305328 h 6063276"/>
                <a:gd name="connsiteX115" fmla="*/ 1917289 w 4468760"/>
                <a:gd name="connsiteY115" fmla="*/ 3261083 h 6063276"/>
                <a:gd name="connsiteX116" fmla="*/ 1917289 w 4468760"/>
                <a:gd name="connsiteY116" fmla="*/ 3202089 h 6063276"/>
                <a:gd name="connsiteX117" fmla="*/ 1917289 w 4468760"/>
                <a:gd name="connsiteY117" fmla="*/ 3202089 h 6063276"/>
                <a:gd name="connsiteX118" fmla="*/ 1873044 w 4468760"/>
                <a:gd name="connsiteY118" fmla="*/ 3084102 h 6063276"/>
                <a:gd name="connsiteX119" fmla="*/ 1991031 w 4468760"/>
                <a:gd name="connsiteY119" fmla="*/ 2966115 h 6063276"/>
                <a:gd name="connsiteX120" fmla="*/ 2123767 w 4468760"/>
                <a:gd name="connsiteY120" fmla="*/ 2907121 h 6063276"/>
                <a:gd name="connsiteX121" fmla="*/ 2123767 w 4468760"/>
                <a:gd name="connsiteY121" fmla="*/ 2744889 h 6063276"/>
                <a:gd name="connsiteX122" fmla="*/ 2123767 w 4468760"/>
                <a:gd name="connsiteY122" fmla="*/ 2656399 h 6063276"/>
                <a:gd name="connsiteX123" fmla="*/ 2123767 w 4468760"/>
                <a:gd name="connsiteY123" fmla="*/ 2626902 h 6063276"/>
                <a:gd name="connsiteX124" fmla="*/ 2079521 w 4468760"/>
                <a:gd name="connsiteY124" fmla="*/ 2597405 h 6063276"/>
                <a:gd name="connsiteX125" fmla="*/ 2079521 w 4468760"/>
                <a:gd name="connsiteY125" fmla="*/ 2508915 h 6063276"/>
                <a:gd name="connsiteX126" fmla="*/ 2020528 w 4468760"/>
                <a:gd name="connsiteY126" fmla="*/ 2494167 h 6063276"/>
                <a:gd name="connsiteX127" fmla="*/ 1917289 w 4468760"/>
                <a:gd name="connsiteY127" fmla="*/ 2494167 h 6063276"/>
                <a:gd name="connsiteX128" fmla="*/ 1961534 w 4468760"/>
                <a:gd name="connsiteY128" fmla="*/ 2567908 h 6063276"/>
                <a:gd name="connsiteX129" fmla="*/ 1887792 w 4468760"/>
                <a:gd name="connsiteY129" fmla="*/ 2567908 h 6063276"/>
                <a:gd name="connsiteX130" fmla="*/ 1710812 w 4468760"/>
                <a:gd name="connsiteY130" fmla="*/ 2464670 h 6063276"/>
                <a:gd name="connsiteX131" fmla="*/ 1578076 w 4468760"/>
                <a:gd name="connsiteY131" fmla="*/ 2331934 h 6063276"/>
                <a:gd name="connsiteX132" fmla="*/ 1578076 w 4468760"/>
                <a:gd name="connsiteY132" fmla="*/ 2228696 h 6063276"/>
                <a:gd name="connsiteX133" fmla="*/ 1474838 w 4468760"/>
                <a:gd name="connsiteY133" fmla="*/ 2081212 h 6063276"/>
                <a:gd name="connsiteX134" fmla="*/ 1356850 w 4468760"/>
                <a:gd name="connsiteY134" fmla="*/ 2007470 h 6063276"/>
                <a:gd name="connsiteX135" fmla="*/ 1327354 w 4468760"/>
                <a:gd name="connsiteY135" fmla="*/ 1992721 h 6063276"/>
                <a:gd name="connsiteX136" fmla="*/ 1165121 w 4468760"/>
                <a:gd name="connsiteY136" fmla="*/ 1933728 h 6063276"/>
                <a:gd name="connsiteX137" fmla="*/ 1106128 w 4468760"/>
                <a:gd name="connsiteY137" fmla="*/ 1786244 h 6063276"/>
                <a:gd name="connsiteX138" fmla="*/ 870154 w 4468760"/>
                <a:gd name="connsiteY138" fmla="*/ 1683005 h 6063276"/>
                <a:gd name="connsiteX139" fmla="*/ 759850 w 4468760"/>
                <a:gd name="connsiteY139" fmla="*/ 1644598 h 6063276"/>
                <a:gd name="connsiteX140" fmla="*/ 683649 w 4468760"/>
                <a:gd name="connsiteY140" fmla="*/ 1587448 h 6063276"/>
                <a:gd name="connsiteX141" fmla="*/ 457199 w 4468760"/>
                <a:gd name="connsiteY141" fmla="*/ 1402786 h 6063276"/>
                <a:gd name="connsiteX142" fmla="*/ 324463 w 4468760"/>
                <a:gd name="connsiteY142" fmla="*/ 1181560 h 6063276"/>
                <a:gd name="connsiteX143" fmla="*/ 427702 w 4468760"/>
                <a:gd name="connsiteY143" fmla="*/ 1034076 h 6063276"/>
                <a:gd name="connsiteX144" fmla="*/ 339212 w 4468760"/>
                <a:gd name="connsiteY144" fmla="*/ 842347 h 6063276"/>
                <a:gd name="connsiteX145" fmla="*/ 145487 w 4468760"/>
                <a:gd name="connsiteY145" fmla="*/ 187273 h 6063276"/>
                <a:gd name="connsiteX146" fmla="*/ 112149 w 4468760"/>
                <a:gd name="connsiteY146" fmla="*/ 320623 h 6063276"/>
                <a:gd name="connsiteX147" fmla="*/ 140724 w 4468760"/>
                <a:gd name="connsiteY147" fmla="*/ 553986 h 6063276"/>
                <a:gd name="connsiteX148" fmla="*/ 178824 w 4468760"/>
                <a:gd name="connsiteY148" fmla="*/ 858786 h 6063276"/>
                <a:gd name="connsiteX149" fmla="*/ 88338 w 4468760"/>
                <a:gd name="connsiteY149" fmla="*/ 739108 h 6063276"/>
                <a:gd name="connsiteX150" fmla="*/ 45474 w 4468760"/>
                <a:gd name="connsiteY150" fmla="*/ 577798 h 6063276"/>
                <a:gd name="connsiteX151" fmla="*/ 45474 w 4468760"/>
                <a:gd name="connsiteY151" fmla="*/ 573036 h 6063276"/>
                <a:gd name="connsiteX152" fmla="*/ 31340 w 4468760"/>
                <a:gd name="connsiteY152" fmla="*/ 532631 h 6063276"/>
                <a:gd name="connsiteX153" fmla="*/ 0 w 4468760"/>
                <a:gd name="connsiteY153" fmla="*/ 429392 h 6063276"/>
                <a:gd name="connsiteX154" fmla="*/ 44245 w 4468760"/>
                <a:gd name="connsiteY154" fmla="*/ 249492 h 6063276"/>
                <a:gd name="connsiteX155" fmla="*/ 40712 w 4468760"/>
                <a:gd name="connsiteY155" fmla="*/ 363486 h 6063276"/>
                <a:gd name="connsiteX156" fmla="*/ 16899 w 4468760"/>
                <a:gd name="connsiteY156" fmla="*/ 111073 h 6063276"/>
                <a:gd name="connsiteX157" fmla="*/ 42093 w 4468760"/>
                <a:gd name="connsiteY157" fmla="*/ 0 h 6063276"/>
                <a:gd name="connsiteX158" fmla="*/ 44244 w 4468760"/>
                <a:gd name="connsiteY158" fmla="*/ 1689 h 60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4468760" h="6063276">
                  <a:moveTo>
                    <a:pt x="44244" y="1689"/>
                  </a:moveTo>
                  <a:lnTo>
                    <a:pt x="191728" y="90179"/>
                  </a:lnTo>
                  <a:lnTo>
                    <a:pt x="324463" y="340902"/>
                  </a:lnTo>
                  <a:lnTo>
                    <a:pt x="516192" y="399896"/>
                  </a:lnTo>
                  <a:lnTo>
                    <a:pt x="560438" y="370399"/>
                  </a:lnTo>
                  <a:lnTo>
                    <a:pt x="693173" y="503134"/>
                  </a:lnTo>
                  <a:lnTo>
                    <a:pt x="678425" y="591625"/>
                  </a:lnTo>
                  <a:lnTo>
                    <a:pt x="752167" y="694863"/>
                  </a:lnTo>
                  <a:lnTo>
                    <a:pt x="855405" y="680115"/>
                  </a:lnTo>
                  <a:lnTo>
                    <a:pt x="943896" y="916089"/>
                  </a:lnTo>
                  <a:lnTo>
                    <a:pt x="1017638" y="1019328"/>
                  </a:lnTo>
                  <a:lnTo>
                    <a:pt x="973392" y="1107818"/>
                  </a:lnTo>
                  <a:lnTo>
                    <a:pt x="914399" y="1166812"/>
                  </a:lnTo>
                  <a:lnTo>
                    <a:pt x="929147" y="1284799"/>
                  </a:lnTo>
                  <a:lnTo>
                    <a:pt x="929147" y="1461779"/>
                  </a:lnTo>
                  <a:lnTo>
                    <a:pt x="1150373" y="1579767"/>
                  </a:lnTo>
                  <a:cubicBezTo>
                    <a:pt x="1332203" y="1610071"/>
                    <a:pt x="1267547" y="1609263"/>
                    <a:pt x="1342102" y="1609263"/>
                  </a:cubicBezTo>
                  <a:cubicBezTo>
                    <a:pt x="1463355" y="1472853"/>
                    <a:pt x="1400891" y="1476528"/>
                    <a:pt x="1474838" y="1476528"/>
                  </a:cubicBezTo>
                  <a:lnTo>
                    <a:pt x="1592825" y="1491276"/>
                  </a:lnTo>
                  <a:lnTo>
                    <a:pt x="1592825" y="1491276"/>
                  </a:lnTo>
                  <a:lnTo>
                    <a:pt x="1637070" y="1520773"/>
                  </a:lnTo>
                  <a:lnTo>
                    <a:pt x="1578076" y="1594515"/>
                  </a:lnTo>
                  <a:lnTo>
                    <a:pt x="1578076" y="1653508"/>
                  </a:lnTo>
                  <a:lnTo>
                    <a:pt x="1533831" y="1727250"/>
                  </a:lnTo>
                  <a:lnTo>
                    <a:pt x="1460089" y="1859986"/>
                  </a:lnTo>
                  <a:lnTo>
                    <a:pt x="1578076" y="1933728"/>
                  </a:lnTo>
                  <a:lnTo>
                    <a:pt x="1710812" y="1948476"/>
                  </a:lnTo>
                  <a:lnTo>
                    <a:pt x="1858296" y="2036967"/>
                  </a:lnTo>
                  <a:lnTo>
                    <a:pt x="1725560" y="2213947"/>
                  </a:lnTo>
                  <a:lnTo>
                    <a:pt x="1725560" y="2302438"/>
                  </a:lnTo>
                  <a:cubicBezTo>
                    <a:pt x="1771742" y="2410195"/>
                    <a:pt x="1732365" y="2405676"/>
                    <a:pt x="1784554" y="2405676"/>
                  </a:cubicBezTo>
                  <a:cubicBezTo>
                    <a:pt x="1850499" y="2471623"/>
                    <a:pt x="1815737" y="2464670"/>
                    <a:pt x="1873044" y="2464670"/>
                  </a:cubicBezTo>
                  <a:lnTo>
                    <a:pt x="2050025" y="2435173"/>
                  </a:lnTo>
                  <a:lnTo>
                    <a:pt x="2138515" y="2494167"/>
                  </a:lnTo>
                  <a:lnTo>
                    <a:pt x="2138515" y="2494167"/>
                  </a:lnTo>
                  <a:lnTo>
                    <a:pt x="2197508" y="2582657"/>
                  </a:lnTo>
                  <a:lnTo>
                    <a:pt x="2271250" y="2523663"/>
                  </a:lnTo>
                  <a:lnTo>
                    <a:pt x="2448231" y="2435173"/>
                  </a:lnTo>
                  <a:lnTo>
                    <a:pt x="2344992" y="2626902"/>
                  </a:lnTo>
                  <a:lnTo>
                    <a:pt x="2448231" y="2626902"/>
                  </a:lnTo>
                  <a:lnTo>
                    <a:pt x="2551470" y="2641650"/>
                  </a:lnTo>
                  <a:lnTo>
                    <a:pt x="2580967" y="2553160"/>
                  </a:lnTo>
                  <a:lnTo>
                    <a:pt x="2861186" y="2597405"/>
                  </a:lnTo>
                  <a:lnTo>
                    <a:pt x="3008670" y="2641650"/>
                  </a:lnTo>
                  <a:cubicBezTo>
                    <a:pt x="3070390" y="2734231"/>
                    <a:pt x="3067663" y="2694690"/>
                    <a:pt x="3067663" y="2744889"/>
                  </a:cubicBezTo>
                  <a:lnTo>
                    <a:pt x="3141405" y="2818631"/>
                  </a:lnTo>
                  <a:lnTo>
                    <a:pt x="3274141" y="2907121"/>
                  </a:lnTo>
                  <a:lnTo>
                    <a:pt x="3392128" y="2921870"/>
                  </a:lnTo>
                  <a:lnTo>
                    <a:pt x="3524863" y="3010360"/>
                  </a:lnTo>
                  <a:lnTo>
                    <a:pt x="3598605" y="3054605"/>
                  </a:lnTo>
                  <a:lnTo>
                    <a:pt x="3657599" y="3143096"/>
                  </a:lnTo>
                  <a:lnTo>
                    <a:pt x="3657599" y="3202089"/>
                  </a:lnTo>
                  <a:cubicBezTo>
                    <a:pt x="3581252" y="3324245"/>
                    <a:pt x="3537478" y="3320076"/>
                    <a:pt x="3598605" y="3320076"/>
                  </a:cubicBezTo>
                  <a:lnTo>
                    <a:pt x="3672347" y="3305328"/>
                  </a:lnTo>
                  <a:lnTo>
                    <a:pt x="3687096" y="3379070"/>
                  </a:lnTo>
                  <a:lnTo>
                    <a:pt x="3790334" y="3334825"/>
                  </a:lnTo>
                  <a:lnTo>
                    <a:pt x="3893573" y="3349573"/>
                  </a:lnTo>
                  <a:lnTo>
                    <a:pt x="3967315" y="3452812"/>
                  </a:lnTo>
                  <a:lnTo>
                    <a:pt x="4085302" y="3452812"/>
                  </a:lnTo>
                  <a:cubicBezTo>
                    <a:pt x="4151248" y="3518757"/>
                    <a:pt x="4116486" y="3511805"/>
                    <a:pt x="4173792" y="3511805"/>
                  </a:cubicBezTo>
                  <a:lnTo>
                    <a:pt x="4232786" y="3467560"/>
                  </a:lnTo>
                  <a:lnTo>
                    <a:pt x="4336025" y="3644541"/>
                  </a:lnTo>
                  <a:lnTo>
                    <a:pt x="4454012" y="3644541"/>
                  </a:lnTo>
                  <a:lnTo>
                    <a:pt x="4468760" y="3821521"/>
                  </a:lnTo>
                  <a:cubicBezTo>
                    <a:pt x="4404850" y="3865766"/>
                    <a:pt x="4336049" y="3903670"/>
                    <a:pt x="4277031" y="3954257"/>
                  </a:cubicBezTo>
                  <a:cubicBezTo>
                    <a:pt x="4265228" y="3964374"/>
                    <a:pt x="4262283" y="3998502"/>
                    <a:pt x="4262283" y="3998502"/>
                  </a:cubicBezTo>
                  <a:cubicBezTo>
                    <a:pt x="4154776" y="4059935"/>
                    <a:pt x="4159044" y="4017861"/>
                    <a:pt x="4159044" y="4072244"/>
                  </a:cubicBezTo>
                  <a:lnTo>
                    <a:pt x="4114799" y="4308218"/>
                  </a:lnTo>
                  <a:cubicBezTo>
                    <a:pt x="3935091" y="4577779"/>
                    <a:pt x="4044170" y="4573689"/>
                    <a:pt x="3923070" y="4573689"/>
                  </a:cubicBezTo>
                  <a:lnTo>
                    <a:pt x="3775586" y="4573689"/>
                  </a:lnTo>
                  <a:lnTo>
                    <a:pt x="3554360" y="4632683"/>
                  </a:lnTo>
                  <a:lnTo>
                    <a:pt x="3495367" y="4809663"/>
                  </a:lnTo>
                  <a:lnTo>
                    <a:pt x="3303638" y="5016141"/>
                  </a:lnTo>
                  <a:lnTo>
                    <a:pt x="3303638" y="4898154"/>
                  </a:lnTo>
                  <a:lnTo>
                    <a:pt x="3215147" y="5045638"/>
                  </a:lnTo>
                  <a:cubicBezTo>
                    <a:pt x="3093227" y="5137078"/>
                    <a:pt x="3146321" y="5134128"/>
                    <a:pt x="3082412" y="5134128"/>
                  </a:cubicBezTo>
                  <a:lnTo>
                    <a:pt x="2993921" y="5134128"/>
                  </a:lnTo>
                  <a:lnTo>
                    <a:pt x="2949676" y="5104631"/>
                  </a:lnTo>
                  <a:lnTo>
                    <a:pt x="2993921" y="5207870"/>
                  </a:lnTo>
                  <a:lnTo>
                    <a:pt x="2861186" y="5355354"/>
                  </a:lnTo>
                  <a:lnTo>
                    <a:pt x="2728450" y="5355354"/>
                  </a:lnTo>
                  <a:cubicBezTo>
                    <a:pt x="2712894" y="5448693"/>
                    <a:pt x="2743606" y="5443844"/>
                    <a:pt x="2698954" y="5443844"/>
                  </a:cubicBezTo>
                  <a:lnTo>
                    <a:pt x="2625212" y="5443844"/>
                  </a:lnTo>
                  <a:lnTo>
                    <a:pt x="2639960" y="5488089"/>
                  </a:lnTo>
                  <a:lnTo>
                    <a:pt x="2566218" y="5532334"/>
                  </a:lnTo>
                  <a:lnTo>
                    <a:pt x="2536721" y="5650321"/>
                  </a:lnTo>
                  <a:lnTo>
                    <a:pt x="2536721" y="5650321"/>
                  </a:lnTo>
                  <a:lnTo>
                    <a:pt x="2433483" y="5738812"/>
                  </a:lnTo>
                  <a:lnTo>
                    <a:pt x="2521973" y="5797805"/>
                  </a:lnTo>
                  <a:cubicBezTo>
                    <a:pt x="2400915" y="5949128"/>
                    <a:pt x="2403986" y="5882332"/>
                    <a:pt x="2403986" y="5960038"/>
                  </a:cubicBezTo>
                  <a:lnTo>
                    <a:pt x="2359741" y="6063276"/>
                  </a:lnTo>
                  <a:lnTo>
                    <a:pt x="2315496" y="6019031"/>
                  </a:lnTo>
                  <a:lnTo>
                    <a:pt x="2315496" y="6019031"/>
                  </a:lnTo>
                  <a:lnTo>
                    <a:pt x="2241754" y="5974786"/>
                  </a:lnTo>
                  <a:cubicBezTo>
                    <a:pt x="2194558" y="5911859"/>
                    <a:pt x="2197508" y="5940373"/>
                    <a:pt x="2197508" y="5901044"/>
                  </a:cubicBezTo>
                  <a:lnTo>
                    <a:pt x="2241754" y="5783057"/>
                  </a:lnTo>
                  <a:cubicBezTo>
                    <a:pt x="2165406" y="5660901"/>
                    <a:pt x="2168012" y="5711449"/>
                    <a:pt x="2168012" y="5650321"/>
                  </a:cubicBezTo>
                  <a:lnTo>
                    <a:pt x="2271250" y="5561831"/>
                  </a:lnTo>
                  <a:lnTo>
                    <a:pt x="2271250" y="5473341"/>
                  </a:lnTo>
                  <a:lnTo>
                    <a:pt x="2241754" y="5325857"/>
                  </a:lnTo>
                  <a:lnTo>
                    <a:pt x="2256502" y="5163625"/>
                  </a:lnTo>
                  <a:lnTo>
                    <a:pt x="2300747" y="4824412"/>
                  </a:lnTo>
                  <a:cubicBezTo>
                    <a:pt x="2316339" y="4621723"/>
                    <a:pt x="2258165" y="4661350"/>
                    <a:pt x="2344992" y="4617934"/>
                  </a:cubicBezTo>
                  <a:cubicBezTo>
                    <a:pt x="2378141" y="4535063"/>
                    <a:pt x="2374489" y="4570666"/>
                    <a:pt x="2374489" y="4514696"/>
                  </a:cubicBezTo>
                  <a:cubicBezTo>
                    <a:pt x="2405015" y="4224698"/>
                    <a:pt x="2403986" y="4328399"/>
                    <a:pt x="2403986" y="4204979"/>
                  </a:cubicBezTo>
                  <a:cubicBezTo>
                    <a:pt x="2373138" y="4097014"/>
                    <a:pt x="2374489" y="4137531"/>
                    <a:pt x="2374489" y="4086992"/>
                  </a:cubicBezTo>
                  <a:cubicBezTo>
                    <a:pt x="2292163" y="4021132"/>
                    <a:pt x="2314824" y="4056154"/>
                    <a:pt x="2285999" y="3998502"/>
                  </a:cubicBezTo>
                  <a:lnTo>
                    <a:pt x="2197508" y="3983754"/>
                  </a:lnTo>
                  <a:cubicBezTo>
                    <a:pt x="2072654" y="3827686"/>
                    <a:pt x="2107676" y="3892581"/>
                    <a:pt x="2064773" y="3806773"/>
                  </a:cubicBezTo>
                  <a:cubicBezTo>
                    <a:pt x="2050025" y="3777276"/>
                    <a:pt x="2040315" y="3744666"/>
                    <a:pt x="2020528" y="3718283"/>
                  </a:cubicBezTo>
                  <a:cubicBezTo>
                    <a:pt x="1972193" y="3653836"/>
                    <a:pt x="1976283" y="3715448"/>
                    <a:pt x="1976283" y="3674038"/>
                  </a:cubicBezTo>
                  <a:lnTo>
                    <a:pt x="1946786" y="3629792"/>
                  </a:lnTo>
                  <a:lnTo>
                    <a:pt x="1946786" y="3482308"/>
                  </a:lnTo>
                  <a:cubicBezTo>
                    <a:pt x="1820005" y="3387222"/>
                    <a:pt x="1850785" y="3437789"/>
                    <a:pt x="1814050" y="3364321"/>
                  </a:cubicBezTo>
                  <a:lnTo>
                    <a:pt x="1828799" y="3305328"/>
                  </a:lnTo>
                  <a:lnTo>
                    <a:pt x="1917289" y="3261083"/>
                  </a:lnTo>
                  <a:lnTo>
                    <a:pt x="1917289" y="3202089"/>
                  </a:lnTo>
                  <a:lnTo>
                    <a:pt x="1917289" y="3202089"/>
                  </a:lnTo>
                  <a:lnTo>
                    <a:pt x="1873044" y="3084102"/>
                  </a:lnTo>
                  <a:lnTo>
                    <a:pt x="1991031" y="2966115"/>
                  </a:lnTo>
                  <a:cubicBezTo>
                    <a:pt x="2113415" y="2904922"/>
                    <a:pt x="2065047" y="2907121"/>
                    <a:pt x="2123767" y="2907121"/>
                  </a:cubicBezTo>
                  <a:lnTo>
                    <a:pt x="2123767" y="2744889"/>
                  </a:lnTo>
                  <a:lnTo>
                    <a:pt x="2123767" y="2656399"/>
                  </a:lnTo>
                  <a:lnTo>
                    <a:pt x="2123767" y="2626902"/>
                  </a:lnTo>
                  <a:lnTo>
                    <a:pt x="2079521" y="2597405"/>
                  </a:lnTo>
                  <a:lnTo>
                    <a:pt x="2079521" y="2508915"/>
                  </a:lnTo>
                  <a:lnTo>
                    <a:pt x="2020528" y="2494167"/>
                  </a:lnTo>
                  <a:lnTo>
                    <a:pt x="1917289" y="2494167"/>
                  </a:lnTo>
                  <a:cubicBezTo>
                    <a:pt x="1979354" y="2571747"/>
                    <a:pt x="2007761" y="2567908"/>
                    <a:pt x="1961534" y="2567908"/>
                  </a:cubicBezTo>
                  <a:lnTo>
                    <a:pt x="1887792" y="2567908"/>
                  </a:lnTo>
                  <a:lnTo>
                    <a:pt x="1710812" y="2464670"/>
                  </a:lnTo>
                  <a:lnTo>
                    <a:pt x="1578076" y="2331934"/>
                  </a:lnTo>
                  <a:lnTo>
                    <a:pt x="1578076" y="2228696"/>
                  </a:lnTo>
                  <a:lnTo>
                    <a:pt x="1474838" y="2081212"/>
                  </a:lnTo>
                  <a:cubicBezTo>
                    <a:pt x="1378794" y="2001176"/>
                    <a:pt x="1424743" y="2007470"/>
                    <a:pt x="1356850" y="2007470"/>
                  </a:cubicBezTo>
                  <a:lnTo>
                    <a:pt x="1327354" y="1992721"/>
                  </a:lnTo>
                  <a:lnTo>
                    <a:pt x="1165121" y="1933728"/>
                  </a:lnTo>
                  <a:lnTo>
                    <a:pt x="1106128" y="1786244"/>
                  </a:lnTo>
                  <a:lnTo>
                    <a:pt x="870154" y="1683005"/>
                  </a:lnTo>
                  <a:cubicBezTo>
                    <a:pt x="812441" y="1659397"/>
                    <a:pt x="790934" y="1660524"/>
                    <a:pt x="759850" y="1644598"/>
                  </a:cubicBezTo>
                  <a:lnTo>
                    <a:pt x="683649" y="1587448"/>
                  </a:lnTo>
                  <a:lnTo>
                    <a:pt x="457199" y="1402786"/>
                  </a:lnTo>
                  <a:cubicBezTo>
                    <a:pt x="321805" y="1192173"/>
                    <a:pt x="324463" y="1278129"/>
                    <a:pt x="324463" y="1181560"/>
                  </a:cubicBezTo>
                  <a:lnTo>
                    <a:pt x="427702" y="1034076"/>
                  </a:lnTo>
                  <a:cubicBezTo>
                    <a:pt x="337013" y="852699"/>
                    <a:pt x="339212" y="923053"/>
                    <a:pt x="339212" y="842347"/>
                  </a:cubicBezTo>
                  <a:cubicBezTo>
                    <a:pt x="310432" y="804401"/>
                    <a:pt x="187299" y="204480"/>
                    <a:pt x="145487" y="187273"/>
                  </a:cubicBezTo>
                  <a:cubicBezTo>
                    <a:pt x="107643" y="100319"/>
                    <a:pt x="121674" y="228651"/>
                    <a:pt x="112149" y="320623"/>
                  </a:cubicBezTo>
                  <a:cubicBezTo>
                    <a:pt x="111355" y="381742"/>
                    <a:pt x="129612" y="464292"/>
                    <a:pt x="140724" y="553986"/>
                  </a:cubicBezTo>
                  <a:cubicBezTo>
                    <a:pt x="151837" y="643680"/>
                    <a:pt x="187555" y="827932"/>
                    <a:pt x="178824" y="858786"/>
                  </a:cubicBezTo>
                  <a:cubicBezTo>
                    <a:pt x="170093" y="889640"/>
                    <a:pt x="110563" y="785939"/>
                    <a:pt x="88338" y="739108"/>
                  </a:cubicBezTo>
                  <a:cubicBezTo>
                    <a:pt x="66113" y="692277"/>
                    <a:pt x="52618" y="605476"/>
                    <a:pt x="45474" y="577798"/>
                  </a:cubicBezTo>
                  <a:cubicBezTo>
                    <a:pt x="38330" y="550120"/>
                    <a:pt x="47830" y="580564"/>
                    <a:pt x="45474" y="573036"/>
                  </a:cubicBezTo>
                  <a:cubicBezTo>
                    <a:pt x="43118" y="565508"/>
                    <a:pt x="38919" y="556572"/>
                    <a:pt x="31340" y="532631"/>
                  </a:cubicBezTo>
                  <a:lnTo>
                    <a:pt x="0" y="429392"/>
                  </a:lnTo>
                  <a:lnTo>
                    <a:pt x="44245" y="249492"/>
                  </a:lnTo>
                  <a:lnTo>
                    <a:pt x="40712" y="363486"/>
                  </a:lnTo>
                  <a:lnTo>
                    <a:pt x="16899" y="111073"/>
                  </a:lnTo>
                  <a:lnTo>
                    <a:pt x="42093" y="0"/>
                  </a:lnTo>
                  <a:lnTo>
                    <a:pt x="44244" y="1689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6227769" y="2771775"/>
              <a:ext cx="801682" cy="676275"/>
            </a:xfrm>
            <a:custGeom>
              <a:avLst/>
              <a:gdLst>
                <a:gd name="connsiteX0" fmla="*/ 73025 w 801687"/>
                <a:gd name="connsiteY0" fmla="*/ 52388 h 727869"/>
                <a:gd name="connsiteX1" fmla="*/ 39687 w 801687"/>
                <a:gd name="connsiteY1" fmla="*/ 123825 h 727869"/>
                <a:gd name="connsiteX2" fmla="*/ 1587 w 801687"/>
                <a:gd name="connsiteY2" fmla="*/ 180975 h 727869"/>
                <a:gd name="connsiteX3" fmla="*/ 30162 w 801687"/>
                <a:gd name="connsiteY3" fmla="*/ 195263 h 727869"/>
                <a:gd name="connsiteX4" fmla="*/ 68262 w 801687"/>
                <a:gd name="connsiteY4" fmla="*/ 266700 h 727869"/>
                <a:gd name="connsiteX5" fmla="*/ 158750 w 801687"/>
                <a:gd name="connsiteY5" fmla="*/ 314325 h 727869"/>
                <a:gd name="connsiteX6" fmla="*/ 225425 w 801687"/>
                <a:gd name="connsiteY6" fmla="*/ 352425 h 727869"/>
                <a:gd name="connsiteX7" fmla="*/ 315912 w 801687"/>
                <a:gd name="connsiteY7" fmla="*/ 352425 h 727869"/>
                <a:gd name="connsiteX8" fmla="*/ 287337 w 801687"/>
                <a:gd name="connsiteY8" fmla="*/ 419100 h 727869"/>
                <a:gd name="connsiteX9" fmla="*/ 311150 w 801687"/>
                <a:gd name="connsiteY9" fmla="*/ 452438 h 727869"/>
                <a:gd name="connsiteX10" fmla="*/ 282575 w 801687"/>
                <a:gd name="connsiteY10" fmla="*/ 500063 h 727869"/>
                <a:gd name="connsiteX11" fmla="*/ 330200 w 801687"/>
                <a:gd name="connsiteY11" fmla="*/ 571500 h 727869"/>
                <a:gd name="connsiteX12" fmla="*/ 320675 w 801687"/>
                <a:gd name="connsiteY12" fmla="*/ 604838 h 727869"/>
                <a:gd name="connsiteX13" fmla="*/ 320675 w 801687"/>
                <a:gd name="connsiteY13" fmla="*/ 642938 h 727869"/>
                <a:gd name="connsiteX14" fmla="*/ 401637 w 801687"/>
                <a:gd name="connsiteY14" fmla="*/ 676275 h 727869"/>
                <a:gd name="connsiteX15" fmla="*/ 449262 w 801687"/>
                <a:gd name="connsiteY15" fmla="*/ 642938 h 727869"/>
                <a:gd name="connsiteX16" fmla="*/ 525462 w 801687"/>
                <a:gd name="connsiteY16" fmla="*/ 595313 h 727869"/>
                <a:gd name="connsiteX17" fmla="*/ 463550 w 801687"/>
                <a:gd name="connsiteY17" fmla="*/ 528638 h 727869"/>
                <a:gd name="connsiteX18" fmla="*/ 454025 w 801687"/>
                <a:gd name="connsiteY18" fmla="*/ 495300 h 727869"/>
                <a:gd name="connsiteX19" fmla="*/ 473075 w 801687"/>
                <a:gd name="connsiteY19" fmla="*/ 485775 h 727869"/>
                <a:gd name="connsiteX20" fmla="*/ 563562 w 801687"/>
                <a:gd name="connsiteY20" fmla="*/ 538163 h 727869"/>
                <a:gd name="connsiteX21" fmla="*/ 601662 w 801687"/>
                <a:gd name="connsiteY21" fmla="*/ 519113 h 727869"/>
                <a:gd name="connsiteX22" fmla="*/ 673100 w 801687"/>
                <a:gd name="connsiteY22" fmla="*/ 523875 h 727869"/>
                <a:gd name="connsiteX23" fmla="*/ 692150 w 801687"/>
                <a:gd name="connsiteY23" fmla="*/ 481013 h 727869"/>
                <a:gd name="connsiteX24" fmla="*/ 706437 w 801687"/>
                <a:gd name="connsiteY24" fmla="*/ 457200 h 727869"/>
                <a:gd name="connsiteX25" fmla="*/ 739775 w 801687"/>
                <a:gd name="connsiteY25" fmla="*/ 457200 h 727869"/>
                <a:gd name="connsiteX26" fmla="*/ 744537 w 801687"/>
                <a:gd name="connsiteY26" fmla="*/ 481013 h 727869"/>
                <a:gd name="connsiteX27" fmla="*/ 773112 w 801687"/>
                <a:gd name="connsiteY27" fmla="*/ 509588 h 727869"/>
                <a:gd name="connsiteX28" fmla="*/ 773112 w 801687"/>
                <a:gd name="connsiteY28" fmla="*/ 552450 h 727869"/>
                <a:gd name="connsiteX29" fmla="*/ 773112 w 801687"/>
                <a:gd name="connsiteY29" fmla="*/ 619125 h 727869"/>
                <a:gd name="connsiteX30" fmla="*/ 773112 w 801687"/>
                <a:gd name="connsiteY30" fmla="*/ 676275 h 727869"/>
                <a:gd name="connsiteX31" fmla="*/ 801687 w 801687"/>
                <a:gd name="connsiteY31" fmla="*/ 309563 h 727869"/>
                <a:gd name="connsiteX32" fmla="*/ 801687 w 801687"/>
                <a:gd name="connsiteY32" fmla="*/ 309563 h 727869"/>
                <a:gd name="connsiteX33" fmla="*/ 715962 w 801687"/>
                <a:gd name="connsiteY33" fmla="*/ 266700 h 727869"/>
                <a:gd name="connsiteX34" fmla="*/ 687387 w 801687"/>
                <a:gd name="connsiteY34" fmla="*/ 242888 h 727869"/>
                <a:gd name="connsiteX35" fmla="*/ 682625 w 801687"/>
                <a:gd name="connsiteY35" fmla="*/ 185738 h 727869"/>
                <a:gd name="connsiteX36" fmla="*/ 625475 w 801687"/>
                <a:gd name="connsiteY36" fmla="*/ 142875 h 727869"/>
                <a:gd name="connsiteX37" fmla="*/ 596900 w 801687"/>
                <a:gd name="connsiteY37" fmla="*/ 114300 h 727869"/>
                <a:gd name="connsiteX38" fmla="*/ 487362 w 801687"/>
                <a:gd name="connsiteY38" fmla="*/ 119063 h 727869"/>
                <a:gd name="connsiteX39" fmla="*/ 349250 w 801687"/>
                <a:gd name="connsiteY39" fmla="*/ 90488 h 727869"/>
                <a:gd name="connsiteX40" fmla="*/ 282575 w 801687"/>
                <a:gd name="connsiteY40" fmla="*/ 95250 h 727869"/>
                <a:gd name="connsiteX41" fmla="*/ 249237 w 801687"/>
                <a:gd name="connsiteY41" fmla="*/ 52388 h 727869"/>
                <a:gd name="connsiteX42" fmla="*/ 215900 w 801687"/>
                <a:gd name="connsiteY42" fmla="*/ 19050 h 727869"/>
                <a:gd name="connsiteX43" fmla="*/ 163512 w 801687"/>
                <a:gd name="connsiteY43" fmla="*/ 0 h 727869"/>
                <a:gd name="connsiteX44" fmla="*/ 144462 w 801687"/>
                <a:gd name="connsiteY44" fmla="*/ 19050 h 727869"/>
                <a:gd name="connsiteX45" fmla="*/ 177800 w 801687"/>
                <a:gd name="connsiteY45" fmla="*/ 28575 h 727869"/>
                <a:gd name="connsiteX46" fmla="*/ 168275 w 801687"/>
                <a:gd name="connsiteY46" fmla="*/ 52388 h 727869"/>
                <a:gd name="connsiteX47" fmla="*/ 134937 w 801687"/>
                <a:gd name="connsiteY47" fmla="*/ 52388 h 727869"/>
                <a:gd name="connsiteX48" fmla="*/ 73025 w 801687"/>
                <a:gd name="connsiteY48" fmla="*/ 52388 h 727869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73112 w 801687"/>
                <a:gd name="connsiteY28" fmla="*/ 552450 h 676275"/>
                <a:gd name="connsiteX29" fmla="*/ 773112 w 801687"/>
                <a:gd name="connsiteY29" fmla="*/ 619125 h 676275"/>
                <a:gd name="connsiteX30" fmla="*/ 801687 w 801687"/>
                <a:gd name="connsiteY30" fmla="*/ 309563 h 676275"/>
                <a:gd name="connsiteX31" fmla="*/ 801687 w 801687"/>
                <a:gd name="connsiteY31" fmla="*/ 309563 h 676275"/>
                <a:gd name="connsiteX32" fmla="*/ 715962 w 801687"/>
                <a:gd name="connsiteY32" fmla="*/ 266700 h 676275"/>
                <a:gd name="connsiteX33" fmla="*/ 687387 w 801687"/>
                <a:gd name="connsiteY33" fmla="*/ 242888 h 676275"/>
                <a:gd name="connsiteX34" fmla="*/ 682625 w 801687"/>
                <a:gd name="connsiteY34" fmla="*/ 185738 h 676275"/>
                <a:gd name="connsiteX35" fmla="*/ 625475 w 801687"/>
                <a:gd name="connsiteY35" fmla="*/ 142875 h 676275"/>
                <a:gd name="connsiteX36" fmla="*/ 596900 w 801687"/>
                <a:gd name="connsiteY36" fmla="*/ 114300 h 676275"/>
                <a:gd name="connsiteX37" fmla="*/ 487362 w 801687"/>
                <a:gd name="connsiteY37" fmla="*/ 119063 h 676275"/>
                <a:gd name="connsiteX38" fmla="*/ 349250 w 801687"/>
                <a:gd name="connsiteY38" fmla="*/ 90488 h 676275"/>
                <a:gd name="connsiteX39" fmla="*/ 282575 w 801687"/>
                <a:gd name="connsiteY39" fmla="*/ 95250 h 676275"/>
                <a:gd name="connsiteX40" fmla="*/ 249237 w 801687"/>
                <a:gd name="connsiteY40" fmla="*/ 52388 h 676275"/>
                <a:gd name="connsiteX41" fmla="*/ 215900 w 801687"/>
                <a:gd name="connsiteY41" fmla="*/ 19050 h 676275"/>
                <a:gd name="connsiteX42" fmla="*/ 163512 w 801687"/>
                <a:gd name="connsiteY42" fmla="*/ 0 h 676275"/>
                <a:gd name="connsiteX43" fmla="*/ 144462 w 801687"/>
                <a:gd name="connsiteY43" fmla="*/ 19050 h 676275"/>
                <a:gd name="connsiteX44" fmla="*/ 177800 w 801687"/>
                <a:gd name="connsiteY44" fmla="*/ 28575 h 676275"/>
                <a:gd name="connsiteX45" fmla="*/ 168275 w 801687"/>
                <a:gd name="connsiteY45" fmla="*/ 52388 h 676275"/>
                <a:gd name="connsiteX46" fmla="*/ 134937 w 801687"/>
                <a:gd name="connsiteY46" fmla="*/ 52388 h 676275"/>
                <a:gd name="connsiteX47" fmla="*/ 73025 w 801687"/>
                <a:gd name="connsiteY47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73112 w 801687"/>
                <a:gd name="connsiteY28" fmla="*/ 552450 h 676275"/>
                <a:gd name="connsiteX29" fmla="*/ 801687 w 801687"/>
                <a:gd name="connsiteY29" fmla="*/ 309563 h 676275"/>
                <a:gd name="connsiteX30" fmla="*/ 801687 w 801687"/>
                <a:gd name="connsiteY30" fmla="*/ 309563 h 676275"/>
                <a:gd name="connsiteX31" fmla="*/ 715962 w 801687"/>
                <a:gd name="connsiteY31" fmla="*/ 266700 h 676275"/>
                <a:gd name="connsiteX32" fmla="*/ 687387 w 801687"/>
                <a:gd name="connsiteY32" fmla="*/ 242888 h 676275"/>
                <a:gd name="connsiteX33" fmla="*/ 682625 w 801687"/>
                <a:gd name="connsiteY33" fmla="*/ 185738 h 676275"/>
                <a:gd name="connsiteX34" fmla="*/ 625475 w 801687"/>
                <a:gd name="connsiteY34" fmla="*/ 142875 h 676275"/>
                <a:gd name="connsiteX35" fmla="*/ 596900 w 801687"/>
                <a:gd name="connsiteY35" fmla="*/ 114300 h 676275"/>
                <a:gd name="connsiteX36" fmla="*/ 487362 w 801687"/>
                <a:gd name="connsiteY36" fmla="*/ 119063 h 676275"/>
                <a:gd name="connsiteX37" fmla="*/ 349250 w 801687"/>
                <a:gd name="connsiteY37" fmla="*/ 90488 h 676275"/>
                <a:gd name="connsiteX38" fmla="*/ 282575 w 801687"/>
                <a:gd name="connsiteY38" fmla="*/ 95250 h 676275"/>
                <a:gd name="connsiteX39" fmla="*/ 249237 w 801687"/>
                <a:gd name="connsiteY39" fmla="*/ 52388 h 676275"/>
                <a:gd name="connsiteX40" fmla="*/ 215900 w 801687"/>
                <a:gd name="connsiteY40" fmla="*/ 19050 h 676275"/>
                <a:gd name="connsiteX41" fmla="*/ 163512 w 801687"/>
                <a:gd name="connsiteY41" fmla="*/ 0 h 676275"/>
                <a:gd name="connsiteX42" fmla="*/ 144462 w 801687"/>
                <a:gd name="connsiteY42" fmla="*/ 19050 h 676275"/>
                <a:gd name="connsiteX43" fmla="*/ 177800 w 801687"/>
                <a:gd name="connsiteY43" fmla="*/ 28575 h 676275"/>
                <a:gd name="connsiteX44" fmla="*/ 168275 w 801687"/>
                <a:gd name="connsiteY44" fmla="*/ 52388 h 676275"/>
                <a:gd name="connsiteX45" fmla="*/ 134937 w 801687"/>
                <a:gd name="connsiteY45" fmla="*/ 52388 h 676275"/>
                <a:gd name="connsiteX46" fmla="*/ 73025 w 801687"/>
                <a:gd name="connsiteY46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801687 w 801687"/>
                <a:gd name="connsiteY28" fmla="*/ 309563 h 676275"/>
                <a:gd name="connsiteX29" fmla="*/ 801687 w 801687"/>
                <a:gd name="connsiteY29" fmla="*/ 309563 h 676275"/>
                <a:gd name="connsiteX30" fmla="*/ 715962 w 801687"/>
                <a:gd name="connsiteY30" fmla="*/ 266700 h 676275"/>
                <a:gd name="connsiteX31" fmla="*/ 687387 w 801687"/>
                <a:gd name="connsiteY31" fmla="*/ 242888 h 676275"/>
                <a:gd name="connsiteX32" fmla="*/ 682625 w 801687"/>
                <a:gd name="connsiteY32" fmla="*/ 185738 h 676275"/>
                <a:gd name="connsiteX33" fmla="*/ 625475 w 801687"/>
                <a:gd name="connsiteY33" fmla="*/ 142875 h 676275"/>
                <a:gd name="connsiteX34" fmla="*/ 596900 w 801687"/>
                <a:gd name="connsiteY34" fmla="*/ 114300 h 676275"/>
                <a:gd name="connsiteX35" fmla="*/ 487362 w 801687"/>
                <a:gd name="connsiteY35" fmla="*/ 119063 h 676275"/>
                <a:gd name="connsiteX36" fmla="*/ 349250 w 801687"/>
                <a:gd name="connsiteY36" fmla="*/ 90488 h 676275"/>
                <a:gd name="connsiteX37" fmla="*/ 282575 w 801687"/>
                <a:gd name="connsiteY37" fmla="*/ 95250 h 676275"/>
                <a:gd name="connsiteX38" fmla="*/ 249237 w 801687"/>
                <a:gd name="connsiteY38" fmla="*/ 52388 h 676275"/>
                <a:gd name="connsiteX39" fmla="*/ 215900 w 801687"/>
                <a:gd name="connsiteY39" fmla="*/ 19050 h 676275"/>
                <a:gd name="connsiteX40" fmla="*/ 163512 w 801687"/>
                <a:gd name="connsiteY40" fmla="*/ 0 h 676275"/>
                <a:gd name="connsiteX41" fmla="*/ 144462 w 801687"/>
                <a:gd name="connsiteY41" fmla="*/ 19050 h 676275"/>
                <a:gd name="connsiteX42" fmla="*/ 177800 w 801687"/>
                <a:gd name="connsiteY42" fmla="*/ 28575 h 676275"/>
                <a:gd name="connsiteX43" fmla="*/ 168275 w 801687"/>
                <a:gd name="connsiteY43" fmla="*/ 52388 h 676275"/>
                <a:gd name="connsiteX44" fmla="*/ 134937 w 801687"/>
                <a:gd name="connsiteY44" fmla="*/ 52388 h 676275"/>
                <a:gd name="connsiteX45" fmla="*/ 73025 w 801687"/>
                <a:gd name="connsiteY45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6925 w 801687"/>
                <a:gd name="connsiteY28" fmla="*/ 404813 h 676275"/>
                <a:gd name="connsiteX29" fmla="*/ 801687 w 801687"/>
                <a:gd name="connsiteY29" fmla="*/ 309563 h 676275"/>
                <a:gd name="connsiteX30" fmla="*/ 801687 w 801687"/>
                <a:gd name="connsiteY30" fmla="*/ 309563 h 676275"/>
                <a:gd name="connsiteX31" fmla="*/ 715962 w 801687"/>
                <a:gd name="connsiteY31" fmla="*/ 266700 h 676275"/>
                <a:gd name="connsiteX32" fmla="*/ 687387 w 801687"/>
                <a:gd name="connsiteY32" fmla="*/ 242888 h 676275"/>
                <a:gd name="connsiteX33" fmla="*/ 682625 w 801687"/>
                <a:gd name="connsiteY33" fmla="*/ 185738 h 676275"/>
                <a:gd name="connsiteX34" fmla="*/ 625475 w 801687"/>
                <a:gd name="connsiteY34" fmla="*/ 142875 h 676275"/>
                <a:gd name="connsiteX35" fmla="*/ 596900 w 801687"/>
                <a:gd name="connsiteY35" fmla="*/ 114300 h 676275"/>
                <a:gd name="connsiteX36" fmla="*/ 487362 w 801687"/>
                <a:gd name="connsiteY36" fmla="*/ 119063 h 676275"/>
                <a:gd name="connsiteX37" fmla="*/ 349250 w 801687"/>
                <a:gd name="connsiteY37" fmla="*/ 90488 h 676275"/>
                <a:gd name="connsiteX38" fmla="*/ 282575 w 801687"/>
                <a:gd name="connsiteY38" fmla="*/ 95250 h 676275"/>
                <a:gd name="connsiteX39" fmla="*/ 249237 w 801687"/>
                <a:gd name="connsiteY39" fmla="*/ 52388 h 676275"/>
                <a:gd name="connsiteX40" fmla="*/ 215900 w 801687"/>
                <a:gd name="connsiteY40" fmla="*/ 19050 h 676275"/>
                <a:gd name="connsiteX41" fmla="*/ 163512 w 801687"/>
                <a:gd name="connsiteY41" fmla="*/ 0 h 676275"/>
                <a:gd name="connsiteX42" fmla="*/ 144462 w 801687"/>
                <a:gd name="connsiteY42" fmla="*/ 19050 h 676275"/>
                <a:gd name="connsiteX43" fmla="*/ 177800 w 801687"/>
                <a:gd name="connsiteY43" fmla="*/ 28575 h 676275"/>
                <a:gd name="connsiteX44" fmla="*/ 168275 w 801687"/>
                <a:gd name="connsiteY44" fmla="*/ 52388 h 676275"/>
                <a:gd name="connsiteX45" fmla="*/ 134937 w 801687"/>
                <a:gd name="connsiteY45" fmla="*/ 52388 h 676275"/>
                <a:gd name="connsiteX46" fmla="*/ 73025 w 801687"/>
                <a:gd name="connsiteY46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6925 w 801687"/>
                <a:gd name="connsiteY28" fmla="*/ 333351 h 676275"/>
                <a:gd name="connsiteX29" fmla="*/ 801687 w 801687"/>
                <a:gd name="connsiteY29" fmla="*/ 309563 h 676275"/>
                <a:gd name="connsiteX30" fmla="*/ 801687 w 801687"/>
                <a:gd name="connsiteY30" fmla="*/ 309563 h 676275"/>
                <a:gd name="connsiteX31" fmla="*/ 715962 w 801687"/>
                <a:gd name="connsiteY31" fmla="*/ 266700 h 676275"/>
                <a:gd name="connsiteX32" fmla="*/ 687387 w 801687"/>
                <a:gd name="connsiteY32" fmla="*/ 242888 h 676275"/>
                <a:gd name="connsiteX33" fmla="*/ 682625 w 801687"/>
                <a:gd name="connsiteY33" fmla="*/ 185738 h 676275"/>
                <a:gd name="connsiteX34" fmla="*/ 625475 w 801687"/>
                <a:gd name="connsiteY34" fmla="*/ 142875 h 676275"/>
                <a:gd name="connsiteX35" fmla="*/ 596900 w 801687"/>
                <a:gd name="connsiteY35" fmla="*/ 114300 h 676275"/>
                <a:gd name="connsiteX36" fmla="*/ 487362 w 801687"/>
                <a:gd name="connsiteY36" fmla="*/ 119063 h 676275"/>
                <a:gd name="connsiteX37" fmla="*/ 349250 w 801687"/>
                <a:gd name="connsiteY37" fmla="*/ 90488 h 676275"/>
                <a:gd name="connsiteX38" fmla="*/ 282575 w 801687"/>
                <a:gd name="connsiteY38" fmla="*/ 95250 h 676275"/>
                <a:gd name="connsiteX39" fmla="*/ 249237 w 801687"/>
                <a:gd name="connsiteY39" fmla="*/ 52388 h 676275"/>
                <a:gd name="connsiteX40" fmla="*/ 215900 w 801687"/>
                <a:gd name="connsiteY40" fmla="*/ 19050 h 676275"/>
                <a:gd name="connsiteX41" fmla="*/ 163512 w 801687"/>
                <a:gd name="connsiteY41" fmla="*/ 0 h 676275"/>
                <a:gd name="connsiteX42" fmla="*/ 144462 w 801687"/>
                <a:gd name="connsiteY42" fmla="*/ 19050 h 676275"/>
                <a:gd name="connsiteX43" fmla="*/ 177800 w 801687"/>
                <a:gd name="connsiteY43" fmla="*/ 28575 h 676275"/>
                <a:gd name="connsiteX44" fmla="*/ 168275 w 801687"/>
                <a:gd name="connsiteY44" fmla="*/ 52388 h 676275"/>
                <a:gd name="connsiteX45" fmla="*/ 134937 w 801687"/>
                <a:gd name="connsiteY45" fmla="*/ 52388 h 676275"/>
                <a:gd name="connsiteX46" fmla="*/ 73025 w 801687"/>
                <a:gd name="connsiteY46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6925 w 801687"/>
                <a:gd name="connsiteY28" fmla="*/ 347638 h 676275"/>
                <a:gd name="connsiteX29" fmla="*/ 796925 w 801687"/>
                <a:gd name="connsiteY29" fmla="*/ 333351 h 676275"/>
                <a:gd name="connsiteX30" fmla="*/ 801687 w 801687"/>
                <a:gd name="connsiteY30" fmla="*/ 309563 h 676275"/>
                <a:gd name="connsiteX31" fmla="*/ 801687 w 801687"/>
                <a:gd name="connsiteY31" fmla="*/ 309563 h 676275"/>
                <a:gd name="connsiteX32" fmla="*/ 715962 w 801687"/>
                <a:gd name="connsiteY32" fmla="*/ 266700 h 676275"/>
                <a:gd name="connsiteX33" fmla="*/ 687387 w 801687"/>
                <a:gd name="connsiteY33" fmla="*/ 242888 h 676275"/>
                <a:gd name="connsiteX34" fmla="*/ 682625 w 801687"/>
                <a:gd name="connsiteY34" fmla="*/ 185738 h 676275"/>
                <a:gd name="connsiteX35" fmla="*/ 625475 w 801687"/>
                <a:gd name="connsiteY35" fmla="*/ 142875 h 676275"/>
                <a:gd name="connsiteX36" fmla="*/ 596900 w 801687"/>
                <a:gd name="connsiteY36" fmla="*/ 114300 h 676275"/>
                <a:gd name="connsiteX37" fmla="*/ 487362 w 801687"/>
                <a:gd name="connsiteY37" fmla="*/ 119063 h 676275"/>
                <a:gd name="connsiteX38" fmla="*/ 349250 w 801687"/>
                <a:gd name="connsiteY38" fmla="*/ 90488 h 676275"/>
                <a:gd name="connsiteX39" fmla="*/ 282575 w 801687"/>
                <a:gd name="connsiteY39" fmla="*/ 95250 h 676275"/>
                <a:gd name="connsiteX40" fmla="*/ 249237 w 801687"/>
                <a:gd name="connsiteY40" fmla="*/ 52388 h 676275"/>
                <a:gd name="connsiteX41" fmla="*/ 215900 w 801687"/>
                <a:gd name="connsiteY41" fmla="*/ 19050 h 676275"/>
                <a:gd name="connsiteX42" fmla="*/ 163512 w 801687"/>
                <a:gd name="connsiteY42" fmla="*/ 0 h 676275"/>
                <a:gd name="connsiteX43" fmla="*/ 144462 w 801687"/>
                <a:gd name="connsiteY43" fmla="*/ 19050 h 676275"/>
                <a:gd name="connsiteX44" fmla="*/ 177800 w 801687"/>
                <a:gd name="connsiteY44" fmla="*/ 28575 h 676275"/>
                <a:gd name="connsiteX45" fmla="*/ 168275 w 801687"/>
                <a:gd name="connsiteY45" fmla="*/ 52388 h 676275"/>
                <a:gd name="connsiteX46" fmla="*/ 134937 w 801687"/>
                <a:gd name="connsiteY46" fmla="*/ 52388 h 676275"/>
                <a:gd name="connsiteX47" fmla="*/ 73025 w 801687"/>
                <a:gd name="connsiteY47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2162 w 801687"/>
                <a:gd name="connsiteY28" fmla="*/ 423863 h 676275"/>
                <a:gd name="connsiteX29" fmla="*/ 796925 w 801687"/>
                <a:gd name="connsiteY29" fmla="*/ 347638 h 676275"/>
                <a:gd name="connsiteX30" fmla="*/ 796925 w 801687"/>
                <a:gd name="connsiteY30" fmla="*/ 333351 h 676275"/>
                <a:gd name="connsiteX31" fmla="*/ 801687 w 801687"/>
                <a:gd name="connsiteY31" fmla="*/ 309563 h 676275"/>
                <a:gd name="connsiteX32" fmla="*/ 801687 w 801687"/>
                <a:gd name="connsiteY32" fmla="*/ 309563 h 676275"/>
                <a:gd name="connsiteX33" fmla="*/ 715962 w 801687"/>
                <a:gd name="connsiteY33" fmla="*/ 266700 h 676275"/>
                <a:gd name="connsiteX34" fmla="*/ 687387 w 801687"/>
                <a:gd name="connsiteY34" fmla="*/ 242888 h 676275"/>
                <a:gd name="connsiteX35" fmla="*/ 682625 w 801687"/>
                <a:gd name="connsiteY35" fmla="*/ 185738 h 676275"/>
                <a:gd name="connsiteX36" fmla="*/ 625475 w 801687"/>
                <a:gd name="connsiteY36" fmla="*/ 142875 h 676275"/>
                <a:gd name="connsiteX37" fmla="*/ 596900 w 801687"/>
                <a:gd name="connsiteY37" fmla="*/ 114300 h 676275"/>
                <a:gd name="connsiteX38" fmla="*/ 487362 w 801687"/>
                <a:gd name="connsiteY38" fmla="*/ 119063 h 676275"/>
                <a:gd name="connsiteX39" fmla="*/ 349250 w 801687"/>
                <a:gd name="connsiteY39" fmla="*/ 90488 h 676275"/>
                <a:gd name="connsiteX40" fmla="*/ 282575 w 801687"/>
                <a:gd name="connsiteY40" fmla="*/ 95250 h 676275"/>
                <a:gd name="connsiteX41" fmla="*/ 249237 w 801687"/>
                <a:gd name="connsiteY41" fmla="*/ 52388 h 676275"/>
                <a:gd name="connsiteX42" fmla="*/ 215900 w 801687"/>
                <a:gd name="connsiteY42" fmla="*/ 19050 h 676275"/>
                <a:gd name="connsiteX43" fmla="*/ 163512 w 801687"/>
                <a:gd name="connsiteY43" fmla="*/ 0 h 676275"/>
                <a:gd name="connsiteX44" fmla="*/ 144462 w 801687"/>
                <a:gd name="connsiteY44" fmla="*/ 19050 h 676275"/>
                <a:gd name="connsiteX45" fmla="*/ 177800 w 801687"/>
                <a:gd name="connsiteY45" fmla="*/ 28575 h 676275"/>
                <a:gd name="connsiteX46" fmla="*/ 168275 w 801687"/>
                <a:gd name="connsiteY46" fmla="*/ 52388 h 676275"/>
                <a:gd name="connsiteX47" fmla="*/ 134937 w 801687"/>
                <a:gd name="connsiteY47" fmla="*/ 52388 h 676275"/>
                <a:gd name="connsiteX48" fmla="*/ 73025 w 801687"/>
                <a:gd name="connsiteY48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2162 w 801687"/>
                <a:gd name="connsiteY28" fmla="*/ 423863 h 676275"/>
                <a:gd name="connsiteX29" fmla="*/ 796925 w 801687"/>
                <a:gd name="connsiteY29" fmla="*/ 347638 h 676275"/>
                <a:gd name="connsiteX30" fmla="*/ 796925 w 801687"/>
                <a:gd name="connsiteY30" fmla="*/ 333351 h 676275"/>
                <a:gd name="connsiteX31" fmla="*/ 801687 w 801687"/>
                <a:gd name="connsiteY31" fmla="*/ 309563 h 676275"/>
                <a:gd name="connsiteX32" fmla="*/ 801687 w 801687"/>
                <a:gd name="connsiteY32" fmla="*/ 309563 h 676275"/>
                <a:gd name="connsiteX33" fmla="*/ 715962 w 801687"/>
                <a:gd name="connsiteY33" fmla="*/ 266700 h 676275"/>
                <a:gd name="connsiteX34" fmla="*/ 687387 w 801687"/>
                <a:gd name="connsiteY34" fmla="*/ 242888 h 676275"/>
                <a:gd name="connsiteX35" fmla="*/ 682625 w 801687"/>
                <a:gd name="connsiteY35" fmla="*/ 185738 h 676275"/>
                <a:gd name="connsiteX36" fmla="*/ 625475 w 801687"/>
                <a:gd name="connsiteY36" fmla="*/ 142875 h 676275"/>
                <a:gd name="connsiteX37" fmla="*/ 596900 w 801687"/>
                <a:gd name="connsiteY37" fmla="*/ 114300 h 676275"/>
                <a:gd name="connsiteX38" fmla="*/ 487362 w 801687"/>
                <a:gd name="connsiteY38" fmla="*/ 119063 h 676275"/>
                <a:gd name="connsiteX39" fmla="*/ 349250 w 801687"/>
                <a:gd name="connsiteY39" fmla="*/ 90488 h 676275"/>
                <a:gd name="connsiteX40" fmla="*/ 282575 w 801687"/>
                <a:gd name="connsiteY40" fmla="*/ 95250 h 676275"/>
                <a:gd name="connsiteX41" fmla="*/ 249237 w 801687"/>
                <a:gd name="connsiteY41" fmla="*/ 52388 h 676275"/>
                <a:gd name="connsiteX42" fmla="*/ 215900 w 801687"/>
                <a:gd name="connsiteY42" fmla="*/ 19050 h 676275"/>
                <a:gd name="connsiteX43" fmla="*/ 163512 w 801687"/>
                <a:gd name="connsiteY43" fmla="*/ 0 h 676275"/>
                <a:gd name="connsiteX44" fmla="*/ 144462 w 801687"/>
                <a:gd name="connsiteY44" fmla="*/ 19050 h 676275"/>
                <a:gd name="connsiteX45" fmla="*/ 177800 w 801687"/>
                <a:gd name="connsiteY45" fmla="*/ 28575 h 676275"/>
                <a:gd name="connsiteX46" fmla="*/ 168275 w 801687"/>
                <a:gd name="connsiteY46" fmla="*/ 52388 h 676275"/>
                <a:gd name="connsiteX47" fmla="*/ 134937 w 801687"/>
                <a:gd name="connsiteY47" fmla="*/ 52388 h 676275"/>
                <a:gd name="connsiteX48" fmla="*/ 73025 w 801687"/>
                <a:gd name="connsiteY48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2162 w 801687"/>
                <a:gd name="connsiteY28" fmla="*/ 423863 h 676275"/>
                <a:gd name="connsiteX29" fmla="*/ 792162 w 801687"/>
                <a:gd name="connsiteY29" fmla="*/ 409575 h 676275"/>
                <a:gd name="connsiteX30" fmla="*/ 796925 w 801687"/>
                <a:gd name="connsiteY30" fmla="*/ 347638 h 676275"/>
                <a:gd name="connsiteX31" fmla="*/ 796925 w 801687"/>
                <a:gd name="connsiteY31" fmla="*/ 333351 h 676275"/>
                <a:gd name="connsiteX32" fmla="*/ 801687 w 801687"/>
                <a:gd name="connsiteY32" fmla="*/ 309563 h 676275"/>
                <a:gd name="connsiteX33" fmla="*/ 801687 w 801687"/>
                <a:gd name="connsiteY33" fmla="*/ 309563 h 676275"/>
                <a:gd name="connsiteX34" fmla="*/ 715962 w 801687"/>
                <a:gd name="connsiteY34" fmla="*/ 266700 h 676275"/>
                <a:gd name="connsiteX35" fmla="*/ 687387 w 801687"/>
                <a:gd name="connsiteY35" fmla="*/ 242888 h 676275"/>
                <a:gd name="connsiteX36" fmla="*/ 682625 w 801687"/>
                <a:gd name="connsiteY36" fmla="*/ 185738 h 676275"/>
                <a:gd name="connsiteX37" fmla="*/ 625475 w 801687"/>
                <a:gd name="connsiteY37" fmla="*/ 142875 h 676275"/>
                <a:gd name="connsiteX38" fmla="*/ 596900 w 801687"/>
                <a:gd name="connsiteY38" fmla="*/ 114300 h 676275"/>
                <a:gd name="connsiteX39" fmla="*/ 487362 w 801687"/>
                <a:gd name="connsiteY39" fmla="*/ 119063 h 676275"/>
                <a:gd name="connsiteX40" fmla="*/ 349250 w 801687"/>
                <a:gd name="connsiteY40" fmla="*/ 90488 h 676275"/>
                <a:gd name="connsiteX41" fmla="*/ 282575 w 801687"/>
                <a:gd name="connsiteY41" fmla="*/ 95250 h 676275"/>
                <a:gd name="connsiteX42" fmla="*/ 249237 w 801687"/>
                <a:gd name="connsiteY42" fmla="*/ 52388 h 676275"/>
                <a:gd name="connsiteX43" fmla="*/ 215900 w 801687"/>
                <a:gd name="connsiteY43" fmla="*/ 19050 h 676275"/>
                <a:gd name="connsiteX44" fmla="*/ 163512 w 801687"/>
                <a:gd name="connsiteY44" fmla="*/ 0 h 676275"/>
                <a:gd name="connsiteX45" fmla="*/ 144462 w 801687"/>
                <a:gd name="connsiteY45" fmla="*/ 19050 h 676275"/>
                <a:gd name="connsiteX46" fmla="*/ 177800 w 801687"/>
                <a:gd name="connsiteY46" fmla="*/ 28575 h 676275"/>
                <a:gd name="connsiteX47" fmla="*/ 168275 w 801687"/>
                <a:gd name="connsiteY47" fmla="*/ 52388 h 676275"/>
                <a:gd name="connsiteX48" fmla="*/ 134937 w 801687"/>
                <a:gd name="connsiteY48" fmla="*/ 52388 h 676275"/>
                <a:gd name="connsiteX49" fmla="*/ 73025 w 801687"/>
                <a:gd name="connsiteY49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2162 w 801687"/>
                <a:gd name="connsiteY28" fmla="*/ 423863 h 676275"/>
                <a:gd name="connsiteX29" fmla="*/ 792162 w 801687"/>
                <a:gd name="connsiteY29" fmla="*/ 409575 h 676275"/>
                <a:gd name="connsiteX30" fmla="*/ 796925 w 801687"/>
                <a:gd name="connsiteY30" fmla="*/ 347638 h 676275"/>
                <a:gd name="connsiteX31" fmla="*/ 796925 w 801687"/>
                <a:gd name="connsiteY31" fmla="*/ 333351 h 676275"/>
                <a:gd name="connsiteX32" fmla="*/ 801687 w 801687"/>
                <a:gd name="connsiteY32" fmla="*/ 309563 h 676275"/>
                <a:gd name="connsiteX33" fmla="*/ 801687 w 801687"/>
                <a:gd name="connsiteY33" fmla="*/ 309563 h 676275"/>
                <a:gd name="connsiteX34" fmla="*/ 715962 w 801687"/>
                <a:gd name="connsiteY34" fmla="*/ 266700 h 676275"/>
                <a:gd name="connsiteX35" fmla="*/ 687387 w 801687"/>
                <a:gd name="connsiteY35" fmla="*/ 242888 h 676275"/>
                <a:gd name="connsiteX36" fmla="*/ 682625 w 801687"/>
                <a:gd name="connsiteY36" fmla="*/ 185738 h 676275"/>
                <a:gd name="connsiteX37" fmla="*/ 625475 w 801687"/>
                <a:gd name="connsiteY37" fmla="*/ 142875 h 676275"/>
                <a:gd name="connsiteX38" fmla="*/ 596900 w 801687"/>
                <a:gd name="connsiteY38" fmla="*/ 114300 h 676275"/>
                <a:gd name="connsiteX39" fmla="*/ 487362 w 801687"/>
                <a:gd name="connsiteY39" fmla="*/ 119063 h 676275"/>
                <a:gd name="connsiteX40" fmla="*/ 349250 w 801687"/>
                <a:gd name="connsiteY40" fmla="*/ 90488 h 676275"/>
                <a:gd name="connsiteX41" fmla="*/ 282575 w 801687"/>
                <a:gd name="connsiteY41" fmla="*/ 95250 h 676275"/>
                <a:gd name="connsiteX42" fmla="*/ 249237 w 801687"/>
                <a:gd name="connsiteY42" fmla="*/ 52388 h 676275"/>
                <a:gd name="connsiteX43" fmla="*/ 215900 w 801687"/>
                <a:gd name="connsiteY43" fmla="*/ 19050 h 676275"/>
                <a:gd name="connsiteX44" fmla="*/ 163512 w 801687"/>
                <a:gd name="connsiteY44" fmla="*/ 0 h 676275"/>
                <a:gd name="connsiteX45" fmla="*/ 144462 w 801687"/>
                <a:gd name="connsiteY45" fmla="*/ 19050 h 676275"/>
                <a:gd name="connsiteX46" fmla="*/ 177800 w 801687"/>
                <a:gd name="connsiteY46" fmla="*/ 28575 h 676275"/>
                <a:gd name="connsiteX47" fmla="*/ 168275 w 801687"/>
                <a:gd name="connsiteY47" fmla="*/ 52388 h 676275"/>
                <a:gd name="connsiteX48" fmla="*/ 134937 w 801687"/>
                <a:gd name="connsiteY48" fmla="*/ 52388 h 676275"/>
                <a:gd name="connsiteX49" fmla="*/ 73025 w 801687"/>
                <a:gd name="connsiteY49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2162 w 801687"/>
                <a:gd name="connsiteY28" fmla="*/ 423863 h 676275"/>
                <a:gd name="connsiteX29" fmla="*/ 792162 w 801687"/>
                <a:gd name="connsiteY29" fmla="*/ 409575 h 676275"/>
                <a:gd name="connsiteX30" fmla="*/ 796925 w 801687"/>
                <a:gd name="connsiteY30" fmla="*/ 347638 h 676275"/>
                <a:gd name="connsiteX31" fmla="*/ 796925 w 801687"/>
                <a:gd name="connsiteY31" fmla="*/ 333351 h 676275"/>
                <a:gd name="connsiteX32" fmla="*/ 801687 w 801687"/>
                <a:gd name="connsiteY32" fmla="*/ 309563 h 676275"/>
                <a:gd name="connsiteX33" fmla="*/ 801687 w 801687"/>
                <a:gd name="connsiteY33" fmla="*/ 309563 h 676275"/>
                <a:gd name="connsiteX34" fmla="*/ 715962 w 801687"/>
                <a:gd name="connsiteY34" fmla="*/ 266700 h 676275"/>
                <a:gd name="connsiteX35" fmla="*/ 687387 w 801687"/>
                <a:gd name="connsiteY35" fmla="*/ 242888 h 676275"/>
                <a:gd name="connsiteX36" fmla="*/ 682625 w 801687"/>
                <a:gd name="connsiteY36" fmla="*/ 185738 h 676275"/>
                <a:gd name="connsiteX37" fmla="*/ 625475 w 801687"/>
                <a:gd name="connsiteY37" fmla="*/ 142875 h 676275"/>
                <a:gd name="connsiteX38" fmla="*/ 596900 w 801687"/>
                <a:gd name="connsiteY38" fmla="*/ 114300 h 676275"/>
                <a:gd name="connsiteX39" fmla="*/ 487362 w 801687"/>
                <a:gd name="connsiteY39" fmla="*/ 119063 h 676275"/>
                <a:gd name="connsiteX40" fmla="*/ 349250 w 801687"/>
                <a:gd name="connsiteY40" fmla="*/ 90488 h 676275"/>
                <a:gd name="connsiteX41" fmla="*/ 282575 w 801687"/>
                <a:gd name="connsiteY41" fmla="*/ 95250 h 676275"/>
                <a:gd name="connsiteX42" fmla="*/ 249237 w 801687"/>
                <a:gd name="connsiteY42" fmla="*/ 52388 h 676275"/>
                <a:gd name="connsiteX43" fmla="*/ 215900 w 801687"/>
                <a:gd name="connsiteY43" fmla="*/ 19050 h 676275"/>
                <a:gd name="connsiteX44" fmla="*/ 163512 w 801687"/>
                <a:gd name="connsiteY44" fmla="*/ 0 h 676275"/>
                <a:gd name="connsiteX45" fmla="*/ 144462 w 801687"/>
                <a:gd name="connsiteY45" fmla="*/ 19050 h 676275"/>
                <a:gd name="connsiteX46" fmla="*/ 177800 w 801687"/>
                <a:gd name="connsiteY46" fmla="*/ 28575 h 676275"/>
                <a:gd name="connsiteX47" fmla="*/ 168275 w 801687"/>
                <a:gd name="connsiteY47" fmla="*/ 52388 h 676275"/>
                <a:gd name="connsiteX48" fmla="*/ 134937 w 801687"/>
                <a:gd name="connsiteY48" fmla="*/ 52388 h 676275"/>
                <a:gd name="connsiteX49" fmla="*/ 127793 w 801687"/>
                <a:gd name="connsiteY49" fmla="*/ 50006 h 676275"/>
                <a:gd name="connsiteX50" fmla="*/ 73025 w 801687"/>
                <a:gd name="connsiteY50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2162 w 801687"/>
                <a:gd name="connsiteY28" fmla="*/ 423863 h 676275"/>
                <a:gd name="connsiteX29" fmla="*/ 792162 w 801687"/>
                <a:gd name="connsiteY29" fmla="*/ 409575 h 676275"/>
                <a:gd name="connsiteX30" fmla="*/ 796925 w 801687"/>
                <a:gd name="connsiteY30" fmla="*/ 347638 h 676275"/>
                <a:gd name="connsiteX31" fmla="*/ 796925 w 801687"/>
                <a:gd name="connsiteY31" fmla="*/ 333351 h 676275"/>
                <a:gd name="connsiteX32" fmla="*/ 801687 w 801687"/>
                <a:gd name="connsiteY32" fmla="*/ 309563 h 676275"/>
                <a:gd name="connsiteX33" fmla="*/ 801687 w 801687"/>
                <a:gd name="connsiteY33" fmla="*/ 309563 h 676275"/>
                <a:gd name="connsiteX34" fmla="*/ 715962 w 801687"/>
                <a:gd name="connsiteY34" fmla="*/ 266700 h 676275"/>
                <a:gd name="connsiteX35" fmla="*/ 687387 w 801687"/>
                <a:gd name="connsiteY35" fmla="*/ 242888 h 676275"/>
                <a:gd name="connsiteX36" fmla="*/ 682625 w 801687"/>
                <a:gd name="connsiteY36" fmla="*/ 185738 h 676275"/>
                <a:gd name="connsiteX37" fmla="*/ 625475 w 801687"/>
                <a:gd name="connsiteY37" fmla="*/ 142875 h 676275"/>
                <a:gd name="connsiteX38" fmla="*/ 596900 w 801687"/>
                <a:gd name="connsiteY38" fmla="*/ 114300 h 676275"/>
                <a:gd name="connsiteX39" fmla="*/ 487362 w 801687"/>
                <a:gd name="connsiteY39" fmla="*/ 119063 h 676275"/>
                <a:gd name="connsiteX40" fmla="*/ 349250 w 801687"/>
                <a:gd name="connsiteY40" fmla="*/ 90488 h 676275"/>
                <a:gd name="connsiteX41" fmla="*/ 282575 w 801687"/>
                <a:gd name="connsiteY41" fmla="*/ 95250 h 676275"/>
                <a:gd name="connsiteX42" fmla="*/ 249237 w 801687"/>
                <a:gd name="connsiteY42" fmla="*/ 52388 h 676275"/>
                <a:gd name="connsiteX43" fmla="*/ 215900 w 801687"/>
                <a:gd name="connsiteY43" fmla="*/ 19050 h 676275"/>
                <a:gd name="connsiteX44" fmla="*/ 163512 w 801687"/>
                <a:gd name="connsiteY44" fmla="*/ 0 h 676275"/>
                <a:gd name="connsiteX45" fmla="*/ 144462 w 801687"/>
                <a:gd name="connsiteY45" fmla="*/ 19050 h 676275"/>
                <a:gd name="connsiteX46" fmla="*/ 177800 w 801687"/>
                <a:gd name="connsiteY46" fmla="*/ 28575 h 676275"/>
                <a:gd name="connsiteX47" fmla="*/ 168275 w 801687"/>
                <a:gd name="connsiteY47" fmla="*/ 52388 h 676275"/>
                <a:gd name="connsiteX48" fmla="*/ 134937 w 801687"/>
                <a:gd name="connsiteY48" fmla="*/ 52388 h 676275"/>
                <a:gd name="connsiteX49" fmla="*/ 127793 w 801687"/>
                <a:gd name="connsiteY49" fmla="*/ 50006 h 676275"/>
                <a:gd name="connsiteX50" fmla="*/ 73025 w 801687"/>
                <a:gd name="connsiteY50" fmla="*/ 52388 h 676275"/>
                <a:gd name="connsiteX0" fmla="*/ 73025 w 801687"/>
                <a:gd name="connsiteY0" fmla="*/ 52388 h 676275"/>
                <a:gd name="connsiteX1" fmla="*/ 39687 w 801687"/>
                <a:gd name="connsiteY1" fmla="*/ 123825 h 676275"/>
                <a:gd name="connsiteX2" fmla="*/ 1587 w 801687"/>
                <a:gd name="connsiteY2" fmla="*/ 180975 h 676275"/>
                <a:gd name="connsiteX3" fmla="*/ 30162 w 801687"/>
                <a:gd name="connsiteY3" fmla="*/ 195263 h 676275"/>
                <a:gd name="connsiteX4" fmla="*/ 68262 w 801687"/>
                <a:gd name="connsiteY4" fmla="*/ 266700 h 676275"/>
                <a:gd name="connsiteX5" fmla="*/ 158750 w 801687"/>
                <a:gd name="connsiteY5" fmla="*/ 314325 h 676275"/>
                <a:gd name="connsiteX6" fmla="*/ 225425 w 801687"/>
                <a:gd name="connsiteY6" fmla="*/ 352425 h 676275"/>
                <a:gd name="connsiteX7" fmla="*/ 315912 w 801687"/>
                <a:gd name="connsiteY7" fmla="*/ 352425 h 676275"/>
                <a:gd name="connsiteX8" fmla="*/ 287337 w 801687"/>
                <a:gd name="connsiteY8" fmla="*/ 419100 h 676275"/>
                <a:gd name="connsiteX9" fmla="*/ 311150 w 801687"/>
                <a:gd name="connsiteY9" fmla="*/ 452438 h 676275"/>
                <a:gd name="connsiteX10" fmla="*/ 282575 w 801687"/>
                <a:gd name="connsiteY10" fmla="*/ 500063 h 676275"/>
                <a:gd name="connsiteX11" fmla="*/ 330200 w 801687"/>
                <a:gd name="connsiteY11" fmla="*/ 571500 h 676275"/>
                <a:gd name="connsiteX12" fmla="*/ 320675 w 801687"/>
                <a:gd name="connsiteY12" fmla="*/ 604838 h 676275"/>
                <a:gd name="connsiteX13" fmla="*/ 320675 w 801687"/>
                <a:gd name="connsiteY13" fmla="*/ 642938 h 676275"/>
                <a:gd name="connsiteX14" fmla="*/ 401637 w 801687"/>
                <a:gd name="connsiteY14" fmla="*/ 676275 h 676275"/>
                <a:gd name="connsiteX15" fmla="*/ 449262 w 801687"/>
                <a:gd name="connsiteY15" fmla="*/ 642938 h 676275"/>
                <a:gd name="connsiteX16" fmla="*/ 525462 w 801687"/>
                <a:gd name="connsiteY16" fmla="*/ 595313 h 676275"/>
                <a:gd name="connsiteX17" fmla="*/ 463550 w 801687"/>
                <a:gd name="connsiteY17" fmla="*/ 528638 h 676275"/>
                <a:gd name="connsiteX18" fmla="*/ 454025 w 801687"/>
                <a:gd name="connsiteY18" fmla="*/ 495300 h 676275"/>
                <a:gd name="connsiteX19" fmla="*/ 473075 w 801687"/>
                <a:gd name="connsiteY19" fmla="*/ 485775 h 676275"/>
                <a:gd name="connsiteX20" fmla="*/ 563562 w 801687"/>
                <a:gd name="connsiteY20" fmla="*/ 538163 h 676275"/>
                <a:gd name="connsiteX21" fmla="*/ 601662 w 801687"/>
                <a:gd name="connsiteY21" fmla="*/ 519113 h 676275"/>
                <a:gd name="connsiteX22" fmla="*/ 673100 w 801687"/>
                <a:gd name="connsiteY22" fmla="*/ 523875 h 676275"/>
                <a:gd name="connsiteX23" fmla="*/ 692150 w 801687"/>
                <a:gd name="connsiteY23" fmla="*/ 481013 h 676275"/>
                <a:gd name="connsiteX24" fmla="*/ 706437 w 801687"/>
                <a:gd name="connsiteY24" fmla="*/ 457200 h 676275"/>
                <a:gd name="connsiteX25" fmla="*/ 739775 w 801687"/>
                <a:gd name="connsiteY25" fmla="*/ 457200 h 676275"/>
                <a:gd name="connsiteX26" fmla="*/ 744537 w 801687"/>
                <a:gd name="connsiteY26" fmla="*/ 481013 h 676275"/>
                <a:gd name="connsiteX27" fmla="*/ 773112 w 801687"/>
                <a:gd name="connsiteY27" fmla="*/ 509588 h 676275"/>
                <a:gd name="connsiteX28" fmla="*/ 792162 w 801687"/>
                <a:gd name="connsiteY28" fmla="*/ 423863 h 676275"/>
                <a:gd name="connsiteX29" fmla="*/ 792162 w 801687"/>
                <a:gd name="connsiteY29" fmla="*/ 409575 h 676275"/>
                <a:gd name="connsiteX30" fmla="*/ 796925 w 801687"/>
                <a:gd name="connsiteY30" fmla="*/ 347638 h 676275"/>
                <a:gd name="connsiteX31" fmla="*/ 796925 w 801687"/>
                <a:gd name="connsiteY31" fmla="*/ 333351 h 676275"/>
                <a:gd name="connsiteX32" fmla="*/ 801687 w 801687"/>
                <a:gd name="connsiteY32" fmla="*/ 309563 h 676275"/>
                <a:gd name="connsiteX33" fmla="*/ 801687 w 801687"/>
                <a:gd name="connsiteY33" fmla="*/ 309563 h 676275"/>
                <a:gd name="connsiteX34" fmla="*/ 715962 w 801687"/>
                <a:gd name="connsiteY34" fmla="*/ 266700 h 676275"/>
                <a:gd name="connsiteX35" fmla="*/ 687387 w 801687"/>
                <a:gd name="connsiteY35" fmla="*/ 242888 h 676275"/>
                <a:gd name="connsiteX36" fmla="*/ 682625 w 801687"/>
                <a:gd name="connsiteY36" fmla="*/ 185738 h 676275"/>
                <a:gd name="connsiteX37" fmla="*/ 625475 w 801687"/>
                <a:gd name="connsiteY37" fmla="*/ 142875 h 676275"/>
                <a:gd name="connsiteX38" fmla="*/ 596900 w 801687"/>
                <a:gd name="connsiteY38" fmla="*/ 114300 h 676275"/>
                <a:gd name="connsiteX39" fmla="*/ 487362 w 801687"/>
                <a:gd name="connsiteY39" fmla="*/ 119063 h 676275"/>
                <a:gd name="connsiteX40" fmla="*/ 349250 w 801687"/>
                <a:gd name="connsiteY40" fmla="*/ 90488 h 676275"/>
                <a:gd name="connsiteX41" fmla="*/ 282575 w 801687"/>
                <a:gd name="connsiteY41" fmla="*/ 95250 h 676275"/>
                <a:gd name="connsiteX42" fmla="*/ 249237 w 801687"/>
                <a:gd name="connsiteY42" fmla="*/ 52388 h 676275"/>
                <a:gd name="connsiteX43" fmla="*/ 215900 w 801687"/>
                <a:gd name="connsiteY43" fmla="*/ 19050 h 676275"/>
                <a:gd name="connsiteX44" fmla="*/ 163512 w 801687"/>
                <a:gd name="connsiteY44" fmla="*/ 0 h 676275"/>
                <a:gd name="connsiteX45" fmla="*/ 144462 w 801687"/>
                <a:gd name="connsiteY45" fmla="*/ 19050 h 676275"/>
                <a:gd name="connsiteX46" fmla="*/ 177800 w 801687"/>
                <a:gd name="connsiteY46" fmla="*/ 28575 h 676275"/>
                <a:gd name="connsiteX47" fmla="*/ 168275 w 801687"/>
                <a:gd name="connsiteY47" fmla="*/ 52388 h 676275"/>
                <a:gd name="connsiteX48" fmla="*/ 134937 w 801687"/>
                <a:gd name="connsiteY48" fmla="*/ 52388 h 676275"/>
                <a:gd name="connsiteX49" fmla="*/ 127793 w 801687"/>
                <a:gd name="connsiteY49" fmla="*/ 50006 h 676275"/>
                <a:gd name="connsiteX50" fmla="*/ 73025 w 801687"/>
                <a:gd name="connsiteY50" fmla="*/ 52388 h 676275"/>
                <a:gd name="connsiteX0" fmla="*/ 73020 w 801682"/>
                <a:gd name="connsiteY0" fmla="*/ 52388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73020 w 801682"/>
                <a:gd name="connsiteY50" fmla="*/ 52388 h 676275"/>
                <a:gd name="connsiteX0" fmla="*/ 73020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73020 w 801682"/>
                <a:gd name="connsiteY50" fmla="*/ 52364 h 676275"/>
                <a:gd name="connsiteX0" fmla="*/ 73020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92069 w 801682"/>
                <a:gd name="connsiteY50" fmla="*/ 80963 h 676275"/>
                <a:gd name="connsiteX51" fmla="*/ 73020 w 801682"/>
                <a:gd name="connsiteY51" fmla="*/ 52364 h 676275"/>
                <a:gd name="connsiteX0" fmla="*/ 73020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92069 w 801682"/>
                <a:gd name="connsiteY50" fmla="*/ 80963 h 676275"/>
                <a:gd name="connsiteX51" fmla="*/ 73020 w 801682"/>
                <a:gd name="connsiteY51" fmla="*/ 52364 h 676275"/>
                <a:gd name="connsiteX0" fmla="*/ 73020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92069 w 801682"/>
                <a:gd name="connsiteY50" fmla="*/ 152377 h 676275"/>
                <a:gd name="connsiteX51" fmla="*/ 73020 w 801682"/>
                <a:gd name="connsiteY51" fmla="*/ 52364 h 676275"/>
                <a:gd name="connsiteX0" fmla="*/ 73020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92069 w 801682"/>
                <a:gd name="connsiteY51" fmla="*/ 152377 h 676275"/>
                <a:gd name="connsiteX52" fmla="*/ 73020 w 801682"/>
                <a:gd name="connsiteY52" fmla="*/ 52364 h 676275"/>
                <a:gd name="connsiteX0" fmla="*/ 73020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137312 w 801682"/>
                <a:gd name="connsiteY51" fmla="*/ 111919 h 676275"/>
                <a:gd name="connsiteX52" fmla="*/ 92069 w 801682"/>
                <a:gd name="connsiteY52" fmla="*/ 152377 h 676275"/>
                <a:gd name="connsiteX53" fmla="*/ 73020 w 801682"/>
                <a:gd name="connsiteY53" fmla="*/ 52364 h 676275"/>
                <a:gd name="connsiteX0" fmla="*/ 73020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137312 w 801682"/>
                <a:gd name="connsiteY51" fmla="*/ 111919 h 676275"/>
                <a:gd name="connsiteX52" fmla="*/ 92069 w 801682"/>
                <a:gd name="connsiteY52" fmla="*/ 152377 h 676275"/>
                <a:gd name="connsiteX53" fmla="*/ 84925 w 801682"/>
                <a:gd name="connsiteY53" fmla="*/ 126206 h 676275"/>
                <a:gd name="connsiteX54" fmla="*/ 73020 w 801682"/>
                <a:gd name="connsiteY54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137312 w 801682"/>
                <a:gd name="connsiteY51" fmla="*/ 111919 h 676275"/>
                <a:gd name="connsiteX52" fmla="*/ 92069 w 801682"/>
                <a:gd name="connsiteY52" fmla="*/ 152377 h 676275"/>
                <a:gd name="connsiteX53" fmla="*/ 84925 w 801682"/>
                <a:gd name="connsiteY53" fmla="*/ 126206 h 676275"/>
                <a:gd name="connsiteX54" fmla="*/ 42064 w 801682"/>
                <a:gd name="connsiteY54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137312 w 801682"/>
                <a:gd name="connsiteY51" fmla="*/ 111919 h 676275"/>
                <a:gd name="connsiteX52" fmla="*/ 92069 w 801682"/>
                <a:gd name="connsiteY52" fmla="*/ 152377 h 676275"/>
                <a:gd name="connsiteX53" fmla="*/ 84925 w 801682"/>
                <a:gd name="connsiteY53" fmla="*/ 126206 h 676275"/>
                <a:gd name="connsiteX54" fmla="*/ 65875 w 801682"/>
                <a:gd name="connsiteY54" fmla="*/ 83344 h 676275"/>
                <a:gd name="connsiteX55" fmla="*/ 42064 w 801682"/>
                <a:gd name="connsiteY55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137312 w 801682"/>
                <a:gd name="connsiteY51" fmla="*/ 111919 h 676275"/>
                <a:gd name="connsiteX52" fmla="*/ 92069 w 801682"/>
                <a:gd name="connsiteY52" fmla="*/ 152377 h 676275"/>
                <a:gd name="connsiteX53" fmla="*/ 84925 w 801682"/>
                <a:gd name="connsiteY53" fmla="*/ 126206 h 676275"/>
                <a:gd name="connsiteX54" fmla="*/ 65875 w 801682"/>
                <a:gd name="connsiteY54" fmla="*/ 83344 h 676275"/>
                <a:gd name="connsiteX55" fmla="*/ 42064 w 801682"/>
                <a:gd name="connsiteY55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137312 w 801682"/>
                <a:gd name="connsiteY51" fmla="*/ 142875 h 676275"/>
                <a:gd name="connsiteX52" fmla="*/ 92069 w 801682"/>
                <a:gd name="connsiteY52" fmla="*/ 152377 h 676275"/>
                <a:gd name="connsiteX53" fmla="*/ 84925 w 801682"/>
                <a:gd name="connsiteY53" fmla="*/ 126206 h 676275"/>
                <a:gd name="connsiteX54" fmla="*/ 65875 w 801682"/>
                <a:gd name="connsiteY54" fmla="*/ 83344 h 676275"/>
                <a:gd name="connsiteX55" fmla="*/ 42064 w 801682"/>
                <a:gd name="connsiteY55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15895 w 801682"/>
                <a:gd name="connsiteY43" fmla="*/ 19050 h 676275"/>
                <a:gd name="connsiteX44" fmla="*/ 163507 w 801682"/>
                <a:gd name="connsiteY44" fmla="*/ 0 h 676275"/>
                <a:gd name="connsiteX45" fmla="*/ 144457 w 801682"/>
                <a:gd name="connsiteY45" fmla="*/ 19050 h 676275"/>
                <a:gd name="connsiteX46" fmla="*/ 177795 w 801682"/>
                <a:gd name="connsiteY46" fmla="*/ 28575 h 676275"/>
                <a:gd name="connsiteX47" fmla="*/ 168270 w 801682"/>
                <a:gd name="connsiteY47" fmla="*/ 52388 h 676275"/>
                <a:gd name="connsiteX48" fmla="*/ 134932 w 801682"/>
                <a:gd name="connsiteY48" fmla="*/ 52388 h 676275"/>
                <a:gd name="connsiteX49" fmla="*/ 127788 w 801682"/>
                <a:gd name="connsiteY49" fmla="*/ 50006 h 676275"/>
                <a:gd name="connsiteX50" fmla="*/ 108737 w 801682"/>
                <a:gd name="connsiteY50" fmla="*/ 111919 h 676275"/>
                <a:gd name="connsiteX51" fmla="*/ 137312 w 801682"/>
                <a:gd name="connsiteY51" fmla="*/ 142875 h 676275"/>
                <a:gd name="connsiteX52" fmla="*/ 92069 w 801682"/>
                <a:gd name="connsiteY52" fmla="*/ 152377 h 676275"/>
                <a:gd name="connsiteX53" fmla="*/ 89687 w 801682"/>
                <a:gd name="connsiteY53" fmla="*/ 152400 h 676275"/>
                <a:gd name="connsiteX54" fmla="*/ 84925 w 801682"/>
                <a:gd name="connsiteY54" fmla="*/ 126206 h 676275"/>
                <a:gd name="connsiteX55" fmla="*/ 65875 w 801682"/>
                <a:gd name="connsiteY55" fmla="*/ 83344 h 676275"/>
                <a:gd name="connsiteX56" fmla="*/ 42064 w 801682"/>
                <a:gd name="connsiteY56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39770 w 801682"/>
                <a:gd name="connsiteY25" fmla="*/ 457200 h 676275"/>
                <a:gd name="connsiteX26" fmla="*/ 744532 w 801682"/>
                <a:gd name="connsiteY26" fmla="*/ 481013 h 676275"/>
                <a:gd name="connsiteX27" fmla="*/ 773107 w 801682"/>
                <a:gd name="connsiteY27" fmla="*/ 509588 h 676275"/>
                <a:gd name="connsiteX28" fmla="*/ 792157 w 801682"/>
                <a:gd name="connsiteY28" fmla="*/ 423863 h 676275"/>
                <a:gd name="connsiteX29" fmla="*/ 792157 w 801682"/>
                <a:gd name="connsiteY29" fmla="*/ 409575 h 676275"/>
                <a:gd name="connsiteX30" fmla="*/ 796920 w 801682"/>
                <a:gd name="connsiteY30" fmla="*/ 347638 h 676275"/>
                <a:gd name="connsiteX31" fmla="*/ 796920 w 801682"/>
                <a:gd name="connsiteY31" fmla="*/ 333351 h 676275"/>
                <a:gd name="connsiteX32" fmla="*/ 801682 w 801682"/>
                <a:gd name="connsiteY32" fmla="*/ 309563 h 676275"/>
                <a:gd name="connsiteX33" fmla="*/ 801682 w 801682"/>
                <a:gd name="connsiteY33" fmla="*/ 309563 h 676275"/>
                <a:gd name="connsiteX34" fmla="*/ 715957 w 801682"/>
                <a:gd name="connsiteY34" fmla="*/ 266700 h 676275"/>
                <a:gd name="connsiteX35" fmla="*/ 687382 w 801682"/>
                <a:gd name="connsiteY35" fmla="*/ 242888 h 676275"/>
                <a:gd name="connsiteX36" fmla="*/ 682620 w 801682"/>
                <a:gd name="connsiteY36" fmla="*/ 185738 h 676275"/>
                <a:gd name="connsiteX37" fmla="*/ 625470 w 801682"/>
                <a:gd name="connsiteY37" fmla="*/ 142875 h 676275"/>
                <a:gd name="connsiteX38" fmla="*/ 596895 w 801682"/>
                <a:gd name="connsiteY38" fmla="*/ 114300 h 676275"/>
                <a:gd name="connsiteX39" fmla="*/ 487357 w 801682"/>
                <a:gd name="connsiteY39" fmla="*/ 119063 h 676275"/>
                <a:gd name="connsiteX40" fmla="*/ 349245 w 801682"/>
                <a:gd name="connsiteY40" fmla="*/ 90488 h 676275"/>
                <a:gd name="connsiteX41" fmla="*/ 282570 w 801682"/>
                <a:gd name="connsiteY41" fmla="*/ 95250 h 676275"/>
                <a:gd name="connsiteX42" fmla="*/ 249232 w 801682"/>
                <a:gd name="connsiteY42" fmla="*/ 52388 h 676275"/>
                <a:gd name="connsiteX43" fmla="*/ 249231 w 801682"/>
                <a:gd name="connsiteY43" fmla="*/ 47625 h 676275"/>
                <a:gd name="connsiteX44" fmla="*/ 215895 w 801682"/>
                <a:gd name="connsiteY44" fmla="*/ 19050 h 676275"/>
                <a:gd name="connsiteX45" fmla="*/ 163507 w 801682"/>
                <a:gd name="connsiteY45" fmla="*/ 0 h 676275"/>
                <a:gd name="connsiteX46" fmla="*/ 144457 w 801682"/>
                <a:gd name="connsiteY46" fmla="*/ 19050 h 676275"/>
                <a:gd name="connsiteX47" fmla="*/ 177795 w 801682"/>
                <a:gd name="connsiteY47" fmla="*/ 28575 h 676275"/>
                <a:gd name="connsiteX48" fmla="*/ 168270 w 801682"/>
                <a:gd name="connsiteY48" fmla="*/ 52388 h 676275"/>
                <a:gd name="connsiteX49" fmla="*/ 134932 w 801682"/>
                <a:gd name="connsiteY49" fmla="*/ 52388 h 676275"/>
                <a:gd name="connsiteX50" fmla="*/ 127788 w 801682"/>
                <a:gd name="connsiteY50" fmla="*/ 50006 h 676275"/>
                <a:gd name="connsiteX51" fmla="*/ 108737 w 801682"/>
                <a:gd name="connsiteY51" fmla="*/ 111919 h 676275"/>
                <a:gd name="connsiteX52" fmla="*/ 137312 w 801682"/>
                <a:gd name="connsiteY52" fmla="*/ 142875 h 676275"/>
                <a:gd name="connsiteX53" fmla="*/ 92069 w 801682"/>
                <a:gd name="connsiteY53" fmla="*/ 152377 h 676275"/>
                <a:gd name="connsiteX54" fmla="*/ 89687 w 801682"/>
                <a:gd name="connsiteY54" fmla="*/ 152400 h 676275"/>
                <a:gd name="connsiteX55" fmla="*/ 84925 w 801682"/>
                <a:gd name="connsiteY55" fmla="*/ 126206 h 676275"/>
                <a:gd name="connsiteX56" fmla="*/ 65875 w 801682"/>
                <a:gd name="connsiteY56" fmla="*/ 83344 h 676275"/>
                <a:gd name="connsiteX57" fmla="*/ 42064 w 801682"/>
                <a:gd name="connsiteY57" fmla="*/ 52364 h 676275"/>
                <a:gd name="connsiteX0" fmla="*/ 42064 w 812795"/>
                <a:gd name="connsiteY0" fmla="*/ 52364 h 676275"/>
                <a:gd name="connsiteX1" fmla="*/ 39650 w 812795"/>
                <a:gd name="connsiteY1" fmla="*/ 123801 h 676275"/>
                <a:gd name="connsiteX2" fmla="*/ 1582 w 812795"/>
                <a:gd name="connsiteY2" fmla="*/ 180975 h 676275"/>
                <a:gd name="connsiteX3" fmla="*/ 30157 w 812795"/>
                <a:gd name="connsiteY3" fmla="*/ 195263 h 676275"/>
                <a:gd name="connsiteX4" fmla="*/ 68257 w 812795"/>
                <a:gd name="connsiteY4" fmla="*/ 266700 h 676275"/>
                <a:gd name="connsiteX5" fmla="*/ 158745 w 812795"/>
                <a:gd name="connsiteY5" fmla="*/ 314325 h 676275"/>
                <a:gd name="connsiteX6" fmla="*/ 225420 w 812795"/>
                <a:gd name="connsiteY6" fmla="*/ 352425 h 676275"/>
                <a:gd name="connsiteX7" fmla="*/ 315907 w 812795"/>
                <a:gd name="connsiteY7" fmla="*/ 352425 h 676275"/>
                <a:gd name="connsiteX8" fmla="*/ 287332 w 812795"/>
                <a:gd name="connsiteY8" fmla="*/ 419100 h 676275"/>
                <a:gd name="connsiteX9" fmla="*/ 311145 w 812795"/>
                <a:gd name="connsiteY9" fmla="*/ 452438 h 676275"/>
                <a:gd name="connsiteX10" fmla="*/ 282570 w 812795"/>
                <a:gd name="connsiteY10" fmla="*/ 500063 h 676275"/>
                <a:gd name="connsiteX11" fmla="*/ 330195 w 812795"/>
                <a:gd name="connsiteY11" fmla="*/ 571500 h 676275"/>
                <a:gd name="connsiteX12" fmla="*/ 320670 w 812795"/>
                <a:gd name="connsiteY12" fmla="*/ 604838 h 676275"/>
                <a:gd name="connsiteX13" fmla="*/ 320670 w 812795"/>
                <a:gd name="connsiteY13" fmla="*/ 642938 h 676275"/>
                <a:gd name="connsiteX14" fmla="*/ 401632 w 812795"/>
                <a:gd name="connsiteY14" fmla="*/ 676275 h 676275"/>
                <a:gd name="connsiteX15" fmla="*/ 449257 w 812795"/>
                <a:gd name="connsiteY15" fmla="*/ 642938 h 676275"/>
                <a:gd name="connsiteX16" fmla="*/ 525457 w 812795"/>
                <a:gd name="connsiteY16" fmla="*/ 595313 h 676275"/>
                <a:gd name="connsiteX17" fmla="*/ 463545 w 812795"/>
                <a:gd name="connsiteY17" fmla="*/ 528638 h 676275"/>
                <a:gd name="connsiteX18" fmla="*/ 454020 w 812795"/>
                <a:gd name="connsiteY18" fmla="*/ 495300 h 676275"/>
                <a:gd name="connsiteX19" fmla="*/ 473070 w 812795"/>
                <a:gd name="connsiteY19" fmla="*/ 485775 h 676275"/>
                <a:gd name="connsiteX20" fmla="*/ 563557 w 812795"/>
                <a:gd name="connsiteY20" fmla="*/ 538163 h 676275"/>
                <a:gd name="connsiteX21" fmla="*/ 601657 w 812795"/>
                <a:gd name="connsiteY21" fmla="*/ 519113 h 676275"/>
                <a:gd name="connsiteX22" fmla="*/ 673095 w 812795"/>
                <a:gd name="connsiteY22" fmla="*/ 523875 h 676275"/>
                <a:gd name="connsiteX23" fmla="*/ 692145 w 812795"/>
                <a:gd name="connsiteY23" fmla="*/ 481013 h 676275"/>
                <a:gd name="connsiteX24" fmla="*/ 706432 w 812795"/>
                <a:gd name="connsiteY24" fmla="*/ 457200 h 676275"/>
                <a:gd name="connsiteX25" fmla="*/ 739770 w 812795"/>
                <a:gd name="connsiteY25" fmla="*/ 457200 h 676275"/>
                <a:gd name="connsiteX26" fmla="*/ 744532 w 812795"/>
                <a:gd name="connsiteY26" fmla="*/ 481013 h 676275"/>
                <a:gd name="connsiteX27" fmla="*/ 773107 w 812795"/>
                <a:gd name="connsiteY27" fmla="*/ 509588 h 676275"/>
                <a:gd name="connsiteX28" fmla="*/ 792157 w 812795"/>
                <a:gd name="connsiteY28" fmla="*/ 423863 h 676275"/>
                <a:gd name="connsiteX29" fmla="*/ 701670 w 812795"/>
                <a:gd name="connsiteY29" fmla="*/ 409575 h 676275"/>
                <a:gd name="connsiteX30" fmla="*/ 796920 w 812795"/>
                <a:gd name="connsiteY30" fmla="*/ 347638 h 676275"/>
                <a:gd name="connsiteX31" fmla="*/ 796920 w 812795"/>
                <a:gd name="connsiteY31" fmla="*/ 333351 h 676275"/>
                <a:gd name="connsiteX32" fmla="*/ 801682 w 812795"/>
                <a:gd name="connsiteY32" fmla="*/ 309563 h 676275"/>
                <a:gd name="connsiteX33" fmla="*/ 801682 w 812795"/>
                <a:gd name="connsiteY33" fmla="*/ 309563 h 676275"/>
                <a:gd name="connsiteX34" fmla="*/ 715957 w 812795"/>
                <a:gd name="connsiteY34" fmla="*/ 266700 h 676275"/>
                <a:gd name="connsiteX35" fmla="*/ 687382 w 812795"/>
                <a:gd name="connsiteY35" fmla="*/ 242888 h 676275"/>
                <a:gd name="connsiteX36" fmla="*/ 682620 w 812795"/>
                <a:gd name="connsiteY36" fmla="*/ 185738 h 676275"/>
                <a:gd name="connsiteX37" fmla="*/ 625470 w 812795"/>
                <a:gd name="connsiteY37" fmla="*/ 142875 h 676275"/>
                <a:gd name="connsiteX38" fmla="*/ 596895 w 812795"/>
                <a:gd name="connsiteY38" fmla="*/ 114300 h 676275"/>
                <a:gd name="connsiteX39" fmla="*/ 487357 w 812795"/>
                <a:gd name="connsiteY39" fmla="*/ 119063 h 676275"/>
                <a:gd name="connsiteX40" fmla="*/ 349245 w 812795"/>
                <a:gd name="connsiteY40" fmla="*/ 90488 h 676275"/>
                <a:gd name="connsiteX41" fmla="*/ 282570 w 812795"/>
                <a:gd name="connsiteY41" fmla="*/ 95250 h 676275"/>
                <a:gd name="connsiteX42" fmla="*/ 249232 w 812795"/>
                <a:gd name="connsiteY42" fmla="*/ 52388 h 676275"/>
                <a:gd name="connsiteX43" fmla="*/ 249231 w 812795"/>
                <a:gd name="connsiteY43" fmla="*/ 47625 h 676275"/>
                <a:gd name="connsiteX44" fmla="*/ 215895 w 812795"/>
                <a:gd name="connsiteY44" fmla="*/ 19050 h 676275"/>
                <a:gd name="connsiteX45" fmla="*/ 163507 w 812795"/>
                <a:gd name="connsiteY45" fmla="*/ 0 h 676275"/>
                <a:gd name="connsiteX46" fmla="*/ 144457 w 812795"/>
                <a:gd name="connsiteY46" fmla="*/ 19050 h 676275"/>
                <a:gd name="connsiteX47" fmla="*/ 177795 w 812795"/>
                <a:gd name="connsiteY47" fmla="*/ 28575 h 676275"/>
                <a:gd name="connsiteX48" fmla="*/ 168270 w 812795"/>
                <a:gd name="connsiteY48" fmla="*/ 52388 h 676275"/>
                <a:gd name="connsiteX49" fmla="*/ 134932 w 812795"/>
                <a:gd name="connsiteY49" fmla="*/ 52388 h 676275"/>
                <a:gd name="connsiteX50" fmla="*/ 127788 w 812795"/>
                <a:gd name="connsiteY50" fmla="*/ 50006 h 676275"/>
                <a:gd name="connsiteX51" fmla="*/ 108737 w 812795"/>
                <a:gd name="connsiteY51" fmla="*/ 111919 h 676275"/>
                <a:gd name="connsiteX52" fmla="*/ 137312 w 812795"/>
                <a:gd name="connsiteY52" fmla="*/ 142875 h 676275"/>
                <a:gd name="connsiteX53" fmla="*/ 92069 w 812795"/>
                <a:gd name="connsiteY53" fmla="*/ 152377 h 676275"/>
                <a:gd name="connsiteX54" fmla="*/ 89687 w 812795"/>
                <a:gd name="connsiteY54" fmla="*/ 152400 h 676275"/>
                <a:gd name="connsiteX55" fmla="*/ 84925 w 812795"/>
                <a:gd name="connsiteY55" fmla="*/ 126206 h 676275"/>
                <a:gd name="connsiteX56" fmla="*/ 65875 w 812795"/>
                <a:gd name="connsiteY56" fmla="*/ 83344 h 676275"/>
                <a:gd name="connsiteX57" fmla="*/ 42064 w 812795"/>
                <a:gd name="connsiteY57" fmla="*/ 52364 h 676275"/>
                <a:gd name="connsiteX0" fmla="*/ 42064 w 812795"/>
                <a:gd name="connsiteY0" fmla="*/ 52364 h 676275"/>
                <a:gd name="connsiteX1" fmla="*/ 39650 w 812795"/>
                <a:gd name="connsiteY1" fmla="*/ 123801 h 676275"/>
                <a:gd name="connsiteX2" fmla="*/ 1582 w 812795"/>
                <a:gd name="connsiteY2" fmla="*/ 180975 h 676275"/>
                <a:gd name="connsiteX3" fmla="*/ 30157 w 812795"/>
                <a:gd name="connsiteY3" fmla="*/ 195263 h 676275"/>
                <a:gd name="connsiteX4" fmla="*/ 68257 w 812795"/>
                <a:gd name="connsiteY4" fmla="*/ 266700 h 676275"/>
                <a:gd name="connsiteX5" fmla="*/ 158745 w 812795"/>
                <a:gd name="connsiteY5" fmla="*/ 314325 h 676275"/>
                <a:gd name="connsiteX6" fmla="*/ 225420 w 812795"/>
                <a:gd name="connsiteY6" fmla="*/ 352425 h 676275"/>
                <a:gd name="connsiteX7" fmla="*/ 315907 w 812795"/>
                <a:gd name="connsiteY7" fmla="*/ 352425 h 676275"/>
                <a:gd name="connsiteX8" fmla="*/ 287332 w 812795"/>
                <a:gd name="connsiteY8" fmla="*/ 419100 h 676275"/>
                <a:gd name="connsiteX9" fmla="*/ 311145 w 812795"/>
                <a:gd name="connsiteY9" fmla="*/ 452438 h 676275"/>
                <a:gd name="connsiteX10" fmla="*/ 282570 w 812795"/>
                <a:gd name="connsiteY10" fmla="*/ 500063 h 676275"/>
                <a:gd name="connsiteX11" fmla="*/ 330195 w 812795"/>
                <a:gd name="connsiteY11" fmla="*/ 571500 h 676275"/>
                <a:gd name="connsiteX12" fmla="*/ 320670 w 812795"/>
                <a:gd name="connsiteY12" fmla="*/ 604838 h 676275"/>
                <a:gd name="connsiteX13" fmla="*/ 320670 w 812795"/>
                <a:gd name="connsiteY13" fmla="*/ 642938 h 676275"/>
                <a:gd name="connsiteX14" fmla="*/ 401632 w 812795"/>
                <a:gd name="connsiteY14" fmla="*/ 676275 h 676275"/>
                <a:gd name="connsiteX15" fmla="*/ 449257 w 812795"/>
                <a:gd name="connsiteY15" fmla="*/ 642938 h 676275"/>
                <a:gd name="connsiteX16" fmla="*/ 525457 w 812795"/>
                <a:gd name="connsiteY16" fmla="*/ 595313 h 676275"/>
                <a:gd name="connsiteX17" fmla="*/ 463545 w 812795"/>
                <a:gd name="connsiteY17" fmla="*/ 528638 h 676275"/>
                <a:gd name="connsiteX18" fmla="*/ 454020 w 812795"/>
                <a:gd name="connsiteY18" fmla="*/ 495300 h 676275"/>
                <a:gd name="connsiteX19" fmla="*/ 473070 w 812795"/>
                <a:gd name="connsiteY19" fmla="*/ 485775 h 676275"/>
                <a:gd name="connsiteX20" fmla="*/ 563557 w 812795"/>
                <a:gd name="connsiteY20" fmla="*/ 538163 h 676275"/>
                <a:gd name="connsiteX21" fmla="*/ 601657 w 812795"/>
                <a:gd name="connsiteY21" fmla="*/ 519113 h 676275"/>
                <a:gd name="connsiteX22" fmla="*/ 673095 w 812795"/>
                <a:gd name="connsiteY22" fmla="*/ 523875 h 676275"/>
                <a:gd name="connsiteX23" fmla="*/ 692145 w 812795"/>
                <a:gd name="connsiteY23" fmla="*/ 481013 h 676275"/>
                <a:gd name="connsiteX24" fmla="*/ 706432 w 812795"/>
                <a:gd name="connsiteY24" fmla="*/ 457200 h 676275"/>
                <a:gd name="connsiteX25" fmla="*/ 739770 w 812795"/>
                <a:gd name="connsiteY25" fmla="*/ 457200 h 676275"/>
                <a:gd name="connsiteX26" fmla="*/ 744532 w 812795"/>
                <a:gd name="connsiteY26" fmla="*/ 481013 h 676275"/>
                <a:gd name="connsiteX27" fmla="*/ 773107 w 812795"/>
                <a:gd name="connsiteY27" fmla="*/ 509588 h 676275"/>
                <a:gd name="connsiteX28" fmla="*/ 701670 w 812795"/>
                <a:gd name="connsiteY28" fmla="*/ 409575 h 676275"/>
                <a:gd name="connsiteX29" fmla="*/ 796920 w 812795"/>
                <a:gd name="connsiteY29" fmla="*/ 347638 h 676275"/>
                <a:gd name="connsiteX30" fmla="*/ 796920 w 812795"/>
                <a:gd name="connsiteY30" fmla="*/ 333351 h 676275"/>
                <a:gd name="connsiteX31" fmla="*/ 801682 w 812795"/>
                <a:gd name="connsiteY31" fmla="*/ 309563 h 676275"/>
                <a:gd name="connsiteX32" fmla="*/ 801682 w 812795"/>
                <a:gd name="connsiteY32" fmla="*/ 309563 h 676275"/>
                <a:gd name="connsiteX33" fmla="*/ 715957 w 812795"/>
                <a:gd name="connsiteY33" fmla="*/ 266700 h 676275"/>
                <a:gd name="connsiteX34" fmla="*/ 687382 w 812795"/>
                <a:gd name="connsiteY34" fmla="*/ 242888 h 676275"/>
                <a:gd name="connsiteX35" fmla="*/ 682620 w 812795"/>
                <a:gd name="connsiteY35" fmla="*/ 185738 h 676275"/>
                <a:gd name="connsiteX36" fmla="*/ 625470 w 812795"/>
                <a:gd name="connsiteY36" fmla="*/ 142875 h 676275"/>
                <a:gd name="connsiteX37" fmla="*/ 596895 w 812795"/>
                <a:gd name="connsiteY37" fmla="*/ 114300 h 676275"/>
                <a:gd name="connsiteX38" fmla="*/ 487357 w 812795"/>
                <a:gd name="connsiteY38" fmla="*/ 119063 h 676275"/>
                <a:gd name="connsiteX39" fmla="*/ 349245 w 812795"/>
                <a:gd name="connsiteY39" fmla="*/ 90488 h 676275"/>
                <a:gd name="connsiteX40" fmla="*/ 282570 w 812795"/>
                <a:gd name="connsiteY40" fmla="*/ 95250 h 676275"/>
                <a:gd name="connsiteX41" fmla="*/ 249232 w 812795"/>
                <a:gd name="connsiteY41" fmla="*/ 52388 h 676275"/>
                <a:gd name="connsiteX42" fmla="*/ 249231 w 812795"/>
                <a:gd name="connsiteY42" fmla="*/ 47625 h 676275"/>
                <a:gd name="connsiteX43" fmla="*/ 215895 w 812795"/>
                <a:gd name="connsiteY43" fmla="*/ 19050 h 676275"/>
                <a:gd name="connsiteX44" fmla="*/ 163507 w 812795"/>
                <a:gd name="connsiteY44" fmla="*/ 0 h 676275"/>
                <a:gd name="connsiteX45" fmla="*/ 144457 w 812795"/>
                <a:gd name="connsiteY45" fmla="*/ 19050 h 676275"/>
                <a:gd name="connsiteX46" fmla="*/ 177795 w 812795"/>
                <a:gd name="connsiteY46" fmla="*/ 28575 h 676275"/>
                <a:gd name="connsiteX47" fmla="*/ 168270 w 812795"/>
                <a:gd name="connsiteY47" fmla="*/ 52388 h 676275"/>
                <a:gd name="connsiteX48" fmla="*/ 134932 w 812795"/>
                <a:gd name="connsiteY48" fmla="*/ 52388 h 676275"/>
                <a:gd name="connsiteX49" fmla="*/ 127788 w 812795"/>
                <a:gd name="connsiteY49" fmla="*/ 50006 h 676275"/>
                <a:gd name="connsiteX50" fmla="*/ 108737 w 812795"/>
                <a:gd name="connsiteY50" fmla="*/ 111919 h 676275"/>
                <a:gd name="connsiteX51" fmla="*/ 137312 w 812795"/>
                <a:gd name="connsiteY51" fmla="*/ 142875 h 676275"/>
                <a:gd name="connsiteX52" fmla="*/ 92069 w 812795"/>
                <a:gd name="connsiteY52" fmla="*/ 152377 h 676275"/>
                <a:gd name="connsiteX53" fmla="*/ 89687 w 812795"/>
                <a:gd name="connsiteY53" fmla="*/ 152400 h 676275"/>
                <a:gd name="connsiteX54" fmla="*/ 84925 w 812795"/>
                <a:gd name="connsiteY54" fmla="*/ 126206 h 676275"/>
                <a:gd name="connsiteX55" fmla="*/ 65875 w 812795"/>
                <a:gd name="connsiteY55" fmla="*/ 83344 h 676275"/>
                <a:gd name="connsiteX56" fmla="*/ 42064 w 812795"/>
                <a:gd name="connsiteY56" fmla="*/ 52364 h 676275"/>
                <a:gd name="connsiteX0" fmla="*/ 42064 w 812795"/>
                <a:gd name="connsiteY0" fmla="*/ 52364 h 676275"/>
                <a:gd name="connsiteX1" fmla="*/ 39650 w 812795"/>
                <a:gd name="connsiteY1" fmla="*/ 123801 h 676275"/>
                <a:gd name="connsiteX2" fmla="*/ 1582 w 812795"/>
                <a:gd name="connsiteY2" fmla="*/ 180975 h 676275"/>
                <a:gd name="connsiteX3" fmla="*/ 30157 w 812795"/>
                <a:gd name="connsiteY3" fmla="*/ 195263 h 676275"/>
                <a:gd name="connsiteX4" fmla="*/ 68257 w 812795"/>
                <a:gd name="connsiteY4" fmla="*/ 266700 h 676275"/>
                <a:gd name="connsiteX5" fmla="*/ 158745 w 812795"/>
                <a:gd name="connsiteY5" fmla="*/ 314325 h 676275"/>
                <a:gd name="connsiteX6" fmla="*/ 225420 w 812795"/>
                <a:gd name="connsiteY6" fmla="*/ 352425 h 676275"/>
                <a:gd name="connsiteX7" fmla="*/ 315907 w 812795"/>
                <a:gd name="connsiteY7" fmla="*/ 352425 h 676275"/>
                <a:gd name="connsiteX8" fmla="*/ 287332 w 812795"/>
                <a:gd name="connsiteY8" fmla="*/ 419100 h 676275"/>
                <a:gd name="connsiteX9" fmla="*/ 311145 w 812795"/>
                <a:gd name="connsiteY9" fmla="*/ 452438 h 676275"/>
                <a:gd name="connsiteX10" fmla="*/ 282570 w 812795"/>
                <a:gd name="connsiteY10" fmla="*/ 500063 h 676275"/>
                <a:gd name="connsiteX11" fmla="*/ 330195 w 812795"/>
                <a:gd name="connsiteY11" fmla="*/ 571500 h 676275"/>
                <a:gd name="connsiteX12" fmla="*/ 320670 w 812795"/>
                <a:gd name="connsiteY12" fmla="*/ 604838 h 676275"/>
                <a:gd name="connsiteX13" fmla="*/ 320670 w 812795"/>
                <a:gd name="connsiteY13" fmla="*/ 642938 h 676275"/>
                <a:gd name="connsiteX14" fmla="*/ 401632 w 812795"/>
                <a:gd name="connsiteY14" fmla="*/ 676275 h 676275"/>
                <a:gd name="connsiteX15" fmla="*/ 449257 w 812795"/>
                <a:gd name="connsiteY15" fmla="*/ 642938 h 676275"/>
                <a:gd name="connsiteX16" fmla="*/ 525457 w 812795"/>
                <a:gd name="connsiteY16" fmla="*/ 595313 h 676275"/>
                <a:gd name="connsiteX17" fmla="*/ 463545 w 812795"/>
                <a:gd name="connsiteY17" fmla="*/ 528638 h 676275"/>
                <a:gd name="connsiteX18" fmla="*/ 454020 w 812795"/>
                <a:gd name="connsiteY18" fmla="*/ 495300 h 676275"/>
                <a:gd name="connsiteX19" fmla="*/ 473070 w 812795"/>
                <a:gd name="connsiteY19" fmla="*/ 485775 h 676275"/>
                <a:gd name="connsiteX20" fmla="*/ 563557 w 812795"/>
                <a:gd name="connsiteY20" fmla="*/ 538163 h 676275"/>
                <a:gd name="connsiteX21" fmla="*/ 601657 w 812795"/>
                <a:gd name="connsiteY21" fmla="*/ 519113 h 676275"/>
                <a:gd name="connsiteX22" fmla="*/ 673095 w 812795"/>
                <a:gd name="connsiteY22" fmla="*/ 523875 h 676275"/>
                <a:gd name="connsiteX23" fmla="*/ 692145 w 812795"/>
                <a:gd name="connsiteY23" fmla="*/ 481013 h 676275"/>
                <a:gd name="connsiteX24" fmla="*/ 706432 w 812795"/>
                <a:gd name="connsiteY24" fmla="*/ 457200 h 676275"/>
                <a:gd name="connsiteX25" fmla="*/ 739770 w 812795"/>
                <a:gd name="connsiteY25" fmla="*/ 457200 h 676275"/>
                <a:gd name="connsiteX26" fmla="*/ 744532 w 812795"/>
                <a:gd name="connsiteY26" fmla="*/ 481013 h 676275"/>
                <a:gd name="connsiteX27" fmla="*/ 701670 w 812795"/>
                <a:gd name="connsiteY27" fmla="*/ 409575 h 676275"/>
                <a:gd name="connsiteX28" fmla="*/ 796920 w 812795"/>
                <a:gd name="connsiteY28" fmla="*/ 347638 h 676275"/>
                <a:gd name="connsiteX29" fmla="*/ 796920 w 812795"/>
                <a:gd name="connsiteY29" fmla="*/ 333351 h 676275"/>
                <a:gd name="connsiteX30" fmla="*/ 801682 w 812795"/>
                <a:gd name="connsiteY30" fmla="*/ 309563 h 676275"/>
                <a:gd name="connsiteX31" fmla="*/ 801682 w 812795"/>
                <a:gd name="connsiteY31" fmla="*/ 309563 h 676275"/>
                <a:gd name="connsiteX32" fmla="*/ 715957 w 812795"/>
                <a:gd name="connsiteY32" fmla="*/ 266700 h 676275"/>
                <a:gd name="connsiteX33" fmla="*/ 687382 w 812795"/>
                <a:gd name="connsiteY33" fmla="*/ 242888 h 676275"/>
                <a:gd name="connsiteX34" fmla="*/ 682620 w 812795"/>
                <a:gd name="connsiteY34" fmla="*/ 185738 h 676275"/>
                <a:gd name="connsiteX35" fmla="*/ 625470 w 812795"/>
                <a:gd name="connsiteY35" fmla="*/ 142875 h 676275"/>
                <a:gd name="connsiteX36" fmla="*/ 596895 w 812795"/>
                <a:gd name="connsiteY36" fmla="*/ 114300 h 676275"/>
                <a:gd name="connsiteX37" fmla="*/ 487357 w 812795"/>
                <a:gd name="connsiteY37" fmla="*/ 119063 h 676275"/>
                <a:gd name="connsiteX38" fmla="*/ 349245 w 812795"/>
                <a:gd name="connsiteY38" fmla="*/ 90488 h 676275"/>
                <a:gd name="connsiteX39" fmla="*/ 282570 w 812795"/>
                <a:gd name="connsiteY39" fmla="*/ 95250 h 676275"/>
                <a:gd name="connsiteX40" fmla="*/ 249232 w 812795"/>
                <a:gd name="connsiteY40" fmla="*/ 52388 h 676275"/>
                <a:gd name="connsiteX41" fmla="*/ 249231 w 812795"/>
                <a:gd name="connsiteY41" fmla="*/ 47625 h 676275"/>
                <a:gd name="connsiteX42" fmla="*/ 215895 w 812795"/>
                <a:gd name="connsiteY42" fmla="*/ 19050 h 676275"/>
                <a:gd name="connsiteX43" fmla="*/ 163507 w 812795"/>
                <a:gd name="connsiteY43" fmla="*/ 0 h 676275"/>
                <a:gd name="connsiteX44" fmla="*/ 144457 w 812795"/>
                <a:gd name="connsiteY44" fmla="*/ 19050 h 676275"/>
                <a:gd name="connsiteX45" fmla="*/ 177795 w 812795"/>
                <a:gd name="connsiteY45" fmla="*/ 28575 h 676275"/>
                <a:gd name="connsiteX46" fmla="*/ 168270 w 812795"/>
                <a:gd name="connsiteY46" fmla="*/ 52388 h 676275"/>
                <a:gd name="connsiteX47" fmla="*/ 134932 w 812795"/>
                <a:gd name="connsiteY47" fmla="*/ 52388 h 676275"/>
                <a:gd name="connsiteX48" fmla="*/ 127788 w 812795"/>
                <a:gd name="connsiteY48" fmla="*/ 50006 h 676275"/>
                <a:gd name="connsiteX49" fmla="*/ 108737 w 812795"/>
                <a:gd name="connsiteY49" fmla="*/ 111919 h 676275"/>
                <a:gd name="connsiteX50" fmla="*/ 137312 w 812795"/>
                <a:gd name="connsiteY50" fmla="*/ 142875 h 676275"/>
                <a:gd name="connsiteX51" fmla="*/ 92069 w 812795"/>
                <a:gd name="connsiteY51" fmla="*/ 152377 h 676275"/>
                <a:gd name="connsiteX52" fmla="*/ 89687 w 812795"/>
                <a:gd name="connsiteY52" fmla="*/ 152400 h 676275"/>
                <a:gd name="connsiteX53" fmla="*/ 84925 w 812795"/>
                <a:gd name="connsiteY53" fmla="*/ 126206 h 676275"/>
                <a:gd name="connsiteX54" fmla="*/ 65875 w 812795"/>
                <a:gd name="connsiteY54" fmla="*/ 83344 h 676275"/>
                <a:gd name="connsiteX55" fmla="*/ 42064 w 812795"/>
                <a:gd name="connsiteY55" fmla="*/ 52364 h 676275"/>
                <a:gd name="connsiteX0" fmla="*/ 42064 w 812795"/>
                <a:gd name="connsiteY0" fmla="*/ 52364 h 676275"/>
                <a:gd name="connsiteX1" fmla="*/ 39650 w 812795"/>
                <a:gd name="connsiteY1" fmla="*/ 123801 h 676275"/>
                <a:gd name="connsiteX2" fmla="*/ 1582 w 812795"/>
                <a:gd name="connsiteY2" fmla="*/ 180975 h 676275"/>
                <a:gd name="connsiteX3" fmla="*/ 30157 w 812795"/>
                <a:gd name="connsiteY3" fmla="*/ 195263 h 676275"/>
                <a:gd name="connsiteX4" fmla="*/ 68257 w 812795"/>
                <a:gd name="connsiteY4" fmla="*/ 266700 h 676275"/>
                <a:gd name="connsiteX5" fmla="*/ 158745 w 812795"/>
                <a:gd name="connsiteY5" fmla="*/ 314325 h 676275"/>
                <a:gd name="connsiteX6" fmla="*/ 225420 w 812795"/>
                <a:gd name="connsiteY6" fmla="*/ 352425 h 676275"/>
                <a:gd name="connsiteX7" fmla="*/ 315907 w 812795"/>
                <a:gd name="connsiteY7" fmla="*/ 352425 h 676275"/>
                <a:gd name="connsiteX8" fmla="*/ 287332 w 812795"/>
                <a:gd name="connsiteY8" fmla="*/ 419100 h 676275"/>
                <a:gd name="connsiteX9" fmla="*/ 311145 w 812795"/>
                <a:gd name="connsiteY9" fmla="*/ 452438 h 676275"/>
                <a:gd name="connsiteX10" fmla="*/ 282570 w 812795"/>
                <a:gd name="connsiteY10" fmla="*/ 500063 h 676275"/>
                <a:gd name="connsiteX11" fmla="*/ 330195 w 812795"/>
                <a:gd name="connsiteY11" fmla="*/ 571500 h 676275"/>
                <a:gd name="connsiteX12" fmla="*/ 320670 w 812795"/>
                <a:gd name="connsiteY12" fmla="*/ 604838 h 676275"/>
                <a:gd name="connsiteX13" fmla="*/ 320670 w 812795"/>
                <a:gd name="connsiteY13" fmla="*/ 642938 h 676275"/>
                <a:gd name="connsiteX14" fmla="*/ 401632 w 812795"/>
                <a:gd name="connsiteY14" fmla="*/ 676275 h 676275"/>
                <a:gd name="connsiteX15" fmla="*/ 449257 w 812795"/>
                <a:gd name="connsiteY15" fmla="*/ 642938 h 676275"/>
                <a:gd name="connsiteX16" fmla="*/ 525457 w 812795"/>
                <a:gd name="connsiteY16" fmla="*/ 595313 h 676275"/>
                <a:gd name="connsiteX17" fmla="*/ 463545 w 812795"/>
                <a:gd name="connsiteY17" fmla="*/ 528638 h 676275"/>
                <a:gd name="connsiteX18" fmla="*/ 454020 w 812795"/>
                <a:gd name="connsiteY18" fmla="*/ 495300 h 676275"/>
                <a:gd name="connsiteX19" fmla="*/ 473070 w 812795"/>
                <a:gd name="connsiteY19" fmla="*/ 485775 h 676275"/>
                <a:gd name="connsiteX20" fmla="*/ 563557 w 812795"/>
                <a:gd name="connsiteY20" fmla="*/ 538163 h 676275"/>
                <a:gd name="connsiteX21" fmla="*/ 601657 w 812795"/>
                <a:gd name="connsiteY21" fmla="*/ 519113 h 676275"/>
                <a:gd name="connsiteX22" fmla="*/ 673095 w 812795"/>
                <a:gd name="connsiteY22" fmla="*/ 523875 h 676275"/>
                <a:gd name="connsiteX23" fmla="*/ 692145 w 812795"/>
                <a:gd name="connsiteY23" fmla="*/ 481013 h 676275"/>
                <a:gd name="connsiteX24" fmla="*/ 706432 w 812795"/>
                <a:gd name="connsiteY24" fmla="*/ 457200 h 676275"/>
                <a:gd name="connsiteX25" fmla="*/ 739770 w 812795"/>
                <a:gd name="connsiteY25" fmla="*/ 457200 h 676275"/>
                <a:gd name="connsiteX26" fmla="*/ 701670 w 812795"/>
                <a:gd name="connsiteY26" fmla="*/ 409575 h 676275"/>
                <a:gd name="connsiteX27" fmla="*/ 796920 w 812795"/>
                <a:gd name="connsiteY27" fmla="*/ 347638 h 676275"/>
                <a:gd name="connsiteX28" fmla="*/ 796920 w 812795"/>
                <a:gd name="connsiteY28" fmla="*/ 333351 h 676275"/>
                <a:gd name="connsiteX29" fmla="*/ 801682 w 812795"/>
                <a:gd name="connsiteY29" fmla="*/ 309563 h 676275"/>
                <a:gd name="connsiteX30" fmla="*/ 801682 w 812795"/>
                <a:gd name="connsiteY30" fmla="*/ 309563 h 676275"/>
                <a:gd name="connsiteX31" fmla="*/ 715957 w 812795"/>
                <a:gd name="connsiteY31" fmla="*/ 266700 h 676275"/>
                <a:gd name="connsiteX32" fmla="*/ 687382 w 812795"/>
                <a:gd name="connsiteY32" fmla="*/ 242888 h 676275"/>
                <a:gd name="connsiteX33" fmla="*/ 682620 w 812795"/>
                <a:gd name="connsiteY33" fmla="*/ 185738 h 676275"/>
                <a:gd name="connsiteX34" fmla="*/ 625470 w 812795"/>
                <a:gd name="connsiteY34" fmla="*/ 142875 h 676275"/>
                <a:gd name="connsiteX35" fmla="*/ 596895 w 812795"/>
                <a:gd name="connsiteY35" fmla="*/ 114300 h 676275"/>
                <a:gd name="connsiteX36" fmla="*/ 487357 w 812795"/>
                <a:gd name="connsiteY36" fmla="*/ 119063 h 676275"/>
                <a:gd name="connsiteX37" fmla="*/ 349245 w 812795"/>
                <a:gd name="connsiteY37" fmla="*/ 90488 h 676275"/>
                <a:gd name="connsiteX38" fmla="*/ 282570 w 812795"/>
                <a:gd name="connsiteY38" fmla="*/ 95250 h 676275"/>
                <a:gd name="connsiteX39" fmla="*/ 249232 w 812795"/>
                <a:gd name="connsiteY39" fmla="*/ 52388 h 676275"/>
                <a:gd name="connsiteX40" fmla="*/ 249231 w 812795"/>
                <a:gd name="connsiteY40" fmla="*/ 47625 h 676275"/>
                <a:gd name="connsiteX41" fmla="*/ 215895 w 812795"/>
                <a:gd name="connsiteY41" fmla="*/ 19050 h 676275"/>
                <a:gd name="connsiteX42" fmla="*/ 163507 w 812795"/>
                <a:gd name="connsiteY42" fmla="*/ 0 h 676275"/>
                <a:gd name="connsiteX43" fmla="*/ 144457 w 812795"/>
                <a:gd name="connsiteY43" fmla="*/ 19050 h 676275"/>
                <a:gd name="connsiteX44" fmla="*/ 177795 w 812795"/>
                <a:gd name="connsiteY44" fmla="*/ 28575 h 676275"/>
                <a:gd name="connsiteX45" fmla="*/ 168270 w 812795"/>
                <a:gd name="connsiteY45" fmla="*/ 52388 h 676275"/>
                <a:gd name="connsiteX46" fmla="*/ 134932 w 812795"/>
                <a:gd name="connsiteY46" fmla="*/ 52388 h 676275"/>
                <a:gd name="connsiteX47" fmla="*/ 127788 w 812795"/>
                <a:gd name="connsiteY47" fmla="*/ 50006 h 676275"/>
                <a:gd name="connsiteX48" fmla="*/ 108737 w 812795"/>
                <a:gd name="connsiteY48" fmla="*/ 111919 h 676275"/>
                <a:gd name="connsiteX49" fmla="*/ 137312 w 812795"/>
                <a:gd name="connsiteY49" fmla="*/ 142875 h 676275"/>
                <a:gd name="connsiteX50" fmla="*/ 92069 w 812795"/>
                <a:gd name="connsiteY50" fmla="*/ 152377 h 676275"/>
                <a:gd name="connsiteX51" fmla="*/ 89687 w 812795"/>
                <a:gd name="connsiteY51" fmla="*/ 152400 h 676275"/>
                <a:gd name="connsiteX52" fmla="*/ 84925 w 812795"/>
                <a:gd name="connsiteY52" fmla="*/ 126206 h 676275"/>
                <a:gd name="connsiteX53" fmla="*/ 65875 w 812795"/>
                <a:gd name="connsiteY53" fmla="*/ 83344 h 676275"/>
                <a:gd name="connsiteX54" fmla="*/ 42064 w 812795"/>
                <a:gd name="connsiteY54" fmla="*/ 52364 h 676275"/>
                <a:gd name="connsiteX0" fmla="*/ 42064 w 812795"/>
                <a:gd name="connsiteY0" fmla="*/ 52364 h 676275"/>
                <a:gd name="connsiteX1" fmla="*/ 39650 w 812795"/>
                <a:gd name="connsiteY1" fmla="*/ 123801 h 676275"/>
                <a:gd name="connsiteX2" fmla="*/ 1582 w 812795"/>
                <a:gd name="connsiteY2" fmla="*/ 180975 h 676275"/>
                <a:gd name="connsiteX3" fmla="*/ 30157 w 812795"/>
                <a:gd name="connsiteY3" fmla="*/ 195263 h 676275"/>
                <a:gd name="connsiteX4" fmla="*/ 68257 w 812795"/>
                <a:gd name="connsiteY4" fmla="*/ 266700 h 676275"/>
                <a:gd name="connsiteX5" fmla="*/ 158745 w 812795"/>
                <a:gd name="connsiteY5" fmla="*/ 314325 h 676275"/>
                <a:gd name="connsiteX6" fmla="*/ 225420 w 812795"/>
                <a:gd name="connsiteY6" fmla="*/ 352425 h 676275"/>
                <a:gd name="connsiteX7" fmla="*/ 315907 w 812795"/>
                <a:gd name="connsiteY7" fmla="*/ 352425 h 676275"/>
                <a:gd name="connsiteX8" fmla="*/ 287332 w 812795"/>
                <a:gd name="connsiteY8" fmla="*/ 419100 h 676275"/>
                <a:gd name="connsiteX9" fmla="*/ 311145 w 812795"/>
                <a:gd name="connsiteY9" fmla="*/ 452438 h 676275"/>
                <a:gd name="connsiteX10" fmla="*/ 282570 w 812795"/>
                <a:gd name="connsiteY10" fmla="*/ 500063 h 676275"/>
                <a:gd name="connsiteX11" fmla="*/ 330195 w 812795"/>
                <a:gd name="connsiteY11" fmla="*/ 571500 h 676275"/>
                <a:gd name="connsiteX12" fmla="*/ 320670 w 812795"/>
                <a:gd name="connsiteY12" fmla="*/ 604838 h 676275"/>
                <a:gd name="connsiteX13" fmla="*/ 320670 w 812795"/>
                <a:gd name="connsiteY13" fmla="*/ 642938 h 676275"/>
                <a:gd name="connsiteX14" fmla="*/ 401632 w 812795"/>
                <a:gd name="connsiteY14" fmla="*/ 676275 h 676275"/>
                <a:gd name="connsiteX15" fmla="*/ 449257 w 812795"/>
                <a:gd name="connsiteY15" fmla="*/ 642938 h 676275"/>
                <a:gd name="connsiteX16" fmla="*/ 525457 w 812795"/>
                <a:gd name="connsiteY16" fmla="*/ 595313 h 676275"/>
                <a:gd name="connsiteX17" fmla="*/ 463545 w 812795"/>
                <a:gd name="connsiteY17" fmla="*/ 528638 h 676275"/>
                <a:gd name="connsiteX18" fmla="*/ 454020 w 812795"/>
                <a:gd name="connsiteY18" fmla="*/ 495300 h 676275"/>
                <a:gd name="connsiteX19" fmla="*/ 473070 w 812795"/>
                <a:gd name="connsiteY19" fmla="*/ 485775 h 676275"/>
                <a:gd name="connsiteX20" fmla="*/ 563557 w 812795"/>
                <a:gd name="connsiteY20" fmla="*/ 538163 h 676275"/>
                <a:gd name="connsiteX21" fmla="*/ 601657 w 812795"/>
                <a:gd name="connsiteY21" fmla="*/ 519113 h 676275"/>
                <a:gd name="connsiteX22" fmla="*/ 673095 w 812795"/>
                <a:gd name="connsiteY22" fmla="*/ 523875 h 676275"/>
                <a:gd name="connsiteX23" fmla="*/ 692145 w 812795"/>
                <a:gd name="connsiteY23" fmla="*/ 481013 h 676275"/>
                <a:gd name="connsiteX24" fmla="*/ 706432 w 812795"/>
                <a:gd name="connsiteY24" fmla="*/ 457200 h 676275"/>
                <a:gd name="connsiteX25" fmla="*/ 739770 w 812795"/>
                <a:gd name="connsiteY25" fmla="*/ 457200 h 676275"/>
                <a:gd name="connsiteX26" fmla="*/ 706431 w 812795"/>
                <a:gd name="connsiteY26" fmla="*/ 423863 h 676275"/>
                <a:gd name="connsiteX27" fmla="*/ 701670 w 812795"/>
                <a:gd name="connsiteY27" fmla="*/ 409575 h 676275"/>
                <a:gd name="connsiteX28" fmla="*/ 796920 w 812795"/>
                <a:gd name="connsiteY28" fmla="*/ 347638 h 676275"/>
                <a:gd name="connsiteX29" fmla="*/ 796920 w 812795"/>
                <a:gd name="connsiteY29" fmla="*/ 333351 h 676275"/>
                <a:gd name="connsiteX30" fmla="*/ 801682 w 812795"/>
                <a:gd name="connsiteY30" fmla="*/ 309563 h 676275"/>
                <a:gd name="connsiteX31" fmla="*/ 801682 w 812795"/>
                <a:gd name="connsiteY31" fmla="*/ 309563 h 676275"/>
                <a:gd name="connsiteX32" fmla="*/ 715957 w 812795"/>
                <a:gd name="connsiteY32" fmla="*/ 266700 h 676275"/>
                <a:gd name="connsiteX33" fmla="*/ 687382 w 812795"/>
                <a:gd name="connsiteY33" fmla="*/ 242888 h 676275"/>
                <a:gd name="connsiteX34" fmla="*/ 682620 w 812795"/>
                <a:gd name="connsiteY34" fmla="*/ 185738 h 676275"/>
                <a:gd name="connsiteX35" fmla="*/ 625470 w 812795"/>
                <a:gd name="connsiteY35" fmla="*/ 142875 h 676275"/>
                <a:gd name="connsiteX36" fmla="*/ 596895 w 812795"/>
                <a:gd name="connsiteY36" fmla="*/ 114300 h 676275"/>
                <a:gd name="connsiteX37" fmla="*/ 487357 w 812795"/>
                <a:gd name="connsiteY37" fmla="*/ 119063 h 676275"/>
                <a:gd name="connsiteX38" fmla="*/ 349245 w 812795"/>
                <a:gd name="connsiteY38" fmla="*/ 90488 h 676275"/>
                <a:gd name="connsiteX39" fmla="*/ 282570 w 812795"/>
                <a:gd name="connsiteY39" fmla="*/ 95250 h 676275"/>
                <a:gd name="connsiteX40" fmla="*/ 249232 w 812795"/>
                <a:gd name="connsiteY40" fmla="*/ 52388 h 676275"/>
                <a:gd name="connsiteX41" fmla="*/ 249231 w 812795"/>
                <a:gd name="connsiteY41" fmla="*/ 47625 h 676275"/>
                <a:gd name="connsiteX42" fmla="*/ 215895 w 812795"/>
                <a:gd name="connsiteY42" fmla="*/ 19050 h 676275"/>
                <a:gd name="connsiteX43" fmla="*/ 163507 w 812795"/>
                <a:gd name="connsiteY43" fmla="*/ 0 h 676275"/>
                <a:gd name="connsiteX44" fmla="*/ 144457 w 812795"/>
                <a:gd name="connsiteY44" fmla="*/ 19050 h 676275"/>
                <a:gd name="connsiteX45" fmla="*/ 177795 w 812795"/>
                <a:gd name="connsiteY45" fmla="*/ 28575 h 676275"/>
                <a:gd name="connsiteX46" fmla="*/ 168270 w 812795"/>
                <a:gd name="connsiteY46" fmla="*/ 52388 h 676275"/>
                <a:gd name="connsiteX47" fmla="*/ 134932 w 812795"/>
                <a:gd name="connsiteY47" fmla="*/ 52388 h 676275"/>
                <a:gd name="connsiteX48" fmla="*/ 127788 w 812795"/>
                <a:gd name="connsiteY48" fmla="*/ 50006 h 676275"/>
                <a:gd name="connsiteX49" fmla="*/ 108737 w 812795"/>
                <a:gd name="connsiteY49" fmla="*/ 111919 h 676275"/>
                <a:gd name="connsiteX50" fmla="*/ 137312 w 812795"/>
                <a:gd name="connsiteY50" fmla="*/ 142875 h 676275"/>
                <a:gd name="connsiteX51" fmla="*/ 92069 w 812795"/>
                <a:gd name="connsiteY51" fmla="*/ 152377 h 676275"/>
                <a:gd name="connsiteX52" fmla="*/ 89687 w 812795"/>
                <a:gd name="connsiteY52" fmla="*/ 152400 h 676275"/>
                <a:gd name="connsiteX53" fmla="*/ 84925 w 812795"/>
                <a:gd name="connsiteY53" fmla="*/ 126206 h 676275"/>
                <a:gd name="connsiteX54" fmla="*/ 65875 w 812795"/>
                <a:gd name="connsiteY54" fmla="*/ 83344 h 676275"/>
                <a:gd name="connsiteX55" fmla="*/ 42064 w 812795"/>
                <a:gd name="connsiteY55" fmla="*/ 52364 h 676275"/>
                <a:gd name="connsiteX0" fmla="*/ 42064 w 812795"/>
                <a:gd name="connsiteY0" fmla="*/ 52364 h 676275"/>
                <a:gd name="connsiteX1" fmla="*/ 39650 w 812795"/>
                <a:gd name="connsiteY1" fmla="*/ 123801 h 676275"/>
                <a:gd name="connsiteX2" fmla="*/ 1582 w 812795"/>
                <a:gd name="connsiteY2" fmla="*/ 180975 h 676275"/>
                <a:gd name="connsiteX3" fmla="*/ 30157 w 812795"/>
                <a:gd name="connsiteY3" fmla="*/ 195263 h 676275"/>
                <a:gd name="connsiteX4" fmla="*/ 68257 w 812795"/>
                <a:gd name="connsiteY4" fmla="*/ 266700 h 676275"/>
                <a:gd name="connsiteX5" fmla="*/ 158745 w 812795"/>
                <a:gd name="connsiteY5" fmla="*/ 314325 h 676275"/>
                <a:gd name="connsiteX6" fmla="*/ 225420 w 812795"/>
                <a:gd name="connsiteY6" fmla="*/ 352425 h 676275"/>
                <a:gd name="connsiteX7" fmla="*/ 315907 w 812795"/>
                <a:gd name="connsiteY7" fmla="*/ 352425 h 676275"/>
                <a:gd name="connsiteX8" fmla="*/ 287332 w 812795"/>
                <a:gd name="connsiteY8" fmla="*/ 419100 h 676275"/>
                <a:gd name="connsiteX9" fmla="*/ 311145 w 812795"/>
                <a:gd name="connsiteY9" fmla="*/ 452438 h 676275"/>
                <a:gd name="connsiteX10" fmla="*/ 282570 w 812795"/>
                <a:gd name="connsiteY10" fmla="*/ 500063 h 676275"/>
                <a:gd name="connsiteX11" fmla="*/ 330195 w 812795"/>
                <a:gd name="connsiteY11" fmla="*/ 571500 h 676275"/>
                <a:gd name="connsiteX12" fmla="*/ 320670 w 812795"/>
                <a:gd name="connsiteY12" fmla="*/ 604838 h 676275"/>
                <a:gd name="connsiteX13" fmla="*/ 320670 w 812795"/>
                <a:gd name="connsiteY13" fmla="*/ 642938 h 676275"/>
                <a:gd name="connsiteX14" fmla="*/ 401632 w 812795"/>
                <a:gd name="connsiteY14" fmla="*/ 676275 h 676275"/>
                <a:gd name="connsiteX15" fmla="*/ 449257 w 812795"/>
                <a:gd name="connsiteY15" fmla="*/ 642938 h 676275"/>
                <a:gd name="connsiteX16" fmla="*/ 525457 w 812795"/>
                <a:gd name="connsiteY16" fmla="*/ 595313 h 676275"/>
                <a:gd name="connsiteX17" fmla="*/ 463545 w 812795"/>
                <a:gd name="connsiteY17" fmla="*/ 528638 h 676275"/>
                <a:gd name="connsiteX18" fmla="*/ 454020 w 812795"/>
                <a:gd name="connsiteY18" fmla="*/ 495300 h 676275"/>
                <a:gd name="connsiteX19" fmla="*/ 473070 w 812795"/>
                <a:gd name="connsiteY19" fmla="*/ 485775 h 676275"/>
                <a:gd name="connsiteX20" fmla="*/ 563557 w 812795"/>
                <a:gd name="connsiteY20" fmla="*/ 538163 h 676275"/>
                <a:gd name="connsiteX21" fmla="*/ 601657 w 812795"/>
                <a:gd name="connsiteY21" fmla="*/ 519113 h 676275"/>
                <a:gd name="connsiteX22" fmla="*/ 673095 w 812795"/>
                <a:gd name="connsiteY22" fmla="*/ 523875 h 676275"/>
                <a:gd name="connsiteX23" fmla="*/ 692145 w 812795"/>
                <a:gd name="connsiteY23" fmla="*/ 481013 h 676275"/>
                <a:gd name="connsiteX24" fmla="*/ 706432 w 812795"/>
                <a:gd name="connsiteY24" fmla="*/ 457200 h 676275"/>
                <a:gd name="connsiteX25" fmla="*/ 706431 w 812795"/>
                <a:gd name="connsiteY25" fmla="*/ 423863 h 676275"/>
                <a:gd name="connsiteX26" fmla="*/ 701670 w 812795"/>
                <a:gd name="connsiteY26" fmla="*/ 409575 h 676275"/>
                <a:gd name="connsiteX27" fmla="*/ 796920 w 812795"/>
                <a:gd name="connsiteY27" fmla="*/ 347638 h 676275"/>
                <a:gd name="connsiteX28" fmla="*/ 796920 w 812795"/>
                <a:gd name="connsiteY28" fmla="*/ 333351 h 676275"/>
                <a:gd name="connsiteX29" fmla="*/ 801682 w 812795"/>
                <a:gd name="connsiteY29" fmla="*/ 309563 h 676275"/>
                <a:gd name="connsiteX30" fmla="*/ 801682 w 812795"/>
                <a:gd name="connsiteY30" fmla="*/ 309563 h 676275"/>
                <a:gd name="connsiteX31" fmla="*/ 715957 w 812795"/>
                <a:gd name="connsiteY31" fmla="*/ 266700 h 676275"/>
                <a:gd name="connsiteX32" fmla="*/ 687382 w 812795"/>
                <a:gd name="connsiteY32" fmla="*/ 242888 h 676275"/>
                <a:gd name="connsiteX33" fmla="*/ 682620 w 812795"/>
                <a:gd name="connsiteY33" fmla="*/ 185738 h 676275"/>
                <a:gd name="connsiteX34" fmla="*/ 625470 w 812795"/>
                <a:gd name="connsiteY34" fmla="*/ 142875 h 676275"/>
                <a:gd name="connsiteX35" fmla="*/ 596895 w 812795"/>
                <a:gd name="connsiteY35" fmla="*/ 114300 h 676275"/>
                <a:gd name="connsiteX36" fmla="*/ 487357 w 812795"/>
                <a:gd name="connsiteY36" fmla="*/ 119063 h 676275"/>
                <a:gd name="connsiteX37" fmla="*/ 349245 w 812795"/>
                <a:gd name="connsiteY37" fmla="*/ 90488 h 676275"/>
                <a:gd name="connsiteX38" fmla="*/ 282570 w 812795"/>
                <a:gd name="connsiteY38" fmla="*/ 95250 h 676275"/>
                <a:gd name="connsiteX39" fmla="*/ 249232 w 812795"/>
                <a:gd name="connsiteY39" fmla="*/ 52388 h 676275"/>
                <a:gd name="connsiteX40" fmla="*/ 249231 w 812795"/>
                <a:gd name="connsiteY40" fmla="*/ 47625 h 676275"/>
                <a:gd name="connsiteX41" fmla="*/ 215895 w 812795"/>
                <a:gd name="connsiteY41" fmla="*/ 19050 h 676275"/>
                <a:gd name="connsiteX42" fmla="*/ 163507 w 812795"/>
                <a:gd name="connsiteY42" fmla="*/ 0 h 676275"/>
                <a:gd name="connsiteX43" fmla="*/ 144457 w 812795"/>
                <a:gd name="connsiteY43" fmla="*/ 19050 h 676275"/>
                <a:gd name="connsiteX44" fmla="*/ 177795 w 812795"/>
                <a:gd name="connsiteY44" fmla="*/ 28575 h 676275"/>
                <a:gd name="connsiteX45" fmla="*/ 168270 w 812795"/>
                <a:gd name="connsiteY45" fmla="*/ 52388 h 676275"/>
                <a:gd name="connsiteX46" fmla="*/ 134932 w 812795"/>
                <a:gd name="connsiteY46" fmla="*/ 52388 h 676275"/>
                <a:gd name="connsiteX47" fmla="*/ 127788 w 812795"/>
                <a:gd name="connsiteY47" fmla="*/ 50006 h 676275"/>
                <a:gd name="connsiteX48" fmla="*/ 108737 w 812795"/>
                <a:gd name="connsiteY48" fmla="*/ 111919 h 676275"/>
                <a:gd name="connsiteX49" fmla="*/ 137312 w 812795"/>
                <a:gd name="connsiteY49" fmla="*/ 142875 h 676275"/>
                <a:gd name="connsiteX50" fmla="*/ 92069 w 812795"/>
                <a:gd name="connsiteY50" fmla="*/ 152377 h 676275"/>
                <a:gd name="connsiteX51" fmla="*/ 89687 w 812795"/>
                <a:gd name="connsiteY51" fmla="*/ 152400 h 676275"/>
                <a:gd name="connsiteX52" fmla="*/ 84925 w 812795"/>
                <a:gd name="connsiteY52" fmla="*/ 126206 h 676275"/>
                <a:gd name="connsiteX53" fmla="*/ 65875 w 812795"/>
                <a:gd name="connsiteY53" fmla="*/ 83344 h 676275"/>
                <a:gd name="connsiteX54" fmla="*/ 42064 w 812795"/>
                <a:gd name="connsiteY54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06431 w 801682"/>
                <a:gd name="connsiteY25" fmla="*/ 423863 h 676275"/>
                <a:gd name="connsiteX26" fmla="*/ 701670 w 801682"/>
                <a:gd name="connsiteY26" fmla="*/ 409575 h 676275"/>
                <a:gd name="connsiteX27" fmla="*/ 796920 w 801682"/>
                <a:gd name="connsiteY27" fmla="*/ 347638 h 676275"/>
                <a:gd name="connsiteX28" fmla="*/ 725483 w 801682"/>
                <a:gd name="connsiteY28" fmla="*/ 333351 h 676275"/>
                <a:gd name="connsiteX29" fmla="*/ 801682 w 801682"/>
                <a:gd name="connsiteY29" fmla="*/ 309563 h 676275"/>
                <a:gd name="connsiteX30" fmla="*/ 801682 w 801682"/>
                <a:gd name="connsiteY30" fmla="*/ 309563 h 676275"/>
                <a:gd name="connsiteX31" fmla="*/ 715957 w 801682"/>
                <a:gd name="connsiteY31" fmla="*/ 266700 h 676275"/>
                <a:gd name="connsiteX32" fmla="*/ 687382 w 801682"/>
                <a:gd name="connsiteY32" fmla="*/ 242888 h 676275"/>
                <a:gd name="connsiteX33" fmla="*/ 682620 w 801682"/>
                <a:gd name="connsiteY33" fmla="*/ 185738 h 676275"/>
                <a:gd name="connsiteX34" fmla="*/ 625470 w 801682"/>
                <a:gd name="connsiteY34" fmla="*/ 142875 h 676275"/>
                <a:gd name="connsiteX35" fmla="*/ 596895 w 801682"/>
                <a:gd name="connsiteY35" fmla="*/ 114300 h 676275"/>
                <a:gd name="connsiteX36" fmla="*/ 487357 w 801682"/>
                <a:gd name="connsiteY36" fmla="*/ 119063 h 676275"/>
                <a:gd name="connsiteX37" fmla="*/ 349245 w 801682"/>
                <a:gd name="connsiteY37" fmla="*/ 90488 h 676275"/>
                <a:gd name="connsiteX38" fmla="*/ 282570 w 801682"/>
                <a:gd name="connsiteY38" fmla="*/ 95250 h 676275"/>
                <a:gd name="connsiteX39" fmla="*/ 249232 w 801682"/>
                <a:gd name="connsiteY39" fmla="*/ 52388 h 676275"/>
                <a:gd name="connsiteX40" fmla="*/ 249231 w 801682"/>
                <a:gd name="connsiteY40" fmla="*/ 47625 h 676275"/>
                <a:gd name="connsiteX41" fmla="*/ 215895 w 801682"/>
                <a:gd name="connsiteY41" fmla="*/ 19050 h 676275"/>
                <a:gd name="connsiteX42" fmla="*/ 163507 w 801682"/>
                <a:gd name="connsiteY42" fmla="*/ 0 h 676275"/>
                <a:gd name="connsiteX43" fmla="*/ 144457 w 801682"/>
                <a:gd name="connsiteY43" fmla="*/ 19050 h 676275"/>
                <a:gd name="connsiteX44" fmla="*/ 177795 w 801682"/>
                <a:gd name="connsiteY44" fmla="*/ 28575 h 676275"/>
                <a:gd name="connsiteX45" fmla="*/ 168270 w 801682"/>
                <a:gd name="connsiteY45" fmla="*/ 52388 h 676275"/>
                <a:gd name="connsiteX46" fmla="*/ 134932 w 801682"/>
                <a:gd name="connsiteY46" fmla="*/ 52388 h 676275"/>
                <a:gd name="connsiteX47" fmla="*/ 127788 w 801682"/>
                <a:gd name="connsiteY47" fmla="*/ 50006 h 676275"/>
                <a:gd name="connsiteX48" fmla="*/ 108737 w 801682"/>
                <a:gd name="connsiteY48" fmla="*/ 111919 h 676275"/>
                <a:gd name="connsiteX49" fmla="*/ 137312 w 801682"/>
                <a:gd name="connsiteY49" fmla="*/ 142875 h 676275"/>
                <a:gd name="connsiteX50" fmla="*/ 92069 w 801682"/>
                <a:gd name="connsiteY50" fmla="*/ 152377 h 676275"/>
                <a:gd name="connsiteX51" fmla="*/ 89687 w 801682"/>
                <a:gd name="connsiteY51" fmla="*/ 152400 h 676275"/>
                <a:gd name="connsiteX52" fmla="*/ 84925 w 801682"/>
                <a:gd name="connsiteY52" fmla="*/ 126206 h 676275"/>
                <a:gd name="connsiteX53" fmla="*/ 65875 w 801682"/>
                <a:gd name="connsiteY53" fmla="*/ 83344 h 676275"/>
                <a:gd name="connsiteX54" fmla="*/ 42064 w 801682"/>
                <a:gd name="connsiteY54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06431 w 801682"/>
                <a:gd name="connsiteY25" fmla="*/ 423863 h 676275"/>
                <a:gd name="connsiteX26" fmla="*/ 701670 w 801682"/>
                <a:gd name="connsiteY26" fmla="*/ 409575 h 676275"/>
                <a:gd name="connsiteX27" fmla="*/ 725483 w 801682"/>
                <a:gd name="connsiteY27" fmla="*/ 333351 h 676275"/>
                <a:gd name="connsiteX28" fmla="*/ 801682 w 801682"/>
                <a:gd name="connsiteY28" fmla="*/ 309563 h 676275"/>
                <a:gd name="connsiteX29" fmla="*/ 801682 w 801682"/>
                <a:gd name="connsiteY29" fmla="*/ 309563 h 676275"/>
                <a:gd name="connsiteX30" fmla="*/ 715957 w 801682"/>
                <a:gd name="connsiteY30" fmla="*/ 266700 h 676275"/>
                <a:gd name="connsiteX31" fmla="*/ 687382 w 801682"/>
                <a:gd name="connsiteY31" fmla="*/ 242888 h 676275"/>
                <a:gd name="connsiteX32" fmla="*/ 682620 w 801682"/>
                <a:gd name="connsiteY32" fmla="*/ 185738 h 676275"/>
                <a:gd name="connsiteX33" fmla="*/ 625470 w 801682"/>
                <a:gd name="connsiteY33" fmla="*/ 142875 h 676275"/>
                <a:gd name="connsiteX34" fmla="*/ 596895 w 801682"/>
                <a:gd name="connsiteY34" fmla="*/ 114300 h 676275"/>
                <a:gd name="connsiteX35" fmla="*/ 487357 w 801682"/>
                <a:gd name="connsiteY35" fmla="*/ 119063 h 676275"/>
                <a:gd name="connsiteX36" fmla="*/ 349245 w 801682"/>
                <a:gd name="connsiteY36" fmla="*/ 90488 h 676275"/>
                <a:gd name="connsiteX37" fmla="*/ 282570 w 801682"/>
                <a:gd name="connsiteY37" fmla="*/ 95250 h 676275"/>
                <a:gd name="connsiteX38" fmla="*/ 249232 w 801682"/>
                <a:gd name="connsiteY38" fmla="*/ 52388 h 676275"/>
                <a:gd name="connsiteX39" fmla="*/ 249231 w 801682"/>
                <a:gd name="connsiteY39" fmla="*/ 47625 h 676275"/>
                <a:gd name="connsiteX40" fmla="*/ 215895 w 801682"/>
                <a:gd name="connsiteY40" fmla="*/ 19050 h 676275"/>
                <a:gd name="connsiteX41" fmla="*/ 163507 w 801682"/>
                <a:gd name="connsiteY41" fmla="*/ 0 h 676275"/>
                <a:gd name="connsiteX42" fmla="*/ 144457 w 801682"/>
                <a:gd name="connsiteY42" fmla="*/ 19050 h 676275"/>
                <a:gd name="connsiteX43" fmla="*/ 177795 w 801682"/>
                <a:gd name="connsiteY43" fmla="*/ 28575 h 676275"/>
                <a:gd name="connsiteX44" fmla="*/ 168270 w 801682"/>
                <a:gd name="connsiteY44" fmla="*/ 52388 h 676275"/>
                <a:gd name="connsiteX45" fmla="*/ 134932 w 801682"/>
                <a:gd name="connsiteY45" fmla="*/ 52388 h 676275"/>
                <a:gd name="connsiteX46" fmla="*/ 127788 w 801682"/>
                <a:gd name="connsiteY46" fmla="*/ 50006 h 676275"/>
                <a:gd name="connsiteX47" fmla="*/ 108737 w 801682"/>
                <a:gd name="connsiteY47" fmla="*/ 111919 h 676275"/>
                <a:gd name="connsiteX48" fmla="*/ 137312 w 801682"/>
                <a:gd name="connsiteY48" fmla="*/ 142875 h 676275"/>
                <a:gd name="connsiteX49" fmla="*/ 92069 w 801682"/>
                <a:gd name="connsiteY49" fmla="*/ 152377 h 676275"/>
                <a:gd name="connsiteX50" fmla="*/ 89687 w 801682"/>
                <a:gd name="connsiteY50" fmla="*/ 152400 h 676275"/>
                <a:gd name="connsiteX51" fmla="*/ 84925 w 801682"/>
                <a:gd name="connsiteY51" fmla="*/ 126206 h 676275"/>
                <a:gd name="connsiteX52" fmla="*/ 65875 w 801682"/>
                <a:gd name="connsiteY52" fmla="*/ 83344 h 676275"/>
                <a:gd name="connsiteX53" fmla="*/ 42064 w 801682"/>
                <a:gd name="connsiteY53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06431 w 801682"/>
                <a:gd name="connsiteY25" fmla="*/ 423863 h 676275"/>
                <a:gd name="connsiteX26" fmla="*/ 701670 w 801682"/>
                <a:gd name="connsiteY26" fmla="*/ 409575 h 676275"/>
                <a:gd name="connsiteX27" fmla="*/ 749294 w 801682"/>
                <a:gd name="connsiteY27" fmla="*/ 366713 h 676275"/>
                <a:gd name="connsiteX28" fmla="*/ 725483 w 801682"/>
                <a:gd name="connsiteY28" fmla="*/ 333351 h 676275"/>
                <a:gd name="connsiteX29" fmla="*/ 801682 w 801682"/>
                <a:gd name="connsiteY29" fmla="*/ 309563 h 676275"/>
                <a:gd name="connsiteX30" fmla="*/ 801682 w 801682"/>
                <a:gd name="connsiteY30" fmla="*/ 309563 h 676275"/>
                <a:gd name="connsiteX31" fmla="*/ 715957 w 801682"/>
                <a:gd name="connsiteY31" fmla="*/ 266700 h 676275"/>
                <a:gd name="connsiteX32" fmla="*/ 687382 w 801682"/>
                <a:gd name="connsiteY32" fmla="*/ 242888 h 676275"/>
                <a:gd name="connsiteX33" fmla="*/ 682620 w 801682"/>
                <a:gd name="connsiteY33" fmla="*/ 185738 h 676275"/>
                <a:gd name="connsiteX34" fmla="*/ 625470 w 801682"/>
                <a:gd name="connsiteY34" fmla="*/ 142875 h 676275"/>
                <a:gd name="connsiteX35" fmla="*/ 596895 w 801682"/>
                <a:gd name="connsiteY35" fmla="*/ 114300 h 676275"/>
                <a:gd name="connsiteX36" fmla="*/ 487357 w 801682"/>
                <a:gd name="connsiteY36" fmla="*/ 119063 h 676275"/>
                <a:gd name="connsiteX37" fmla="*/ 349245 w 801682"/>
                <a:gd name="connsiteY37" fmla="*/ 90488 h 676275"/>
                <a:gd name="connsiteX38" fmla="*/ 282570 w 801682"/>
                <a:gd name="connsiteY38" fmla="*/ 95250 h 676275"/>
                <a:gd name="connsiteX39" fmla="*/ 249232 w 801682"/>
                <a:gd name="connsiteY39" fmla="*/ 52388 h 676275"/>
                <a:gd name="connsiteX40" fmla="*/ 249231 w 801682"/>
                <a:gd name="connsiteY40" fmla="*/ 47625 h 676275"/>
                <a:gd name="connsiteX41" fmla="*/ 215895 w 801682"/>
                <a:gd name="connsiteY41" fmla="*/ 19050 h 676275"/>
                <a:gd name="connsiteX42" fmla="*/ 163507 w 801682"/>
                <a:gd name="connsiteY42" fmla="*/ 0 h 676275"/>
                <a:gd name="connsiteX43" fmla="*/ 144457 w 801682"/>
                <a:gd name="connsiteY43" fmla="*/ 19050 h 676275"/>
                <a:gd name="connsiteX44" fmla="*/ 177795 w 801682"/>
                <a:gd name="connsiteY44" fmla="*/ 28575 h 676275"/>
                <a:gd name="connsiteX45" fmla="*/ 168270 w 801682"/>
                <a:gd name="connsiteY45" fmla="*/ 52388 h 676275"/>
                <a:gd name="connsiteX46" fmla="*/ 134932 w 801682"/>
                <a:gd name="connsiteY46" fmla="*/ 52388 h 676275"/>
                <a:gd name="connsiteX47" fmla="*/ 127788 w 801682"/>
                <a:gd name="connsiteY47" fmla="*/ 50006 h 676275"/>
                <a:gd name="connsiteX48" fmla="*/ 108737 w 801682"/>
                <a:gd name="connsiteY48" fmla="*/ 111919 h 676275"/>
                <a:gd name="connsiteX49" fmla="*/ 137312 w 801682"/>
                <a:gd name="connsiteY49" fmla="*/ 142875 h 676275"/>
                <a:gd name="connsiteX50" fmla="*/ 92069 w 801682"/>
                <a:gd name="connsiteY50" fmla="*/ 152377 h 676275"/>
                <a:gd name="connsiteX51" fmla="*/ 89687 w 801682"/>
                <a:gd name="connsiteY51" fmla="*/ 152400 h 676275"/>
                <a:gd name="connsiteX52" fmla="*/ 84925 w 801682"/>
                <a:gd name="connsiteY52" fmla="*/ 126206 h 676275"/>
                <a:gd name="connsiteX53" fmla="*/ 65875 w 801682"/>
                <a:gd name="connsiteY53" fmla="*/ 83344 h 676275"/>
                <a:gd name="connsiteX54" fmla="*/ 42064 w 801682"/>
                <a:gd name="connsiteY54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06431 w 801682"/>
                <a:gd name="connsiteY25" fmla="*/ 423863 h 676275"/>
                <a:gd name="connsiteX26" fmla="*/ 701670 w 801682"/>
                <a:gd name="connsiteY26" fmla="*/ 409575 h 676275"/>
                <a:gd name="connsiteX27" fmla="*/ 749294 w 801682"/>
                <a:gd name="connsiteY27" fmla="*/ 366713 h 676275"/>
                <a:gd name="connsiteX28" fmla="*/ 725483 w 801682"/>
                <a:gd name="connsiteY28" fmla="*/ 333351 h 676275"/>
                <a:gd name="connsiteX29" fmla="*/ 801682 w 801682"/>
                <a:gd name="connsiteY29" fmla="*/ 309563 h 676275"/>
                <a:gd name="connsiteX30" fmla="*/ 801682 w 801682"/>
                <a:gd name="connsiteY30" fmla="*/ 309563 h 676275"/>
                <a:gd name="connsiteX31" fmla="*/ 715957 w 801682"/>
                <a:gd name="connsiteY31" fmla="*/ 266700 h 676275"/>
                <a:gd name="connsiteX32" fmla="*/ 687382 w 801682"/>
                <a:gd name="connsiteY32" fmla="*/ 242888 h 676275"/>
                <a:gd name="connsiteX33" fmla="*/ 682620 w 801682"/>
                <a:gd name="connsiteY33" fmla="*/ 185738 h 676275"/>
                <a:gd name="connsiteX34" fmla="*/ 625470 w 801682"/>
                <a:gd name="connsiteY34" fmla="*/ 142875 h 676275"/>
                <a:gd name="connsiteX35" fmla="*/ 596895 w 801682"/>
                <a:gd name="connsiteY35" fmla="*/ 114300 h 676275"/>
                <a:gd name="connsiteX36" fmla="*/ 487357 w 801682"/>
                <a:gd name="connsiteY36" fmla="*/ 119063 h 676275"/>
                <a:gd name="connsiteX37" fmla="*/ 349245 w 801682"/>
                <a:gd name="connsiteY37" fmla="*/ 90488 h 676275"/>
                <a:gd name="connsiteX38" fmla="*/ 282570 w 801682"/>
                <a:gd name="connsiteY38" fmla="*/ 95250 h 676275"/>
                <a:gd name="connsiteX39" fmla="*/ 249232 w 801682"/>
                <a:gd name="connsiteY39" fmla="*/ 52388 h 676275"/>
                <a:gd name="connsiteX40" fmla="*/ 249231 w 801682"/>
                <a:gd name="connsiteY40" fmla="*/ 47625 h 676275"/>
                <a:gd name="connsiteX41" fmla="*/ 215895 w 801682"/>
                <a:gd name="connsiteY41" fmla="*/ 19050 h 676275"/>
                <a:gd name="connsiteX42" fmla="*/ 163507 w 801682"/>
                <a:gd name="connsiteY42" fmla="*/ 0 h 676275"/>
                <a:gd name="connsiteX43" fmla="*/ 144457 w 801682"/>
                <a:gd name="connsiteY43" fmla="*/ 19050 h 676275"/>
                <a:gd name="connsiteX44" fmla="*/ 177795 w 801682"/>
                <a:gd name="connsiteY44" fmla="*/ 28575 h 676275"/>
                <a:gd name="connsiteX45" fmla="*/ 168270 w 801682"/>
                <a:gd name="connsiteY45" fmla="*/ 52388 h 676275"/>
                <a:gd name="connsiteX46" fmla="*/ 134932 w 801682"/>
                <a:gd name="connsiteY46" fmla="*/ 52388 h 676275"/>
                <a:gd name="connsiteX47" fmla="*/ 127788 w 801682"/>
                <a:gd name="connsiteY47" fmla="*/ 50006 h 676275"/>
                <a:gd name="connsiteX48" fmla="*/ 108737 w 801682"/>
                <a:gd name="connsiteY48" fmla="*/ 111919 h 676275"/>
                <a:gd name="connsiteX49" fmla="*/ 137312 w 801682"/>
                <a:gd name="connsiteY49" fmla="*/ 142875 h 676275"/>
                <a:gd name="connsiteX50" fmla="*/ 92069 w 801682"/>
                <a:gd name="connsiteY50" fmla="*/ 152377 h 676275"/>
                <a:gd name="connsiteX51" fmla="*/ 89687 w 801682"/>
                <a:gd name="connsiteY51" fmla="*/ 152400 h 676275"/>
                <a:gd name="connsiteX52" fmla="*/ 84925 w 801682"/>
                <a:gd name="connsiteY52" fmla="*/ 126206 h 676275"/>
                <a:gd name="connsiteX53" fmla="*/ 65875 w 801682"/>
                <a:gd name="connsiteY53" fmla="*/ 83344 h 676275"/>
                <a:gd name="connsiteX54" fmla="*/ 42064 w 801682"/>
                <a:gd name="connsiteY54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06431 w 801682"/>
                <a:gd name="connsiteY25" fmla="*/ 423863 h 676275"/>
                <a:gd name="connsiteX26" fmla="*/ 701670 w 801682"/>
                <a:gd name="connsiteY26" fmla="*/ 409575 h 676275"/>
                <a:gd name="connsiteX27" fmla="*/ 749294 w 801682"/>
                <a:gd name="connsiteY27" fmla="*/ 366713 h 676275"/>
                <a:gd name="connsiteX28" fmla="*/ 725483 w 801682"/>
                <a:gd name="connsiteY28" fmla="*/ 333351 h 676275"/>
                <a:gd name="connsiteX29" fmla="*/ 801682 w 801682"/>
                <a:gd name="connsiteY29" fmla="*/ 309563 h 676275"/>
                <a:gd name="connsiteX30" fmla="*/ 801682 w 801682"/>
                <a:gd name="connsiteY30" fmla="*/ 309563 h 676275"/>
                <a:gd name="connsiteX31" fmla="*/ 715957 w 801682"/>
                <a:gd name="connsiteY31" fmla="*/ 266700 h 676275"/>
                <a:gd name="connsiteX32" fmla="*/ 687382 w 801682"/>
                <a:gd name="connsiteY32" fmla="*/ 242888 h 676275"/>
                <a:gd name="connsiteX33" fmla="*/ 682619 w 801682"/>
                <a:gd name="connsiteY33" fmla="*/ 242888 h 676275"/>
                <a:gd name="connsiteX34" fmla="*/ 682620 w 801682"/>
                <a:gd name="connsiteY34" fmla="*/ 185738 h 676275"/>
                <a:gd name="connsiteX35" fmla="*/ 625470 w 801682"/>
                <a:gd name="connsiteY35" fmla="*/ 142875 h 676275"/>
                <a:gd name="connsiteX36" fmla="*/ 596895 w 801682"/>
                <a:gd name="connsiteY36" fmla="*/ 114300 h 676275"/>
                <a:gd name="connsiteX37" fmla="*/ 487357 w 801682"/>
                <a:gd name="connsiteY37" fmla="*/ 119063 h 676275"/>
                <a:gd name="connsiteX38" fmla="*/ 349245 w 801682"/>
                <a:gd name="connsiteY38" fmla="*/ 90488 h 676275"/>
                <a:gd name="connsiteX39" fmla="*/ 282570 w 801682"/>
                <a:gd name="connsiteY39" fmla="*/ 95250 h 676275"/>
                <a:gd name="connsiteX40" fmla="*/ 249232 w 801682"/>
                <a:gd name="connsiteY40" fmla="*/ 52388 h 676275"/>
                <a:gd name="connsiteX41" fmla="*/ 249231 w 801682"/>
                <a:gd name="connsiteY41" fmla="*/ 47625 h 676275"/>
                <a:gd name="connsiteX42" fmla="*/ 215895 w 801682"/>
                <a:gd name="connsiteY42" fmla="*/ 19050 h 676275"/>
                <a:gd name="connsiteX43" fmla="*/ 163507 w 801682"/>
                <a:gd name="connsiteY43" fmla="*/ 0 h 676275"/>
                <a:gd name="connsiteX44" fmla="*/ 144457 w 801682"/>
                <a:gd name="connsiteY44" fmla="*/ 19050 h 676275"/>
                <a:gd name="connsiteX45" fmla="*/ 177795 w 801682"/>
                <a:gd name="connsiteY45" fmla="*/ 28575 h 676275"/>
                <a:gd name="connsiteX46" fmla="*/ 168270 w 801682"/>
                <a:gd name="connsiteY46" fmla="*/ 52388 h 676275"/>
                <a:gd name="connsiteX47" fmla="*/ 134932 w 801682"/>
                <a:gd name="connsiteY47" fmla="*/ 52388 h 676275"/>
                <a:gd name="connsiteX48" fmla="*/ 127788 w 801682"/>
                <a:gd name="connsiteY48" fmla="*/ 50006 h 676275"/>
                <a:gd name="connsiteX49" fmla="*/ 108737 w 801682"/>
                <a:gd name="connsiteY49" fmla="*/ 111919 h 676275"/>
                <a:gd name="connsiteX50" fmla="*/ 137312 w 801682"/>
                <a:gd name="connsiteY50" fmla="*/ 142875 h 676275"/>
                <a:gd name="connsiteX51" fmla="*/ 92069 w 801682"/>
                <a:gd name="connsiteY51" fmla="*/ 152377 h 676275"/>
                <a:gd name="connsiteX52" fmla="*/ 89687 w 801682"/>
                <a:gd name="connsiteY52" fmla="*/ 152400 h 676275"/>
                <a:gd name="connsiteX53" fmla="*/ 84925 w 801682"/>
                <a:gd name="connsiteY53" fmla="*/ 126206 h 676275"/>
                <a:gd name="connsiteX54" fmla="*/ 65875 w 801682"/>
                <a:gd name="connsiteY54" fmla="*/ 83344 h 676275"/>
                <a:gd name="connsiteX55" fmla="*/ 42064 w 801682"/>
                <a:gd name="connsiteY55" fmla="*/ 52364 h 676275"/>
                <a:gd name="connsiteX0" fmla="*/ 42064 w 801682"/>
                <a:gd name="connsiteY0" fmla="*/ 52364 h 676275"/>
                <a:gd name="connsiteX1" fmla="*/ 39650 w 801682"/>
                <a:gd name="connsiteY1" fmla="*/ 123801 h 676275"/>
                <a:gd name="connsiteX2" fmla="*/ 1582 w 801682"/>
                <a:gd name="connsiteY2" fmla="*/ 180975 h 676275"/>
                <a:gd name="connsiteX3" fmla="*/ 30157 w 801682"/>
                <a:gd name="connsiteY3" fmla="*/ 195263 h 676275"/>
                <a:gd name="connsiteX4" fmla="*/ 68257 w 801682"/>
                <a:gd name="connsiteY4" fmla="*/ 266700 h 676275"/>
                <a:gd name="connsiteX5" fmla="*/ 158745 w 801682"/>
                <a:gd name="connsiteY5" fmla="*/ 314325 h 676275"/>
                <a:gd name="connsiteX6" fmla="*/ 225420 w 801682"/>
                <a:gd name="connsiteY6" fmla="*/ 352425 h 676275"/>
                <a:gd name="connsiteX7" fmla="*/ 315907 w 801682"/>
                <a:gd name="connsiteY7" fmla="*/ 352425 h 676275"/>
                <a:gd name="connsiteX8" fmla="*/ 287332 w 801682"/>
                <a:gd name="connsiteY8" fmla="*/ 419100 h 676275"/>
                <a:gd name="connsiteX9" fmla="*/ 311145 w 801682"/>
                <a:gd name="connsiteY9" fmla="*/ 452438 h 676275"/>
                <a:gd name="connsiteX10" fmla="*/ 282570 w 801682"/>
                <a:gd name="connsiteY10" fmla="*/ 500063 h 676275"/>
                <a:gd name="connsiteX11" fmla="*/ 330195 w 801682"/>
                <a:gd name="connsiteY11" fmla="*/ 571500 h 676275"/>
                <a:gd name="connsiteX12" fmla="*/ 320670 w 801682"/>
                <a:gd name="connsiteY12" fmla="*/ 604838 h 676275"/>
                <a:gd name="connsiteX13" fmla="*/ 320670 w 801682"/>
                <a:gd name="connsiteY13" fmla="*/ 642938 h 676275"/>
                <a:gd name="connsiteX14" fmla="*/ 401632 w 801682"/>
                <a:gd name="connsiteY14" fmla="*/ 676275 h 676275"/>
                <a:gd name="connsiteX15" fmla="*/ 449257 w 801682"/>
                <a:gd name="connsiteY15" fmla="*/ 642938 h 676275"/>
                <a:gd name="connsiteX16" fmla="*/ 525457 w 801682"/>
                <a:gd name="connsiteY16" fmla="*/ 595313 h 676275"/>
                <a:gd name="connsiteX17" fmla="*/ 463545 w 801682"/>
                <a:gd name="connsiteY17" fmla="*/ 528638 h 676275"/>
                <a:gd name="connsiteX18" fmla="*/ 454020 w 801682"/>
                <a:gd name="connsiteY18" fmla="*/ 495300 h 676275"/>
                <a:gd name="connsiteX19" fmla="*/ 473070 w 801682"/>
                <a:gd name="connsiteY19" fmla="*/ 485775 h 676275"/>
                <a:gd name="connsiteX20" fmla="*/ 563557 w 801682"/>
                <a:gd name="connsiteY20" fmla="*/ 538163 h 676275"/>
                <a:gd name="connsiteX21" fmla="*/ 601657 w 801682"/>
                <a:gd name="connsiteY21" fmla="*/ 519113 h 676275"/>
                <a:gd name="connsiteX22" fmla="*/ 673095 w 801682"/>
                <a:gd name="connsiteY22" fmla="*/ 523875 h 676275"/>
                <a:gd name="connsiteX23" fmla="*/ 692145 w 801682"/>
                <a:gd name="connsiteY23" fmla="*/ 481013 h 676275"/>
                <a:gd name="connsiteX24" fmla="*/ 706432 w 801682"/>
                <a:gd name="connsiteY24" fmla="*/ 457200 h 676275"/>
                <a:gd name="connsiteX25" fmla="*/ 706431 w 801682"/>
                <a:gd name="connsiteY25" fmla="*/ 423863 h 676275"/>
                <a:gd name="connsiteX26" fmla="*/ 701670 w 801682"/>
                <a:gd name="connsiteY26" fmla="*/ 409575 h 676275"/>
                <a:gd name="connsiteX27" fmla="*/ 749294 w 801682"/>
                <a:gd name="connsiteY27" fmla="*/ 366713 h 676275"/>
                <a:gd name="connsiteX28" fmla="*/ 725483 w 801682"/>
                <a:gd name="connsiteY28" fmla="*/ 333351 h 676275"/>
                <a:gd name="connsiteX29" fmla="*/ 801682 w 801682"/>
                <a:gd name="connsiteY29" fmla="*/ 309563 h 676275"/>
                <a:gd name="connsiteX30" fmla="*/ 801682 w 801682"/>
                <a:gd name="connsiteY30" fmla="*/ 309563 h 676275"/>
                <a:gd name="connsiteX31" fmla="*/ 715957 w 801682"/>
                <a:gd name="connsiteY31" fmla="*/ 266700 h 676275"/>
                <a:gd name="connsiteX32" fmla="*/ 687382 w 801682"/>
                <a:gd name="connsiteY32" fmla="*/ 242888 h 676275"/>
                <a:gd name="connsiteX33" fmla="*/ 682619 w 801682"/>
                <a:gd name="connsiteY33" fmla="*/ 242888 h 676275"/>
                <a:gd name="connsiteX34" fmla="*/ 682620 w 801682"/>
                <a:gd name="connsiteY34" fmla="*/ 185738 h 676275"/>
                <a:gd name="connsiteX35" fmla="*/ 625470 w 801682"/>
                <a:gd name="connsiteY35" fmla="*/ 142875 h 676275"/>
                <a:gd name="connsiteX36" fmla="*/ 596895 w 801682"/>
                <a:gd name="connsiteY36" fmla="*/ 114300 h 676275"/>
                <a:gd name="connsiteX37" fmla="*/ 487357 w 801682"/>
                <a:gd name="connsiteY37" fmla="*/ 119063 h 676275"/>
                <a:gd name="connsiteX38" fmla="*/ 349245 w 801682"/>
                <a:gd name="connsiteY38" fmla="*/ 90488 h 676275"/>
                <a:gd name="connsiteX39" fmla="*/ 282570 w 801682"/>
                <a:gd name="connsiteY39" fmla="*/ 95250 h 676275"/>
                <a:gd name="connsiteX40" fmla="*/ 249232 w 801682"/>
                <a:gd name="connsiteY40" fmla="*/ 52388 h 676275"/>
                <a:gd name="connsiteX41" fmla="*/ 249231 w 801682"/>
                <a:gd name="connsiteY41" fmla="*/ 47625 h 676275"/>
                <a:gd name="connsiteX42" fmla="*/ 215895 w 801682"/>
                <a:gd name="connsiteY42" fmla="*/ 19050 h 676275"/>
                <a:gd name="connsiteX43" fmla="*/ 163507 w 801682"/>
                <a:gd name="connsiteY43" fmla="*/ 0 h 676275"/>
                <a:gd name="connsiteX44" fmla="*/ 144457 w 801682"/>
                <a:gd name="connsiteY44" fmla="*/ 19050 h 676275"/>
                <a:gd name="connsiteX45" fmla="*/ 177795 w 801682"/>
                <a:gd name="connsiteY45" fmla="*/ 28575 h 676275"/>
                <a:gd name="connsiteX46" fmla="*/ 168270 w 801682"/>
                <a:gd name="connsiteY46" fmla="*/ 52388 h 676275"/>
                <a:gd name="connsiteX47" fmla="*/ 134932 w 801682"/>
                <a:gd name="connsiteY47" fmla="*/ 52388 h 676275"/>
                <a:gd name="connsiteX48" fmla="*/ 127788 w 801682"/>
                <a:gd name="connsiteY48" fmla="*/ 50006 h 676275"/>
                <a:gd name="connsiteX49" fmla="*/ 108737 w 801682"/>
                <a:gd name="connsiteY49" fmla="*/ 111919 h 676275"/>
                <a:gd name="connsiteX50" fmla="*/ 137312 w 801682"/>
                <a:gd name="connsiteY50" fmla="*/ 142875 h 676275"/>
                <a:gd name="connsiteX51" fmla="*/ 92069 w 801682"/>
                <a:gd name="connsiteY51" fmla="*/ 152377 h 676275"/>
                <a:gd name="connsiteX52" fmla="*/ 89687 w 801682"/>
                <a:gd name="connsiteY52" fmla="*/ 152400 h 676275"/>
                <a:gd name="connsiteX53" fmla="*/ 84925 w 801682"/>
                <a:gd name="connsiteY53" fmla="*/ 126206 h 676275"/>
                <a:gd name="connsiteX54" fmla="*/ 65875 w 801682"/>
                <a:gd name="connsiteY54" fmla="*/ 83344 h 676275"/>
                <a:gd name="connsiteX55" fmla="*/ 42064 w 801682"/>
                <a:gd name="connsiteY55" fmla="*/ 5236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01682" h="676275">
                  <a:moveTo>
                    <a:pt x="42064" y="52364"/>
                  </a:moveTo>
                  <a:cubicBezTo>
                    <a:pt x="26189" y="64270"/>
                    <a:pt x="46397" y="102366"/>
                    <a:pt x="39650" y="123801"/>
                  </a:cubicBezTo>
                  <a:cubicBezTo>
                    <a:pt x="32903" y="145236"/>
                    <a:pt x="3164" y="169065"/>
                    <a:pt x="1582" y="180975"/>
                  </a:cubicBezTo>
                  <a:cubicBezTo>
                    <a:pt x="0" y="192885"/>
                    <a:pt x="19045" y="180976"/>
                    <a:pt x="30157" y="195263"/>
                  </a:cubicBezTo>
                  <a:cubicBezTo>
                    <a:pt x="41270" y="209551"/>
                    <a:pt x="46826" y="246856"/>
                    <a:pt x="68257" y="266700"/>
                  </a:cubicBezTo>
                  <a:cubicBezTo>
                    <a:pt x="89688" y="286544"/>
                    <a:pt x="132551" y="300038"/>
                    <a:pt x="158745" y="314325"/>
                  </a:cubicBezTo>
                  <a:cubicBezTo>
                    <a:pt x="184939" y="328612"/>
                    <a:pt x="199226" y="346075"/>
                    <a:pt x="225420" y="352425"/>
                  </a:cubicBezTo>
                  <a:cubicBezTo>
                    <a:pt x="251614" y="358775"/>
                    <a:pt x="305588" y="341312"/>
                    <a:pt x="315907" y="352425"/>
                  </a:cubicBezTo>
                  <a:cubicBezTo>
                    <a:pt x="326226" y="363538"/>
                    <a:pt x="288126" y="402431"/>
                    <a:pt x="287332" y="419100"/>
                  </a:cubicBezTo>
                  <a:cubicBezTo>
                    <a:pt x="286538" y="435769"/>
                    <a:pt x="311939" y="438944"/>
                    <a:pt x="311145" y="452438"/>
                  </a:cubicBezTo>
                  <a:cubicBezTo>
                    <a:pt x="310351" y="465932"/>
                    <a:pt x="279395" y="480219"/>
                    <a:pt x="282570" y="500063"/>
                  </a:cubicBezTo>
                  <a:cubicBezTo>
                    <a:pt x="285745" y="519907"/>
                    <a:pt x="323845" y="554038"/>
                    <a:pt x="330195" y="571500"/>
                  </a:cubicBezTo>
                  <a:cubicBezTo>
                    <a:pt x="336545" y="588962"/>
                    <a:pt x="322257" y="592932"/>
                    <a:pt x="320670" y="604838"/>
                  </a:cubicBezTo>
                  <a:cubicBezTo>
                    <a:pt x="319083" y="616744"/>
                    <a:pt x="307176" y="631032"/>
                    <a:pt x="320670" y="642938"/>
                  </a:cubicBezTo>
                  <a:cubicBezTo>
                    <a:pt x="334164" y="654844"/>
                    <a:pt x="380201" y="676275"/>
                    <a:pt x="401632" y="676275"/>
                  </a:cubicBezTo>
                  <a:cubicBezTo>
                    <a:pt x="423063" y="676275"/>
                    <a:pt x="428620" y="656432"/>
                    <a:pt x="449257" y="642938"/>
                  </a:cubicBezTo>
                  <a:cubicBezTo>
                    <a:pt x="469894" y="629444"/>
                    <a:pt x="523076" y="614363"/>
                    <a:pt x="525457" y="595313"/>
                  </a:cubicBezTo>
                  <a:cubicBezTo>
                    <a:pt x="527838" y="576263"/>
                    <a:pt x="475451" y="545307"/>
                    <a:pt x="463545" y="528638"/>
                  </a:cubicBezTo>
                  <a:cubicBezTo>
                    <a:pt x="451639" y="511969"/>
                    <a:pt x="452433" y="502444"/>
                    <a:pt x="454020" y="495300"/>
                  </a:cubicBezTo>
                  <a:cubicBezTo>
                    <a:pt x="455608" y="488156"/>
                    <a:pt x="454814" y="478631"/>
                    <a:pt x="473070" y="485775"/>
                  </a:cubicBezTo>
                  <a:cubicBezTo>
                    <a:pt x="491326" y="492919"/>
                    <a:pt x="542126" y="532607"/>
                    <a:pt x="563557" y="538163"/>
                  </a:cubicBezTo>
                  <a:cubicBezTo>
                    <a:pt x="584988" y="543719"/>
                    <a:pt x="583401" y="521494"/>
                    <a:pt x="601657" y="519113"/>
                  </a:cubicBezTo>
                  <a:cubicBezTo>
                    <a:pt x="619913" y="516732"/>
                    <a:pt x="658014" y="530225"/>
                    <a:pt x="673095" y="523875"/>
                  </a:cubicBezTo>
                  <a:cubicBezTo>
                    <a:pt x="688176" y="517525"/>
                    <a:pt x="686589" y="492126"/>
                    <a:pt x="692145" y="481013"/>
                  </a:cubicBezTo>
                  <a:cubicBezTo>
                    <a:pt x="697701" y="469901"/>
                    <a:pt x="704051" y="466725"/>
                    <a:pt x="706432" y="457200"/>
                  </a:cubicBezTo>
                  <a:cubicBezTo>
                    <a:pt x="708813" y="447675"/>
                    <a:pt x="707225" y="431800"/>
                    <a:pt x="706431" y="423863"/>
                  </a:cubicBezTo>
                  <a:cubicBezTo>
                    <a:pt x="705637" y="415926"/>
                    <a:pt x="694526" y="419100"/>
                    <a:pt x="701670" y="409575"/>
                  </a:cubicBezTo>
                  <a:cubicBezTo>
                    <a:pt x="708814" y="400050"/>
                    <a:pt x="745325" y="379417"/>
                    <a:pt x="749294" y="366713"/>
                  </a:cubicBezTo>
                  <a:cubicBezTo>
                    <a:pt x="753263" y="354009"/>
                    <a:pt x="710799" y="342876"/>
                    <a:pt x="725483" y="333351"/>
                  </a:cubicBezTo>
                  <a:cubicBezTo>
                    <a:pt x="726277" y="327005"/>
                    <a:pt x="800888" y="325438"/>
                    <a:pt x="801682" y="309563"/>
                  </a:cubicBezTo>
                  <a:lnTo>
                    <a:pt x="801682" y="309563"/>
                  </a:lnTo>
                  <a:cubicBezTo>
                    <a:pt x="787395" y="302419"/>
                    <a:pt x="735007" y="277812"/>
                    <a:pt x="715957" y="266700"/>
                  </a:cubicBezTo>
                  <a:cubicBezTo>
                    <a:pt x="696907" y="255588"/>
                    <a:pt x="692938" y="246857"/>
                    <a:pt x="687382" y="242888"/>
                  </a:cubicBezTo>
                  <a:cubicBezTo>
                    <a:pt x="681826" y="238919"/>
                    <a:pt x="683413" y="252413"/>
                    <a:pt x="682619" y="242888"/>
                  </a:cubicBezTo>
                  <a:cubicBezTo>
                    <a:pt x="681825" y="233363"/>
                    <a:pt x="692145" y="202407"/>
                    <a:pt x="682620" y="185738"/>
                  </a:cubicBezTo>
                  <a:cubicBezTo>
                    <a:pt x="673095" y="169069"/>
                    <a:pt x="639757" y="154781"/>
                    <a:pt x="625470" y="142875"/>
                  </a:cubicBezTo>
                  <a:cubicBezTo>
                    <a:pt x="611183" y="130969"/>
                    <a:pt x="619914" y="118269"/>
                    <a:pt x="596895" y="114300"/>
                  </a:cubicBezTo>
                  <a:cubicBezTo>
                    <a:pt x="573876" y="110331"/>
                    <a:pt x="528632" y="123032"/>
                    <a:pt x="487357" y="119063"/>
                  </a:cubicBezTo>
                  <a:cubicBezTo>
                    <a:pt x="446082" y="115094"/>
                    <a:pt x="383376" y="94457"/>
                    <a:pt x="349245" y="90488"/>
                  </a:cubicBezTo>
                  <a:cubicBezTo>
                    <a:pt x="315114" y="86519"/>
                    <a:pt x="299239" y="101600"/>
                    <a:pt x="282570" y="95250"/>
                  </a:cubicBezTo>
                  <a:cubicBezTo>
                    <a:pt x="265901" y="88900"/>
                    <a:pt x="254788" y="60325"/>
                    <a:pt x="249232" y="52388"/>
                  </a:cubicBezTo>
                  <a:cubicBezTo>
                    <a:pt x="243676" y="44451"/>
                    <a:pt x="254787" y="53181"/>
                    <a:pt x="249231" y="47625"/>
                  </a:cubicBezTo>
                  <a:cubicBezTo>
                    <a:pt x="243675" y="42069"/>
                    <a:pt x="230182" y="26987"/>
                    <a:pt x="215895" y="19050"/>
                  </a:cubicBezTo>
                  <a:cubicBezTo>
                    <a:pt x="201608" y="11113"/>
                    <a:pt x="175413" y="0"/>
                    <a:pt x="163507" y="0"/>
                  </a:cubicBezTo>
                  <a:cubicBezTo>
                    <a:pt x="151601" y="0"/>
                    <a:pt x="142076" y="14288"/>
                    <a:pt x="144457" y="19050"/>
                  </a:cubicBezTo>
                  <a:cubicBezTo>
                    <a:pt x="146838" y="23812"/>
                    <a:pt x="173826" y="23019"/>
                    <a:pt x="177795" y="28575"/>
                  </a:cubicBezTo>
                  <a:cubicBezTo>
                    <a:pt x="181764" y="34131"/>
                    <a:pt x="175414" y="48419"/>
                    <a:pt x="168270" y="52388"/>
                  </a:cubicBezTo>
                  <a:cubicBezTo>
                    <a:pt x="161126" y="56357"/>
                    <a:pt x="141679" y="52785"/>
                    <a:pt x="134932" y="52388"/>
                  </a:cubicBezTo>
                  <a:cubicBezTo>
                    <a:pt x="128185" y="51991"/>
                    <a:pt x="132154" y="40084"/>
                    <a:pt x="127788" y="50006"/>
                  </a:cubicBezTo>
                  <a:cubicBezTo>
                    <a:pt x="123422" y="59928"/>
                    <a:pt x="107150" y="96441"/>
                    <a:pt x="108737" y="111919"/>
                  </a:cubicBezTo>
                  <a:cubicBezTo>
                    <a:pt x="110324" y="127397"/>
                    <a:pt x="140090" y="136132"/>
                    <a:pt x="137312" y="142875"/>
                  </a:cubicBezTo>
                  <a:cubicBezTo>
                    <a:pt x="134534" y="149618"/>
                    <a:pt x="100007" y="150789"/>
                    <a:pt x="92069" y="152377"/>
                  </a:cubicBezTo>
                  <a:cubicBezTo>
                    <a:pt x="84131" y="153965"/>
                    <a:pt x="90878" y="156762"/>
                    <a:pt x="89687" y="152400"/>
                  </a:cubicBezTo>
                  <a:cubicBezTo>
                    <a:pt x="88496" y="148038"/>
                    <a:pt x="88894" y="137715"/>
                    <a:pt x="84925" y="126206"/>
                  </a:cubicBezTo>
                  <a:cubicBezTo>
                    <a:pt x="80956" y="114697"/>
                    <a:pt x="73019" y="95651"/>
                    <a:pt x="65875" y="83344"/>
                  </a:cubicBezTo>
                  <a:cubicBezTo>
                    <a:pt x="58732" y="71037"/>
                    <a:pt x="46435" y="45621"/>
                    <a:pt x="42064" y="52364"/>
                  </a:cubicBezTo>
                  <a:close/>
                </a:path>
              </a:pathLst>
            </a:custGeom>
            <a:solidFill>
              <a:srgbClr val="92D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5857875" y="2733675"/>
              <a:ext cx="685800" cy="928688"/>
            </a:xfrm>
            <a:custGeom>
              <a:avLst/>
              <a:gdLst>
                <a:gd name="connsiteX0" fmla="*/ 438150 w 685800"/>
                <a:gd name="connsiteY0" fmla="*/ 95250 h 928688"/>
                <a:gd name="connsiteX1" fmla="*/ 481013 w 685800"/>
                <a:gd name="connsiteY1" fmla="*/ 19050 h 928688"/>
                <a:gd name="connsiteX2" fmla="*/ 447675 w 685800"/>
                <a:gd name="connsiteY2" fmla="*/ 0 h 928688"/>
                <a:gd name="connsiteX3" fmla="*/ 414338 w 685800"/>
                <a:gd name="connsiteY3" fmla="*/ 38100 h 928688"/>
                <a:gd name="connsiteX4" fmla="*/ 314325 w 685800"/>
                <a:gd name="connsiteY4" fmla="*/ 52388 h 928688"/>
                <a:gd name="connsiteX5" fmla="*/ 238125 w 685800"/>
                <a:gd name="connsiteY5" fmla="*/ 85725 h 928688"/>
                <a:gd name="connsiteX6" fmla="*/ 209550 w 685800"/>
                <a:gd name="connsiteY6" fmla="*/ 138113 h 928688"/>
                <a:gd name="connsiteX7" fmla="*/ 185738 w 685800"/>
                <a:gd name="connsiteY7" fmla="*/ 200025 h 928688"/>
                <a:gd name="connsiteX8" fmla="*/ 133350 w 685800"/>
                <a:gd name="connsiteY8" fmla="*/ 223838 h 928688"/>
                <a:gd name="connsiteX9" fmla="*/ 128588 w 685800"/>
                <a:gd name="connsiteY9" fmla="*/ 266700 h 928688"/>
                <a:gd name="connsiteX10" fmla="*/ 133350 w 685800"/>
                <a:gd name="connsiteY10" fmla="*/ 342900 h 928688"/>
                <a:gd name="connsiteX11" fmla="*/ 138113 w 685800"/>
                <a:gd name="connsiteY11" fmla="*/ 390525 h 928688"/>
                <a:gd name="connsiteX12" fmla="*/ 109538 w 685800"/>
                <a:gd name="connsiteY12" fmla="*/ 404813 h 928688"/>
                <a:gd name="connsiteX13" fmla="*/ 119063 w 685800"/>
                <a:gd name="connsiteY13" fmla="*/ 461963 h 928688"/>
                <a:gd name="connsiteX14" fmla="*/ 23813 w 685800"/>
                <a:gd name="connsiteY14" fmla="*/ 538163 h 928688"/>
                <a:gd name="connsiteX15" fmla="*/ 0 w 685800"/>
                <a:gd name="connsiteY15" fmla="*/ 566738 h 928688"/>
                <a:gd name="connsiteX16" fmla="*/ 76200 w 685800"/>
                <a:gd name="connsiteY16" fmla="*/ 614363 h 928688"/>
                <a:gd name="connsiteX17" fmla="*/ 80963 w 685800"/>
                <a:gd name="connsiteY17" fmla="*/ 652463 h 928688"/>
                <a:gd name="connsiteX18" fmla="*/ 223838 w 685800"/>
                <a:gd name="connsiteY18" fmla="*/ 657225 h 928688"/>
                <a:gd name="connsiteX19" fmla="*/ 295275 w 685800"/>
                <a:gd name="connsiteY19" fmla="*/ 776288 h 928688"/>
                <a:gd name="connsiteX20" fmla="*/ 395288 w 685800"/>
                <a:gd name="connsiteY20" fmla="*/ 790575 h 928688"/>
                <a:gd name="connsiteX21" fmla="*/ 457200 w 685800"/>
                <a:gd name="connsiteY21" fmla="*/ 809625 h 928688"/>
                <a:gd name="connsiteX22" fmla="*/ 466725 w 685800"/>
                <a:gd name="connsiteY22" fmla="*/ 838200 h 928688"/>
                <a:gd name="connsiteX23" fmla="*/ 457200 w 685800"/>
                <a:gd name="connsiteY23" fmla="*/ 928688 h 928688"/>
                <a:gd name="connsiteX24" fmla="*/ 552450 w 685800"/>
                <a:gd name="connsiteY24" fmla="*/ 766763 h 928688"/>
                <a:gd name="connsiteX25" fmla="*/ 514350 w 685800"/>
                <a:gd name="connsiteY25" fmla="*/ 719138 h 928688"/>
                <a:gd name="connsiteX26" fmla="*/ 514350 w 685800"/>
                <a:gd name="connsiteY26" fmla="*/ 685800 h 928688"/>
                <a:gd name="connsiteX27" fmla="*/ 552450 w 685800"/>
                <a:gd name="connsiteY27" fmla="*/ 647700 h 928688"/>
                <a:gd name="connsiteX28" fmla="*/ 523875 w 685800"/>
                <a:gd name="connsiteY28" fmla="*/ 609600 h 928688"/>
                <a:gd name="connsiteX29" fmla="*/ 557213 w 685800"/>
                <a:gd name="connsiteY29" fmla="*/ 604838 h 928688"/>
                <a:gd name="connsiteX30" fmla="*/ 614363 w 685800"/>
                <a:gd name="connsiteY30" fmla="*/ 638175 h 928688"/>
                <a:gd name="connsiteX31" fmla="*/ 652463 w 685800"/>
                <a:gd name="connsiteY31" fmla="*/ 638175 h 928688"/>
                <a:gd name="connsiteX32" fmla="*/ 676275 w 685800"/>
                <a:gd name="connsiteY32" fmla="*/ 685800 h 928688"/>
                <a:gd name="connsiteX33" fmla="*/ 685800 w 685800"/>
                <a:gd name="connsiteY33" fmla="*/ 623888 h 928688"/>
                <a:gd name="connsiteX34" fmla="*/ 666750 w 685800"/>
                <a:gd name="connsiteY34" fmla="*/ 576263 h 928688"/>
                <a:gd name="connsiteX35" fmla="*/ 642938 w 685800"/>
                <a:gd name="connsiteY35" fmla="*/ 547688 h 928688"/>
                <a:gd name="connsiteX36" fmla="*/ 657225 w 685800"/>
                <a:gd name="connsiteY36" fmla="*/ 514350 h 928688"/>
                <a:gd name="connsiteX37" fmla="*/ 676275 w 685800"/>
                <a:gd name="connsiteY37" fmla="*/ 490538 h 928688"/>
                <a:gd name="connsiteX38" fmla="*/ 652463 w 685800"/>
                <a:gd name="connsiteY38" fmla="*/ 457200 h 928688"/>
                <a:gd name="connsiteX39" fmla="*/ 681038 w 685800"/>
                <a:gd name="connsiteY39" fmla="*/ 390525 h 928688"/>
                <a:gd name="connsiteX40" fmla="*/ 609600 w 685800"/>
                <a:gd name="connsiteY40" fmla="*/ 404813 h 928688"/>
                <a:gd name="connsiteX41" fmla="*/ 552450 w 685800"/>
                <a:gd name="connsiteY41" fmla="*/ 381000 h 928688"/>
                <a:gd name="connsiteX42" fmla="*/ 495300 w 685800"/>
                <a:gd name="connsiteY42" fmla="*/ 342900 h 928688"/>
                <a:gd name="connsiteX43" fmla="*/ 423863 w 685800"/>
                <a:gd name="connsiteY43" fmla="*/ 309563 h 928688"/>
                <a:gd name="connsiteX44" fmla="*/ 400050 w 685800"/>
                <a:gd name="connsiteY44" fmla="*/ 252413 h 928688"/>
                <a:gd name="connsiteX45" fmla="*/ 385763 w 685800"/>
                <a:gd name="connsiteY45" fmla="*/ 238125 h 928688"/>
                <a:gd name="connsiteX46" fmla="*/ 385763 w 685800"/>
                <a:gd name="connsiteY46" fmla="*/ 238125 h 928688"/>
                <a:gd name="connsiteX47" fmla="*/ 361950 w 685800"/>
                <a:gd name="connsiteY47" fmla="*/ 219075 h 928688"/>
                <a:gd name="connsiteX48" fmla="*/ 400050 w 685800"/>
                <a:gd name="connsiteY48" fmla="*/ 152400 h 928688"/>
                <a:gd name="connsiteX49" fmla="*/ 438150 w 685800"/>
                <a:gd name="connsiteY49" fmla="*/ 95250 h 92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85800" h="928688">
                  <a:moveTo>
                    <a:pt x="438150" y="95250"/>
                  </a:moveTo>
                  <a:lnTo>
                    <a:pt x="481013" y="19050"/>
                  </a:lnTo>
                  <a:lnTo>
                    <a:pt x="447675" y="0"/>
                  </a:lnTo>
                  <a:lnTo>
                    <a:pt x="414338" y="38100"/>
                  </a:lnTo>
                  <a:lnTo>
                    <a:pt x="314325" y="52388"/>
                  </a:lnTo>
                  <a:lnTo>
                    <a:pt x="238125" y="85725"/>
                  </a:lnTo>
                  <a:lnTo>
                    <a:pt x="209550" y="138113"/>
                  </a:lnTo>
                  <a:cubicBezTo>
                    <a:pt x="189790" y="197393"/>
                    <a:pt x="204699" y="181064"/>
                    <a:pt x="185738" y="200025"/>
                  </a:cubicBezTo>
                  <a:lnTo>
                    <a:pt x="133350" y="223838"/>
                  </a:lnTo>
                  <a:lnTo>
                    <a:pt x="128588" y="266700"/>
                  </a:lnTo>
                  <a:lnTo>
                    <a:pt x="133350" y="342900"/>
                  </a:lnTo>
                  <a:lnTo>
                    <a:pt x="138113" y="390525"/>
                  </a:lnTo>
                  <a:lnTo>
                    <a:pt x="109538" y="404813"/>
                  </a:lnTo>
                  <a:lnTo>
                    <a:pt x="119063" y="461963"/>
                  </a:lnTo>
                  <a:lnTo>
                    <a:pt x="23813" y="538163"/>
                  </a:lnTo>
                  <a:lnTo>
                    <a:pt x="0" y="566738"/>
                  </a:lnTo>
                  <a:lnTo>
                    <a:pt x="76200" y="614363"/>
                  </a:lnTo>
                  <a:lnTo>
                    <a:pt x="80963" y="652463"/>
                  </a:lnTo>
                  <a:lnTo>
                    <a:pt x="223838" y="657225"/>
                  </a:lnTo>
                  <a:cubicBezTo>
                    <a:pt x="291289" y="777673"/>
                    <a:pt x="245026" y="776288"/>
                    <a:pt x="295275" y="776288"/>
                  </a:cubicBezTo>
                  <a:lnTo>
                    <a:pt x="395288" y="790575"/>
                  </a:lnTo>
                  <a:lnTo>
                    <a:pt x="457200" y="809625"/>
                  </a:lnTo>
                  <a:cubicBezTo>
                    <a:pt x="467315" y="834912"/>
                    <a:pt x="466725" y="824889"/>
                    <a:pt x="466725" y="838200"/>
                  </a:cubicBezTo>
                  <a:lnTo>
                    <a:pt x="457200" y="928688"/>
                  </a:lnTo>
                  <a:lnTo>
                    <a:pt x="552450" y="766763"/>
                  </a:lnTo>
                  <a:cubicBezTo>
                    <a:pt x="513295" y="722714"/>
                    <a:pt x="514350" y="743016"/>
                    <a:pt x="514350" y="719138"/>
                  </a:cubicBezTo>
                  <a:lnTo>
                    <a:pt x="514350" y="685800"/>
                  </a:lnTo>
                  <a:lnTo>
                    <a:pt x="552450" y="647700"/>
                  </a:lnTo>
                  <a:cubicBezTo>
                    <a:pt x="516418" y="616815"/>
                    <a:pt x="512568" y="632216"/>
                    <a:pt x="523875" y="609600"/>
                  </a:cubicBezTo>
                  <a:lnTo>
                    <a:pt x="557213" y="604838"/>
                  </a:lnTo>
                  <a:cubicBezTo>
                    <a:pt x="610939" y="639027"/>
                    <a:pt x="588902" y="638175"/>
                    <a:pt x="614363" y="638175"/>
                  </a:cubicBezTo>
                  <a:lnTo>
                    <a:pt x="652463" y="638175"/>
                  </a:lnTo>
                  <a:lnTo>
                    <a:pt x="676275" y="685800"/>
                  </a:lnTo>
                  <a:lnTo>
                    <a:pt x="685800" y="623888"/>
                  </a:lnTo>
                  <a:lnTo>
                    <a:pt x="666750" y="576263"/>
                  </a:lnTo>
                  <a:lnTo>
                    <a:pt x="642938" y="547688"/>
                  </a:lnTo>
                  <a:cubicBezTo>
                    <a:pt x="652899" y="512824"/>
                    <a:pt x="640906" y="514350"/>
                    <a:pt x="657225" y="514350"/>
                  </a:cubicBezTo>
                  <a:lnTo>
                    <a:pt x="676275" y="490538"/>
                  </a:lnTo>
                  <a:cubicBezTo>
                    <a:pt x="648744" y="468513"/>
                    <a:pt x="652463" y="481653"/>
                    <a:pt x="652463" y="457200"/>
                  </a:cubicBezTo>
                  <a:lnTo>
                    <a:pt x="681038" y="390525"/>
                  </a:lnTo>
                  <a:cubicBezTo>
                    <a:pt x="616031" y="405527"/>
                    <a:pt x="640305" y="404813"/>
                    <a:pt x="609600" y="404813"/>
                  </a:cubicBezTo>
                  <a:cubicBezTo>
                    <a:pt x="555768" y="380343"/>
                    <a:pt x="576395" y="381000"/>
                    <a:pt x="552450" y="381000"/>
                  </a:cubicBezTo>
                  <a:cubicBezTo>
                    <a:pt x="502346" y="340917"/>
                    <a:pt x="525155" y="342900"/>
                    <a:pt x="495300" y="342900"/>
                  </a:cubicBezTo>
                  <a:lnTo>
                    <a:pt x="423863" y="309563"/>
                  </a:lnTo>
                  <a:lnTo>
                    <a:pt x="400050" y="252413"/>
                  </a:lnTo>
                  <a:lnTo>
                    <a:pt x="385763" y="238125"/>
                  </a:lnTo>
                  <a:lnTo>
                    <a:pt x="385763" y="238125"/>
                  </a:lnTo>
                  <a:lnTo>
                    <a:pt x="361950" y="219075"/>
                  </a:lnTo>
                  <a:cubicBezTo>
                    <a:pt x="400882" y="155811"/>
                    <a:pt x="400050" y="181395"/>
                    <a:pt x="400050" y="152400"/>
                  </a:cubicBezTo>
                  <a:lnTo>
                    <a:pt x="438150" y="9525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6823870" y="5138738"/>
              <a:ext cx="286544" cy="315113"/>
            </a:xfrm>
            <a:custGeom>
              <a:avLst/>
              <a:gdLst>
                <a:gd name="connsiteX0" fmla="*/ 109537 w 285750"/>
                <a:gd name="connsiteY0" fmla="*/ 0 h 315113"/>
                <a:gd name="connsiteX1" fmla="*/ 147637 w 285750"/>
                <a:gd name="connsiteY1" fmla="*/ 76200 h 315113"/>
                <a:gd name="connsiteX2" fmla="*/ 228600 w 285750"/>
                <a:gd name="connsiteY2" fmla="*/ 104775 h 315113"/>
                <a:gd name="connsiteX3" fmla="*/ 238125 w 285750"/>
                <a:gd name="connsiteY3" fmla="*/ 147637 h 315113"/>
                <a:gd name="connsiteX4" fmla="*/ 238125 w 285750"/>
                <a:gd name="connsiteY4" fmla="*/ 166687 h 315113"/>
                <a:gd name="connsiteX5" fmla="*/ 285750 w 285750"/>
                <a:gd name="connsiteY5" fmla="*/ 228600 h 315113"/>
                <a:gd name="connsiteX6" fmla="*/ 228600 w 285750"/>
                <a:gd name="connsiteY6" fmla="*/ 295275 h 315113"/>
                <a:gd name="connsiteX7" fmla="*/ 190500 w 285750"/>
                <a:gd name="connsiteY7" fmla="*/ 314325 h 315113"/>
                <a:gd name="connsiteX8" fmla="*/ 119062 w 285750"/>
                <a:gd name="connsiteY8" fmla="*/ 295275 h 315113"/>
                <a:gd name="connsiteX9" fmla="*/ 85725 w 285750"/>
                <a:gd name="connsiteY9" fmla="*/ 295275 h 315113"/>
                <a:gd name="connsiteX10" fmla="*/ 28575 w 285750"/>
                <a:gd name="connsiteY10" fmla="*/ 261937 h 315113"/>
                <a:gd name="connsiteX11" fmla="*/ 0 w 285750"/>
                <a:gd name="connsiteY11" fmla="*/ 257175 h 315113"/>
                <a:gd name="connsiteX12" fmla="*/ 19050 w 285750"/>
                <a:gd name="connsiteY12" fmla="*/ 176212 h 315113"/>
                <a:gd name="connsiteX13" fmla="*/ 14287 w 285750"/>
                <a:gd name="connsiteY13" fmla="*/ 114300 h 315113"/>
                <a:gd name="connsiteX14" fmla="*/ 109537 w 285750"/>
                <a:gd name="connsiteY14" fmla="*/ 0 h 315113"/>
                <a:gd name="connsiteX0" fmla="*/ 110331 w 286544"/>
                <a:gd name="connsiteY0" fmla="*/ 0 h 315113"/>
                <a:gd name="connsiteX1" fmla="*/ 148431 w 286544"/>
                <a:gd name="connsiteY1" fmla="*/ 76200 h 315113"/>
                <a:gd name="connsiteX2" fmla="*/ 229394 w 286544"/>
                <a:gd name="connsiteY2" fmla="*/ 104775 h 315113"/>
                <a:gd name="connsiteX3" fmla="*/ 238919 w 286544"/>
                <a:gd name="connsiteY3" fmla="*/ 147637 h 315113"/>
                <a:gd name="connsiteX4" fmla="*/ 238919 w 286544"/>
                <a:gd name="connsiteY4" fmla="*/ 166687 h 315113"/>
                <a:gd name="connsiteX5" fmla="*/ 286544 w 286544"/>
                <a:gd name="connsiteY5" fmla="*/ 228600 h 315113"/>
                <a:gd name="connsiteX6" fmla="*/ 229394 w 286544"/>
                <a:gd name="connsiteY6" fmla="*/ 295275 h 315113"/>
                <a:gd name="connsiteX7" fmla="*/ 191294 w 286544"/>
                <a:gd name="connsiteY7" fmla="*/ 314325 h 315113"/>
                <a:gd name="connsiteX8" fmla="*/ 119856 w 286544"/>
                <a:gd name="connsiteY8" fmla="*/ 295275 h 315113"/>
                <a:gd name="connsiteX9" fmla="*/ 86519 w 286544"/>
                <a:gd name="connsiteY9" fmla="*/ 295275 h 315113"/>
                <a:gd name="connsiteX10" fmla="*/ 29369 w 286544"/>
                <a:gd name="connsiteY10" fmla="*/ 261937 h 315113"/>
                <a:gd name="connsiteX11" fmla="*/ 794 w 286544"/>
                <a:gd name="connsiteY11" fmla="*/ 257175 h 315113"/>
                <a:gd name="connsiteX12" fmla="*/ 19844 w 286544"/>
                <a:gd name="connsiteY12" fmla="*/ 176212 h 315113"/>
                <a:gd name="connsiteX13" fmla="*/ 19843 w 286544"/>
                <a:gd name="connsiteY13" fmla="*/ 171450 h 315113"/>
                <a:gd name="connsiteX14" fmla="*/ 15081 w 286544"/>
                <a:gd name="connsiteY14" fmla="*/ 114300 h 315113"/>
                <a:gd name="connsiteX15" fmla="*/ 110331 w 286544"/>
                <a:gd name="connsiteY15" fmla="*/ 0 h 315113"/>
                <a:gd name="connsiteX0" fmla="*/ 110331 w 286544"/>
                <a:gd name="connsiteY0" fmla="*/ 0 h 315113"/>
                <a:gd name="connsiteX1" fmla="*/ 148431 w 286544"/>
                <a:gd name="connsiteY1" fmla="*/ 76200 h 315113"/>
                <a:gd name="connsiteX2" fmla="*/ 229394 w 286544"/>
                <a:gd name="connsiteY2" fmla="*/ 104775 h 315113"/>
                <a:gd name="connsiteX3" fmla="*/ 238919 w 286544"/>
                <a:gd name="connsiteY3" fmla="*/ 147637 h 315113"/>
                <a:gd name="connsiteX4" fmla="*/ 238919 w 286544"/>
                <a:gd name="connsiteY4" fmla="*/ 166687 h 315113"/>
                <a:gd name="connsiteX5" fmla="*/ 286544 w 286544"/>
                <a:gd name="connsiteY5" fmla="*/ 228600 h 315113"/>
                <a:gd name="connsiteX6" fmla="*/ 229394 w 286544"/>
                <a:gd name="connsiteY6" fmla="*/ 295275 h 315113"/>
                <a:gd name="connsiteX7" fmla="*/ 191294 w 286544"/>
                <a:gd name="connsiteY7" fmla="*/ 314325 h 315113"/>
                <a:gd name="connsiteX8" fmla="*/ 119856 w 286544"/>
                <a:gd name="connsiteY8" fmla="*/ 295275 h 315113"/>
                <a:gd name="connsiteX9" fmla="*/ 86519 w 286544"/>
                <a:gd name="connsiteY9" fmla="*/ 295275 h 315113"/>
                <a:gd name="connsiteX10" fmla="*/ 29369 w 286544"/>
                <a:gd name="connsiteY10" fmla="*/ 261937 h 315113"/>
                <a:gd name="connsiteX11" fmla="*/ 794 w 286544"/>
                <a:gd name="connsiteY11" fmla="*/ 257175 h 315113"/>
                <a:gd name="connsiteX12" fmla="*/ 19844 w 286544"/>
                <a:gd name="connsiteY12" fmla="*/ 176212 h 315113"/>
                <a:gd name="connsiteX13" fmla="*/ 19843 w 286544"/>
                <a:gd name="connsiteY13" fmla="*/ 171450 h 315113"/>
                <a:gd name="connsiteX14" fmla="*/ 15081 w 286544"/>
                <a:gd name="connsiteY14" fmla="*/ 114300 h 315113"/>
                <a:gd name="connsiteX15" fmla="*/ 110331 w 286544"/>
                <a:gd name="connsiteY15" fmla="*/ 0 h 3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544" h="315113">
                  <a:moveTo>
                    <a:pt x="110331" y="0"/>
                  </a:moveTo>
                  <a:lnTo>
                    <a:pt x="148431" y="76200"/>
                  </a:lnTo>
                  <a:lnTo>
                    <a:pt x="229394" y="104775"/>
                  </a:lnTo>
                  <a:lnTo>
                    <a:pt x="238919" y="147637"/>
                  </a:lnTo>
                  <a:lnTo>
                    <a:pt x="238919" y="166687"/>
                  </a:lnTo>
                  <a:lnTo>
                    <a:pt x="286544" y="228600"/>
                  </a:lnTo>
                  <a:lnTo>
                    <a:pt x="229394" y="295275"/>
                  </a:lnTo>
                  <a:cubicBezTo>
                    <a:pt x="194678" y="315113"/>
                    <a:pt x="208855" y="314325"/>
                    <a:pt x="191294" y="314325"/>
                  </a:cubicBezTo>
                  <a:cubicBezTo>
                    <a:pt x="123092" y="294839"/>
                    <a:pt x="147733" y="295275"/>
                    <a:pt x="119856" y="295275"/>
                  </a:cubicBezTo>
                  <a:lnTo>
                    <a:pt x="86519" y="295275"/>
                  </a:lnTo>
                  <a:lnTo>
                    <a:pt x="29369" y="261937"/>
                  </a:lnTo>
                  <a:lnTo>
                    <a:pt x="794" y="257175"/>
                  </a:lnTo>
                  <a:cubicBezTo>
                    <a:pt x="20229" y="179435"/>
                    <a:pt x="19844" y="207157"/>
                    <a:pt x="19844" y="176212"/>
                  </a:cubicBezTo>
                  <a:cubicBezTo>
                    <a:pt x="23019" y="161925"/>
                    <a:pt x="6349" y="224632"/>
                    <a:pt x="19843" y="171450"/>
                  </a:cubicBezTo>
                  <a:cubicBezTo>
                    <a:pt x="19049" y="161131"/>
                    <a:pt x="0" y="142875"/>
                    <a:pt x="15081" y="114300"/>
                  </a:cubicBezTo>
                  <a:lnTo>
                    <a:pt x="11033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6123187" y="4667250"/>
              <a:ext cx="1001513" cy="1662113"/>
            </a:xfrm>
            <a:custGeom>
              <a:avLst/>
              <a:gdLst>
                <a:gd name="connsiteX0" fmla="*/ 139501 w 1001513"/>
                <a:gd name="connsiteY0" fmla="*/ 1662113 h 1662113"/>
                <a:gd name="connsiteX1" fmla="*/ 72826 w 1001513"/>
                <a:gd name="connsiteY1" fmla="*/ 1657350 h 1662113"/>
                <a:gd name="connsiteX2" fmla="*/ 58538 w 1001513"/>
                <a:gd name="connsiteY2" fmla="*/ 1638300 h 1662113"/>
                <a:gd name="connsiteX3" fmla="*/ 44251 w 1001513"/>
                <a:gd name="connsiteY3" fmla="*/ 1614488 h 1662113"/>
                <a:gd name="connsiteX4" fmla="*/ 1388 w 1001513"/>
                <a:gd name="connsiteY4" fmla="*/ 1585913 h 1662113"/>
                <a:gd name="connsiteX5" fmla="*/ 1388 w 1001513"/>
                <a:gd name="connsiteY5" fmla="*/ 1538288 h 1662113"/>
                <a:gd name="connsiteX6" fmla="*/ 29963 w 1001513"/>
                <a:gd name="connsiteY6" fmla="*/ 1490663 h 1662113"/>
                <a:gd name="connsiteX7" fmla="*/ 44251 w 1001513"/>
                <a:gd name="connsiteY7" fmla="*/ 1433513 h 1662113"/>
                <a:gd name="connsiteX8" fmla="*/ 29963 w 1001513"/>
                <a:gd name="connsiteY8" fmla="*/ 1395413 h 1662113"/>
                <a:gd name="connsiteX9" fmla="*/ 29963 w 1001513"/>
                <a:gd name="connsiteY9" fmla="*/ 1395413 h 1662113"/>
                <a:gd name="connsiteX10" fmla="*/ 58538 w 1001513"/>
                <a:gd name="connsiteY10" fmla="*/ 1309688 h 1662113"/>
                <a:gd name="connsiteX11" fmla="*/ 77588 w 1001513"/>
                <a:gd name="connsiteY11" fmla="*/ 1266825 h 1662113"/>
                <a:gd name="connsiteX12" fmla="*/ 82351 w 1001513"/>
                <a:gd name="connsiteY12" fmla="*/ 1247775 h 1662113"/>
                <a:gd name="connsiteX13" fmla="*/ 87113 w 1001513"/>
                <a:gd name="connsiteY13" fmla="*/ 1128713 h 1662113"/>
                <a:gd name="connsiteX14" fmla="*/ 106163 w 1001513"/>
                <a:gd name="connsiteY14" fmla="*/ 966788 h 1662113"/>
                <a:gd name="connsiteX15" fmla="*/ 106163 w 1001513"/>
                <a:gd name="connsiteY15" fmla="*/ 814388 h 1662113"/>
                <a:gd name="connsiteX16" fmla="*/ 187126 w 1001513"/>
                <a:gd name="connsiteY16" fmla="*/ 800100 h 1662113"/>
                <a:gd name="connsiteX17" fmla="*/ 177601 w 1001513"/>
                <a:gd name="connsiteY17" fmla="*/ 752475 h 1662113"/>
                <a:gd name="connsiteX18" fmla="*/ 139501 w 1001513"/>
                <a:gd name="connsiteY18" fmla="*/ 723900 h 1662113"/>
                <a:gd name="connsiteX19" fmla="*/ 153788 w 1001513"/>
                <a:gd name="connsiteY19" fmla="*/ 690563 h 1662113"/>
                <a:gd name="connsiteX20" fmla="*/ 163313 w 1001513"/>
                <a:gd name="connsiteY20" fmla="*/ 595313 h 1662113"/>
                <a:gd name="connsiteX21" fmla="*/ 144263 w 1001513"/>
                <a:gd name="connsiteY21" fmla="*/ 495300 h 1662113"/>
                <a:gd name="connsiteX22" fmla="*/ 144263 w 1001513"/>
                <a:gd name="connsiteY22" fmla="*/ 466725 h 1662113"/>
                <a:gd name="connsiteX23" fmla="*/ 229988 w 1001513"/>
                <a:gd name="connsiteY23" fmla="*/ 276225 h 1662113"/>
                <a:gd name="connsiteX24" fmla="*/ 244276 w 1001513"/>
                <a:gd name="connsiteY24" fmla="*/ 219075 h 1662113"/>
                <a:gd name="connsiteX25" fmla="*/ 244276 w 1001513"/>
                <a:gd name="connsiteY25" fmla="*/ 138113 h 1662113"/>
                <a:gd name="connsiteX26" fmla="*/ 272851 w 1001513"/>
                <a:gd name="connsiteY26" fmla="*/ 109538 h 1662113"/>
                <a:gd name="connsiteX27" fmla="*/ 301426 w 1001513"/>
                <a:gd name="connsiteY27" fmla="*/ 123825 h 1662113"/>
                <a:gd name="connsiteX28" fmla="*/ 315713 w 1001513"/>
                <a:gd name="connsiteY28" fmla="*/ 100013 h 1662113"/>
                <a:gd name="connsiteX29" fmla="*/ 315713 w 1001513"/>
                <a:gd name="connsiteY29" fmla="*/ 57150 h 1662113"/>
                <a:gd name="connsiteX30" fmla="*/ 387151 w 1001513"/>
                <a:gd name="connsiteY30" fmla="*/ 0 h 1662113"/>
                <a:gd name="connsiteX31" fmla="*/ 415726 w 1001513"/>
                <a:gd name="connsiteY31" fmla="*/ 4763 h 1662113"/>
                <a:gd name="connsiteX32" fmla="*/ 477638 w 1001513"/>
                <a:gd name="connsiteY32" fmla="*/ 52388 h 1662113"/>
                <a:gd name="connsiteX33" fmla="*/ 510976 w 1001513"/>
                <a:gd name="connsiteY33" fmla="*/ 19050 h 1662113"/>
                <a:gd name="connsiteX34" fmla="*/ 558601 w 1001513"/>
                <a:gd name="connsiteY34" fmla="*/ 23813 h 1662113"/>
                <a:gd name="connsiteX35" fmla="*/ 591938 w 1001513"/>
                <a:gd name="connsiteY35" fmla="*/ 100013 h 1662113"/>
                <a:gd name="connsiteX36" fmla="*/ 596701 w 1001513"/>
                <a:gd name="connsiteY36" fmla="*/ 123825 h 1662113"/>
                <a:gd name="connsiteX37" fmla="*/ 658613 w 1001513"/>
                <a:gd name="connsiteY37" fmla="*/ 133350 h 1662113"/>
                <a:gd name="connsiteX38" fmla="*/ 687188 w 1001513"/>
                <a:gd name="connsiteY38" fmla="*/ 176213 h 1662113"/>
                <a:gd name="connsiteX39" fmla="*/ 753863 w 1001513"/>
                <a:gd name="connsiteY39" fmla="*/ 214313 h 1662113"/>
                <a:gd name="connsiteX40" fmla="*/ 791963 w 1001513"/>
                <a:gd name="connsiteY40" fmla="*/ 261938 h 1662113"/>
                <a:gd name="connsiteX41" fmla="*/ 725288 w 1001513"/>
                <a:gd name="connsiteY41" fmla="*/ 333375 h 1662113"/>
                <a:gd name="connsiteX42" fmla="*/ 725288 w 1001513"/>
                <a:gd name="connsiteY42" fmla="*/ 361950 h 1662113"/>
                <a:gd name="connsiteX43" fmla="*/ 815776 w 1001513"/>
                <a:gd name="connsiteY43" fmla="*/ 381000 h 1662113"/>
                <a:gd name="connsiteX44" fmla="*/ 815776 w 1001513"/>
                <a:gd name="connsiteY44" fmla="*/ 381000 h 1662113"/>
                <a:gd name="connsiteX45" fmla="*/ 882451 w 1001513"/>
                <a:gd name="connsiteY45" fmla="*/ 352425 h 1662113"/>
                <a:gd name="connsiteX46" fmla="*/ 934838 w 1001513"/>
                <a:gd name="connsiteY46" fmla="*/ 333375 h 1662113"/>
                <a:gd name="connsiteX47" fmla="*/ 972938 w 1001513"/>
                <a:gd name="connsiteY47" fmla="*/ 290513 h 1662113"/>
                <a:gd name="connsiteX48" fmla="*/ 1001513 w 1001513"/>
                <a:gd name="connsiteY48" fmla="*/ 290513 h 1662113"/>
                <a:gd name="connsiteX49" fmla="*/ 1001513 w 1001513"/>
                <a:gd name="connsiteY49" fmla="*/ 371475 h 1662113"/>
                <a:gd name="connsiteX50" fmla="*/ 930076 w 1001513"/>
                <a:gd name="connsiteY50" fmla="*/ 409575 h 1662113"/>
                <a:gd name="connsiteX51" fmla="*/ 844351 w 1001513"/>
                <a:gd name="connsiteY51" fmla="*/ 442913 h 1662113"/>
                <a:gd name="connsiteX52" fmla="*/ 801488 w 1001513"/>
                <a:gd name="connsiteY52" fmla="*/ 471488 h 1662113"/>
                <a:gd name="connsiteX53" fmla="*/ 749101 w 1001513"/>
                <a:gd name="connsiteY53" fmla="*/ 528638 h 1662113"/>
                <a:gd name="connsiteX54" fmla="*/ 711001 w 1001513"/>
                <a:gd name="connsiteY54" fmla="*/ 576263 h 1662113"/>
                <a:gd name="connsiteX55" fmla="*/ 706238 w 1001513"/>
                <a:gd name="connsiteY55" fmla="*/ 623888 h 1662113"/>
                <a:gd name="connsiteX56" fmla="*/ 691951 w 1001513"/>
                <a:gd name="connsiteY56" fmla="*/ 666750 h 1662113"/>
                <a:gd name="connsiteX57" fmla="*/ 701476 w 1001513"/>
                <a:gd name="connsiteY57" fmla="*/ 723900 h 1662113"/>
                <a:gd name="connsiteX58" fmla="*/ 749101 w 1001513"/>
                <a:gd name="connsiteY58" fmla="*/ 823913 h 1662113"/>
                <a:gd name="connsiteX59" fmla="*/ 725288 w 1001513"/>
                <a:gd name="connsiteY59" fmla="*/ 914400 h 1662113"/>
                <a:gd name="connsiteX60" fmla="*/ 682426 w 1001513"/>
                <a:gd name="connsiteY60" fmla="*/ 976313 h 1662113"/>
                <a:gd name="connsiteX61" fmla="*/ 606226 w 1001513"/>
                <a:gd name="connsiteY61" fmla="*/ 976313 h 1662113"/>
                <a:gd name="connsiteX62" fmla="*/ 501451 w 1001513"/>
                <a:gd name="connsiteY62" fmla="*/ 1000125 h 1662113"/>
                <a:gd name="connsiteX63" fmla="*/ 501451 w 1001513"/>
                <a:gd name="connsiteY63" fmla="*/ 1000125 h 1662113"/>
                <a:gd name="connsiteX64" fmla="*/ 463351 w 1001513"/>
                <a:gd name="connsiteY64" fmla="*/ 1085850 h 1662113"/>
                <a:gd name="connsiteX65" fmla="*/ 410963 w 1001513"/>
                <a:gd name="connsiteY65" fmla="*/ 1100138 h 1662113"/>
                <a:gd name="connsiteX66" fmla="*/ 382388 w 1001513"/>
                <a:gd name="connsiteY66" fmla="*/ 1123950 h 1662113"/>
                <a:gd name="connsiteX67" fmla="*/ 396676 w 1001513"/>
                <a:gd name="connsiteY67" fmla="*/ 1143000 h 1662113"/>
                <a:gd name="connsiteX68" fmla="*/ 396676 w 1001513"/>
                <a:gd name="connsiteY68" fmla="*/ 1176338 h 1662113"/>
                <a:gd name="connsiteX69" fmla="*/ 363338 w 1001513"/>
                <a:gd name="connsiteY69" fmla="*/ 1185863 h 1662113"/>
                <a:gd name="connsiteX70" fmla="*/ 334763 w 1001513"/>
                <a:gd name="connsiteY70" fmla="*/ 1200150 h 1662113"/>
                <a:gd name="connsiteX71" fmla="*/ 310951 w 1001513"/>
                <a:gd name="connsiteY71" fmla="*/ 1290638 h 1662113"/>
                <a:gd name="connsiteX72" fmla="*/ 253801 w 1001513"/>
                <a:gd name="connsiteY72" fmla="*/ 1319213 h 1662113"/>
                <a:gd name="connsiteX73" fmla="*/ 239513 w 1001513"/>
                <a:gd name="connsiteY73" fmla="*/ 1371600 h 1662113"/>
                <a:gd name="connsiteX74" fmla="*/ 282376 w 1001513"/>
                <a:gd name="connsiteY74" fmla="*/ 1409700 h 1662113"/>
                <a:gd name="connsiteX75" fmla="*/ 291901 w 1001513"/>
                <a:gd name="connsiteY75" fmla="*/ 1466850 h 1662113"/>
                <a:gd name="connsiteX76" fmla="*/ 239513 w 1001513"/>
                <a:gd name="connsiteY76" fmla="*/ 1504950 h 1662113"/>
                <a:gd name="connsiteX77" fmla="*/ 182363 w 1001513"/>
                <a:gd name="connsiteY77" fmla="*/ 1552575 h 1662113"/>
                <a:gd name="connsiteX78" fmla="*/ 163313 w 1001513"/>
                <a:gd name="connsiteY78" fmla="*/ 1571625 h 1662113"/>
                <a:gd name="connsiteX79" fmla="*/ 158551 w 1001513"/>
                <a:gd name="connsiteY79" fmla="*/ 1600200 h 1662113"/>
                <a:gd name="connsiteX80" fmla="*/ 139501 w 1001513"/>
                <a:gd name="connsiteY80" fmla="*/ 1662113 h 1662113"/>
                <a:gd name="connsiteX0" fmla="*/ 139501 w 1001513"/>
                <a:gd name="connsiteY0" fmla="*/ 1662113 h 1662113"/>
                <a:gd name="connsiteX1" fmla="*/ 72826 w 1001513"/>
                <a:gd name="connsiteY1" fmla="*/ 1657350 h 1662113"/>
                <a:gd name="connsiteX2" fmla="*/ 58538 w 1001513"/>
                <a:gd name="connsiteY2" fmla="*/ 1638300 h 1662113"/>
                <a:gd name="connsiteX3" fmla="*/ 44251 w 1001513"/>
                <a:gd name="connsiteY3" fmla="*/ 1614488 h 1662113"/>
                <a:gd name="connsiteX4" fmla="*/ 1388 w 1001513"/>
                <a:gd name="connsiteY4" fmla="*/ 1585913 h 1662113"/>
                <a:gd name="connsiteX5" fmla="*/ 1388 w 1001513"/>
                <a:gd name="connsiteY5" fmla="*/ 1538288 h 1662113"/>
                <a:gd name="connsiteX6" fmla="*/ 29963 w 1001513"/>
                <a:gd name="connsiteY6" fmla="*/ 1490663 h 1662113"/>
                <a:gd name="connsiteX7" fmla="*/ 44251 w 1001513"/>
                <a:gd name="connsiteY7" fmla="*/ 1433513 h 1662113"/>
                <a:gd name="connsiteX8" fmla="*/ 29963 w 1001513"/>
                <a:gd name="connsiteY8" fmla="*/ 1395413 h 1662113"/>
                <a:gd name="connsiteX9" fmla="*/ 29963 w 1001513"/>
                <a:gd name="connsiteY9" fmla="*/ 1395413 h 1662113"/>
                <a:gd name="connsiteX10" fmla="*/ 58538 w 1001513"/>
                <a:gd name="connsiteY10" fmla="*/ 1309688 h 1662113"/>
                <a:gd name="connsiteX11" fmla="*/ 77588 w 1001513"/>
                <a:gd name="connsiteY11" fmla="*/ 1266825 h 1662113"/>
                <a:gd name="connsiteX12" fmla="*/ 82351 w 1001513"/>
                <a:gd name="connsiteY12" fmla="*/ 1247775 h 1662113"/>
                <a:gd name="connsiteX13" fmla="*/ 87113 w 1001513"/>
                <a:gd name="connsiteY13" fmla="*/ 1128713 h 1662113"/>
                <a:gd name="connsiteX14" fmla="*/ 106163 w 1001513"/>
                <a:gd name="connsiteY14" fmla="*/ 966788 h 1662113"/>
                <a:gd name="connsiteX15" fmla="*/ 106163 w 1001513"/>
                <a:gd name="connsiteY15" fmla="*/ 814388 h 1662113"/>
                <a:gd name="connsiteX16" fmla="*/ 187126 w 1001513"/>
                <a:gd name="connsiteY16" fmla="*/ 800100 h 1662113"/>
                <a:gd name="connsiteX17" fmla="*/ 177601 w 1001513"/>
                <a:gd name="connsiteY17" fmla="*/ 752475 h 1662113"/>
                <a:gd name="connsiteX18" fmla="*/ 139501 w 1001513"/>
                <a:gd name="connsiteY18" fmla="*/ 723900 h 1662113"/>
                <a:gd name="connsiteX19" fmla="*/ 153788 w 1001513"/>
                <a:gd name="connsiteY19" fmla="*/ 690563 h 1662113"/>
                <a:gd name="connsiteX20" fmla="*/ 163313 w 1001513"/>
                <a:gd name="connsiteY20" fmla="*/ 595313 h 1662113"/>
                <a:gd name="connsiteX21" fmla="*/ 144263 w 1001513"/>
                <a:gd name="connsiteY21" fmla="*/ 495300 h 1662113"/>
                <a:gd name="connsiteX22" fmla="*/ 144263 w 1001513"/>
                <a:gd name="connsiteY22" fmla="*/ 466725 h 1662113"/>
                <a:gd name="connsiteX23" fmla="*/ 229988 w 1001513"/>
                <a:gd name="connsiteY23" fmla="*/ 276225 h 1662113"/>
                <a:gd name="connsiteX24" fmla="*/ 244276 w 1001513"/>
                <a:gd name="connsiteY24" fmla="*/ 219075 h 1662113"/>
                <a:gd name="connsiteX25" fmla="*/ 244276 w 1001513"/>
                <a:gd name="connsiteY25" fmla="*/ 138113 h 1662113"/>
                <a:gd name="connsiteX26" fmla="*/ 272851 w 1001513"/>
                <a:gd name="connsiteY26" fmla="*/ 109538 h 1662113"/>
                <a:gd name="connsiteX27" fmla="*/ 301426 w 1001513"/>
                <a:gd name="connsiteY27" fmla="*/ 123825 h 1662113"/>
                <a:gd name="connsiteX28" fmla="*/ 315713 w 1001513"/>
                <a:gd name="connsiteY28" fmla="*/ 100013 h 1662113"/>
                <a:gd name="connsiteX29" fmla="*/ 315713 w 1001513"/>
                <a:gd name="connsiteY29" fmla="*/ 57150 h 1662113"/>
                <a:gd name="connsiteX30" fmla="*/ 387151 w 1001513"/>
                <a:gd name="connsiteY30" fmla="*/ 0 h 1662113"/>
                <a:gd name="connsiteX31" fmla="*/ 415726 w 1001513"/>
                <a:gd name="connsiteY31" fmla="*/ 4763 h 1662113"/>
                <a:gd name="connsiteX32" fmla="*/ 477638 w 1001513"/>
                <a:gd name="connsiteY32" fmla="*/ 52388 h 1662113"/>
                <a:gd name="connsiteX33" fmla="*/ 510976 w 1001513"/>
                <a:gd name="connsiteY33" fmla="*/ 19050 h 1662113"/>
                <a:gd name="connsiteX34" fmla="*/ 558601 w 1001513"/>
                <a:gd name="connsiteY34" fmla="*/ 23813 h 1662113"/>
                <a:gd name="connsiteX35" fmla="*/ 591938 w 1001513"/>
                <a:gd name="connsiteY35" fmla="*/ 100013 h 1662113"/>
                <a:gd name="connsiteX36" fmla="*/ 596701 w 1001513"/>
                <a:gd name="connsiteY36" fmla="*/ 123825 h 1662113"/>
                <a:gd name="connsiteX37" fmla="*/ 658613 w 1001513"/>
                <a:gd name="connsiteY37" fmla="*/ 133350 h 1662113"/>
                <a:gd name="connsiteX38" fmla="*/ 687188 w 1001513"/>
                <a:gd name="connsiteY38" fmla="*/ 176213 h 1662113"/>
                <a:gd name="connsiteX39" fmla="*/ 753863 w 1001513"/>
                <a:gd name="connsiteY39" fmla="*/ 214313 h 1662113"/>
                <a:gd name="connsiteX40" fmla="*/ 791963 w 1001513"/>
                <a:gd name="connsiteY40" fmla="*/ 261938 h 1662113"/>
                <a:gd name="connsiteX41" fmla="*/ 725288 w 1001513"/>
                <a:gd name="connsiteY41" fmla="*/ 333375 h 1662113"/>
                <a:gd name="connsiteX42" fmla="*/ 725288 w 1001513"/>
                <a:gd name="connsiteY42" fmla="*/ 361950 h 1662113"/>
                <a:gd name="connsiteX43" fmla="*/ 815776 w 1001513"/>
                <a:gd name="connsiteY43" fmla="*/ 381000 h 1662113"/>
                <a:gd name="connsiteX44" fmla="*/ 815776 w 1001513"/>
                <a:gd name="connsiteY44" fmla="*/ 381000 h 1662113"/>
                <a:gd name="connsiteX45" fmla="*/ 882451 w 1001513"/>
                <a:gd name="connsiteY45" fmla="*/ 352425 h 1662113"/>
                <a:gd name="connsiteX46" fmla="*/ 934838 w 1001513"/>
                <a:gd name="connsiteY46" fmla="*/ 333375 h 1662113"/>
                <a:gd name="connsiteX47" fmla="*/ 972938 w 1001513"/>
                <a:gd name="connsiteY47" fmla="*/ 290513 h 1662113"/>
                <a:gd name="connsiteX48" fmla="*/ 1001513 w 1001513"/>
                <a:gd name="connsiteY48" fmla="*/ 290513 h 1662113"/>
                <a:gd name="connsiteX49" fmla="*/ 1001513 w 1001513"/>
                <a:gd name="connsiteY49" fmla="*/ 371475 h 1662113"/>
                <a:gd name="connsiteX50" fmla="*/ 930076 w 1001513"/>
                <a:gd name="connsiteY50" fmla="*/ 409575 h 1662113"/>
                <a:gd name="connsiteX51" fmla="*/ 844351 w 1001513"/>
                <a:gd name="connsiteY51" fmla="*/ 442913 h 1662113"/>
                <a:gd name="connsiteX52" fmla="*/ 801488 w 1001513"/>
                <a:gd name="connsiteY52" fmla="*/ 471488 h 1662113"/>
                <a:gd name="connsiteX53" fmla="*/ 749101 w 1001513"/>
                <a:gd name="connsiteY53" fmla="*/ 528638 h 1662113"/>
                <a:gd name="connsiteX54" fmla="*/ 711001 w 1001513"/>
                <a:gd name="connsiteY54" fmla="*/ 576263 h 1662113"/>
                <a:gd name="connsiteX55" fmla="*/ 706238 w 1001513"/>
                <a:gd name="connsiteY55" fmla="*/ 623888 h 1662113"/>
                <a:gd name="connsiteX56" fmla="*/ 691951 w 1001513"/>
                <a:gd name="connsiteY56" fmla="*/ 666750 h 1662113"/>
                <a:gd name="connsiteX57" fmla="*/ 701476 w 1001513"/>
                <a:gd name="connsiteY57" fmla="*/ 723900 h 1662113"/>
                <a:gd name="connsiteX58" fmla="*/ 749101 w 1001513"/>
                <a:gd name="connsiteY58" fmla="*/ 823913 h 1662113"/>
                <a:gd name="connsiteX59" fmla="*/ 725288 w 1001513"/>
                <a:gd name="connsiteY59" fmla="*/ 914400 h 1662113"/>
                <a:gd name="connsiteX60" fmla="*/ 682426 w 1001513"/>
                <a:gd name="connsiteY60" fmla="*/ 976313 h 1662113"/>
                <a:gd name="connsiteX61" fmla="*/ 606226 w 1001513"/>
                <a:gd name="connsiteY61" fmla="*/ 976313 h 1662113"/>
                <a:gd name="connsiteX62" fmla="*/ 501451 w 1001513"/>
                <a:gd name="connsiteY62" fmla="*/ 1000125 h 1662113"/>
                <a:gd name="connsiteX63" fmla="*/ 501451 w 1001513"/>
                <a:gd name="connsiteY63" fmla="*/ 1000125 h 1662113"/>
                <a:gd name="connsiteX64" fmla="*/ 463351 w 1001513"/>
                <a:gd name="connsiteY64" fmla="*/ 1085850 h 1662113"/>
                <a:gd name="connsiteX65" fmla="*/ 410963 w 1001513"/>
                <a:gd name="connsiteY65" fmla="*/ 1100138 h 1662113"/>
                <a:gd name="connsiteX66" fmla="*/ 382388 w 1001513"/>
                <a:gd name="connsiteY66" fmla="*/ 1123950 h 1662113"/>
                <a:gd name="connsiteX67" fmla="*/ 396676 w 1001513"/>
                <a:gd name="connsiteY67" fmla="*/ 1143000 h 1662113"/>
                <a:gd name="connsiteX68" fmla="*/ 396676 w 1001513"/>
                <a:gd name="connsiteY68" fmla="*/ 1176338 h 1662113"/>
                <a:gd name="connsiteX69" fmla="*/ 363338 w 1001513"/>
                <a:gd name="connsiteY69" fmla="*/ 1185863 h 1662113"/>
                <a:gd name="connsiteX70" fmla="*/ 334763 w 1001513"/>
                <a:gd name="connsiteY70" fmla="*/ 1200150 h 1662113"/>
                <a:gd name="connsiteX71" fmla="*/ 310951 w 1001513"/>
                <a:gd name="connsiteY71" fmla="*/ 1290638 h 1662113"/>
                <a:gd name="connsiteX72" fmla="*/ 253801 w 1001513"/>
                <a:gd name="connsiteY72" fmla="*/ 1319213 h 1662113"/>
                <a:gd name="connsiteX73" fmla="*/ 239513 w 1001513"/>
                <a:gd name="connsiteY73" fmla="*/ 1371600 h 1662113"/>
                <a:gd name="connsiteX74" fmla="*/ 282376 w 1001513"/>
                <a:gd name="connsiteY74" fmla="*/ 1409700 h 1662113"/>
                <a:gd name="connsiteX75" fmla="*/ 291901 w 1001513"/>
                <a:gd name="connsiteY75" fmla="*/ 1466850 h 1662113"/>
                <a:gd name="connsiteX76" fmla="*/ 239513 w 1001513"/>
                <a:gd name="connsiteY76" fmla="*/ 1504950 h 1662113"/>
                <a:gd name="connsiteX77" fmla="*/ 182363 w 1001513"/>
                <a:gd name="connsiteY77" fmla="*/ 1552575 h 1662113"/>
                <a:gd name="connsiteX78" fmla="*/ 163313 w 1001513"/>
                <a:gd name="connsiteY78" fmla="*/ 1571625 h 1662113"/>
                <a:gd name="connsiteX79" fmla="*/ 158551 w 1001513"/>
                <a:gd name="connsiteY79" fmla="*/ 1600200 h 1662113"/>
                <a:gd name="connsiteX80" fmla="*/ 139501 w 1001513"/>
                <a:gd name="connsiteY80" fmla="*/ 1662113 h 1662113"/>
                <a:gd name="connsiteX0" fmla="*/ 139501 w 1001513"/>
                <a:gd name="connsiteY0" fmla="*/ 1662113 h 1662113"/>
                <a:gd name="connsiteX1" fmla="*/ 72826 w 1001513"/>
                <a:gd name="connsiteY1" fmla="*/ 1657350 h 1662113"/>
                <a:gd name="connsiteX2" fmla="*/ 58538 w 1001513"/>
                <a:gd name="connsiteY2" fmla="*/ 1638300 h 1662113"/>
                <a:gd name="connsiteX3" fmla="*/ 44251 w 1001513"/>
                <a:gd name="connsiteY3" fmla="*/ 1614488 h 1662113"/>
                <a:gd name="connsiteX4" fmla="*/ 1388 w 1001513"/>
                <a:gd name="connsiteY4" fmla="*/ 1585913 h 1662113"/>
                <a:gd name="connsiteX5" fmla="*/ 1388 w 1001513"/>
                <a:gd name="connsiteY5" fmla="*/ 1538288 h 1662113"/>
                <a:gd name="connsiteX6" fmla="*/ 29963 w 1001513"/>
                <a:gd name="connsiteY6" fmla="*/ 1490663 h 1662113"/>
                <a:gd name="connsiteX7" fmla="*/ 44251 w 1001513"/>
                <a:gd name="connsiteY7" fmla="*/ 1433513 h 1662113"/>
                <a:gd name="connsiteX8" fmla="*/ 29963 w 1001513"/>
                <a:gd name="connsiteY8" fmla="*/ 1395413 h 1662113"/>
                <a:gd name="connsiteX9" fmla="*/ 29963 w 1001513"/>
                <a:gd name="connsiteY9" fmla="*/ 1395413 h 1662113"/>
                <a:gd name="connsiteX10" fmla="*/ 58538 w 1001513"/>
                <a:gd name="connsiteY10" fmla="*/ 1309688 h 1662113"/>
                <a:gd name="connsiteX11" fmla="*/ 77588 w 1001513"/>
                <a:gd name="connsiteY11" fmla="*/ 1266825 h 1662113"/>
                <a:gd name="connsiteX12" fmla="*/ 82351 w 1001513"/>
                <a:gd name="connsiteY12" fmla="*/ 1247775 h 1662113"/>
                <a:gd name="connsiteX13" fmla="*/ 87113 w 1001513"/>
                <a:gd name="connsiteY13" fmla="*/ 1128713 h 1662113"/>
                <a:gd name="connsiteX14" fmla="*/ 106163 w 1001513"/>
                <a:gd name="connsiteY14" fmla="*/ 966788 h 1662113"/>
                <a:gd name="connsiteX15" fmla="*/ 106163 w 1001513"/>
                <a:gd name="connsiteY15" fmla="*/ 814388 h 1662113"/>
                <a:gd name="connsiteX16" fmla="*/ 187126 w 1001513"/>
                <a:gd name="connsiteY16" fmla="*/ 800100 h 1662113"/>
                <a:gd name="connsiteX17" fmla="*/ 177601 w 1001513"/>
                <a:gd name="connsiteY17" fmla="*/ 752475 h 1662113"/>
                <a:gd name="connsiteX18" fmla="*/ 139501 w 1001513"/>
                <a:gd name="connsiteY18" fmla="*/ 723900 h 1662113"/>
                <a:gd name="connsiteX19" fmla="*/ 153788 w 1001513"/>
                <a:gd name="connsiteY19" fmla="*/ 690563 h 1662113"/>
                <a:gd name="connsiteX20" fmla="*/ 163313 w 1001513"/>
                <a:gd name="connsiteY20" fmla="*/ 595313 h 1662113"/>
                <a:gd name="connsiteX21" fmla="*/ 144263 w 1001513"/>
                <a:gd name="connsiteY21" fmla="*/ 495300 h 1662113"/>
                <a:gd name="connsiteX22" fmla="*/ 144263 w 1001513"/>
                <a:gd name="connsiteY22" fmla="*/ 466725 h 1662113"/>
                <a:gd name="connsiteX23" fmla="*/ 229988 w 1001513"/>
                <a:gd name="connsiteY23" fmla="*/ 276225 h 1662113"/>
                <a:gd name="connsiteX24" fmla="*/ 244276 w 1001513"/>
                <a:gd name="connsiteY24" fmla="*/ 219075 h 1662113"/>
                <a:gd name="connsiteX25" fmla="*/ 244276 w 1001513"/>
                <a:gd name="connsiteY25" fmla="*/ 138113 h 1662113"/>
                <a:gd name="connsiteX26" fmla="*/ 272851 w 1001513"/>
                <a:gd name="connsiteY26" fmla="*/ 109538 h 1662113"/>
                <a:gd name="connsiteX27" fmla="*/ 301426 w 1001513"/>
                <a:gd name="connsiteY27" fmla="*/ 123825 h 1662113"/>
                <a:gd name="connsiteX28" fmla="*/ 315713 w 1001513"/>
                <a:gd name="connsiteY28" fmla="*/ 100013 h 1662113"/>
                <a:gd name="connsiteX29" fmla="*/ 315713 w 1001513"/>
                <a:gd name="connsiteY29" fmla="*/ 57150 h 1662113"/>
                <a:gd name="connsiteX30" fmla="*/ 387151 w 1001513"/>
                <a:gd name="connsiteY30" fmla="*/ 0 h 1662113"/>
                <a:gd name="connsiteX31" fmla="*/ 415726 w 1001513"/>
                <a:gd name="connsiteY31" fmla="*/ 4763 h 1662113"/>
                <a:gd name="connsiteX32" fmla="*/ 477638 w 1001513"/>
                <a:gd name="connsiteY32" fmla="*/ 52388 h 1662113"/>
                <a:gd name="connsiteX33" fmla="*/ 510976 w 1001513"/>
                <a:gd name="connsiteY33" fmla="*/ 19050 h 1662113"/>
                <a:gd name="connsiteX34" fmla="*/ 558601 w 1001513"/>
                <a:gd name="connsiteY34" fmla="*/ 23813 h 1662113"/>
                <a:gd name="connsiteX35" fmla="*/ 591938 w 1001513"/>
                <a:gd name="connsiteY35" fmla="*/ 100013 h 1662113"/>
                <a:gd name="connsiteX36" fmla="*/ 596701 w 1001513"/>
                <a:gd name="connsiteY36" fmla="*/ 123825 h 1662113"/>
                <a:gd name="connsiteX37" fmla="*/ 658613 w 1001513"/>
                <a:gd name="connsiteY37" fmla="*/ 133350 h 1662113"/>
                <a:gd name="connsiteX38" fmla="*/ 687188 w 1001513"/>
                <a:gd name="connsiteY38" fmla="*/ 176213 h 1662113"/>
                <a:gd name="connsiteX39" fmla="*/ 753863 w 1001513"/>
                <a:gd name="connsiteY39" fmla="*/ 214313 h 1662113"/>
                <a:gd name="connsiteX40" fmla="*/ 791963 w 1001513"/>
                <a:gd name="connsiteY40" fmla="*/ 261938 h 1662113"/>
                <a:gd name="connsiteX41" fmla="*/ 725288 w 1001513"/>
                <a:gd name="connsiteY41" fmla="*/ 333375 h 1662113"/>
                <a:gd name="connsiteX42" fmla="*/ 725288 w 1001513"/>
                <a:gd name="connsiteY42" fmla="*/ 361950 h 1662113"/>
                <a:gd name="connsiteX43" fmla="*/ 815776 w 1001513"/>
                <a:gd name="connsiteY43" fmla="*/ 381000 h 1662113"/>
                <a:gd name="connsiteX44" fmla="*/ 815776 w 1001513"/>
                <a:gd name="connsiteY44" fmla="*/ 381000 h 1662113"/>
                <a:gd name="connsiteX45" fmla="*/ 882451 w 1001513"/>
                <a:gd name="connsiteY45" fmla="*/ 352425 h 1662113"/>
                <a:gd name="connsiteX46" fmla="*/ 934838 w 1001513"/>
                <a:gd name="connsiteY46" fmla="*/ 333375 h 1662113"/>
                <a:gd name="connsiteX47" fmla="*/ 972938 w 1001513"/>
                <a:gd name="connsiteY47" fmla="*/ 290513 h 1662113"/>
                <a:gd name="connsiteX48" fmla="*/ 1001513 w 1001513"/>
                <a:gd name="connsiteY48" fmla="*/ 290513 h 1662113"/>
                <a:gd name="connsiteX49" fmla="*/ 1001513 w 1001513"/>
                <a:gd name="connsiteY49" fmla="*/ 371475 h 1662113"/>
                <a:gd name="connsiteX50" fmla="*/ 930076 w 1001513"/>
                <a:gd name="connsiteY50" fmla="*/ 409575 h 1662113"/>
                <a:gd name="connsiteX51" fmla="*/ 844351 w 1001513"/>
                <a:gd name="connsiteY51" fmla="*/ 442913 h 1662113"/>
                <a:gd name="connsiteX52" fmla="*/ 801488 w 1001513"/>
                <a:gd name="connsiteY52" fmla="*/ 471488 h 1662113"/>
                <a:gd name="connsiteX53" fmla="*/ 749101 w 1001513"/>
                <a:gd name="connsiteY53" fmla="*/ 528638 h 1662113"/>
                <a:gd name="connsiteX54" fmla="*/ 711001 w 1001513"/>
                <a:gd name="connsiteY54" fmla="*/ 576263 h 1662113"/>
                <a:gd name="connsiteX55" fmla="*/ 706238 w 1001513"/>
                <a:gd name="connsiteY55" fmla="*/ 623888 h 1662113"/>
                <a:gd name="connsiteX56" fmla="*/ 691951 w 1001513"/>
                <a:gd name="connsiteY56" fmla="*/ 666750 h 1662113"/>
                <a:gd name="connsiteX57" fmla="*/ 701476 w 1001513"/>
                <a:gd name="connsiteY57" fmla="*/ 723900 h 1662113"/>
                <a:gd name="connsiteX58" fmla="*/ 749101 w 1001513"/>
                <a:gd name="connsiteY58" fmla="*/ 823913 h 1662113"/>
                <a:gd name="connsiteX59" fmla="*/ 725288 w 1001513"/>
                <a:gd name="connsiteY59" fmla="*/ 914400 h 1662113"/>
                <a:gd name="connsiteX60" fmla="*/ 682426 w 1001513"/>
                <a:gd name="connsiteY60" fmla="*/ 976313 h 1662113"/>
                <a:gd name="connsiteX61" fmla="*/ 606226 w 1001513"/>
                <a:gd name="connsiteY61" fmla="*/ 976313 h 1662113"/>
                <a:gd name="connsiteX62" fmla="*/ 501451 w 1001513"/>
                <a:gd name="connsiteY62" fmla="*/ 1000125 h 1662113"/>
                <a:gd name="connsiteX63" fmla="*/ 501451 w 1001513"/>
                <a:gd name="connsiteY63" fmla="*/ 1000125 h 1662113"/>
                <a:gd name="connsiteX64" fmla="*/ 463351 w 1001513"/>
                <a:gd name="connsiteY64" fmla="*/ 1085850 h 1662113"/>
                <a:gd name="connsiteX65" fmla="*/ 410963 w 1001513"/>
                <a:gd name="connsiteY65" fmla="*/ 1100138 h 1662113"/>
                <a:gd name="connsiteX66" fmla="*/ 382388 w 1001513"/>
                <a:gd name="connsiteY66" fmla="*/ 1123950 h 1662113"/>
                <a:gd name="connsiteX67" fmla="*/ 396676 w 1001513"/>
                <a:gd name="connsiteY67" fmla="*/ 1143000 h 1662113"/>
                <a:gd name="connsiteX68" fmla="*/ 396676 w 1001513"/>
                <a:gd name="connsiteY68" fmla="*/ 1176338 h 1662113"/>
                <a:gd name="connsiteX69" fmla="*/ 363338 w 1001513"/>
                <a:gd name="connsiteY69" fmla="*/ 1185863 h 1662113"/>
                <a:gd name="connsiteX70" fmla="*/ 334763 w 1001513"/>
                <a:gd name="connsiteY70" fmla="*/ 1200150 h 1662113"/>
                <a:gd name="connsiteX71" fmla="*/ 310951 w 1001513"/>
                <a:gd name="connsiteY71" fmla="*/ 1290638 h 1662113"/>
                <a:gd name="connsiteX72" fmla="*/ 253801 w 1001513"/>
                <a:gd name="connsiteY72" fmla="*/ 1319213 h 1662113"/>
                <a:gd name="connsiteX73" fmla="*/ 239513 w 1001513"/>
                <a:gd name="connsiteY73" fmla="*/ 1371600 h 1662113"/>
                <a:gd name="connsiteX74" fmla="*/ 282376 w 1001513"/>
                <a:gd name="connsiteY74" fmla="*/ 1409700 h 1662113"/>
                <a:gd name="connsiteX75" fmla="*/ 291901 w 1001513"/>
                <a:gd name="connsiteY75" fmla="*/ 1466850 h 1662113"/>
                <a:gd name="connsiteX76" fmla="*/ 239513 w 1001513"/>
                <a:gd name="connsiteY76" fmla="*/ 1504950 h 1662113"/>
                <a:gd name="connsiteX77" fmla="*/ 182363 w 1001513"/>
                <a:gd name="connsiteY77" fmla="*/ 1552575 h 1662113"/>
                <a:gd name="connsiteX78" fmla="*/ 163313 w 1001513"/>
                <a:gd name="connsiteY78" fmla="*/ 1571625 h 1662113"/>
                <a:gd name="connsiteX79" fmla="*/ 158551 w 1001513"/>
                <a:gd name="connsiteY79" fmla="*/ 1600200 h 1662113"/>
                <a:gd name="connsiteX80" fmla="*/ 139501 w 1001513"/>
                <a:gd name="connsiteY80" fmla="*/ 1662113 h 1662113"/>
                <a:gd name="connsiteX0" fmla="*/ 139501 w 1001513"/>
                <a:gd name="connsiteY0" fmla="*/ 1662113 h 1662113"/>
                <a:gd name="connsiteX1" fmla="*/ 72826 w 1001513"/>
                <a:gd name="connsiteY1" fmla="*/ 1657350 h 1662113"/>
                <a:gd name="connsiteX2" fmla="*/ 58538 w 1001513"/>
                <a:gd name="connsiteY2" fmla="*/ 1638300 h 1662113"/>
                <a:gd name="connsiteX3" fmla="*/ 44251 w 1001513"/>
                <a:gd name="connsiteY3" fmla="*/ 1614488 h 1662113"/>
                <a:gd name="connsiteX4" fmla="*/ 1388 w 1001513"/>
                <a:gd name="connsiteY4" fmla="*/ 1585913 h 1662113"/>
                <a:gd name="connsiteX5" fmla="*/ 1388 w 1001513"/>
                <a:gd name="connsiteY5" fmla="*/ 1538288 h 1662113"/>
                <a:gd name="connsiteX6" fmla="*/ 29963 w 1001513"/>
                <a:gd name="connsiteY6" fmla="*/ 1490663 h 1662113"/>
                <a:gd name="connsiteX7" fmla="*/ 44251 w 1001513"/>
                <a:gd name="connsiteY7" fmla="*/ 1433513 h 1662113"/>
                <a:gd name="connsiteX8" fmla="*/ 29963 w 1001513"/>
                <a:gd name="connsiteY8" fmla="*/ 1395413 h 1662113"/>
                <a:gd name="connsiteX9" fmla="*/ 29963 w 1001513"/>
                <a:gd name="connsiteY9" fmla="*/ 1395413 h 1662113"/>
                <a:gd name="connsiteX10" fmla="*/ 58538 w 1001513"/>
                <a:gd name="connsiteY10" fmla="*/ 1309688 h 1662113"/>
                <a:gd name="connsiteX11" fmla="*/ 77588 w 1001513"/>
                <a:gd name="connsiteY11" fmla="*/ 1266825 h 1662113"/>
                <a:gd name="connsiteX12" fmla="*/ 82351 w 1001513"/>
                <a:gd name="connsiteY12" fmla="*/ 1247775 h 1662113"/>
                <a:gd name="connsiteX13" fmla="*/ 87113 w 1001513"/>
                <a:gd name="connsiteY13" fmla="*/ 1128713 h 1662113"/>
                <a:gd name="connsiteX14" fmla="*/ 106163 w 1001513"/>
                <a:gd name="connsiteY14" fmla="*/ 966788 h 1662113"/>
                <a:gd name="connsiteX15" fmla="*/ 106163 w 1001513"/>
                <a:gd name="connsiteY15" fmla="*/ 814388 h 1662113"/>
                <a:gd name="connsiteX16" fmla="*/ 187126 w 1001513"/>
                <a:gd name="connsiteY16" fmla="*/ 800100 h 1662113"/>
                <a:gd name="connsiteX17" fmla="*/ 177601 w 1001513"/>
                <a:gd name="connsiteY17" fmla="*/ 752475 h 1662113"/>
                <a:gd name="connsiteX18" fmla="*/ 139501 w 1001513"/>
                <a:gd name="connsiteY18" fmla="*/ 723900 h 1662113"/>
                <a:gd name="connsiteX19" fmla="*/ 153788 w 1001513"/>
                <a:gd name="connsiteY19" fmla="*/ 690563 h 1662113"/>
                <a:gd name="connsiteX20" fmla="*/ 163313 w 1001513"/>
                <a:gd name="connsiteY20" fmla="*/ 595313 h 1662113"/>
                <a:gd name="connsiteX21" fmla="*/ 144263 w 1001513"/>
                <a:gd name="connsiteY21" fmla="*/ 495300 h 1662113"/>
                <a:gd name="connsiteX22" fmla="*/ 144263 w 1001513"/>
                <a:gd name="connsiteY22" fmla="*/ 466725 h 1662113"/>
                <a:gd name="connsiteX23" fmla="*/ 229988 w 1001513"/>
                <a:gd name="connsiteY23" fmla="*/ 276225 h 1662113"/>
                <a:gd name="connsiteX24" fmla="*/ 244276 w 1001513"/>
                <a:gd name="connsiteY24" fmla="*/ 219075 h 1662113"/>
                <a:gd name="connsiteX25" fmla="*/ 244276 w 1001513"/>
                <a:gd name="connsiteY25" fmla="*/ 138113 h 1662113"/>
                <a:gd name="connsiteX26" fmla="*/ 272851 w 1001513"/>
                <a:gd name="connsiteY26" fmla="*/ 109538 h 1662113"/>
                <a:gd name="connsiteX27" fmla="*/ 301426 w 1001513"/>
                <a:gd name="connsiteY27" fmla="*/ 123825 h 1662113"/>
                <a:gd name="connsiteX28" fmla="*/ 315713 w 1001513"/>
                <a:gd name="connsiteY28" fmla="*/ 100013 h 1662113"/>
                <a:gd name="connsiteX29" fmla="*/ 315713 w 1001513"/>
                <a:gd name="connsiteY29" fmla="*/ 57150 h 1662113"/>
                <a:gd name="connsiteX30" fmla="*/ 387151 w 1001513"/>
                <a:gd name="connsiteY30" fmla="*/ 0 h 1662113"/>
                <a:gd name="connsiteX31" fmla="*/ 415726 w 1001513"/>
                <a:gd name="connsiteY31" fmla="*/ 4763 h 1662113"/>
                <a:gd name="connsiteX32" fmla="*/ 477638 w 1001513"/>
                <a:gd name="connsiteY32" fmla="*/ 52388 h 1662113"/>
                <a:gd name="connsiteX33" fmla="*/ 510976 w 1001513"/>
                <a:gd name="connsiteY33" fmla="*/ 19050 h 1662113"/>
                <a:gd name="connsiteX34" fmla="*/ 558601 w 1001513"/>
                <a:gd name="connsiteY34" fmla="*/ 23813 h 1662113"/>
                <a:gd name="connsiteX35" fmla="*/ 591938 w 1001513"/>
                <a:gd name="connsiteY35" fmla="*/ 100013 h 1662113"/>
                <a:gd name="connsiteX36" fmla="*/ 596701 w 1001513"/>
                <a:gd name="connsiteY36" fmla="*/ 123825 h 1662113"/>
                <a:gd name="connsiteX37" fmla="*/ 658613 w 1001513"/>
                <a:gd name="connsiteY37" fmla="*/ 133350 h 1662113"/>
                <a:gd name="connsiteX38" fmla="*/ 687188 w 1001513"/>
                <a:gd name="connsiteY38" fmla="*/ 176213 h 1662113"/>
                <a:gd name="connsiteX39" fmla="*/ 753863 w 1001513"/>
                <a:gd name="connsiteY39" fmla="*/ 214313 h 1662113"/>
                <a:gd name="connsiteX40" fmla="*/ 791963 w 1001513"/>
                <a:gd name="connsiteY40" fmla="*/ 261938 h 1662113"/>
                <a:gd name="connsiteX41" fmla="*/ 725288 w 1001513"/>
                <a:gd name="connsiteY41" fmla="*/ 333375 h 1662113"/>
                <a:gd name="connsiteX42" fmla="*/ 725288 w 1001513"/>
                <a:gd name="connsiteY42" fmla="*/ 361950 h 1662113"/>
                <a:gd name="connsiteX43" fmla="*/ 815776 w 1001513"/>
                <a:gd name="connsiteY43" fmla="*/ 381000 h 1662113"/>
                <a:gd name="connsiteX44" fmla="*/ 815776 w 1001513"/>
                <a:gd name="connsiteY44" fmla="*/ 381000 h 1662113"/>
                <a:gd name="connsiteX45" fmla="*/ 882451 w 1001513"/>
                <a:gd name="connsiteY45" fmla="*/ 352425 h 1662113"/>
                <a:gd name="connsiteX46" fmla="*/ 934838 w 1001513"/>
                <a:gd name="connsiteY46" fmla="*/ 333375 h 1662113"/>
                <a:gd name="connsiteX47" fmla="*/ 972938 w 1001513"/>
                <a:gd name="connsiteY47" fmla="*/ 290513 h 1662113"/>
                <a:gd name="connsiteX48" fmla="*/ 1001513 w 1001513"/>
                <a:gd name="connsiteY48" fmla="*/ 290513 h 1662113"/>
                <a:gd name="connsiteX49" fmla="*/ 1001513 w 1001513"/>
                <a:gd name="connsiteY49" fmla="*/ 371475 h 1662113"/>
                <a:gd name="connsiteX50" fmla="*/ 930076 w 1001513"/>
                <a:gd name="connsiteY50" fmla="*/ 409575 h 1662113"/>
                <a:gd name="connsiteX51" fmla="*/ 844351 w 1001513"/>
                <a:gd name="connsiteY51" fmla="*/ 442913 h 1662113"/>
                <a:gd name="connsiteX52" fmla="*/ 801488 w 1001513"/>
                <a:gd name="connsiteY52" fmla="*/ 471488 h 1662113"/>
                <a:gd name="connsiteX53" fmla="*/ 749101 w 1001513"/>
                <a:gd name="connsiteY53" fmla="*/ 528638 h 1662113"/>
                <a:gd name="connsiteX54" fmla="*/ 711001 w 1001513"/>
                <a:gd name="connsiteY54" fmla="*/ 576263 h 1662113"/>
                <a:gd name="connsiteX55" fmla="*/ 706238 w 1001513"/>
                <a:gd name="connsiteY55" fmla="*/ 623888 h 1662113"/>
                <a:gd name="connsiteX56" fmla="*/ 701476 w 1001513"/>
                <a:gd name="connsiteY56" fmla="*/ 723900 h 1662113"/>
                <a:gd name="connsiteX57" fmla="*/ 749101 w 1001513"/>
                <a:gd name="connsiteY57" fmla="*/ 823913 h 1662113"/>
                <a:gd name="connsiteX58" fmla="*/ 725288 w 1001513"/>
                <a:gd name="connsiteY58" fmla="*/ 914400 h 1662113"/>
                <a:gd name="connsiteX59" fmla="*/ 682426 w 1001513"/>
                <a:gd name="connsiteY59" fmla="*/ 976313 h 1662113"/>
                <a:gd name="connsiteX60" fmla="*/ 606226 w 1001513"/>
                <a:gd name="connsiteY60" fmla="*/ 976313 h 1662113"/>
                <a:gd name="connsiteX61" fmla="*/ 501451 w 1001513"/>
                <a:gd name="connsiteY61" fmla="*/ 1000125 h 1662113"/>
                <a:gd name="connsiteX62" fmla="*/ 501451 w 1001513"/>
                <a:gd name="connsiteY62" fmla="*/ 1000125 h 1662113"/>
                <a:gd name="connsiteX63" fmla="*/ 463351 w 1001513"/>
                <a:gd name="connsiteY63" fmla="*/ 1085850 h 1662113"/>
                <a:gd name="connsiteX64" fmla="*/ 410963 w 1001513"/>
                <a:gd name="connsiteY64" fmla="*/ 1100138 h 1662113"/>
                <a:gd name="connsiteX65" fmla="*/ 382388 w 1001513"/>
                <a:gd name="connsiteY65" fmla="*/ 1123950 h 1662113"/>
                <a:gd name="connsiteX66" fmla="*/ 396676 w 1001513"/>
                <a:gd name="connsiteY66" fmla="*/ 1143000 h 1662113"/>
                <a:gd name="connsiteX67" fmla="*/ 396676 w 1001513"/>
                <a:gd name="connsiteY67" fmla="*/ 1176338 h 1662113"/>
                <a:gd name="connsiteX68" fmla="*/ 363338 w 1001513"/>
                <a:gd name="connsiteY68" fmla="*/ 1185863 h 1662113"/>
                <a:gd name="connsiteX69" fmla="*/ 334763 w 1001513"/>
                <a:gd name="connsiteY69" fmla="*/ 1200150 h 1662113"/>
                <a:gd name="connsiteX70" fmla="*/ 310951 w 1001513"/>
                <a:gd name="connsiteY70" fmla="*/ 1290638 h 1662113"/>
                <a:gd name="connsiteX71" fmla="*/ 253801 w 1001513"/>
                <a:gd name="connsiteY71" fmla="*/ 1319213 h 1662113"/>
                <a:gd name="connsiteX72" fmla="*/ 239513 w 1001513"/>
                <a:gd name="connsiteY72" fmla="*/ 1371600 h 1662113"/>
                <a:gd name="connsiteX73" fmla="*/ 282376 w 1001513"/>
                <a:gd name="connsiteY73" fmla="*/ 1409700 h 1662113"/>
                <a:gd name="connsiteX74" fmla="*/ 291901 w 1001513"/>
                <a:gd name="connsiteY74" fmla="*/ 1466850 h 1662113"/>
                <a:gd name="connsiteX75" fmla="*/ 239513 w 1001513"/>
                <a:gd name="connsiteY75" fmla="*/ 1504950 h 1662113"/>
                <a:gd name="connsiteX76" fmla="*/ 182363 w 1001513"/>
                <a:gd name="connsiteY76" fmla="*/ 1552575 h 1662113"/>
                <a:gd name="connsiteX77" fmla="*/ 163313 w 1001513"/>
                <a:gd name="connsiteY77" fmla="*/ 1571625 h 1662113"/>
                <a:gd name="connsiteX78" fmla="*/ 158551 w 1001513"/>
                <a:gd name="connsiteY78" fmla="*/ 1600200 h 1662113"/>
                <a:gd name="connsiteX79" fmla="*/ 139501 w 1001513"/>
                <a:gd name="connsiteY79" fmla="*/ 1662113 h 1662113"/>
                <a:gd name="connsiteX0" fmla="*/ 139501 w 1001513"/>
                <a:gd name="connsiteY0" fmla="*/ 1662113 h 1662113"/>
                <a:gd name="connsiteX1" fmla="*/ 72826 w 1001513"/>
                <a:gd name="connsiteY1" fmla="*/ 1657350 h 1662113"/>
                <a:gd name="connsiteX2" fmla="*/ 58538 w 1001513"/>
                <a:gd name="connsiteY2" fmla="*/ 1638300 h 1662113"/>
                <a:gd name="connsiteX3" fmla="*/ 44251 w 1001513"/>
                <a:gd name="connsiteY3" fmla="*/ 1614488 h 1662113"/>
                <a:gd name="connsiteX4" fmla="*/ 1388 w 1001513"/>
                <a:gd name="connsiteY4" fmla="*/ 1585913 h 1662113"/>
                <a:gd name="connsiteX5" fmla="*/ 1388 w 1001513"/>
                <a:gd name="connsiteY5" fmla="*/ 1538288 h 1662113"/>
                <a:gd name="connsiteX6" fmla="*/ 29963 w 1001513"/>
                <a:gd name="connsiteY6" fmla="*/ 1490663 h 1662113"/>
                <a:gd name="connsiteX7" fmla="*/ 44251 w 1001513"/>
                <a:gd name="connsiteY7" fmla="*/ 1433513 h 1662113"/>
                <a:gd name="connsiteX8" fmla="*/ 29963 w 1001513"/>
                <a:gd name="connsiteY8" fmla="*/ 1395413 h 1662113"/>
                <a:gd name="connsiteX9" fmla="*/ 29963 w 1001513"/>
                <a:gd name="connsiteY9" fmla="*/ 1395413 h 1662113"/>
                <a:gd name="connsiteX10" fmla="*/ 58538 w 1001513"/>
                <a:gd name="connsiteY10" fmla="*/ 1309688 h 1662113"/>
                <a:gd name="connsiteX11" fmla="*/ 77588 w 1001513"/>
                <a:gd name="connsiteY11" fmla="*/ 1266825 h 1662113"/>
                <a:gd name="connsiteX12" fmla="*/ 82351 w 1001513"/>
                <a:gd name="connsiteY12" fmla="*/ 1247775 h 1662113"/>
                <a:gd name="connsiteX13" fmla="*/ 87113 w 1001513"/>
                <a:gd name="connsiteY13" fmla="*/ 1128713 h 1662113"/>
                <a:gd name="connsiteX14" fmla="*/ 106163 w 1001513"/>
                <a:gd name="connsiteY14" fmla="*/ 966788 h 1662113"/>
                <a:gd name="connsiteX15" fmla="*/ 106163 w 1001513"/>
                <a:gd name="connsiteY15" fmla="*/ 814388 h 1662113"/>
                <a:gd name="connsiteX16" fmla="*/ 187126 w 1001513"/>
                <a:gd name="connsiteY16" fmla="*/ 800100 h 1662113"/>
                <a:gd name="connsiteX17" fmla="*/ 177601 w 1001513"/>
                <a:gd name="connsiteY17" fmla="*/ 752475 h 1662113"/>
                <a:gd name="connsiteX18" fmla="*/ 139501 w 1001513"/>
                <a:gd name="connsiteY18" fmla="*/ 723900 h 1662113"/>
                <a:gd name="connsiteX19" fmla="*/ 153788 w 1001513"/>
                <a:gd name="connsiteY19" fmla="*/ 690563 h 1662113"/>
                <a:gd name="connsiteX20" fmla="*/ 163313 w 1001513"/>
                <a:gd name="connsiteY20" fmla="*/ 595313 h 1662113"/>
                <a:gd name="connsiteX21" fmla="*/ 144263 w 1001513"/>
                <a:gd name="connsiteY21" fmla="*/ 495300 h 1662113"/>
                <a:gd name="connsiteX22" fmla="*/ 144263 w 1001513"/>
                <a:gd name="connsiteY22" fmla="*/ 466725 h 1662113"/>
                <a:gd name="connsiteX23" fmla="*/ 229988 w 1001513"/>
                <a:gd name="connsiteY23" fmla="*/ 276225 h 1662113"/>
                <a:gd name="connsiteX24" fmla="*/ 244276 w 1001513"/>
                <a:gd name="connsiteY24" fmla="*/ 219075 h 1662113"/>
                <a:gd name="connsiteX25" fmla="*/ 244276 w 1001513"/>
                <a:gd name="connsiteY25" fmla="*/ 138113 h 1662113"/>
                <a:gd name="connsiteX26" fmla="*/ 272851 w 1001513"/>
                <a:gd name="connsiteY26" fmla="*/ 109538 h 1662113"/>
                <a:gd name="connsiteX27" fmla="*/ 301426 w 1001513"/>
                <a:gd name="connsiteY27" fmla="*/ 123825 h 1662113"/>
                <a:gd name="connsiteX28" fmla="*/ 315713 w 1001513"/>
                <a:gd name="connsiteY28" fmla="*/ 100013 h 1662113"/>
                <a:gd name="connsiteX29" fmla="*/ 315713 w 1001513"/>
                <a:gd name="connsiteY29" fmla="*/ 57150 h 1662113"/>
                <a:gd name="connsiteX30" fmla="*/ 387151 w 1001513"/>
                <a:gd name="connsiteY30" fmla="*/ 0 h 1662113"/>
                <a:gd name="connsiteX31" fmla="*/ 415726 w 1001513"/>
                <a:gd name="connsiteY31" fmla="*/ 4763 h 1662113"/>
                <a:gd name="connsiteX32" fmla="*/ 477638 w 1001513"/>
                <a:gd name="connsiteY32" fmla="*/ 52388 h 1662113"/>
                <a:gd name="connsiteX33" fmla="*/ 510976 w 1001513"/>
                <a:gd name="connsiteY33" fmla="*/ 19050 h 1662113"/>
                <a:gd name="connsiteX34" fmla="*/ 558601 w 1001513"/>
                <a:gd name="connsiteY34" fmla="*/ 23813 h 1662113"/>
                <a:gd name="connsiteX35" fmla="*/ 591938 w 1001513"/>
                <a:gd name="connsiteY35" fmla="*/ 100013 h 1662113"/>
                <a:gd name="connsiteX36" fmla="*/ 596701 w 1001513"/>
                <a:gd name="connsiteY36" fmla="*/ 123825 h 1662113"/>
                <a:gd name="connsiteX37" fmla="*/ 658613 w 1001513"/>
                <a:gd name="connsiteY37" fmla="*/ 133350 h 1662113"/>
                <a:gd name="connsiteX38" fmla="*/ 687188 w 1001513"/>
                <a:gd name="connsiteY38" fmla="*/ 176213 h 1662113"/>
                <a:gd name="connsiteX39" fmla="*/ 753863 w 1001513"/>
                <a:gd name="connsiteY39" fmla="*/ 214313 h 1662113"/>
                <a:gd name="connsiteX40" fmla="*/ 791963 w 1001513"/>
                <a:gd name="connsiteY40" fmla="*/ 261938 h 1662113"/>
                <a:gd name="connsiteX41" fmla="*/ 725288 w 1001513"/>
                <a:gd name="connsiteY41" fmla="*/ 333375 h 1662113"/>
                <a:gd name="connsiteX42" fmla="*/ 725288 w 1001513"/>
                <a:gd name="connsiteY42" fmla="*/ 361950 h 1662113"/>
                <a:gd name="connsiteX43" fmla="*/ 815776 w 1001513"/>
                <a:gd name="connsiteY43" fmla="*/ 381000 h 1662113"/>
                <a:gd name="connsiteX44" fmla="*/ 815776 w 1001513"/>
                <a:gd name="connsiteY44" fmla="*/ 381000 h 1662113"/>
                <a:gd name="connsiteX45" fmla="*/ 882451 w 1001513"/>
                <a:gd name="connsiteY45" fmla="*/ 352425 h 1662113"/>
                <a:gd name="connsiteX46" fmla="*/ 934838 w 1001513"/>
                <a:gd name="connsiteY46" fmla="*/ 333375 h 1662113"/>
                <a:gd name="connsiteX47" fmla="*/ 972938 w 1001513"/>
                <a:gd name="connsiteY47" fmla="*/ 290513 h 1662113"/>
                <a:gd name="connsiteX48" fmla="*/ 1001513 w 1001513"/>
                <a:gd name="connsiteY48" fmla="*/ 290513 h 1662113"/>
                <a:gd name="connsiteX49" fmla="*/ 1001513 w 1001513"/>
                <a:gd name="connsiteY49" fmla="*/ 371475 h 1662113"/>
                <a:gd name="connsiteX50" fmla="*/ 930076 w 1001513"/>
                <a:gd name="connsiteY50" fmla="*/ 409575 h 1662113"/>
                <a:gd name="connsiteX51" fmla="*/ 844351 w 1001513"/>
                <a:gd name="connsiteY51" fmla="*/ 442913 h 1662113"/>
                <a:gd name="connsiteX52" fmla="*/ 801488 w 1001513"/>
                <a:gd name="connsiteY52" fmla="*/ 471488 h 1662113"/>
                <a:gd name="connsiteX53" fmla="*/ 749101 w 1001513"/>
                <a:gd name="connsiteY53" fmla="*/ 528638 h 1662113"/>
                <a:gd name="connsiteX54" fmla="*/ 711001 w 1001513"/>
                <a:gd name="connsiteY54" fmla="*/ 576263 h 1662113"/>
                <a:gd name="connsiteX55" fmla="*/ 706238 w 1001513"/>
                <a:gd name="connsiteY55" fmla="*/ 623888 h 1662113"/>
                <a:gd name="connsiteX56" fmla="*/ 701476 w 1001513"/>
                <a:gd name="connsiteY56" fmla="*/ 723900 h 1662113"/>
                <a:gd name="connsiteX57" fmla="*/ 749101 w 1001513"/>
                <a:gd name="connsiteY57" fmla="*/ 823913 h 1662113"/>
                <a:gd name="connsiteX58" fmla="*/ 725288 w 1001513"/>
                <a:gd name="connsiteY58" fmla="*/ 914400 h 1662113"/>
                <a:gd name="connsiteX59" fmla="*/ 682426 w 1001513"/>
                <a:gd name="connsiteY59" fmla="*/ 976313 h 1662113"/>
                <a:gd name="connsiteX60" fmla="*/ 606226 w 1001513"/>
                <a:gd name="connsiteY60" fmla="*/ 976313 h 1662113"/>
                <a:gd name="connsiteX61" fmla="*/ 501451 w 1001513"/>
                <a:gd name="connsiteY61" fmla="*/ 1000125 h 1662113"/>
                <a:gd name="connsiteX62" fmla="*/ 501451 w 1001513"/>
                <a:gd name="connsiteY62" fmla="*/ 1000125 h 1662113"/>
                <a:gd name="connsiteX63" fmla="*/ 463351 w 1001513"/>
                <a:gd name="connsiteY63" fmla="*/ 1085850 h 1662113"/>
                <a:gd name="connsiteX64" fmla="*/ 410963 w 1001513"/>
                <a:gd name="connsiteY64" fmla="*/ 1100138 h 1662113"/>
                <a:gd name="connsiteX65" fmla="*/ 382388 w 1001513"/>
                <a:gd name="connsiteY65" fmla="*/ 1123950 h 1662113"/>
                <a:gd name="connsiteX66" fmla="*/ 396676 w 1001513"/>
                <a:gd name="connsiteY66" fmla="*/ 1143000 h 1662113"/>
                <a:gd name="connsiteX67" fmla="*/ 396676 w 1001513"/>
                <a:gd name="connsiteY67" fmla="*/ 1176338 h 1662113"/>
                <a:gd name="connsiteX68" fmla="*/ 363338 w 1001513"/>
                <a:gd name="connsiteY68" fmla="*/ 1185863 h 1662113"/>
                <a:gd name="connsiteX69" fmla="*/ 334763 w 1001513"/>
                <a:gd name="connsiteY69" fmla="*/ 1200150 h 1662113"/>
                <a:gd name="connsiteX70" fmla="*/ 310951 w 1001513"/>
                <a:gd name="connsiteY70" fmla="*/ 1290638 h 1662113"/>
                <a:gd name="connsiteX71" fmla="*/ 253801 w 1001513"/>
                <a:gd name="connsiteY71" fmla="*/ 1319213 h 1662113"/>
                <a:gd name="connsiteX72" fmla="*/ 239513 w 1001513"/>
                <a:gd name="connsiteY72" fmla="*/ 1371600 h 1662113"/>
                <a:gd name="connsiteX73" fmla="*/ 282376 w 1001513"/>
                <a:gd name="connsiteY73" fmla="*/ 1409700 h 1662113"/>
                <a:gd name="connsiteX74" fmla="*/ 291901 w 1001513"/>
                <a:gd name="connsiteY74" fmla="*/ 1466850 h 1662113"/>
                <a:gd name="connsiteX75" fmla="*/ 239513 w 1001513"/>
                <a:gd name="connsiteY75" fmla="*/ 1504950 h 1662113"/>
                <a:gd name="connsiteX76" fmla="*/ 182363 w 1001513"/>
                <a:gd name="connsiteY76" fmla="*/ 1552575 h 1662113"/>
                <a:gd name="connsiteX77" fmla="*/ 163313 w 1001513"/>
                <a:gd name="connsiteY77" fmla="*/ 1571625 h 1662113"/>
                <a:gd name="connsiteX78" fmla="*/ 158551 w 1001513"/>
                <a:gd name="connsiteY78" fmla="*/ 1600200 h 1662113"/>
                <a:gd name="connsiteX79" fmla="*/ 139501 w 1001513"/>
                <a:gd name="connsiteY79" fmla="*/ 1662113 h 16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001513" h="1662113">
                  <a:moveTo>
                    <a:pt x="139501" y="1662113"/>
                  </a:moveTo>
                  <a:lnTo>
                    <a:pt x="72826" y="1657350"/>
                  </a:lnTo>
                  <a:lnTo>
                    <a:pt x="58538" y="1638300"/>
                  </a:lnTo>
                  <a:cubicBezTo>
                    <a:pt x="53153" y="1611375"/>
                    <a:pt x="61870" y="1614488"/>
                    <a:pt x="44251" y="1614488"/>
                  </a:cubicBezTo>
                  <a:cubicBezTo>
                    <a:pt x="0" y="1589904"/>
                    <a:pt x="1388" y="1607020"/>
                    <a:pt x="1388" y="1585913"/>
                  </a:cubicBezTo>
                  <a:lnTo>
                    <a:pt x="1388" y="1538288"/>
                  </a:lnTo>
                  <a:cubicBezTo>
                    <a:pt x="26291" y="1493463"/>
                    <a:pt x="13644" y="1506982"/>
                    <a:pt x="29963" y="1490663"/>
                  </a:cubicBezTo>
                  <a:lnTo>
                    <a:pt x="44251" y="1433513"/>
                  </a:lnTo>
                  <a:cubicBezTo>
                    <a:pt x="29338" y="1398716"/>
                    <a:pt x="29963" y="1412265"/>
                    <a:pt x="29963" y="1395413"/>
                  </a:cubicBezTo>
                  <a:lnTo>
                    <a:pt x="29963" y="1395413"/>
                  </a:lnTo>
                  <a:cubicBezTo>
                    <a:pt x="54835" y="1315825"/>
                    <a:pt x="41876" y="1343015"/>
                    <a:pt x="58538" y="1309688"/>
                  </a:cubicBezTo>
                  <a:cubicBezTo>
                    <a:pt x="64888" y="1295400"/>
                    <a:pt x="71975" y="1281418"/>
                    <a:pt x="77588" y="1266825"/>
                  </a:cubicBezTo>
                  <a:cubicBezTo>
                    <a:pt x="79938" y="1260716"/>
                    <a:pt x="82351" y="1247775"/>
                    <a:pt x="82351" y="1247775"/>
                  </a:cubicBezTo>
                  <a:cubicBezTo>
                    <a:pt x="88004" y="1157315"/>
                    <a:pt x="87113" y="1197025"/>
                    <a:pt x="87113" y="1128713"/>
                  </a:cubicBezTo>
                  <a:lnTo>
                    <a:pt x="106163" y="966788"/>
                  </a:lnTo>
                  <a:lnTo>
                    <a:pt x="106163" y="814388"/>
                  </a:lnTo>
                  <a:lnTo>
                    <a:pt x="187126" y="800100"/>
                  </a:lnTo>
                  <a:cubicBezTo>
                    <a:pt x="182205" y="750896"/>
                    <a:pt x="198317" y="752475"/>
                    <a:pt x="177601" y="752475"/>
                  </a:cubicBezTo>
                  <a:cubicBezTo>
                    <a:pt x="136661" y="732005"/>
                    <a:pt x="139501" y="747624"/>
                    <a:pt x="139501" y="723900"/>
                  </a:cubicBezTo>
                  <a:cubicBezTo>
                    <a:pt x="154498" y="693905"/>
                    <a:pt x="153788" y="705974"/>
                    <a:pt x="153788" y="690563"/>
                  </a:cubicBezTo>
                  <a:cubicBezTo>
                    <a:pt x="163869" y="604870"/>
                    <a:pt x="163313" y="636774"/>
                    <a:pt x="163313" y="595313"/>
                  </a:cubicBezTo>
                  <a:lnTo>
                    <a:pt x="144263" y="495300"/>
                  </a:lnTo>
                  <a:lnTo>
                    <a:pt x="144263" y="466725"/>
                  </a:lnTo>
                  <a:lnTo>
                    <a:pt x="229988" y="276225"/>
                  </a:lnTo>
                  <a:cubicBezTo>
                    <a:pt x="244694" y="222306"/>
                    <a:pt x="244276" y="241938"/>
                    <a:pt x="244276" y="219075"/>
                  </a:cubicBezTo>
                  <a:lnTo>
                    <a:pt x="244276" y="138113"/>
                  </a:lnTo>
                  <a:lnTo>
                    <a:pt x="272851" y="109538"/>
                  </a:lnTo>
                  <a:cubicBezTo>
                    <a:pt x="302932" y="119565"/>
                    <a:pt x="301426" y="109023"/>
                    <a:pt x="301426" y="123825"/>
                  </a:cubicBezTo>
                  <a:cubicBezTo>
                    <a:pt x="316665" y="103505"/>
                    <a:pt x="315713" y="112712"/>
                    <a:pt x="315713" y="100013"/>
                  </a:cubicBezTo>
                  <a:lnTo>
                    <a:pt x="315713" y="57150"/>
                  </a:lnTo>
                  <a:lnTo>
                    <a:pt x="387151" y="0"/>
                  </a:lnTo>
                  <a:lnTo>
                    <a:pt x="415726" y="4763"/>
                  </a:lnTo>
                  <a:cubicBezTo>
                    <a:pt x="474095" y="53404"/>
                    <a:pt x="448078" y="52388"/>
                    <a:pt x="477638" y="52388"/>
                  </a:cubicBezTo>
                  <a:lnTo>
                    <a:pt x="510976" y="19050"/>
                  </a:lnTo>
                  <a:lnTo>
                    <a:pt x="558601" y="23813"/>
                  </a:lnTo>
                  <a:lnTo>
                    <a:pt x="591938" y="100013"/>
                  </a:lnTo>
                  <a:lnTo>
                    <a:pt x="596701" y="123825"/>
                  </a:lnTo>
                  <a:lnTo>
                    <a:pt x="658613" y="133350"/>
                  </a:lnTo>
                  <a:lnTo>
                    <a:pt x="687188" y="176213"/>
                  </a:lnTo>
                  <a:lnTo>
                    <a:pt x="753863" y="214313"/>
                  </a:lnTo>
                  <a:lnTo>
                    <a:pt x="791963" y="261938"/>
                  </a:lnTo>
                  <a:lnTo>
                    <a:pt x="725288" y="333375"/>
                  </a:lnTo>
                  <a:lnTo>
                    <a:pt x="725288" y="361950"/>
                  </a:lnTo>
                  <a:lnTo>
                    <a:pt x="815776" y="381000"/>
                  </a:lnTo>
                  <a:lnTo>
                    <a:pt x="815776" y="381000"/>
                  </a:lnTo>
                  <a:lnTo>
                    <a:pt x="882451" y="352425"/>
                  </a:lnTo>
                  <a:cubicBezTo>
                    <a:pt x="932226" y="337493"/>
                    <a:pt x="918358" y="349859"/>
                    <a:pt x="934838" y="333375"/>
                  </a:cubicBezTo>
                  <a:cubicBezTo>
                    <a:pt x="969151" y="289260"/>
                    <a:pt x="950076" y="290513"/>
                    <a:pt x="972938" y="290513"/>
                  </a:cubicBezTo>
                  <a:lnTo>
                    <a:pt x="1001513" y="290513"/>
                  </a:lnTo>
                  <a:lnTo>
                    <a:pt x="1001513" y="371475"/>
                  </a:lnTo>
                  <a:lnTo>
                    <a:pt x="930076" y="409575"/>
                  </a:lnTo>
                  <a:cubicBezTo>
                    <a:pt x="846996" y="438897"/>
                    <a:pt x="869348" y="417911"/>
                    <a:pt x="844351" y="442913"/>
                  </a:cubicBezTo>
                  <a:lnTo>
                    <a:pt x="801488" y="471488"/>
                  </a:lnTo>
                  <a:lnTo>
                    <a:pt x="749101" y="528638"/>
                  </a:lnTo>
                  <a:lnTo>
                    <a:pt x="711001" y="576263"/>
                  </a:lnTo>
                  <a:lnTo>
                    <a:pt x="706238" y="623888"/>
                  </a:lnTo>
                  <a:lnTo>
                    <a:pt x="701476" y="723900"/>
                  </a:lnTo>
                  <a:lnTo>
                    <a:pt x="749101" y="823913"/>
                  </a:lnTo>
                  <a:lnTo>
                    <a:pt x="725288" y="914400"/>
                  </a:lnTo>
                  <a:cubicBezTo>
                    <a:pt x="685100" y="969659"/>
                    <a:pt x="696844" y="947475"/>
                    <a:pt x="682426" y="976313"/>
                  </a:cubicBezTo>
                  <a:lnTo>
                    <a:pt x="606226" y="976313"/>
                  </a:lnTo>
                  <a:lnTo>
                    <a:pt x="501451" y="1000125"/>
                  </a:lnTo>
                  <a:lnTo>
                    <a:pt x="501451" y="1000125"/>
                  </a:lnTo>
                  <a:lnTo>
                    <a:pt x="463351" y="1085850"/>
                  </a:lnTo>
                  <a:cubicBezTo>
                    <a:pt x="420792" y="1101810"/>
                    <a:pt x="438815" y="1100138"/>
                    <a:pt x="410963" y="1100138"/>
                  </a:cubicBezTo>
                  <a:lnTo>
                    <a:pt x="382388" y="1123950"/>
                  </a:lnTo>
                  <a:lnTo>
                    <a:pt x="396676" y="1143000"/>
                  </a:lnTo>
                  <a:lnTo>
                    <a:pt x="396676" y="1176338"/>
                  </a:lnTo>
                  <a:lnTo>
                    <a:pt x="363338" y="1185863"/>
                  </a:lnTo>
                  <a:lnTo>
                    <a:pt x="334763" y="1200150"/>
                  </a:lnTo>
                  <a:lnTo>
                    <a:pt x="310951" y="1290638"/>
                  </a:lnTo>
                  <a:cubicBezTo>
                    <a:pt x="257169" y="1319973"/>
                    <a:pt x="278454" y="1319213"/>
                    <a:pt x="253801" y="1319213"/>
                  </a:cubicBezTo>
                  <a:lnTo>
                    <a:pt x="239513" y="1371600"/>
                  </a:lnTo>
                  <a:cubicBezTo>
                    <a:pt x="278736" y="1410823"/>
                    <a:pt x="259652" y="1409700"/>
                    <a:pt x="282376" y="1409700"/>
                  </a:cubicBezTo>
                  <a:lnTo>
                    <a:pt x="291901" y="1466850"/>
                  </a:lnTo>
                  <a:lnTo>
                    <a:pt x="239513" y="1504950"/>
                  </a:lnTo>
                  <a:cubicBezTo>
                    <a:pt x="185951" y="1553643"/>
                    <a:pt x="210726" y="1552575"/>
                    <a:pt x="182363" y="1552575"/>
                  </a:cubicBezTo>
                  <a:lnTo>
                    <a:pt x="163313" y="1571625"/>
                  </a:lnTo>
                  <a:lnTo>
                    <a:pt x="158551" y="1600200"/>
                  </a:lnTo>
                  <a:lnTo>
                    <a:pt x="139501" y="166211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835696" y="6453336"/>
            <a:ext cx="150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>
                <a:latin typeface="+mj-lt"/>
              </a:rPr>
              <a:t>NCT01493544</a:t>
            </a:r>
            <a:endParaRPr lang="es-VE" b="1" dirty="0">
              <a:latin typeface="+mj-lt"/>
            </a:endParaRPr>
          </a:p>
        </p:txBody>
      </p:sp>
      <p:grpSp>
        <p:nvGrpSpPr>
          <p:cNvPr id="12" name="8 Grupo"/>
          <p:cNvGrpSpPr>
            <a:grpSpLocks/>
          </p:cNvGrpSpPr>
          <p:nvPr/>
        </p:nvGrpSpPr>
        <p:grpSpPr bwMode="auto">
          <a:xfrm>
            <a:off x="4932040" y="-315416"/>
            <a:ext cx="4211960" cy="1659489"/>
            <a:chOff x="2880360" y="438964"/>
            <a:chExt cx="3863340" cy="1659488"/>
          </a:xfrm>
          <a:noFill/>
        </p:grpSpPr>
        <p:sp>
          <p:nvSpPr>
            <p:cNvPr id="13" name="12 Rectángulo"/>
            <p:cNvSpPr/>
            <p:nvPr/>
          </p:nvSpPr>
          <p:spPr bwMode="auto">
            <a:xfrm>
              <a:off x="2880360" y="438964"/>
              <a:ext cx="3863340" cy="130333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>
                <a:defRPr/>
              </a:pPr>
              <a:r>
                <a:rPr lang="es-A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</a:t>
              </a:r>
              <a:r>
                <a:rPr lang="es-AR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ESTUDIO</a:t>
              </a:r>
              <a:r>
                <a:rPr lang="es-A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</a:p>
          </p:txBody>
        </p:sp>
        <p:pic>
          <p:nvPicPr>
            <p:cNvPr id="14" name="4 Imagen" descr="LOGO_PUM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5184" y="754380"/>
              <a:ext cx="2038516" cy="1344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075589"/>
              </p:ext>
            </p:extLst>
          </p:nvPr>
        </p:nvGraphicFramePr>
        <p:xfrm>
          <a:off x="143508" y="1412776"/>
          <a:ext cx="885698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12695350"/>
              </p:ext>
            </p:extLst>
          </p:nvPr>
        </p:nvGraphicFramePr>
        <p:xfrm>
          <a:off x="143508" y="4005064"/>
          <a:ext cx="885698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14824" y="-194465"/>
            <a:ext cx="5634387" cy="2124236"/>
          </a:xfrm>
        </p:spPr>
        <p:txBody>
          <a:bodyPr/>
          <a:lstStyle/>
          <a:p>
            <a:pPr algn="l"/>
            <a:r>
              <a:rPr lang="es-VE" sz="3200" dirty="0" smtClean="0">
                <a:solidFill>
                  <a:srgbClr val="FF6600"/>
                </a:solidFill>
              </a:rPr>
              <a:t>Proceso de obtención de la muestra</a:t>
            </a:r>
            <a:endParaRPr lang="es-VE" sz="3200" dirty="0">
              <a:solidFill>
                <a:srgbClr val="FF6600"/>
              </a:solidFill>
            </a:endParaRPr>
          </a:p>
        </p:txBody>
      </p:sp>
      <p:grpSp>
        <p:nvGrpSpPr>
          <p:cNvPr id="9" name="8 Grupo"/>
          <p:cNvGrpSpPr>
            <a:grpSpLocks/>
          </p:cNvGrpSpPr>
          <p:nvPr/>
        </p:nvGrpSpPr>
        <p:grpSpPr bwMode="auto">
          <a:xfrm>
            <a:off x="5952186" y="260648"/>
            <a:ext cx="3100726" cy="715295"/>
            <a:chOff x="2880360" y="729969"/>
            <a:chExt cx="3863340" cy="1368483"/>
          </a:xfrm>
          <a:noFill/>
        </p:grpSpPr>
        <p:sp>
          <p:nvSpPr>
            <p:cNvPr id="10" name="12 Rectángulo"/>
            <p:cNvSpPr/>
            <p:nvPr/>
          </p:nvSpPr>
          <p:spPr bwMode="auto">
            <a:xfrm>
              <a:off x="2880360" y="729969"/>
              <a:ext cx="3863340" cy="130333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s-AR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 </a:t>
              </a:r>
              <a:r>
                <a:rPr lang="es-AR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ESTUDIO</a:t>
              </a:r>
              <a:r>
                <a:rPr lang="es-AR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</a:p>
          </p:txBody>
        </p:sp>
        <p:pic>
          <p:nvPicPr>
            <p:cNvPr id="11" name="4 Imagen" descr="LOGO_PUMA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05184" y="754379"/>
              <a:ext cx="1838626" cy="13440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6980666" y="4221088"/>
            <a:ext cx="1700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</a:rPr>
              <a:t>ARGENTINA</a:t>
            </a:r>
            <a:endParaRPr lang="es-A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4427" y="1616478"/>
            <a:ext cx="1953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tx2">
                    <a:lumMod val="75000"/>
                  </a:schemeClr>
                </a:solidFill>
              </a:rPr>
              <a:t>LATINO AMÉRICA </a:t>
            </a:r>
            <a:endParaRPr lang="es-A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7166" y="5945991"/>
            <a:ext cx="17455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37 Pacientes rehusaron cuestionario PUMA, solo cuestionario mínimo </a:t>
            </a:r>
            <a:endParaRPr lang="es-AR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2370" y="5945991"/>
            <a:ext cx="17455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15 Pacientes excluidos por violación de protocolo</a:t>
            </a:r>
            <a:endParaRPr lang="es-AR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76256" y="3319825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203 Pacientes no incluidos por espirometría (negación o calidad)</a:t>
            </a:r>
            <a:endParaRPr lang="es-AR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3319825"/>
            <a:ext cx="17455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1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7 Pacientes rehusaron cuestionario PUMA completo</a:t>
            </a:r>
            <a:endParaRPr lang="es-AR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5736" y="3344942"/>
            <a:ext cx="1961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100 Pacientes excluidos </a:t>
            </a:r>
          </a:p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por violación de </a:t>
            </a:r>
          </a:p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protocolo</a:t>
            </a:r>
          </a:p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17 con criterios de exclusión</a:t>
            </a:r>
            <a:endParaRPr lang="es-AR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1979712" y="5877272"/>
            <a:ext cx="504056" cy="300082"/>
          </a:xfrm>
          <a:prstGeom prst="bentConnector3">
            <a:avLst>
              <a:gd name="adj1" fmla="val -1444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4077374" y="5877272"/>
            <a:ext cx="504056" cy="300082"/>
          </a:xfrm>
          <a:prstGeom prst="bentConnector3">
            <a:avLst>
              <a:gd name="adj1" fmla="val -1444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6350371" y="5877272"/>
            <a:ext cx="504056" cy="300082"/>
          </a:xfrm>
          <a:prstGeom prst="bentConnector3">
            <a:avLst>
              <a:gd name="adj1" fmla="val -1444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1979712" y="3344942"/>
            <a:ext cx="504056" cy="300082"/>
          </a:xfrm>
          <a:prstGeom prst="bentConnector3">
            <a:avLst>
              <a:gd name="adj1" fmla="val -1444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077374" y="3344942"/>
            <a:ext cx="504056" cy="300082"/>
          </a:xfrm>
          <a:prstGeom prst="bentConnector3">
            <a:avLst>
              <a:gd name="adj1" fmla="val -1444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6350371" y="3344942"/>
            <a:ext cx="504056" cy="300082"/>
          </a:xfrm>
          <a:prstGeom prst="bentConnector3">
            <a:avLst>
              <a:gd name="adj1" fmla="val -1444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84089" y="5877272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100" dirty="0" smtClean="0">
                <a:solidFill>
                  <a:schemeClr val="tx2">
                    <a:lumMod val="75000"/>
                  </a:schemeClr>
                </a:solidFill>
              </a:rPr>
              <a:t>8 Pacientes no incluidos por espirometría (negación o calidad)</a:t>
            </a:r>
            <a:endParaRPr lang="es-AR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15 CuadroTexto"/>
          <p:cNvSpPr txBox="1"/>
          <p:nvPr/>
        </p:nvSpPr>
        <p:spPr>
          <a:xfrm>
            <a:off x="1979712" y="6538992"/>
            <a:ext cx="5185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1600" dirty="0" smtClean="0">
                <a:solidFill>
                  <a:prstClr val="black"/>
                </a:solidFill>
                <a:latin typeface="Calibri"/>
              </a:rPr>
              <a:t>Estudio PUMA -AZ- NCT01493544</a:t>
            </a:r>
            <a:endParaRPr lang="es-VE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6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70" t="58375" r="3370"/>
          <a:stretch>
            <a:fillRect/>
          </a:stretch>
        </p:blipFill>
        <p:spPr bwMode="auto">
          <a:xfrm>
            <a:off x="0" y="2852936"/>
            <a:ext cx="9144000" cy="227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 dirty="0">
                <a:solidFill>
                  <a:srgbClr val="FF6600"/>
                </a:solidFill>
                <a:latin typeface="Candara" pitchFamily="34" charset="0"/>
              </a:rPr>
              <a:t>Proyecto PUMA</a:t>
            </a:r>
            <a:br>
              <a:rPr lang="es-VE" sz="3600" b="1" dirty="0">
                <a:solidFill>
                  <a:srgbClr val="FF6600"/>
                </a:solidFill>
                <a:latin typeface="Candara" pitchFamily="34" charset="0"/>
              </a:rPr>
            </a:br>
            <a:r>
              <a:rPr lang="es-VE" sz="3600" b="1" dirty="0" smtClean="0">
                <a:solidFill>
                  <a:srgbClr val="FF6600"/>
                </a:solidFill>
                <a:latin typeface="Candara" pitchFamily="34" charset="0"/>
              </a:rPr>
              <a:t>Reclutamiento</a:t>
            </a:r>
            <a:endParaRPr lang="es-VE" sz="32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2060848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Tasas de respuestas totales y por país</a:t>
            </a:r>
            <a:endParaRPr lang="es-AR" sz="22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 dirty="0" smtClean="0">
                <a:solidFill>
                  <a:srgbClr val="FF6600"/>
                </a:solidFill>
                <a:latin typeface="Candara" pitchFamily="34" charset="0"/>
              </a:rPr>
              <a:t>Reclutamiento</a:t>
            </a:r>
            <a:endParaRPr lang="es-VE" sz="32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graphicFrame>
        <p:nvGraphicFramePr>
          <p:cNvPr id="27853" name="Group 205"/>
          <p:cNvGraphicFramePr>
            <a:graphicFrameLocks noGrp="1"/>
          </p:cNvGraphicFramePr>
          <p:nvPr/>
        </p:nvGraphicFramePr>
        <p:xfrm>
          <a:off x="323528" y="3573016"/>
          <a:ext cx="8542337" cy="2658110"/>
        </p:xfrm>
        <a:graphic>
          <a:graphicData uri="http://schemas.openxmlformats.org/drawingml/2006/table">
            <a:tbl>
              <a:tblPr/>
              <a:tblGrid>
                <a:gridCol w="2017696"/>
                <a:gridCol w="1500198"/>
                <a:gridCol w="1363668"/>
                <a:gridCol w="1212850"/>
                <a:gridCol w="1350963"/>
                <a:gridCol w="1096962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V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Argentina </a:t>
                      </a:r>
                      <a:endParaRPr kumimoji="0" lang="es-VE" sz="1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Colombia </a:t>
                      </a:r>
                      <a:endParaRPr kumimoji="0" lang="es-VE" sz="1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Uruguay </a:t>
                      </a:r>
                      <a:endParaRPr kumimoji="0" lang="es-VE" sz="1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Venezuela </a:t>
                      </a:r>
                      <a:endParaRPr kumimoji="0" lang="es-VE" sz="1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VE" sz="1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Tiempo para reclutamiento,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desde el primer al último sujeto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 meses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 meses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 meses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meses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meses (max)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Tamaño final de la muestra  (pacientes reclutados)</a:t>
                      </a:r>
                      <a:endParaRPr kumimoji="0" lang="es-VE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(26,5)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(25,0)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(5,9)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(42,6)</a:t>
                      </a:r>
                      <a:endParaRPr kumimoji="0" lang="es-VE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(100,0)</a:t>
                      </a:r>
                      <a:endParaRPr kumimoji="0" lang="es-VE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148478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Centros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817563" lvl="1" indent="-360363">
              <a:buFont typeface="Arial" pitchFamily="34" charset="0"/>
              <a:buChar char="•"/>
            </a:pPr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57 centros en total </a:t>
            </a:r>
          </a:p>
          <a:p>
            <a:pPr marL="1274763" lvl="2" indent="-360363">
              <a:buFont typeface="Arial" pitchFamily="34" charset="0"/>
              <a:buChar char="•"/>
            </a:pPr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 en Argentina</a:t>
            </a:r>
          </a:p>
          <a:p>
            <a:pPr marL="1274763" lvl="2" indent="-360363">
              <a:buFont typeface="Arial" pitchFamily="34" charset="0"/>
              <a:buChar char="•"/>
            </a:pPr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en Colombia</a:t>
            </a:r>
          </a:p>
          <a:p>
            <a:pPr marL="1274763" lvl="2" indent="-360363">
              <a:buFont typeface="Arial" pitchFamily="34" charset="0"/>
              <a:buChar char="•"/>
            </a:pPr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en Uruguay</a:t>
            </a:r>
          </a:p>
          <a:p>
            <a:pPr marL="1274763" lvl="2" indent="-360363">
              <a:buFont typeface="Arial" pitchFamily="34" charset="0"/>
              <a:buChar char="•"/>
            </a:pPr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 en Venezuela</a:t>
            </a:r>
          </a:p>
          <a:p>
            <a:pPr marL="817563" lvl="1" indent="-360363">
              <a:buFont typeface="Arial" pitchFamily="34" charset="0"/>
              <a:buChar char="•"/>
            </a:pPr>
            <a:endPara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A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4000" dirty="0" smtClean="0">
                <a:solidFill>
                  <a:srgbClr val="FF6600"/>
                </a:solidFill>
              </a:rPr>
              <a:t>Estudio PUMA</a:t>
            </a:r>
            <a:br>
              <a:rPr lang="es-VE" sz="4000" dirty="0" smtClean="0">
                <a:solidFill>
                  <a:srgbClr val="FF6600"/>
                </a:solidFill>
              </a:rPr>
            </a:br>
            <a:r>
              <a:rPr lang="es-VE" sz="4000" dirty="0" smtClean="0">
                <a:solidFill>
                  <a:srgbClr val="FF6600"/>
                </a:solidFill>
              </a:rPr>
              <a:t>Proceso de obtención de la muestra</a:t>
            </a:r>
            <a:endParaRPr lang="es-VE" sz="4000" dirty="0">
              <a:solidFill>
                <a:srgbClr val="FF66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VE" b="1" dirty="0" smtClean="0">
                <a:solidFill>
                  <a:srgbClr val="FF6600"/>
                </a:solidFill>
                <a:latin typeface="Candara" pitchFamily="34" charset="0"/>
              </a:rPr>
              <a:t>Proyecto PUMA en Argentina</a:t>
            </a:r>
            <a:endParaRPr lang="es-AR" dirty="0"/>
          </a:p>
        </p:txBody>
      </p:sp>
      <p:grpSp>
        <p:nvGrpSpPr>
          <p:cNvPr id="4" name="40 Grupo"/>
          <p:cNvGrpSpPr>
            <a:grpSpLocks/>
          </p:cNvGrpSpPr>
          <p:nvPr/>
        </p:nvGrpSpPr>
        <p:grpSpPr bwMode="auto">
          <a:xfrm>
            <a:off x="164083" y="1412776"/>
            <a:ext cx="4479925" cy="5045075"/>
            <a:chOff x="2814414" y="764704"/>
            <a:chExt cx="4885709" cy="5688632"/>
          </a:xfrm>
        </p:grpSpPr>
        <p:pic>
          <p:nvPicPr>
            <p:cNvPr id="5" name="Picture 9" descr="E:\mapa arg.gif"/>
            <p:cNvPicPr>
              <a:picLocks noChangeAspect="1" noChangeArrowheads="1"/>
            </p:cNvPicPr>
            <p:nvPr/>
          </p:nvPicPr>
          <p:blipFill>
            <a:blip r:embed="rId2" cstate="print"/>
            <a:srcRect t="5327" r="-1212"/>
            <a:stretch>
              <a:fillRect/>
            </a:stretch>
          </p:blipFill>
          <p:spPr bwMode="auto">
            <a:xfrm>
              <a:off x="3563888" y="764704"/>
              <a:ext cx="3636615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38 Grupo"/>
            <p:cNvGrpSpPr>
              <a:grpSpLocks/>
            </p:cNvGrpSpPr>
            <p:nvPr/>
          </p:nvGrpSpPr>
          <p:grpSpPr bwMode="auto">
            <a:xfrm>
              <a:off x="2814414" y="849609"/>
              <a:ext cx="4885709" cy="3700259"/>
              <a:chOff x="1596379" y="760863"/>
              <a:chExt cx="5689686" cy="4172631"/>
            </a:xfrm>
          </p:grpSpPr>
          <p:sp>
            <p:nvSpPr>
              <p:cNvPr id="7" name="6 Rectángulo"/>
              <p:cNvSpPr/>
              <p:nvPr/>
            </p:nvSpPr>
            <p:spPr bwMode="auto">
              <a:xfrm>
                <a:off x="5553527" y="3058715"/>
                <a:ext cx="1432805" cy="56209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/>
                  <a:t>CABA: 13 centros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 bwMode="auto">
              <a:xfrm>
                <a:off x="5560472" y="760863"/>
                <a:ext cx="1219793" cy="5744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/>
                  <a:t>Misiones: 1 centro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 bwMode="auto">
              <a:xfrm>
                <a:off x="1645857" y="1484786"/>
                <a:ext cx="1197952" cy="63581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/>
                  <a:t>Tucumán: 3 centros</a:t>
                </a:r>
              </a:p>
            </p:txBody>
          </p:sp>
          <p:sp>
            <p:nvSpPr>
              <p:cNvPr id="10" name="9 Rectángulo"/>
              <p:cNvSpPr/>
              <p:nvPr/>
            </p:nvSpPr>
            <p:spPr bwMode="auto">
              <a:xfrm>
                <a:off x="1596379" y="2771485"/>
                <a:ext cx="1253977" cy="5744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/>
                  <a:t>Mendoza: 1 centro</a:t>
                </a:r>
              </a:p>
            </p:txBody>
          </p:sp>
          <p:sp>
            <p:nvSpPr>
              <p:cNvPr id="11" name="10 Rectángulo"/>
              <p:cNvSpPr/>
              <p:nvPr/>
            </p:nvSpPr>
            <p:spPr bwMode="auto">
              <a:xfrm>
                <a:off x="4860031" y="4293097"/>
                <a:ext cx="1320764" cy="64039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 err="1"/>
                  <a:t>Pcia</a:t>
                </a:r>
                <a:r>
                  <a:rPr lang="es-AR" sz="1200" dirty="0"/>
                  <a:t>. BA: 9 centros*</a:t>
                </a:r>
              </a:p>
            </p:txBody>
          </p:sp>
          <p:cxnSp>
            <p:nvCxnSpPr>
              <p:cNvPr id="12" name="19 Conector recto"/>
              <p:cNvCxnSpPr>
                <a:cxnSpLocks noChangeShapeType="1"/>
              </p:cNvCxnSpPr>
              <p:nvPr/>
            </p:nvCxnSpPr>
            <p:spPr bwMode="auto">
              <a:xfrm flipH="1">
                <a:off x="5823481" y="1233522"/>
                <a:ext cx="216024" cy="54006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21 Conector recto"/>
              <p:cNvCxnSpPr>
                <a:cxnSpLocks noChangeShapeType="1"/>
              </p:cNvCxnSpPr>
              <p:nvPr/>
            </p:nvCxnSpPr>
            <p:spPr bwMode="auto">
              <a:xfrm flipH="1" flipV="1">
                <a:off x="5058599" y="3250204"/>
                <a:ext cx="702623" cy="14361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" name="23 Conector recto"/>
              <p:cNvCxnSpPr>
                <a:cxnSpLocks noChangeShapeType="1"/>
              </p:cNvCxnSpPr>
              <p:nvPr/>
            </p:nvCxnSpPr>
            <p:spPr bwMode="auto">
              <a:xfrm flipH="1" flipV="1">
                <a:off x="4644008" y="3501008"/>
                <a:ext cx="216024" cy="7920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" name="25 Conector recto"/>
              <p:cNvCxnSpPr>
                <a:cxnSpLocks noChangeShapeType="1"/>
              </p:cNvCxnSpPr>
              <p:nvPr/>
            </p:nvCxnSpPr>
            <p:spPr bwMode="auto">
              <a:xfrm flipV="1">
                <a:off x="2850354" y="3058716"/>
                <a:ext cx="602249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" name="27 Conector recto"/>
              <p:cNvCxnSpPr>
                <a:cxnSpLocks noChangeShapeType="1"/>
              </p:cNvCxnSpPr>
              <p:nvPr/>
            </p:nvCxnSpPr>
            <p:spPr bwMode="auto">
              <a:xfrm flipV="1">
                <a:off x="2843808" y="1772818"/>
                <a:ext cx="1008111" cy="6808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" name="16 Rectángulo"/>
              <p:cNvSpPr/>
              <p:nvPr/>
            </p:nvSpPr>
            <p:spPr bwMode="auto">
              <a:xfrm>
                <a:off x="5796134" y="2005533"/>
                <a:ext cx="1489931" cy="63137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 err="1"/>
                  <a:t>Sta</a:t>
                </a:r>
                <a:r>
                  <a:rPr lang="es-AR" sz="1200" dirty="0"/>
                  <a:t> Fe: 3 centros</a:t>
                </a:r>
              </a:p>
            </p:txBody>
          </p:sp>
          <p:cxnSp>
            <p:nvCxnSpPr>
              <p:cNvPr id="18" name="32 Conector recto"/>
              <p:cNvCxnSpPr>
                <a:cxnSpLocks noChangeShapeType="1"/>
              </p:cNvCxnSpPr>
              <p:nvPr/>
            </p:nvCxnSpPr>
            <p:spPr bwMode="auto">
              <a:xfrm flipH="1">
                <a:off x="4572003" y="2321223"/>
                <a:ext cx="1224132" cy="31569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827584" y="6580187"/>
            <a:ext cx="7900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 b="0" dirty="0"/>
              <a:t>* Quilmes, </a:t>
            </a:r>
            <a:r>
              <a:rPr lang="es-AR" sz="1200" b="0" dirty="0" err="1"/>
              <a:t>Ezeiza</a:t>
            </a:r>
            <a:r>
              <a:rPr lang="es-AR" sz="1200" b="0" dirty="0"/>
              <a:t>, Escobar, Martínez, Ramos Mejía, Los Polvorines, </a:t>
            </a:r>
            <a:r>
              <a:rPr lang="es-AR" sz="1200" b="0" dirty="0" err="1"/>
              <a:t>Chivilcoy</a:t>
            </a:r>
            <a:r>
              <a:rPr lang="es-AR" sz="1200" b="0" dirty="0"/>
              <a:t> (2 centros) y Pergamino</a:t>
            </a:r>
          </a:p>
        </p:txBody>
      </p:sp>
      <p:grpSp>
        <p:nvGrpSpPr>
          <p:cNvPr id="20" name="40 Grupo"/>
          <p:cNvGrpSpPr>
            <a:grpSpLocks/>
          </p:cNvGrpSpPr>
          <p:nvPr/>
        </p:nvGrpSpPr>
        <p:grpSpPr bwMode="auto">
          <a:xfrm>
            <a:off x="4888359" y="1480269"/>
            <a:ext cx="4148137" cy="5045075"/>
            <a:chOff x="2814414" y="764704"/>
            <a:chExt cx="4524439" cy="5688632"/>
          </a:xfrm>
        </p:grpSpPr>
        <p:pic>
          <p:nvPicPr>
            <p:cNvPr id="21" name="Picture 9" descr="E:\mapa arg.gif"/>
            <p:cNvPicPr>
              <a:picLocks noChangeAspect="1" noChangeArrowheads="1"/>
            </p:cNvPicPr>
            <p:nvPr/>
          </p:nvPicPr>
          <p:blipFill>
            <a:blip r:embed="rId2" cstate="print"/>
            <a:srcRect t="5327" r="-1212"/>
            <a:stretch>
              <a:fillRect/>
            </a:stretch>
          </p:blipFill>
          <p:spPr bwMode="auto">
            <a:xfrm>
              <a:off x="3563888" y="764704"/>
              <a:ext cx="3636615" cy="568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38 Grupo"/>
            <p:cNvGrpSpPr>
              <a:grpSpLocks/>
            </p:cNvGrpSpPr>
            <p:nvPr/>
          </p:nvGrpSpPr>
          <p:grpSpPr bwMode="auto">
            <a:xfrm>
              <a:off x="2814414" y="849609"/>
              <a:ext cx="4524439" cy="3735818"/>
              <a:chOff x="1596379" y="760863"/>
              <a:chExt cx="5268966" cy="4212730"/>
            </a:xfrm>
          </p:grpSpPr>
          <p:sp>
            <p:nvSpPr>
              <p:cNvPr id="23" name="22 Rectángulo"/>
              <p:cNvSpPr/>
              <p:nvPr/>
            </p:nvSpPr>
            <p:spPr bwMode="auto">
              <a:xfrm>
                <a:off x="5553526" y="3058715"/>
                <a:ext cx="1035647" cy="6702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/>
                  <a:t>CABA</a:t>
                </a:r>
                <a:r>
                  <a:rPr lang="es-AR" sz="1200" dirty="0" smtClean="0"/>
                  <a:t>:</a:t>
                </a:r>
              </a:p>
              <a:p>
                <a:pPr algn="ctr">
                  <a:defRPr/>
                </a:pPr>
                <a:r>
                  <a:rPr lang="es-AR" sz="1200" dirty="0" smtClean="0"/>
                  <a:t>188</a:t>
                </a:r>
                <a:endParaRPr lang="es-AR" sz="1200" dirty="0"/>
              </a:p>
            </p:txBody>
          </p:sp>
          <p:sp>
            <p:nvSpPr>
              <p:cNvPr id="24" name="23 Rectángulo"/>
              <p:cNvSpPr/>
              <p:nvPr/>
            </p:nvSpPr>
            <p:spPr bwMode="auto">
              <a:xfrm>
                <a:off x="5560473" y="760863"/>
                <a:ext cx="1304872" cy="5744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/>
                  <a:t>Misiones: 34</a:t>
                </a:r>
              </a:p>
            </p:txBody>
          </p:sp>
          <p:sp>
            <p:nvSpPr>
              <p:cNvPr id="25" name="24 Rectángulo"/>
              <p:cNvSpPr/>
              <p:nvPr/>
            </p:nvSpPr>
            <p:spPr bwMode="auto">
              <a:xfrm>
                <a:off x="1645857" y="1484785"/>
                <a:ext cx="1197951" cy="7122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 smtClean="0"/>
                  <a:t>Tucumán: </a:t>
                </a:r>
                <a:r>
                  <a:rPr lang="es-AR" sz="1200" dirty="0"/>
                  <a:t>32</a:t>
                </a:r>
              </a:p>
            </p:txBody>
          </p:sp>
          <p:sp>
            <p:nvSpPr>
              <p:cNvPr id="26" name="25 Rectángulo"/>
              <p:cNvSpPr/>
              <p:nvPr/>
            </p:nvSpPr>
            <p:spPr bwMode="auto">
              <a:xfrm>
                <a:off x="1596379" y="2771485"/>
                <a:ext cx="1253977" cy="5744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/>
                  <a:t>Mendoza: 23</a:t>
                </a:r>
              </a:p>
            </p:txBody>
          </p:sp>
          <p:sp>
            <p:nvSpPr>
              <p:cNvPr id="27" name="26 Rectángulo"/>
              <p:cNvSpPr/>
              <p:nvPr/>
            </p:nvSpPr>
            <p:spPr bwMode="auto">
              <a:xfrm>
                <a:off x="4860031" y="4293096"/>
                <a:ext cx="1101941" cy="68049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 err="1"/>
                  <a:t>Pcia</a:t>
                </a:r>
                <a:r>
                  <a:rPr lang="es-AR" sz="1200" dirty="0"/>
                  <a:t>. BA: 124</a:t>
                </a:r>
              </a:p>
            </p:txBody>
          </p:sp>
          <p:cxnSp>
            <p:nvCxnSpPr>
              <p:cNvPr id="28" name="19 Conector recto"/>
              <p:cNvCxnSpPr>
                <a:cxnSpLocks noChangeShapeType="1"/>
              </p:cNvCxnSpPr>
              <p:nvPr/>
            </p:nvCxnSpPr>
            <p:spPr bwMode="auto">
              <a:xfrm flipH="1">
                <a:off x="5823481" y="1233522"/>
                <a:ext cx="216024" cy="54006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9" name="21 Conector recto"/>
              <p:cNvCxnSpPr>
                <a:cxnSpLocks noChangeShapeType="1"/>
              </p:cNvCxnSpPr>
              <p:nvPr/>
            </p:nvCxnSpPr>
            <p:spPr bwMode="auto">
              <a:xfrm flipH="1" flipV="1">
                <a:off x="5058599" y="3250204"/>
                <a:ext cx="702623" cy="14361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" name="23 Conector recto"/>
              <p:cNvCxnSpPr>
                <a:cxnSpLocks noChangeShapeType="1"/>
              </p:cNvCxnSpPr>
              <p:nvPr/>
            </p:nvCxnSpPr>
            <p:spPr bwMode="auto">
              <a:xfrm flipH="1" flipV="1">
                <a:off x="4644008" y="3501008"/>
                <a:ext cx="216024" cy="7920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1" name="25 Conector recto"/>
              <p:cNvCxnSpPr>
                <a:cxnSpLocks noChangeShapeType="1"/>
              </p:cNvCxnSpPr>
              <p:nvPr/>
            </p:nvCxnSpPr>
            <p:spPr bwMode="auto">
              <a:xfrm flipV="1">
                <a:off x="2850354" y="3058716"/>
                <a:ext cx="602249" cy="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2" name="27 Conector recto"/>
              <p:cNvCxnSpPr>
                <a:cxnSpLocks noChangeShapeType="1"/>
              </p:cNvCxnSpPr>
              <p:nvPr/>
            </p:nvCxnSpPr>
            <p:spPr bwMode="auto">
              <a:xfrm flipV="1">
                <a:off x="2843808" y="1772818"/>
                <a:ext cx="1008111" cy="6808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" name="32 Rectángulo"/>
              <p:cNvSpPr/>
              <p:nvPr/>
            </p:nvSpPr>
            <p:spPr bwMode="auto">
              <a:xfrm>
                <a:off x="5796135" y="2005533"/>
                <a:ext cx="968835" cy="6313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s-AR" sz="1200" dirty="0" err="1"/>
                  <a:t>Sta</a:t>
                </a:r>
                <a:r>
                  <a:rPr lang="es-AR" sz="1200" dirty="0"/>
                  <a:t> Fe: 55</a:t>
                </a:r>
              </a:p>
            </p:txBody>
          </p:sp>
          <p:cxnSp>
            <p:nvCxnSpPr>
              <p:cNvPr id="34" name="32 Conector recto"/>
              <p:cNvCxnSpPr>
                <a:cxnSpLocks noChangeShapeType="1"/>
              </p:cNvCxnSpPr>
              <p:nvPr/>
            </p:nvCxnSpPr>
            <p:spPr bwMode="auto">
              <a:xfrm flipH="1">
                <a:off x="4572003" y="2321223"/>
                <a:ext cx="1224132" cy="31569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35" name="34 CuadroTexto"/>
          <p:cNvSpPr txBox="1"/>
          <p:nvPr/>
        </p:nvSpPr>
        <p:spPr>
          <a:xfrm>
            <a:off x="540568" y="908720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Centros </a:t>
            </a:r>
            <a:endParaRPr lang="es-AR" sz="2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264696" y="908720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Pacientes  </a:t>
            </a:r>
            <a:endParaRPr lang="es-A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86471" y="1024062"/>
            <a:ext cx="6685929" cy="4925218"/>
          </a:xfrm>
          <a:prstGeom prst="rect">
            <a:avLst/>
          </a:prstGeom>
          <a:solidFill>
            <a:srgbClr val="E4F3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486471" y="1091307"/>
            <a:ext cx="5629275" cy="19208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486471" y="1280889"/>
            <a:ext cx="4310062" cy="1920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486471" y="1511077"/>
            <a:ext cx="3602037" cy="1920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486471" y="2103214"/>
            <a:ext cx="4865687" cy="19208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1486471" y="2327052"/>
            <a:ext cx="3883025" cy="1920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1486471" y="2558827"/>
            <a:ext cx="3367087" cy="1920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486471" y="3141439"/>
            <a:ext cx="2032000" cy="19208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1486471" y="3373214"/>
            <a:ext cx="1536700" cy="1920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486471" y="3606577"/>
            <a:ext cx="1187450" cy="1920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1486471" y="4187602"/>
            <a:ext cx="3030537" cy="19208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1486471" y="4411439"/>
            <a:ext cx="1963737" cy="1920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486471" y="4628927"/>
            <a:ext cx="2316162" cy="192087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1486471" y="5652864"/>
            <a:ext cx="2582862" cy="1920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486471" y="5421089"/>
            <a:ext cx="2855912" cy="1920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1486471" y="5195664"/>
            <a:ext cx="3730625" cy="19208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6632"/>
            <a:ext cx="9074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  <a:latin typeface="Candara" pitchFamily="34" charset="0"/>
              </a:rPr>
              <a:t>Prevalencia de EPOC por país  </a:t>
            </a:r>
            <a:endParaRPr lang="es-ES" sz="40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5046" y="1196752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Candara" pitchFamily="34" charset="0"/>
              </a:rPr>
              <a:t>Argentina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5046" y="2225452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Candara" pitchFamily="34" charset="0"/>
              </a:rPr>
              <a:t>Colombia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45046" y="3265264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Candara" pitchFamily="34" charset="0"/>
              </a:rPr>
              <a:t>Venezuela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45046" y="4333652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Candara" pitchFamily="34" charset="0"/>
              </a:rPr>
              <a:t>Uruguay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45046" y="5169386"/>
            <a:ext cx="1243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 dirty="0">
                <a:latin typeface="Candara" pitchFamily="34" charset="0"/>
              </a:rPr>
              <a:t>Total </a:t>
            </a:r>
            <a:r>
              <a:rPr lang="es-ES" sz="2000" b="1" dirty="0" smtClean="0">
                <a:latin typeface="Candara" pitchFamily="34" charset="0"/>
              </a:rPr>
              <a:t>muestra</a:t>
            </a:r>
            <a:endParaRPr lang="es-ES" sz="2000" b="1" dirty="0">
              <a:latin typeface="Candara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070921" y="977007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30,9% 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423221" y="1198339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latin typeface="Candara" pitchFamily="34" charset="0"/>
              </a:rPr>
              <a:t>23,5 %</a:t>
            </a:r>
            <a:endParaRPr lang="es-ES" sz="1600" b="1" dirty="0">
              <a:latin typeface="Candara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937446" y="1404714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19,7 %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661346" y="2004789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26,7 %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166046" y="2230214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latin typeface="Candara" pitchFamily="34" charset="0"/>
              </a:rPr>
              <a:t>21,3 %</a:t>
            </a:r>
            <a:endParaRPr lang="es-ES" sz="1600" b="1" dirty="0">
              <a:latin typeface="Candara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904108" y="2447702"/>
            <a:ext cx="1084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18,4 %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226246" y="3043014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11 %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984946" y="3270027"/>
            <a:ext cx="1084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latin typeface="Candara" pitchFamily="34" charset="0"/>
              </a:rPr>
              <a:t>8,3 %</a:t>
            </a:r>
            <a:endParaRPr lang="es-ES" sz="1600" b="1" dirty="0">
              <a:latin typeface="Candara" pitchFamily="34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754758" y="3512914"/>
            <a:ext cx="1084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6,4 %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762821" y="4108227"/>
            <a:ext cx="668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16,5 %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196083" y="4292377"/>
            <a:ext cx="10077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ndara" pitchFamily="34" charset="0"/>
              </a:rPr>
              <a:t>10,7 %</a:t>
            </a:r>
            <a:endParaRPr lang="es-ES" sz="1600" b="1" dirty="0">
              <a:latin typeface="Candara" pitchFamily="34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461196" y="4528914"/>
            <a:ext cx="668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12,6 %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143821" y="5087714"/>
            <a:ext cx="1932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20,5 % (n=315)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669158" y="5332189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latin typeface="Candara" pitchFamily="34" charset="0"/>
              </a:rPr>
              <a:t>15,6 %</a:t>
            </a:r>
            <a:endParaRPr lang="es-ES" sz="1600" b="1" dirty="0">
              <a:latin typeface="Candara" pitchFamily="34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510408" y="5552852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14,1 %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7380312" y="6120334"/>
            <a:ext cx="244475" cy="1635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5" name="44 Grupo"/>
          <p:cNvGrpSpPr/>
          <p:nvPr/>
        </p:nvGrpSpPr>
        <p:grpSpPr>
          <a:xfrm>
            <a:off x="7380312" y="5805264"/>
            <a:ext cx="1287462" cy="825500"/>
            <a:chOff x="7856538" y="2800350"/>
            <a:chExt cx="1287462" cy="825500"/>
          </a:xfrm>
        </p:grpSpPr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8059738" y="2800350"/>
              <a:ext cx="1084262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600" b="1" dirty="0" err="1">
                  <a:latin typeface="Candara" pitchFamily="34" charset="0"/>
                </a:rPr>
                <a:t>Gold</a:t>
              </a:r>
              <a:r>
                <a:rPr lang="es-ES" sz="1600" b="1" dirty="0">
                  <a:latin typeface="Candara" pitchFamily="34" charset="0"/>
                </a:rPr>
                <a:t> (1-4)</a:t>
              </a:r>
            </a:p>
            <a:p>
              <a:r>
                <a:rPr lang="es-ES" sz="1600" b="1" dirty="0" err="1">
                  <a:latin typeface="Candara" pitchFamily="34" charset="0"/>
                </a:rPr>
                <a:t>Gold</a:t>
              </a:r>
              <a:r>
                <a:rPr lang="es-ES" sz="1600" b="1" dirty="0">
                  <a:latin typeface="Candara" pitchFamily="34" charset="0"/>
                </a:rPr>
                <a:t> (2-4)</a:t>
              </a:r>
            </a:p>
            <a:p>
              <a:r>
                <a:rPr lang="es-ES" sz="1600" b="1" dirty="0" smtClean="0">
                  <a:latin typeface="Candara" pitchFamily="34" charset="0"/>
                </a:rPr>
                <a:t>LIN</a:t>
              </a:r>
              <a:endParaRPr lang="es-ES" sz="1600" b="1" dirty="0">
                <a:latin typeface="Candara" pitchFamily="34" charset="0"/>
              </a:endParaRPr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7856538" y="2905125"/>
              <a:ext cx="244475" cy="163513"/>
            </a:xfrm>
            <a:prstGeom prst="rect">
              <a:avLst/>
            </a:prstGeom>
            <a:solidFill>
              <a:srgbClr val="FF0066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7856538" y="3352800"/>
              <a:ext cx="244475" cy="163513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395536" y="6021288"/>
            <a:ext cx="42489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ndara" pitchFamily="34" charset="0"/>
              </a:rPr>
              <a:t>N total = 1540.   </a:t>
            </a:r>
          </a:p>
          <a:p>
            <a:r>
              <a:rPr lang="es-ES" sz="1600" b="1" dirty="0" smtClean="0">
                <a:latin typeface="Candara" pitchFamily="34" charset="0"/>
              </a:rPr>
              <a:t>LIN: Límite inferior de  la normalidad</a:t>
            </a:r>
            <a:endParaRPr lang="es-ES" sz="16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476672"/>
            <a:ext cx="9074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  <a:latin typeface="Candara" pitchFamily="34" charset="0"/>
              </a:rPr>
              <a:t>Prevalencia de EPOC en Argentina</a:t>
            </a:r>
            <a:endParaRPr lang="es-ES" sz="40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39552" y="5733256"/>
            <a:ext cx="4248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ndara" pitchFamily="34" charset="0"/>
              </a:rPr>
              <a:t>LLN: Límite inferior de  la normalidad</a:t>
            </a:r>
            <a:endParaRPr lang="es-ES" sz="1600" b="1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269"/>
          <a:stretch>
            <a:fillRect/>
          </a:stretch>
        </p:blipFill>
        <p:spPr bwMode="auto">
          <a:xfrm>
            <a:off x="179512" y="3429001"/>
            <a:ext cx="8843389" cy="15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79512" y="1844824"/>
            <a:ext cx="889248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ts val="1200"/>
              </a:spcBef>
              <a:buFont typeface="Arial" pitchFamily="34" charset="0"/>
              <a:buChar char="•"/>
            </a:pPr>
            <a:r>
              <a:rPr lang="es-ES" sz="2800" dirty="0" smtClean="0">
                <a:latin typeface="+mn-lt"/>
              </a:rPr>
              <a:t>446 pacientes estudiados con alto riesgo de EPOC y que acudían al primer nivel de atención de salud</a:t>
            </a:r>
          </a:p>
          <a:p>
            <a:pPr marL="179388" indent="-179388">
              <a:spcBef>
                <a:spcPts val="1200"/>
              </a:spcBef>
              <a:buFont typeface="Arial" pitchFamily="34" charset="0"/>
              <a:buChar char="•"/>
            </a:pPr>
            <a:r>
              <a:rPr lang="es-ES" sz="2800" dirty="0" smtClean="0">
                <a:latin typeface="+mn-lt"/>
              </a:rPr>
              <a:t>138 pacientes con EPOC según criterio </a:t>
            </a:r>
            <a:r>
              <a:rPr lang="es-ES" sz="2800" dirty="0" err="1" smtClean="0">
                <a:latin typeface="+mn-lt"/>
              </a:rPr>
              <a:t>espirométrico</a:t>
            </a:r>
            <a:r>
              <a:rPr lang="es-ES" sz="2800" dirty="0" smtClean="0">
                <a:latin typeface="+mn-lt"/>
              </a:rPr>
              <a:t> </a:t>
            </a:r>
            <a:endParaRPr lang="es-E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3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200" b="1" dirty="0" smtClean="0">
                <a:solidFill>
                  <a:srgbClr val="FF6600"/>
                </a:solidFill>
                <a:latin typeface="Candara" pitchFamily="34" charset="0"/>
              </a:rPr>
              <a:t>Prevalencia de EPOC de acuerdo a la severidad GOLD de limitación del flujo de aire por país</a:t>
            </a:r>
            <a:endParaRPr lang="es-VE" sz="32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682545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s-A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74,9% de la población total de EPOC en GOLD 1-2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A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75,3% de la población argentina de EPOC en GOLD 1-2 </a:t>
            </a:r>
            <a:endParaRPr lang="es-AR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87244623"/>
              </p:ext>
            </p:extLst>
          </p:nvPr>
        </p:nvGraphicFramePr>
        <p:xfrm>
          <a:off x="467544" y="1397000"/>
          <a:ext cx="79928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0" y="219076"/>
            <a:ext cx="8229600" cy="706437"/>
          </a:xfrm>
        </p:spPr>
        <p:txBody>
          <a:bodyPr/>
          <a:lstStyle/>
          <a:p>
            <a:pPr algn="l" eaLnBrk="1" hangingPunct="1"/>
            <a:r>
              <a:rPr lang="es-VE" sz="2800" b="1" dirty="0" smtClean="0">
                <a:solidFill>
                  <a:srgbClr val="FF6600"/>
                </a:solidFill>
                <a:latin typeface="Candara" pitchFamily="34" charset="0"/>
              </a:rPr>
              <a:t>Características de la población con EPOC</a:t>
            </a:r>
          </a:p>
        </p:txBody>
      </p:sp>
      <p:graphicFrame>
        <p:nvGraphicFramePr>
          <p:cNvPr id="38975" name="Group 2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03806"/>
              </p:ext>
            </p:extLst>
          </p:nvPr>
        </p:nvGraphicFramePr>
        <p:xfrm>
          <a:off x="580843" y="1196752"/>
          <a:ext cx="7896618" cy="5020451"/>
        </p:xfrm>
        <a:graphic>
          <a:graphicData uri="http://schemas.openxmlformats.org/drawingml/2006/table">
            <a:tbl>
              <a:tblPr/>
              <a:tblGrid>
                <a:gridCol w="1611820"/>
                <a:gridCol w="1270331"/>
                <a:gridCol w="1213866"/>
                <a:gridCol w="1184592"/>
                <a:gridCol w="1253617"/>
                <a:gridCol w="1362392"/>
              </a:tblGrid>
              <a:tr h="429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A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(n=315)</a:t>
                      </a:r>
                      <a:endParaRPr kumimoji="0" lang="es-V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Argentina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(n=138)</a:t>
                      </a:r>
                      <a:endParaRPr kumimoji="0" lang="es-V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Colombia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(n=87)</a:t>
                      </a:r>
                      <a:endParaRPr kumimoji="0" lang="es-V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Venezuela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(n=73)</a:t>
                      </a:r>
                      <a:endParaRPr kumimoji="0" lang="es-V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Uruguay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(n=17)</a:t>
                      </a:r>
                      <a:endParaRPr kumimoji="0" lang="es-V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  <a:tr h="755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FEV</a:t>
                      </a:r>
                      <a:r>
                        <a:rPr kumimoji="0" lang="es-V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 post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MS Reference Sans Serif"/>
                        </a:rPr>
                        <a:t>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s-V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lts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 (DE)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(±0.78)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(±0.83)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(±0.83)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(±0.72)</a:t>
                      </a:r>
                      <a:endParaRPr kumimoji="0" lang="es-V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(±0.73)</a:t>
                      </a:r>
                      <a:endParaRPr kumimoji="0" lang="es-V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  <a:tr h="849034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FEV</a:t>
                      </a:r>
                      <a:r>
                        <a:rPr kumimoji="0" lang="es-V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 post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MS Reference Sans Serif"/>
                        </a:rPr>
                        <a:t> 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% (DE)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64,3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21,0)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(±19,0)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23,4)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66,0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21,6)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76,3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15,7)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  <a:tr h="861088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FVC  post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MS Reference Sans Serif"/>
                        </a:rPr>
                        <a:t>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s-V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lts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 (DE)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0.88)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(±0.91)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±0.90)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(±0.84)</a:t>
                      </a:r>
                      <a:endParaRPr kumimoji="0" lang="es-V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(±0.84)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  <a:tr h="978626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FVC  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post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MS Reference Sans Serif"/>
                        </a:rPr>
                        <a:t> 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kumimoji="0" lang="es-A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(DE)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20,4)</a:t>
                      </a:r>
                      <a:endParaRPr kumimoji="0" lang="es-A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79,0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19,9)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79,1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20,7)</a:t>
                      </a:r>
                      <a:endParaRPr kumimoji="0" lang="es-A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20,6)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95,0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(± 17,1)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FEV</a:t>
                      </a:r>
                      <a:r>
                        <a:rPr kumimoji="0" lang="es-V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/FVC post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MS Reference Sans Serif"/>
                        </a:rPr>
                        <a:t> 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kumimoji="0" lang="es-A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(DE)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(±0.10)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(±0.10)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(±0.11)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(±0.10)</a:t>
                      </a:r>
                      <a:endParaRPr kumimoji="0" lang="es-V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(±0.07)</a:t>
                      </a:r>
                      <a:endParaRPr kumimoji="0" lang="es-V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</a:tbl>
          </a:graphicData>
        </a:graphic>
      </p:graphicFrame>
      <p:sp>
        <p:nvSpPr>
          <p:cNvPr id="6" name="15 CuadroTexto"/>
          <p:cNvSpPr txBox="1"/>
          <p:nvPr/>
        </p:nvSpPr>
        <p:spPr>
          <a:xfrm>
            <a:off x="1979712" y="6525344"/>
            <a:ext cx="5185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1600" dirty="0" smtClean="0">
                <a:solidFill>
                  <a:prstClr val="black"/>
                </a:solidFill>
                <a:latin typeface="Calibri"/>
              </a:rPr>
              <a:t>Estudio PUMA -AZ- NCT01493544</a:t>
            </a:r>
            <a:endParaRPr lang="es-VE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8 Grupo"/>
          <p:cNvGrpSpPr>
            <a:grpSpLocks/>
          </p:cNvGrpSpPr>
          <p:nvPr/>
        </p:nvGrpSpPr>
        <p:grpSpPr bwMode="auto">
          <a:xfrm>
            <a:off x="6228184" y="260648"/>
            <a:ext cx="3100726" cy="715295"/>
            <a:chOff x="2880360" y="729969"/>
            <a:chExt cx="3863340" cy="1368483"/>
          </a:xfrm>
          <a:noFill/>
        </p:grpSpPr>
        <p:sp>
          <p:nvSpPr>
            <p:cNvPr id="8" name="12 Rectángulo"/>
            <p:cNvSpPr/>
            <p:nvPr/>
          </p:nvSpPr>
          <p:spPr bwMode="auto">
            <a:xfrm>
              <a:off x="2880360" y="729969"/>
              <a:ext cx="3863340" cy="130333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s-AR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 </a:t>
              </a:r>
              <a:r>
                <a:rPr lang="es-AR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ESTUDIO</a:t>
              </a:r>
              <a:r>
                <a:rPr lang="es-AR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</a:p>
          </p:txBody>
        </p:sp>
        <p:pic>
          <p:nvPicPr>
            <p:cNvPr id="9" name="4 Imagen" descr="LOGO_PUM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5184" y="754379"/>
              <a:ext cx="1838626" cy="13440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194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/>
          </p:cNvSpPr>
          <p:nvPr/>
        </p:nvSpPr>
        <p:spPr>
          <a:xfrm>
            <a:off x="85754" y="0"/>
            <a:ext cx="6142429" cy="131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VE" sz="2400" b="1" dirty="0" smtClean="0">
                <a:solidFill>
                  <a:srgbClr val="FF6600"/>
                </a:solidFill>
                <a:latin typeface="Candara" pitchFamily="34" charset="0"/>
              </a:rPr>
              <a:t>Variables demográficas y socioeconómicas de los </a:t>
            </a:r>
            <a:r>
              <a:rPr lang="es-VE" sz="2400" b="1" dirty="0">
                <a:solidFill>
                  <a:srgbClr val="FF6600"/>
                </a:solidFill>
                <a:latin typeface="Candara" pitchFamily="34" charset="0"/>
              </a:rPr>
              <a:t>pacientes </a:t>
            </a:r>
            <a:r>
              <a:rPr lang="es-VE" sz="2400" b="1" dirty="0" smtClean="0">
                <a:solidFill>
                  <a:srgbClr val="FF6600"/>
                </a:solidFill>
                <a:latin typeface="Candara" pitchFamily="34" charset="0"/>
              </a:rPr>
              <a:t>EPOC en LA y  Argentina</a:t>
            </a:r>
            <a:endParaRPr lang="es-VE" sz="24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grpSp>
        <p:nvGrpSpPr>
          <p:cNvPr id="6" name="8 Grupo"/>
          <p:cNvGrpSpPr>
            <a:grpSpLocks/>
          </p:cNvGrpSpPr>
          <p:nvPr/>
        </p:nvGrpSpPr>
        <p:grpSpPr bwMode="auto">
          <a:xfrm>
            <a:off x="6063656" y="405958"/>
            <a:ext cx="3100726" cy="702536"/>
            <a:chOff x="3019246" y="754379"/>
            <a:chExt cx="3863340" cy="1344073"/>
          </a:xfrm>
          <a:noFill/>
        </p:grpSpPr>
        <p:sp>
          <p:nvSpPr>
            <p:cNvPr id="7" name="12 Rectángulo"/>
            <p:cNvSpPr/>
            <p:nvPr/>
          </p:nvSpPr>
          <p:spPr bwMode="auto">
            <a:xfrm>
              <a:off x="3019246" y="774746"/>
              <a:ext cx="3863340" cy="130333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s-AR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 </a:t>
              </a:r>
              <a:r>
                <a:rPr lang="es-AR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ESTUDIO</a:t>
              </a:r>
              <a:r>
                <a:rPr lang="es-AR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</a:p>
          </p:txBody>
        </p:sp>
        <p:pic>
          <p:nvPicPr>
            <p:cNvPr id="8" name="4 Imagen" descr="LOGO_PUM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5184" y="754379"/>
              <a:ext cx="1838626" cy="13440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15 CuadroTexto"/>
          <p:cNvSpPr txBox="1"/>
          <p:nvPr/>
        </p:nvSpPr>
        <p:spPr>
          <a:xfrm>
            <a:off x="1979166" y="6527907"/>
            <a:ext cx="5185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1600" dirty="0" smtClean="0">
                <a:solidFill>
                  <a:prstClr val="black"/>
                </a:solidFill>
                <a:latin typeface="Calibri"/>
              </a:rPr>
              <a:t>Estudio PUMA -AZ- NCT01493544</a:t>
            </a:r>
            <a:endParaRPr lang="es-VE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00135"/>
              </p:ext>
            </p:extLst>
          </p:nvPr>
        </p:nvGraphicFramePr>
        <p:xfrm>
          <a:off x="539551" y="1360186"/>
          <a:ext cx="7992889" cy="5126355"/>
        </p:xfrm>
        <a:graphic>
          <a:graphicData uri="http://schemas.openxmlformats.org/drawingml/2006/table">
            <a:tbl>
              <a:tblPr firstRow="1" bandRow="1"/>
              <a:tblGrid>
                <a:gridCol w="1616846"/>
                <a:gridCol w="2284799"/>
                <a:gridCol w="738553"/>
                <a:gridCol w="2614138"/>
                <a:gridCol w="738553"/>
              </a:tblGrid>
              <a:tr h="21259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Variables</a:t>
                      </a:r>
                      <a:endParaRPr lang="es-A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Latino América N=315</a:t>
                      </a:r>
                      <a:endParaRPr lang="es-A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A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</a:rPr>
                        <a:t>Argentina </a:t>
                      </a:r>
                      <a:r>
                        <a:rPr lang="es-AR" sz="1400" b="1" dirty="0" smtClean="0">
                          <a:solidFill>
                            <a:schemeClr val="bg1"/>
                          </a:solidFill>
                        </a:rPr>
                        <a:t>N= 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A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12595">
                <a:tc vMerge="1">
                  <a:txBody>
                    <a:bodyPr/>
                    <a:lstStyle/>
                    <a:p>
                      <a:pPr algn="l" rtl="0" fontAlgn="ctr"/>
                      <a:endParaRPr lang="es-A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(</a:t>
                      </a:r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IC95%)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(</a:t>
                      </a:r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IC95%)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  (20.0-26.1)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34.8  (28.8-41.0)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Femenino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 (15.3-20.7)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 (20.9-32.8)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Edad (años)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40-49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2.7(0.8-4.5)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4.9(0.1-9.6)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13.5(10.6-16.3)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22.0(14.6-29.3)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≥60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33.5(30.0-37.0)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44.4(38.1-50.7)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Escolaridad (años)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28.5(21.4-35.5)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0(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∞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03-abr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25.0(16.5-33.5)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63.6(33.7-93.5)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05-ago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19.1(15.6-22.5)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36.1(27.5-44.6)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≥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19.1(16.4-21.9)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28.2(23.1-33.2)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Tabaco (</a:t>
                      </a:r>
                      <a:r>
                        <a:rPr lang="es-A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paq</a:t>
                      </a:r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año)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≤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11.0(8.3-13.7)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17.0(9.6-24.4)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25.5(22.8-28.2)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34.4(29.4-39.5)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BMI (kg/m</a:t>
                      </a:r>
                      <a:r>
                        <a:rPr lang="es-AR" sz="14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s-AR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0,01</a:t>
                      </a:r>
                      <a:r>
                        <a:rPr lang="es-AR" sz="14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24.9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31.8 (27.5-36.2)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 (32.9-49.1)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25.0-29.9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 (14.9-21.1)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 (19.9-32.9)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≥ 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 (10.2-16.2)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 (18.1-33.6)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1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Prevalencia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20.5(18.4-22.5)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30.9(26.6-35.2)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212595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χ</a:t>
                      </a:r>
                      <a:r>
                        <a:rPr lang="es-AR" sz="1400" baseline="3000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</a:t>
                      </a:r>
                      <a:r>
                        <a:rPr lang="es-AR" sz="1400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para heterogeneidad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   b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χ</a:t>
                      </a:r>
                      <a:r>
                        <a:rPr lang="es-AR" sz="1400" baseline="3000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</a:t>
                      </a:r>
                      <a:r>
                        <a:rPr lang="es-AR" sz="1400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para tendencia lineal</a:t>
                      </a:r>
                      <a:endParaRPr lang="es-A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323528" y="1556792"/>
            <a:ext cx="84248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21159" y="116632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 dirty="0">
                <a:solidFill>
                  <a:srgbClr val="FF6600"/>
                </a:solidFill>
                <a:latin typeface="Candara" pitchFamily="34" charset="0"/>
              </a:rPr>
              <a:t>EPOC, el problema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143471" y="980728"/>
            <a:ext cx="8784976" cy="4525962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dirty="0">
                <a:latin typeface="Verdana" pitchFamily="34" charset="0"/>
              </a:rPr>
              <a:t>Es una enfermedad frecuente, prevenible y tratable sin embargo la prevalencia y la mortalidad </a:t>
            </a:r>
            <a:r>
              <a:rPr lang="es-VE" sz="2000" dirty="0" smtClean="0">
                <a:latin typeface="Verdana" pitchFamily="34" charset="0"/>
              </a:rPr>
              <a:t>están </a:t>
            </a:r>
            <a:r>
              <a:rPr lang="es-VE" sz="2000" dirty="0">
                <a:latin typeface="Verdana" pitchFamily="34" charset="0"/>
              </a:rPr>
              <a:t>aumentando en todo el </a:t>
            </a:r>
            <a:r>
              <a:rPr lang="es-VE" sz="2000" dirty="0" smtClean="0">
                <a:latin typeface="Verdana" pitchFamily="34" charset="0"/>
              </a:rPr>
              <a:t>mundo</a:t>
            </a:r>
            <a:r>
              <a:rPr lang="es-VE" sz="2000" baseline="30000" dirty="0" smtClean="0">
                <a:latin typeface="Verdana" pitchFamily="34" charset="0"/>
              </a:rPr>
              <a:t>1,2</a:t>
            </a:r>
            <a:endParaRPr lang="es-VE" sz="2000" dirty="0">
              <a:latin typeface="Verdana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dirty="0" smtClean="0">
                <a:latin typeface="Verdana" pitchFamily="34" charset="0"/>
              </a:rPr>
              <a:t>La prevalencia de EPOC en el mundo es aproximadamente del 10%</a:t>
            </a:r>
            <a:r>
              <a:rPr lang="es-VE" sz="2000" baseline="30000" dirty="0" smtClean="0">
                <a:latin typeface="Verdana" pitchFamily="34" charset="0"/>
              </a:rPr>
              <a:t>3</a:t>
            </a:r>
            <a:r>
              <a:rPr lang="es-VE" sz="2000" dirty="0" smtClean="0">
                <a:latin typeface="Verdana" pitchFamily="34" charset="0"/>
              </a:rPr>
              <a:t> y en América </a:t>
            </a:r>
            <a:r>
              <a:rPr lang="es-VE" sz="2000" dirty="0">
                <a:latin typeface="Verdana" pitchFamily="34" charset="0"/>
              </a:rPr>
              <a:t>Latina </a:t>
            </a:r>
            <a:r>
              <a:rPr lang="es-VE" sz="2000" dirty="0" smtClean="0">
                <a:latin typeface="Verdana" pitchFamily="34" charset="0"/>
              </a:rPr>
              <a:t> según el estudio Platino</a:t>
            </a:r>
            <a:r>
              <a:rPr lang="es-VE" sz="2000" baseline="30000" dirty="0" smtClean="0">
                <a:latin typeface="Verdana" pitchFamily="34" charset="0"/>
              </a:rPr>
              <a:t>4</a:t>
            </a:r>
            <a:r>
              <a:rPr lang="es-VE" sz="2000" dirty="0" smtClean="0">
                <a:latin typeface="Verdana" pitchFamily="34" charset="0"/>
              </a:rPr>
              <a:t> es </a:t>
            </a:r>
            <a:r>
              <a:rPr lang="es-VE" sz="2000" dirty="0">
                <a:latin typeface="Verdana" pitchFamily="34" charset="0"/>
              </a:rPr>
              <a:t>14.3</a:t>
            </a:r>
            <a:r>
              <a:rPr lang="es-VE" sz="2000" dirty="0" smtClean="0">
                <a:latin typeface="Verdana" pitchFamily="34" charset="0"/>
              </a:rPr>
              <a:t>% (rango 7.8</a:t>
            </a:r>
            <a:r>
              <a:rPr lang="es-VE" sz="2000" dirty="0">
                <a:latin typeface="Verdana" pitchFamily="34" charset="0"/>
              </a:rPr>
              <a:t>% </a:t>
            </a:r>
            <a:r>
              <a:rPr lang="es-VE" sz="2000" dirty="0" smtClean="0">
                <a:latin typeface="Verdana" pitchFamily="34" charset="0"/>
              </a:rPr>
              <a:t>en México  </a:t>
            </a:r>
            <a:r>
              <a:rPr lang="es-VE" sz="2000" dirty="0">
                <a:latin typeface="Verdana" pitchFamily="34" charset="0"/>
              </a:rPr>
              <a:t>19.7% en </a:t>
            </a:r>
            <a:r>
              <a:rPr lang="es-VE" sz="2000" dirty="0" smtClean="0">
                <a:latin typeface="Verdana" pitchFamily="34" charset="0"/>
              </a:rPr>
              <a:t>Montevideo). </a:t>
            </a:r>
            <a:endParaRPr lang="es-VE" sz="2000" dirty="0">
              <a:latin typeface="Verdana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dirty="0" smtClean="0">
                <a:latin typeface="Verdana" pitchFamily="34" charset="0"/>
              </a:rPr>
              <a:t>El diagnóstico precoz y el tratamiento adecuado son críticos para establecer medidas preventivas y minimizar la progresión y consecuencias de la enfermedad</a:t>
            </a:r>
            <a:r>
              <a:rPr lang="es-VE" sz="2000" baseline="30000" dirty="0" smtClean="0">
                <a:latin typeface="Verdana" pitchFamily="34" charset="0"/>
              </a:rPr>
              <a:t>5</a:t>
            </a:r>
            <a:r>
              <a:rPr lang="es-VE" sz="2000" dirty="0" smtClean="0">
                <a:latin typeface="Verdana" pitchFamily="34" charset="0"/>
              </a:rPr>
              <a:t>, sin embargo la proporción de pacientes que no están </a:t>
            </a:r>
            <a:r>
              <a:rPr lang="es-VE" sz="2000" dirty="0">
                <a:latin typeface="Verdana" pitchFamily="34" charset="0"/>
              </a:rPr>
              <a:t>diagnosticados o tratados </a:t>
            </a:r>
            <a:r>
              <a:rPr lang="es-VE" sz="2000" dirty="0" smtClean="0">
                <a:latin typeface="Verdana" pitchFamily="34" charset="0"/>
              </a:rPr>
              <a:t>según las </a:t>
            </a:r>
            <a:r>
              <a:rPr lang="es-VE" sz="2000" dirty="0">
                <a:latin typeface="Verdana" pitchFamily="34" charset="0"/>
              </a:rPr>
              <a:t>guías </a:t>
            </a:r>
            <a:r>
              <a:rPr lang="es-VE" sz="2000" dirty="0" smtClean="0">
                <a:latin typeface="Verdana" pitchFamily="34" charset="0"/>
              </a:rPr>
              <a:t>es muy alta en particular cuando la enfermedad es aun asintomática y el diagnostico requiere de la espirometria.</a:t>
            </a:r>
            <a:r>
              <a:rPr lang="es-VE" sz="2000" baseline="30000" dirty="0" smtClean="0">
                <a:latin typeface="Verdana" pitchFamily="34" charset="0"/>
              </a:rPr>
              <a:t>6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baseline="30000" dirty="0">
                <a:latin typeface="Verdana" pitchFamily="34" charset="0"/>
              </a:rPr>
              <a:t> </a:t>
            </a:r>
            <a:r>
              <a:rPr lang="es-VE" sz="2000" dirty="0" smtClean="0">
                <a:latin typeface="Verdana" pitchFamily="34" charset="0"/>
              </a:rPr>
              <a:t>Por lo tanto el </a:t>
            </a:r>
            <a:r>
              <a:rPr lang="es-VE" sz="2000" dirty="0">
                <a:latin typeface="Verdana" pitchFamily="34" charset="0"/>
              </a:rPr>
              <a:t>sub-diagnóstico y el diagnóstico errado constituyen </a:t>
            </a:r>
            <a:r>
              <a:rPr lang="es-VE" sz="2000" dirty="0" smtClean="0">
                <a:latin typeface="Verdana" pitchFamily="34" charset="0"/>
              </a:rPr>
              <a:t>los problemas centrales para enfrentar esta </a:t>
            </a:r>
            <a:r>
              <a:rPr lang="es-VE" sz="2000" dirty="0">
                <a:latin typeface="Verdana" pitchFamily="34" charset="0"/>
              </a:rPr>
              <a:t>enfermedad</a:t>
            </a:r>
            <a:r>
              <a:rPr lang="es-VE" sz="2000" baseline="30000" dirty="0">
                <a:latin typeface="Verdana" pitchFamily="34" charset="0"/>
              </a:rPr>
              <a:t>5</a:t>
            </a:r>
            <a:r>
              <a:rPr lang="es-VE" sz="2000" dirty="0">
                <a:latin typeface="Verdana" pitchFamily="34" charset="0"/>
              </a:rPr>
              <a:t>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endParaRPr lang="es-VE" sz="2000" baseline="30000" dirty="0" smtClean="0">
              <a:latin typeface="Verdana" pitchFamily="34" charset="0"/>
            </a:endParaRPr>
          </a:p>
        </p:txBody>
      </p:sp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565622" y="6027003"/>
            <a:ext cx="8209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1200" dirty="0">
                <a:latin typeface="Verdana" pitchFamily="34" charset="0"/>
                <a:cs typeface="Arial" charset="0"/>
              </a:rPr>
              <a:t>1</a:t>
            </a:r>
            <a:r>
              <a:rPr lang="es-VE" sz="1200" dirty="0" smtClean="0">
                <a:latin typeface="Verdana" pitchFamily="34" charset="0"/>
                <a:cs typeface="Arial" charset="0"/>
              </a:rPr>
              <a:t>.-</a:t>
            </a:r>
            <a:r>
              <a:rPr lang="es-V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V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V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Mannino</a:t>
            </a:r>
            <a:r>
              <a:rPr lang="es-V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DM et al. </a:t>
            </a:r>
            <a:r>
              <a:rPr lang="es-V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Lancet</a:t>
            </a:r>
            <a:r>
              <a:rPr lang="es-V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2007;370:765-73</a:t>
            </a:r>
            <a:r>
              <a:rPr lang="es-V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2.- </a:t>
            </a:r>
            <a:r>
              <a:rPr lang="es-V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Halbert</a:t>
            </a:r>
            <a:r>
              <a:rPr lang="es-V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RJ et al. </a:t>
            </a:r>
            <a:r>
              <a:rPr lang="es-V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Eur</a:t>
            </a:r>
            <a:r>
              <a:rPr lang="es-V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V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Respir</a:t>
            </a:r>
            <a:r>
              <a:rPr lang="es-V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J </a:t>
            </a:r>
            <a:r>
              <a:rPr lang="es-V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2006;28:523-32, 3.-BOLD </a:t>
            </a:r>
            <a:r>
              <a:rPr lang="es-VE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</a:t>
            </a:r>
            <a:r>
              <a:rPr lang="es-V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4.- </a:t>
            </a:r>
            <a:r>
              <a:rPr lang="es-VE" sz="1200" dirty="0" err="1" smtClean="0">
                <a:latin typeface="Verdana" pitchFamily="34" charset="0"/>
                <a:cs typeface="Arial" charset="0"/>
              </a:rPr>
              <a:t>Menezes</a:t>
            </a:r>
            <a:r>
              <a:rPr lang="es-VE" sz="1200" dirty="0" smtClean="0">
                <a:latin typeface="Verdana" pitchFamily="34" charset="0"/>
                <a:cs typeface="Arial" charset="0"/>
              </a:rPr>
              <a:t> </a:t>
            </a:r>
            <a:r>
              <a:rPr lang="es-VE" sz="1200" dirty="0">
                <a:latin typeface="Verdana" pitchFamily="34" charset="0"/>
                <a:cs typeface="Arial" charset="0"/>
              </a:rPr>
              <a:t>AM et al. </a:t>
            </a:r>
            <a:r>
              <a:rPr lang="es-VE" sz="1200" dirty="0" err="1">
                <a:latin typeface="Verdana" pitchFamily="34" charset="0"/>
                <a:cs typeface="Arial" charset="0"/>
              </a:rPr>
              <a:t>Lancet</a:t>
            </a:r>
            <a:r>
              <a:rPr lang="es-VE" sz="1200" dirty="0">
                <a:latin typeface="Verdana" pitchFamily="34" charset="0"/>
                <a:cs typeface="Arial" charset="0"/>
              </a:rPr>
              <a:t> </a:t>
            </a:r>
            <a:r>
              <a:rPr lang="es-VE" sz="1200" dirty="0" smtClean="0">
                <a:latin typeface="Verdana" pitchFamily="34" charset="0"/>
                <a:cs typeface="Arial" charset="0"/>
              </a:rPr>
              <a:t>2005;366:1875-81,5.-Asociación </a:t>
            </a:r>
            <a:r>
              <a:rPr lang="es-VE" sz="1200" dirty="0">
                <a:latin typeface="Verdana" pitchFamily="34" charset="0"/>
                <a:cs typeface="Arial" charset="0"/>
              </a:rPr>
              <a:t>Latinoamericana de Tórax. </a:t>
            </a:r>
            <a:r>
              <a:rPr lang="es-VE" sz="1200" dirty="0" smtClean="0">
                <a:latin typeface="Verdana" pitchFamily="34" charset="0"/>
                <a:cs typeface="Arial" charset="0"/>
              </a:rPr>
              <a:t>Recomendaciones 2011. 6.- </a:t>
            </a:r>
            <a:r>
              <a:rPr lang="es-VE" sz="1200" dirty="0">
                <a:latin typeface="Verdana" pitchFamily="34" charset="0"/>
                <a:cs typeface="Arial" charset="0"/>
              </a:rPr>
              <a:t>Chapman KR et al. </a:t>
            </a:r>
            <a:r>
              <a:rPr lang="es-VE" sz="1200" dirty="0" err="1">
                <a:latin typeface="Verdana" pitchFamily="34" charset="0"/>
                <a:cs typeface="Arial" charset="0"/>
              </a:rPr>
              <a:t>Eur</a:t>
            </a:r>
            <a:r>
              <a:rPr lang="es-VE" sz="1200" dirty="0">
                <a:latin typeface="Verdana" pitchFamily="34" charset="0"/>
                <a:cs typeface="Arial" charset="0"/>
              </a:rPr>
              <a:t> </a:t>
            </a:r>
            <a:r>
              <a:rPr lang="es-VE" sz="1200" dirty="0" err="1">
                <a:latin typeface="Verdana" pitchFamily="34" charset="0"/>
                <a:cs typeface="Arial" charset="0"/>
              </a:rPr>
              <a:t>Respir</a:t>
            </a:r>
            <a:r>
              <a:rPr lang="es-VE" sz="1200" dirty="0">
                <a:latin typeface="Verdana" pitchFamily="34" charset="0"/>
                <a:cs typeface="Arial" charset="0"/>
              </a:rPr>
              <a:t> J 2006;27:188-207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8254"/>
            <a:ext cx="5328592" cy="69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/>
          </p:cNvSpPr>
          <p:nvPr/>
        </p:nvSpPr>
        <p:spPr>
          <a:xfrm>
            <a:off x="5472608" y="908720"/>
            <a:ext cx="3635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VE" sz="3200" b="1" dirty="0" smtClean="0">
                <a:solidFill>
                  <a:srgbClr val="FF6600"/>
                </a:solidFill>
                <a:latin typeface="Candara" pitchFamily="34" charset="0"/>
              </a:rPr>
              <a:t>EPOC  y variables demográficas y socioeconómicas, en Latino </a:t>
            </a:r>
            <a:r>
              <a:rPr lang="es-VE" sz="3200" b="1" dirty="0" err="1" smtClean="0">
                <a:solidFill>
                  <a:srgbClr val="FF6600"/>
                </a:solidFill>
                <a:latin typeface="Candara" pitchFamily="34" charset="0"/>
              </a:rPr>
              <a:t>America</a:t>
            </a:r>
            <a:endParaRPr lang="es-VE" sz="32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44208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prstClr val="black"/>
                </a:solidFill>
              </a:rPr>
              <a:t>N= 315</a:t>
            </a:r>
            <a:endParaRPr lang="es-A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7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11524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200" b="1" dirty="0">
                <a:solidFill>
                  <a:srgbClr val="FF6600"/>
                </a:solidFill>
                <a:latin typeface="Candara" pitchFamily="34" charset="0"/>
              </a:rPr>
              <a:t>EPOC  y variables demográficas y </a:t>
            </a:r>
            <a:r>
              <a:rPr lang="es-VE" sz="3200" b="1" dirty="0" smtClean="0">
                <a:solidFill>
                  <a:srgbClr val="FF6600"/>
                </a:solidFill>
                <a:latin typeface="Candara" pitchFamily="34" charset="0"/>
              </a:rPr>
              <a:t>socioeconómicas, en Argentina </a:t>
            </a:r>
            <a:endParaRPr lang="es-VE" sz="32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b="4323"/>
          <a:stretch>
            <a:fillRect/>
          </a:stretch>
        </p:blipFill>
        <p:spPr bwMode="auto">
          <a:xfrm>
            <a:off x="1043608" y="1157296"/>
            <a:ext cx="6984776" cy="56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516216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prstClr val="black"/>
                </a:solidFill>
              </a:rPr>
              <a:t>N= 138</a:t>
            </a:r>
            <a:endParaRPr lang="es-A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4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 PUMA</a:t>
            </a:r>
          </a:p>
          <a:p>
            <a:pPr algn="ctr"/>
            <a:r>
              <a:rPr lang="es-ES" sz="24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Prevalencia de enfermedades respiratorias por diagnostico médico </a:t>
            </a:r>
            <a:endParaRPr lang="es-ES" sz="24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51520" y="2204864"/>
            <a:ext cx="8675687" cy="4176465"/>
            <a:chOff x="468313" y="1435099"/>
            <a:chExt cx="8207375" cy="3971926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468313" y="2068513"/>
              <a:ext cx="8207375" cy="2447925"/>
            </a:xfrm>
            <a:prstGeom prst="rect">
              <a:avLst/>
            </a:prstGeom>
            <a:solidFill>
              <a:srgbClr val="E4F3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539750" y="4581525"/>
              <a:ext cx="1871663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600" b="1" dirty="0">
                  <a:latin typeface="Candara" pitchFamily="34" charset="0"/>
                </a:rPr>
                <a:t>Asma, bronquitis asmática o bronquitis alérgica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2627313" y="4826000"/>
              <a:ext cx="18716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600" b="1" dirty="0" smtClean="0">
                  <a:latin typeface="Candara" pitchFamily="34" charset="0"/>
                </a:rPr>
                <a:t>EPOC</a:t>
              </a:r>
              <a:endParaRPr lang="es-ES" sz="1600" b="1" dirty="0">
                <a:latin typeface="Candara" pitchFamily="34" charset="0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4716463" y="4703763"/>
              <a:ext cx="187166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600" b="1">
                  <a:latin typeface="Candara" pitchFamily="34" charset="0"/>
                </a:rPr>
                <a:t>Bronquitis </a:t>
              </a:r>
            </a:p>
            <a:p>
              <a:pPr algn="ctr"/>
              <a:r>
                <a:rPr lang="es-ES" sz="1600" b="1">
                  <a:latin typeface="Candara" pitchFamily="34" charset="0"/>
                </a:rPr>
                <a:t>crónica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732588" y="4703763"/>
              <a:ext cx="187166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600" b="1">
                  <a:latin typeface="Candara" pitchFamily="34" charset="0"/>
                </a:rPr>
                <a:t>Enfisema pulmonar</a:t>
              </a: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730250" y="2932113"/>
              <a:ext cx="322263" cy="1584325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136650" y="3716338"/>
              <a:ext cx="338138" cy="80010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539875" y="2924175"/>
              <a:ext cx="338138" cy="1592263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947863" y="2501900"/>
              <a:ext cx="338137" cy="201453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774950" y="3744913"/>
              <a:ext cx="322263" cy="771525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190875" y="2917825"/>
              <a:ext cx="338138" cy="159861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3594100" y="4279900"/>
              <a:ext cx="338138" cy="236538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4002088" y="4133850"/>
              <a:ext cx="338137" cy="38258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833938" y="3876675"/>
              <a:ext cx="322262" cy="6397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5249863" y="3675063"/>
              <a:ext cx="338137" cy="84137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5653088" y="4260850"/>
              <a:ext cx="338137" cy="255588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6061075" y="3852863"/>
              <a:ext cx="338138" cy="66357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6888163" y="3805238"/>
              <a:ext cx="322262" cy="71120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7304088" y="4240213"/>
              <a:ext cx="338137" cy="27622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7707313" y="4032250"/>
              <a:ext cx="338137" cy="484188"/>
            </a:xfrm>
            <a:prstGeom prst="rect">
              <a:avLst/>
            </a:prstGeom>
            <a:solidFill>
              <a:srgbClr val="66003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8115300" y="4046538"/>
              <a:ext cx="338138" cy="4699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619125" y="2522538"/>
              <a:ext cx="5603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16,1</a:t>
              </a:r>
            </a:p>
          </p:txBody>
        </p: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1054100" y="3311525"/>
              <a:ext cx="463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8,2</a:t>
              </a:r>
            </a:p>
          </p:txBody>
        </p:sp>
        <p:sp>
          <p:nvSpPr>
            <p:cNvPr id="3101" name="Text Box 29"/>
            <p:cNvSpPr txBox="1">
              <a:spLocks noChangeArrowheads="1"/>
            </p:cNvSpPr>
            <p:nvPr/>
          </p:nvSpPr>
          <p:spPr bwMode="auto">
            <a:xfrm>
              <a:off x="1397000" y="2536825"/>
              <a:ext cx="5619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16,2</a:t>
              </a: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1831975" y="2097088"/>
              <a:ext cx="5635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20,4</a:t>
              </a: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2698750" y="3343275"/>
              <a:ext cx="4619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7,9</a:t>
              </a:r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3071813" y="2522538"/>
              <a:ext cx="558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16,3</a:t>
              </a:r>
            </a:p>
          </p:txBody>
        </p:sp>
        <p:sp>
          <p:nvSpPr>
            <p:cNvPr id="3105" name="Text Box 33"/>
            <p:cNvSpPr txBox="1">
              <a:spLocks noChangeArrowheads="1"/>
            </p:cNvSpPr>
            <p:nvPr/>
          </p:nvSpPr>
          <p:spPr bwMode="auto">
            <a:xfrm>
              <a:off x="3527425" y="3886200"/>
              <a:ext cx="4587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2,4</a:t>
              </a:r>
            </a:p>
          </p:txBody>
        </p:sp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3951288" y="3721100"/>
              <a:ext cx="4603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3,9</a:t>
              </a:r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4760913" y="3473450"/>
              <a:ext cx="4714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6,6</a:t>
              </a:r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5164138" y="3278188"/>
              <a:ext cx="4714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8,6</a:t>
              </a:r>
            </a:p>
          </p:txBody>
        </p: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5594350" y="3865563"/>
              <a:ext cx="4619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2,6</a:t>
              </a: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6013450" y="3465513"/>
              <a:ext cx="473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6,8</a:t>
              </a: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6823075" y="3392488"/>
              <a:ext cx="4476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7,3</a:t>
              </a:r>
            </a:p>
          </p:txBody>
        </p:sp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7221538" y="3848100"/>
              <a:ext cx="463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2,8</a:t>
              </a:r>
            </a:p>
          </p:txBody>
        </p:sp>
        <p:sp>
          <p:nvSpPr>
            <p:cNvPr id="3113" name="Text Box 41"/>
            <p:cNvSpPr txBox="1">
              <a:spLocks noChangeArrowheads="1"/>
            </p:cNvSpPr>
            <p:nvPr/>
          </p:nvSpPr>
          <p:spPr bwMode="auto">
            <a:xfrm>
              <a:off x="7631113" y="3632200"/>
              <a:ext cx="469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4,9</a:t>
              </a:r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8043863" y="3644900"/>
              <a:ext cx="469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latin typeface="Corbel" pitchFamily="34" charset="0"/>
                </a:rPr>
                <a:t>4,9</a:t>
              </a: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2008188" y="1501775"/>
              <a:ext cx="201612" cy="201613"/>
            </a:xfrm>
            <a:prstGeom prst="rect">
              <a:avLst/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3338513" y="1501775"/>
              <a:ext cx="201612" cy="201613"/>
            </a:xfrm>
            <a:prstGeom prst="rect">
              <a:avLst/>
            </a:prstGeom>
            <a:solidFill>
              <a:srgbClr val="00800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4562475" y="1501775"/>
              <a:ext cx="201613" cy="201613"/>
            </a:xfrm>
            <a:prstGeom prst="rect">
              <a:avLst/>
            </a:prstGeom>
            <a:solidFill>
              <a:srgbClr val="660033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5784850" y="1501775"/>
              <a:ext cx="201613" cy="201613"/>
            </a:xfrm>
            <a:prstGeom prst="rect">
              <a:avLst/>
            </a:prstGeom>
            <a:solidFill>
              <a:srgbClr val="FFCC00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19" name="Text Box 47"/>
            <p:cNvSpPr txBox="1">
              <a:spLocks noChangeArrowheads="1"/>
            </p:cNvSpPr>
            <p:nvPr/>
          </p:nvSpPr>
          <p:spPr bwMode="auto">
            <a:xfrm>
              <a:off x="2307581" y="1435099"/>
              <a:ext cx="5926529" cy="32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latin typeface="Candara" pitchFamily="34" charset="0"/>
                </a:rPr>
                <a:t>Argentina          Colombia          Venezuela       </a:t>
              </a:r>
              <a:r>
                <a:rPr lang="es-ES" sz="1600" b="1" dirty="0" smtClean="0">
                  <a:latin typeface="Candara" pitchFamily="34" charset="0"/>
                </a:rPr>
                <a:t>   Uruguay </a:t>
              </a:r>
              <a:endParaRPr lang="es-ES" sz="1600" b="1" dirty="0">
                <a:latin typeface="Candar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88209" y="6150496"/>
            <a:ext cx="290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latin typeface="Candara" panose="020E0502030303020204" pitchFamily="34" charset="0"/>
                <a:ea typeface="Verdana" pitchFamily="34" charset="0"/>
                <a:cs typeface="Verdana" pitchFamily="34" charset="0"/>
              </a:rPr>
              <a:t>n=1540 (%)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200" b="1" dirty="0" err="1" smtClean="0">
                <a:solidFill>
                  <a:srgbClr val="FF6600"/>
                </a:solidFill>
                <a:latin typeface="Candara" pitchFamily="34" charset="0"/>
              </a:rPr>
              <a:t>Subdiagnóstico</a:t>
            </a:r>
            <a:r>
              <a:rPr lang="es-VE" sz="3200" b="1" dirty="0" smtClean="0">
                <a:solidFill>
                  <a:srgbClr val="FF6600"/>
                </a:solidFill>
                <a:latin typeface="Candara" pitchFamily="34" charset="0"/>
              </a:rPr>
              <a:t>  y Diagnóstico errado de EPOC en el total de la población estudiada </a:t>
            </a:r>
            <a:endParaRPr lang="es-VE" sz="32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graphicFrame>
        <p:nvGraphicFramePr>
          <p:cNvPr id="28845" name="Group 173"/>
          <p:cNvGraphicFramePr>
            <a:graphicFrameLocks noGrp="1"/>
          </p:cNvGraphicFramePr>
          <p:nvPr/>
        </p:nvGraphicFramePr>
        <p:xfrm>
          <a:off x="215776" y="2420888"/>
          <a:ext cx="8748712" cy="3240088"/>
        </p:xfrm>
        <a:graphic>
          <a:graphicData uri="http://schemas.openxmlformats.org/drawingml/2006/table">
            <a:tbl>
              <a:tblPr/>
              <a:tblGrid>
                <a:gridCol w="2555875"/>
                <a:gridCol w="2709862"/>
                <a:gridCol w="2322513"/>
                <a:gridCol w="1160462"/>
              </a:tblGrid>
              <a:tr h="501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Diagnóstico médico previo de EPOC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Criterios espirométricos para EPOC (GOLD 1-4)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1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Presente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Ausente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Total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Presente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71 (69%) ← Diagnóstico Correcto  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31 (31%) ← Diagnóstico errado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102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Ausente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244 (77%) ← </a:t>
                      </a:r>
                      <a:r>
                        <a:rPr kumimoji="0" lang="es-VE" sz="16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Subdiagnóstico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1.194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1.438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Total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315</a:t>
                      </a:r>
                      <a:endParaRPr kumimoji="0" lang="es-VE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1.225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V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1.540</a:t>
                      </a:r>
                      <a:endParaRPr kumimoji="0" lang="es-VE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Comparación del diagnóstico médico de EPOC y criterio </a:t>
            </a:r>
            <a:r>
              <a:rPr lang="es-AR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espirométrico</a:t>
            </a:r>
            <a:r>
              <a:rPr lang="es-A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según GOLD</a:t>
            </a:r>
            <a:endParaRPr lang="es-A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60648"/>
            <a:ext cx="9074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6600"/>
                </a:solidFill>
                <a:latin typeface="Candara" pitchFamily="34" charset="0"/>
              </a:rPr>
              <a:t>Diagrama de VENN mostrando la relación entre diagnóstico médico previo de EPOC y diagnóstico por espirometría (</a:t>
            </a:r>
            <a:r>
              <a:rPr lang="es-ES" sz="2800" b="1" dirty="0">
                <a:solidFill>
                  <a:srgbClr val="FF6600"/>
                </a:solidFill>
                <a:latin typeface="Candara" pitchFamily="34" charset="0"/>
              </a:rPr>
              <a:t>GOLD 1-4</a:t>
            </a:r>
            <a:r>
              <a:rPr lang="es-ES" sz="2800" b="1" dirty="0" smtClean="0">
                <a:solidFill>
                  <a:srgbClr val="FF6600"/>
                </a:solidFill>
                <a:latin typeface="Candara" pitchFamily="34" charset="0"/>
              </a:rPr>
              <a:t>) en la población total</a:t>
            </a:r>
            <a:endParaRPr lang="es-ES" sz="28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804738" y="1916832"/>
            <a:ext cx="7439670" cy="4608512"/>
            <a:chOff x="1163638" y="1298575"/>
            <a:chExt cx="6959600" cy="4276725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163638" y="1298575"/>
              <a:ext cx="6959600" cy="4276725"/>
            </a:xfrm>
            <a:prstGeom prst="rect">
              <a:avLst/>
            </a:prstGeom>
            <a:solidFill>
              <a:srgbClr val="E4F3F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2000">
                <a:solidFill>
                  <a:prstClr val="black"/>
                </a:solidFill>
              </a:endParaRPr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3449638" y="2044700"/>
              <a:ext cx="3313112" cy="3076575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endParaRPr lang="es-ES" sz="2000">
                <a:solidFill>
                  <a:prstClr val="black"/>
                </a:solidFill>
              </a:endParaRPr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2833688" y="2620963"/>
              <a:ext cx="2073275" cy="1936750"/>
            </a:xfrm>
            <a:prstGeom prst="ellipse">
              <a:avLst/>
            </a:prstGeom>
            <a:solidFill>
              <a:srgbClr val="008000">
                <a:alpha val="41000"/>
              </a:srgbClr>
            </a:solidFill>
            <a:ln w="9525">
              <a:noFill/>
              <a:prstDash val="dash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endParaRPr lang="es-ES" sz="2000">
                <a:solidFill>
                  <a:prstClr val="black"/>
                </a:solidFill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285852" y="5143512"/>
              <a:ext cx="2447528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 dirty="0" smtClean="0">
                  <a:solidFill>
                    <a:prstClr val="black"/>
                  </a:solidFill>
                  <a:latin typeface="Corbel" pitchFamily="34" charset="0"/>
                </a:rPr>
                <a:t>Población total = </a:t>
              </a:r>
              <a:r>
                <a:rPr lang="es-ES" sz="2000" b="1" dirty="0">
                  <a:solidFill>
                    <a:prstClr val="black"/>
                  </a:solidFill>
                  <a:latin typeface="Corbel" pitchFamily="34" charset="0"/>
                </a:rPr>
                <a:t>1540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870325" y="1368425"/>
              <a:ext cx="2414588" cy="59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 dirty="0" smtClean="0">
                  <a:solidFill>
                    <a:prstClr val="black"/>
                  </a:solidFill>
                  <a:latin typeface="Corbel" pitchFamily="34" charset="0"/>
                </a:rPr>
                <a:t>Criterios </a:t>
              </a:r>
              <a:r>
                <a:rPr lang="es-ES" b="1" dirty="0" err="1" smtClean="0">
                  <a:solidFill>
                    <a:prstClr val="black"/>
                  </a:solidFill>
                  <a:latin typeface="Corbel" pitchFamily="34" charset="0"/>
                </a:rPr>
                <a:t>espirométricos</a:t>
              </a:r>
              <a:r>
                <a:rPr lang="es-ES" b="1" dirty="0" smtClean="0">
                  <a:solidFill>
                    <a:prstClr val="black"/>
                  </a:solidFill>
                  <a:latin typeface="Corbel" pitchFamily="34" charset="0"/>
                </a:rPr>
                <a:t> para EPOC (GOLD </a:t>
              </a:r>
              <a:r>
                <a:rPr lang="es-ES" b="1" dirty="0">
                  <a:solidFill>
                    <a:prstClr val="black"/>
                  </a:solidFill>
                  <a:latin typeface="Corbel" pitchFamily="34" charset="0"/>
                </a:rPr>
                <a:t>1-4)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470025" y="2190750"/>
              <a:ext cx="1882775" cy="85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 dirty="0" smtClean="0">
                  <a:solidFill>
                    <a:prstClr val="black"/>
                  </a:solidFill>
                  <a:latin typeface="Corbel" pitchFamily="34" charset="0"/>
                </a:rPr>
                <a:t>Diagnóstico médico previo de EPOC</a:t>
              </a:r>
              <a:endParaRPr lang="es-ES" b="1" dirty="0">
                <a:solidFill>
                  <a:prstClr val="black"/>
                </a:solidFill>
                <a:latin typeface="Corbel" pitchFamily="34" charset="0"/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5665788" y="5087938"/>
              <a:ext cx="2403475" cy="34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s-ES" b="1" dirty="0">
                  <a:solidFill>
                    <a:prstClr val="black"/>
                  </a:solidFill>
                  <a:latin typeface="Corbel" pitchFamily="34" charset="0"/>
                </a:rPr>
                <a:t>No </a:t>
              </a:r>
              <a:r>
                <a:rPr lang="es-ES" b="1" dirty="0" smtClean="0">
                  <a:solidFill>
                    <a:prstClr val="black"/>
                  </a:solidFill>
                  <a:latin typeface="Corbel" pitchFamily="34" charset="0"/>
                </a:rPr>
                <a:t>EPOC= </a:t>
              </a:r>
              <a:r>
                <a:rPr lang="es-ES" b="1" dirty="0">
                  <a:solidFill>
                    <a:prstClr val="black"/>
                  </a:solidFill>
                  <a:latin typeface="Corbel" pitchFamily="34" charset="0"/>
                </a:rPr>
                <a:t>1194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5064125" y="3348038"/>
              <a:ext cx="1227138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2000" b="1">
                  <a:solidFill>
                    <a:prstClr val="white"/>
                  </a:solidFill>
                  <a:latin typeface="Corbel" pitchFamily="34" charset="0"/>
                </a:rPr>
                <a:t>n= 244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513138" y="3348038"/>
              <a:ext cx="1227137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2000" b="1">
                  <a:solidFill>
                    <a:prstClr val="white"/>
                  </a:solidFill>
                  <a:latin typeface="Corbel" pitchFamily="34" charset="0"/>
                </a:rPr>
                <a:t>n= 71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713038" y="3349625"/>
              <a:ext cx="923925" cy="37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2000" b="1">
                  <a:solidFill>
                    <a:prstClr val="white"/>
                  </a:solidFill>
                  <a:latin typeface="Corbel" pitchFamily="34" charset="0"/>
                </a:rPr>
                <a:t>n= 31</a:t>
              </a:r>
            </a:p>
          </p:txBody>
        </p:sp>
      </p:grpSp>
      <p:cxnSp>
        <p:nvCxnSpPr>
          <p:cNvPr id="16" name="15 Conector recto de flecha"/>
          <p:cNvCxnSpPr/>
          <p:nvPr/>
        </p:nvCxnSpPr>
        <p:spPr>
          <a:xfrm>
            <a:off x="9972600" y="32129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339752" y="4653136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5868144" y="3140968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55576" y="46531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prstClr val="black"/>
                </a:solidFill>
              </a:rPr>
              <a:t>Dx.</a:t>
            </a:r>
            <a:r>
              <a:rPr lang="es-AR" dirty="0" smtClean="0">
                <a:solidFill>
                  <a:prstClr val="black"/>
                </a:solidFill>
              </a:rPr>
              <a:t> incorrecto </a:t>
            </a:r>
          </a:p>
          <a:p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444208" y="278092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prstClr val="black"/>
                </a:solidFill>
              </a:rPr>
              <a:t>Sub diagnóstico</a:t>
            </a:r>
          </a:p>
          <a:p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44278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440649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200" b="1" dirty="0" err="1" smtClean="0">
                <a:solidFill>
                  <a:srgbClr val="FF6600"/>
                </a:solidFill>
                <a:latin typeface="Candara" pitchFamily="34" charset="0"/>
              </a:rPr>
              <a:t>Subdiagnóstico</a:t>
            </a:r>
            <a:r>
              <a:rPr lang="es-VE" sz="3200" b="1" dirty="0" smtClean="0">
                <a:solidFill>
                  <a:srgbClr val="FF6600"/>
                </a:solidFill>
                <a:latin typeface="Candara" pitchFamily="34" charset="0"/>
              </a:rPr>
              <a:t>  y Diagnóstico errado de EPOC en la población estudiada en Argentina</a:t>
            </a:r>
            <a:endParaRPr lang="es-VE" sz="32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Comparación del diagnóstico médico de EPOC y criterio </a:t>
            </a:r>
            <a:r>
              <a:rPr lang="es-AR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espirométrico</a:t>
            </a:r>
            <a:r>
              <a:rPr lang="es-AR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según GOLD</a:t>
            </a:r>
            <a:endParaRPr lang="es-AR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49" y="2852936"/>
            <a:ext cx="8864751" cy="323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7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60648"/>
            <a:ext cx="9074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6600"/>
                </a:solidFill>
                <a:latin typeface="Candara" pitchFamily="34" charset="0"/>
              </a:rPr>
              <a:t>Diagrama de VENN mostrando la relación entre diagnóstico médico previo de EPOC y diagnóstico por espirometría (</a:t>
            </a:r>
            <a:r>
              <a:rPr lang="es-ES" sz="2800" b="1" dirty="0">
                <a:solidFill>
                  <a:srgbClr val="FF6600"/>
                </a:solidFill>
                <a:latin typeface="Candara" pitchFamily="34" charset="0"/>
              </a:rPr>
              <a:t>GOLD 1-4</a:t>
            </a:r>
            <a:r>
              <a:rPr lang="es-ES" sz="2800" b="1" dirty="0" smtClean="0">
                <a:solidFill>
                  <a:srgbClr val="FF6600"/>
                </a:solidFill>
                <a:latin typeface="Candara" pitchFamily="34" charset="0"/>
              </a:rPr>
              <a:t>) en Argentina</a:t>
            </a:r>
            <a:endParaRPr lang="es-ES" sz="2800" b="1" dirty="0">
              <a:solidFill>
                <a:srgbClr val="FF6600"/>
              </a:solidFill>
              <a:latin typeface="Candar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02" y="2295524"/>
            <a:ext cx="8789094" cy="35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47864" y="43558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3344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6314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11" y="4437112"/>
            <a:ext cx="779136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12687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prstClr val="black"/>
                </a:solidFill>
              </a:rPr>
              <a:t>Espirometrías realizadas en el total de pacientes estudiados (n=446)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0770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prstClr val="black"/>
                </a:solidFill>
              </a:rPr>
              <a:t>Espirometrías realizadas en los pacientes con EPOC (n=138)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395536" y="130845"/>
            <a:ext cx="8229600" cy="7778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2800" b="1" dirty="0" smtClean="0">
                <a:solidFill>
                  <a:srgbClr val="FF6600"/>
                </a:solidFill>
                <a:latin typeface="Candara" pitchFamily="34" charset="0"/>
              </a:rPr>
              <a:t>Espirometrías en atención primaria en Argentina</a:t>
            </a:r>
            <a:endParaRPr lang="es-VE" sz="2800" b="1" dirty="0">
              <a:solidFill>
                <a:srgbClr val="FF66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10660"/>
            <a:ext cx="8686800" cy="5256584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VE" sz="2800" dirty="0" smtClean="0"/>
              <a:t>PUMA es el primer estudio multinacional, </a:t>
            </a:r>
            <a:r>
              <a:rPr lang="es-VE" sz="2800" dirty="0" err="1" smtClean="0"/>
              <a:t>multicéntrico</a:t>
            </a:r>
            <a:r>
              <a:rPr lang="es-VE" sz="2800" dirty="0" smtClean="0"/>
              <a:t> en Latinoamérica para detección oportunista de EPOC en pacientes de alto riesgo que asisten a atención primaria de la salud.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AR" sz="2800" dirty="0" smtClean="0"/>
              <a:t>La obtención de casi 90% de espirometrías válidas, del total de encuestados, sugiere la factibilidad de realizar detección de la enfermedad en este escenario.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VE" sz="2800" dirty="0" smtClean="0"/>
              <a:t>La prevalencia observada fue alta, </a:t>
            </a:r>
            <a:r>
              <a:rPr lang="es-VE" sz="2800" dirty="0"/>
              <a:t>con </a:t>
            </a:r>
            <a:r>
              <a:rPr lang="es-VE" sz="2800" dirty="0" smtClean="0"/>
              <a:t>una media entre </a:t>
            </a:r>
            <a:r>
              <a:rPr lang="es-VE" sz="2800" dirty="0"/>
              <a:t>los 4 países estudiados del 20% </a:t>
            </a:r>
            <a:r>
              <a:rPr lang="es-VE" sz="2800" dirty="0" smtClean="0"/>
              <a:t>(rango  Venezuela 11% y  Argentina 30.9%)</a:t>
            </a:r>
            <a:endParaRPr lang="es-AR" sz="28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55776" y="110331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b="1" dirty="0" smtClean="0">
                <a:solidFill>
                  <a:srgbClr val="FF6600"/>
                </a:solidFill>
                <a:latin typeface="Candara" pitchFamily="34" charset="0"/>
              </a:rPr>
              <a:t>Estudio PUMA</a:t>
            </a:r>
          </a:p>
          <a:p>
            <a:pPr algn="ctr"/>
            <a:r>
              <a:rPr lang="es-VE" sz="3600" b="1" dirty="0" smtClean="0">
                <a:solidFill>
                  <a:srgbClr val="FF6600"/>
                </a:solidFill>
                <a:latin typeface="Candara" pitchFamily="34" charset="0"/>
              </a:rPr>
              <a:t>Conclusiones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684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596" y="1196752"/>
            <a:ext cx="8686800" cy="5256584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AR" sz="2800" dirty="0" smtClean="0"/>
              <a:t>En general el diagnostico de EPOC se asoció </a:t>
            </a:r>
            <a:r>
              <a:rPr lang="es-AR" sz="2800" dirty="0"/>
              <a:t>con la edad, mayor consumo de tabaco, menor IMC y género </a:t>
            </a:r>
            <a:r>
              <a:rPr lang="es-AR" sz="2800" dirty="0" smtClean="0"/>
              <a:t>masculino (excepto </a:t>
            </a:r>
            <a:r>
              <a:rPr lang="es-AR" sz="2800" dirty="0"/>
              <a:t>en </a:t>
            </a:r>
            <a:r>
              <a:rPr lang="es-AR" sz="2800" dirty="0" smtClean="0"/>
              <a:t>Argentina)</a:t>
            </a:r>
            <a:r>
              <a:rPr lang="es-VE" sz="2800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AR" sz="2800" dirty="0" smtClean="0"/>
              <a:t>El </a:t>
            </a:r>
            <a:r>
              <a:rPr lang="es-VE" sz="2800" dirty="0"/>
              <a:t>sub-diagnóstico </a:t>
            </a:r>
            <a:r>
              <a:rPr lang="es-VE" sz="2800" dirty="0" smtClean="0"/>
              <a:t>y el </a:t>
            </a:r>
            <a:r>
              <a:rPr lang="es-VE" sz="2800" dirty="0"/>
              <a:t>diagnóstico errado </a:t>
            </a:r>
            <a:r>
              <a:rPr lang="es-VE" sz="2800" dirty="0" smtClean="0"/>
              <a:t>fueron frecuentes (77</a:t>
            </a:r>
            <a:r>
              <a:rPr lang="es-VE" sz="2800" dirty="0"/>
              <a:t>% y 30.4% </a:t>
            </a:r>
            <a:r>
              <a:rPr lang="es-AR" sz="2800" dirty="0"/>
              <a:t>a nivel regional </a:t>
            </a:r>
            <a:r>
              <a:rPr lang="es-VE" sz="2800" dirty="0" smtClean="0"/>
              <a:t>y 79% y 19,4% para Argentina)</a:t>
            </a:r>
            <a:r>
              <a:rPr lang="es-AR" sz="2800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AR" sz="2800" dirty="0" smtClean="0"/>
              <a:t>La </a:t>
            </a:r>
            <a:r>
              <a:rPr lang="es-AR" sz="2800" dirty="0"/>
              <a:t>mayoría de los pacientes se encontraron en </a:t>
            </a:r>
            <a:r>
              <a:rPr lang="es-AR" sz="2800" dirty="0" smtClean="0"/>
              <a:t>estadios GOLD </a:t>
            </a:r>
            <a:r>
              <a:rPr lang="es-AR" sz="2800" dirty="0"/>
              <a:t>1-2 </a:t>
            </a:r>
            <a:r>
              <a:rPr lang="es-AR" sz="2800" dirty="0" smtClean="0"/>
              <a:t> (74.9</a:t>
            </a:r>
            <a:r>
              <a:rPr lang="es-AR" sz="2800" dirty="0"/>
              <a:t>% </a:t>
            </a:r>
            <a:r>
              <a:rPr lang="es-AR" sz="2800" dirty="0" smtClean="0"/>
              <a:t>a </a:t>
            </a:r>
            <a:r>
              <a:rPr lang="es-AR" sz="2800" dirty="0"/>
              <a:t>nivel regional y 75.3% </a:t>
            </a:r>
            <a:r>
              <a:rPr lang="es-AR" sz="2800" dirty="0" smtClean="0"/>
              <a:t>en Argentina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AR" sz="2800" dirty="0" smtClean="0"/>
              <a:t>Sólo </a:t>
            </a:r>
            <a:r>
              <a:rPr lang="es-AR" sz="2800" dirty="0"/>
              <a:t>13.4</a:t>
            </a:r>
            <a:r>
              <a:rPr lang="es-AR" sz="2800" dirty="0" smtClean="0"/>
              <a:t>% </a:t>
            </a:r>
            <a:r>
              <a:rPr lang="es-AR" sz="2800" dirty="0"/>
              <a:t>a nivel regional </a:t>
            </a:r>
            <a:r>
              <a:rPr lang="es-AR" sz="2800" dirty="0" smtClean="0"/>
              <a:t>y </a:t>
            </a:r>
            <a:r>
              <a:rPr lang="es-AR" sz="2800" dirty="0"/>
              <a:t>18.2% en </a:t>
            </a:r>
            <a:r>
              <a:rPr lang="es-AR" sz="2800" dirty="0" smtClean="0"/>
              <a:t>Argentina, de los pacientes en riesgo tenían espirometría previa.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55776" y="110331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b="1" dirty="0" smtClean="0">
                <a:solidFill>
                  <a:srgbClr val="FF6600"/>
                </a:solidFill>
                <a:latin typeface="Candara" pitchFamily="34" charset="0"/>
              </a:rPr>
              <a:t>Estudio PUMA</a:t>
            </a:r>
          </a:p>
          <a:p>
            <a:pPr algn="ctr"/>
            <a:r>
              <a:rPr lang="es-VE" sz="3600" b="1" dirty="0" smtClean="0">
                <a:solidFill>
                  <a:srgbClr val="FF6600"/>
                </a:solidFill>
                <a:latin typeface="Candara" pitchFamily="34" charset="0"/>
              </a:rPr>
              <a:t>Conclusiones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2850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 dirty="0">
                <a:solidFill>
                  <a:srgbClr val="FF6600"/>
                </a:solidFill>
                <a:latin typeface="Candara" pitchFamily="34" charset="0"/>
              </a:rPr>
              <a:t>Proyecto PUMA</a:t>
            </a: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lang="es-VE" sz="2400" b="1" dirty="0" smtClean="0">
                <a:solidFill>
                  <a:srgbClr val="003399"/>
                </a:solidFill>
                <a:latin typeface="Verdana" pitchFamily="34" charset="0"/>
              </a:rPr>
              <a:t>Justificación: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dirty="0" smtClean="0">
                <a:latin typeface="Verdana" pitchFamily="34" charset="0"/>
              </a:rPr>
              <a:t>No existe información sobre la prevalencia de la EPOC entre los </a:t>
            </a:r>
            <a:r>
              <a:rPr lang="es-VE" sz="2000" b="1" dirty="0" smtClean="0">
                <a:latin typeface="Verdana" pitchFamily="34" charset="0"/>
              </a:rPr>
              <a:t>pacientes que acuden al primer nivel de atención en Latinoamérica</a:t>
            </a:r>
            <a:r>
              <a:rPr lang="es-VE" sz="2000" dirty="0" smtClean="0">
                <a:latin typeface="Verdana" pitchFamily="34" charset="0"/>
              </a:rPr>
              <a:t>, donde sería más probable encontrar pacientes  de </a:t>
            </a:r>
            <a:r>
              <a:rPr lang="es-VE" sz="2000" b="1" dirty="0" smtClean="0">
                <a:latin typeface="Verdana" pitchFamily="34" charset="0"/>
              </a:rPr>
              <a:t>alto riesgo</a:t>
            </a:r>
            <a:r>
              <a:rPr lang="es-VE" sz="2000" dirty="0" smtClean="0">
                <a:latin typeface="Verdana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dirty="0" smtClean="0">
                <a:latin typeface="Verdana" pitchFamily="34" charset="0"/>
              </a:rPr>
              <a:t>Tampoco se conoce el grado de diagnóstico de la enfermedad ni su tratamiento entre dichos pacientes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dirty="0" smtClean="0">
                <a:latin typeface="Verdana" pitchFamily="34" charset="0"/>
              </a:rPr>
              <a:t>Dicha información es importante para el diseño de estrategias de detección y manejo temprano de la enfermedad así como la mejor planificación de recursos en atención primaria.</a:t>
            </a:r>
            <a:endParaRPr lang="es-VE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1143000"/>
          </a:xfrm>
        </p:spPr>
        <p:txBody>
          <a:bodyPr/>
          <a:lstStyle/>
          <a:p>
            <a:r>
              <a:rPr lang="es-VE" sz="4000" b="1" dirty="0" smtClean="0">
                <a:solidFill>
                  <a:srgbClr val="FF6600"/>
                </a:solidFill>
                <a:latin typeface="Candara" pitchFamily="34" charset="0"/>
              </a:rPr>
              <a:t>Proyecto PUMA</a:t>
            </a:r>
            <a:endParaRPr lang="es-AR" sz="4000" dirty="0"/>
          </a:p>
        </p:txBody>
      </p:sp>
      <p:sp>
        <p:nvSpPr>
          <p:cNvPr id="3" name="5 Marcador de contenido"/>
          <p:cNvSpPr txBox="1">
            <a:spLocks/>
          </p:cNvSpPr>
          <p:nvPr/>
        </p:nvSpPr>
        <p:spPr>
          <a:xfrm>
            <a:off x="449165" y="1068388"/>
            <a:ext cx="4320479" cy="5373216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VE" b="1" dirty="0">
                <a:solidFill>
                  <a:srgbClr val="FF6600"/>
                </a:solidFill>
                <a:latin typeface="Candara" pitchFamily="34" charset="0"/>
              </a:rPr>
              <a:t>Comité Científico</a:t>
            </a:r>
            <a:endParaRPr kumimoji="0" lang="es-A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Dra. Montes de Oca, María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Caracas, Venezuela.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Dr. Casas, Alejandro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Bogotá, Colombia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Dr. </a:t>
            </a:r>
            <a:r>
              <a:rPr kumimoji="0" lang="es-A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Guallar</a:t>
            </a: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Eliseo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Johns Hopkins Medical </a:t>
            </a:r>
            <a:r>
              <a:rPr kumimoji="0" lang="es-A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Institutions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,, USA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Dr. </a:t>
            </a:r>
            <a:r>
              <a:rPr kumimoji="0" lang="es-A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Jardim</a:t>
            </a: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José R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São Paulo, Brasil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Dr. Stirbulov, Roberto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São Paulo, Brasil</a:t>
            </a:r>
            <a:endParaRPr kumimoji="0" lang="es-V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Dra. López Varela, María Victorina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Montevideo. Uruguay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Dra. Mercurio, Sandra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AstraZeneca S.A. Argentina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Dr. Schiavi, Eduardo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Buenos Aires, Argentina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Dra. Ramírez Venegas, Alejandra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México, D. F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10300" y="152543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Miembros de la ALAT</a:t>
            </a:r>
            <a:endParaRPr lang="es-AR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5 Marcador de contenido"/>
          <p:cNvSpPr txBox="1">
            <a:spLocks/>
          </p:cNvSpPr>
          <p:nvPr/>
        </p:nvSpPr>
        <p:spPr>
          <a:xfrm>
            <a:off x="5076056" y="3754996"/>
            <a:ext cx="3739008" cy="2132856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s-VE" sz="1600" b="1" dirty="0">
                <a:solidFill>
                  <a:srgbClr val="FF6600"/>
                </a:solidFill>
                <a:latin typeface="+mn-lt"/>
              </a:rPr>
              <a:t>Coordinadores Nacionales </a:t>
            </a:r>
            <a:endParaRPr lang="es-VE" sz="1600" b="1" dirty="0" smtClean="0">
              <a:solidFill>
                <a:srgbClr val="FF6600"/>
              </a:solidFill>
              <a:latin typeface="+mn-lt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kumimoji="0" lang="es-A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Dr Gustavo Zabert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AR" sz="160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kumimoji="0" lang="es-A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Argentina</a:t>
            </a:r>
          </a:p>
          <a:p>
            <a:pPr algn="just">
              <a:spcBef>
                <a:spcPct val="20000"/>
              </a:spcBef>
            </a:pPr>
            <a:r>
              <a:rPr lang="es-AR" sz="1600" b="1" dirty="0" smtClean="0">
                <a:latin typeface="+mn-lt"/>
                <a:ea typeface="Verdana" pitchFamily="34" charset="0"/>
                <a:cs typeface="Verdana" pitchFamily="34" charset="0"/>
              </a:rPr>
              <a:t>Dr. Carlos Aguirre</a:t>
            </a:r>
          </a:p>
          <a:p>
            <a:pPr algn="just">
              <a:spcBef>
                <a:spcPct val="20000"/>
              </a:spcBef>
            </a:pPr>
            <a:r>
              <a:rPr lang="es-AR" sz="160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es-AR" sz="1600" dirty="0" smtClean="0">
                <a:latin typeface="+mn-lt"/>
                <a:ea typeface="Verdana" pitchFamily="34" charset="0"/>
                <a:cs typeface="Verdana" pitchFamily="34" charset="0"/>
              </a:rPr>
              <a:t>Colombia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1600" b="1" dirty="0" smtClean="0">
                <a:latin typeface="+mn-lt"/>
                <a:ea typeface="Verdana" pitchFamily="34" charset="0"/>
                <a:cs typeface="Verdana" pitchFamily="34" charset="0"/>
              </a:rPr>
              <a:t>Dra. Dolores Moreno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160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es-AR" sz="1600" dirty="0" smtClean="0">
                <a:latin typeface="+mn-lt"/>
                <a:ea typeface="Verdana" pitchFamily="34" charset="0"/>
                <a:cs typeface="Verdana" pitchFamily="34" charset="0"/>
              </a:rPr>
              <a:t>Venezuela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1600" b="1" dirty="0" smtClean="0">
                <a:latin typeface="+mn-lt"/>
                <a:ea typeface="Verdana" pitchFamily="34" charset="0"/>
                <a:cs typeface="Verdana" pitchFamily="34" charset="0"/>
              </a:rPr>
              <a:t>Dra. Alejandra Rey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AR" sz="1600" dirty="0">
                <a:latin typeface="+mn-lt"/>
                <a:ea typeface="Verdana" pitchFamily="34" charset="0"/>
                <a:cs typeface="Verdana" pitchFamily="34" charset="0"/>
              </a:rPr>
              <a:t>	</a:t>
            </a:r>
            <a:r>
              <a:rPr lang="es-AR" sz="1600" dirty="0" smtClean="0">
                <a:latin typeface="+mn-lt"/>
                <a:ea typeface="Verdana" pitchFamily="34" charset="0"/>
                <a:cs typeface="Verdana" pitchFamily="34" charset="0"/>
              </a:rPr>
              <a:t>Uruguay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>
                <a:solidFill>
                  <a:srgbClr val="FF6600"/>
                </a:solidFill>
                <a:latin typeface="Candara" pitchFamily="34" charset="0"/>
              </a:rPr>
              <a:t>Proyecto PUMA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251520" y="2133600"/>
            <a:ext cx="8496943" cy="3815680"/>
          </a:xfrm>
        </p:spPr>
        <p:txBody>
          <a:bodyPr/>
          <a:lstStyle/>
          <a:p>
            <a:pPr algn="just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lang="es-VE" sz="2400" b="1" dirty="0" smtClean="0">
                <a:solidFill>
                  <a:srgbClr val="003399"/>
                </a:solidFill>
                <a:latin typeface="Verdana" pitchFamily="34" charset="0"/>
              </a:rPr>
              <a:t>Objetivo primario:</a:t>
            </a:r>
          </a:p>
          <a:p>
            <a:pPr algn="just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endParaRPr lang="es-VE" sz="2400" b="1" dirty="0" smtClean="0">
              <a:solidFill>
                <a:srgbClr val="003399"/>
              </a:solidFill>
              <a:latin typeface="Verdana" pitchFamily="34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2000" dirty="0" smtClean="0">
                <a:latin typeface="Verdana" pitchFamily="34" charset="0"/>
              </a:rPr>
              <a:t>Describir la prevalencia, diagnóstico y tratamiento de la EPOC en </a:t>
            </a:r>
            <a:r>
              <a:rPr lang="es-VE" sz="2000" b="1" dirty="0" smtClean="0">
                <a:latin typeface="Verdana" pitchFamily="34" charset="0"/>
              </a:rPr>
              <a:t>pacientes </a:t>
            </a:r>
            <a:r>
              <a:rPr lang="es-VE" sz="2000" b="1" u="sng" dirty="0" smtClean="0">
                <a:latin typeface="Verdana" pitchFamily="34" charset="0"/>
              </a:rPr>
              <a:t>&gt;</a:t>
            </a:r>
            <a:r>
              <a:rPr lang="es-VE" sz="2000" b="1" dirty="0" smtClean="0">
                <a:latin typeface="Verdana" pitchFamily="34" charset="0"/>
              </a:rPr>
              <a:t> de 40 años fumadores o ex-fumadores y/o con exposición a la combustión de biomasa que acuden a la consulta de médicos de atención primaria en 4 países de América Latina (Argentina, Colombia, Uruguay y Venezuela)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>
                <a:solidFill>
                  <a:srgbClr val="FF6600"/>
                </a:solidFill>
                <a:latin typeface="Candara" pitchFamily="34" charset="0"/>
              </a:rPr>
              <a:t>Proyecto PUMA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000625"/>
          </a:xfrm>
        </p:spPr>
        <p:txBody>
          <a:bodyPr/>
          <a:lstStyle/>
          <a:p>
            <a:pPr algn="just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lang="es-VE" sz="2400" b="1" dirty="0" smtClean="0">
                <a:solidFill>
                  <a:srgbClr val="003399"/>
                </a:solidFill>
                <a:latin typeface="Verdana" pitchFamily="34" charset="0"/>
              </a:rPr>
              <a:t>Objetivos secundarios:</a:t>
            </a:r>
          </a:p>
          <a:p>
            <a:pPr algn="just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endParaRPr lang="es-VE" sz="1400" b="1" dirty="0" smtClean="0">
              <a:solidFill>
                <a:srgbClr val="003399"/>
              </a:solidFill>
              <a:latin typeface="Verdana" pitchFamily="34" charset="0"/>
            </a:endParaRPr>
          </a:p>
          <a:p>
            <a:pPr marL="533400" lvl="1" algn="just" eaLnBrk="1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Evaluar la prevalencia de </a:t>
            </a:r>
            <a:r>
              <a:rPr lang="es-VE" sz="1800" dirty="0" err="1" smtClean="0">
                <a:latin typeface="Verdana" pitchFamily="34" charset="0"/>
              </a:rPr>
              <a:t>subdiagnóstico</a:t>
            </a:r>
            <a:r>
              <a:rPr lang="es-VE" sz="1800" dirty="0" smtClean="0">
                <a:latin typeface="Verdana" pitchFamily="34" charset="0"/>
              </a:rPr>
              <a:t> y de diagnóstico errado de la EPOC en pacientes </a:t>
            </a:r>
            <a:r>
              <a:rPr lang="es-VE" sz="1800" u="sng" dirty="0" smtClean="0">
                <a:latin typeface="Verdana" pitchFamily="34" charset="0"/>
              </a:rPr>
              <a:t>&gt;</a:t>
            </a:r>
            <a:r>
              <a:rPr lang="es-VE" sz="1800" dirty="0" smtClean="0">
                <a:latin typeface="Verdana" pitchFamily="34" charset="0"/>
              </a:rPr>
              <a:t> de 40 años fumadores o ex-fumadores y/o con exposición a la combustión de biomasa que atienden consultas de médicos de atención primeria en América Latina.</a:t>
            </a:r>
          </a:p>
          <a:p>
            <a:pPr marL="533400" lvl="1" algn="just" eaLnBrk="1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Analizar si el diagnóstico y tratamiento está de acuerdo con la gravedad de la enfermedad y con lo establecido en las guías de práctica clínica para el manejo de la EPOC.  </a:t>
            </a:r>
          </a:p>
          <a:p>
            <a:pPr marL="533400" lvl="1" algn="just" eaLnBrk="1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Determinar las características clínicas de los pacientes diagnosticados con EPOC que atienden a la consulta de médicos generales.</a:t>
            </a:r>
          </a:p>
          <a:p>
            <a:pPr marL="533400" lvl="1" algn="just" eaLnBrk="1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Examinar los determinantes que se asocian a los problemas de diagnóstico y tratamiento en los pacientes con EPOC que acuden a la consulta de médicos generales.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>
                <a:solidFill>
                  <a:srgbClr val="FF6600"/>
                </a:solidFill>
                <a:latin typeface="Candara" pitchFamily="34" charset="0"/>
              </a:rPr>
              <a:t>Proyecto PUMA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64419"/>
            <a:ext cx="8784975" cy="4729162"/>
          </a:xfrm>
        </p:spPr>
        <p:txBody>
          <a:bodyPr/>
          <a:lstStyle/>
          <a:p>
            <a:pPr algn="just" eaLnBrk="1" hangingPunct="1">
              <a:buClr>
                <a:srgbClr val="FF6600"/>
              </a:buClr>
              <a:buSzPct val="80000"/>
              <a:buNone/>
            </a:pPr>
            <a:r>
              <a:rPr lang="es-AR" sz="2000" b="1" dirty="0">
                <a:solidFill>
                  <a:srgbClr val="003399"/>
                </a:solidFill>
                <a:latin typeface="Verdana" pitchFamily="34" charset="0"/>
              </a:rPr>
              <a:t>Diseño del estudio</a:t>
            </a:r>
          </a:p>
          <a:p>
            <a:pPr algn="just" eaLnBrk="1" hangingPunct="1">
              <a:buClr>
                <a:srgbClr val="FF6600"/>
              </a:buClr>
              <a:buSzPct val="80000"/>
              <a:buNone/>
            </a:pPr>
            <a:r>
              <a:rPr lang="es-VE" sz="2000" b="1" dirty="0" smtClean="0">
                <a:latin typeface="Verdana" pitchFamily="34" charset="0"/>
              </a:rPr>
              <a:t>Estudio </a:t>
            </a:r>
            <a:r>
              <a:rPr lang="es-VE" sz="2000" b="1" dirty="0">
                <a:latin typeface="Verdana" pitchFamily="34" charset="0"/>
              </a:rPr>
              <a:t>de detección de casos </a:t>
            </a:r>
            <a:r>
              <a:rPr lang="es-VE" sz="2000" b="1" dirty="0" err="1">
                <a:latin typeface="Verdana" pitchFamily="34" charset="0"/>
              </a:rPr>
              <a:t>oportunística</a:t>
            </a:r>
            <a:endParaRPr lang="es-VE" sz="2000" b="1" dirty="0">
              <a:latin typeface="Verdana" pitchFamily="34" charset="0"/>
            </a:endParaRPr>
          </a:p>
          <a:p>
            <a:pPr algn="just" eaLnBrk="1" hangingPunct="1">
              <a:buClr>
                <a:srgbClr val="FF6600"/>
              </a:buClr>
              <a:buSzPct val="80000"/>
              <a:buNone/>
            </a:pPr>
            <a:r>
              <a:rPr lang="es-AR" sz="2000" dirty="0">
                <a:latin typeface="Verdana" pitchFamily="34" charset="0"/>
              </a:rPr>
              <a:t>Ob</a:t>
            </a:r>
            <a:r>
              <a:rPr lang="es-AR" sz="2000" dirty="0" smtClean="0">
                <a:latin typeface="Verdana" pitchFamily="34" charset="0"/>
              </a:rPr>
              <a:t>servacional</a:t>
            </a:r>
            <a:r>
              <a:rPr lang="es-AR" sz="2000" dirty="0">
                <a:latin typeface="Verdana" pitchFamily="34" charset="0"/>
              </a:rPr>
              <a:t>, </a:t>
            </a:r>
            <a:r>
              <a:rPr lang="es-AR" sz="2000" dirty="0" err="1">
                <a:latin typeface="Verdana" pitchFamily="34" charset="0"/>
              </a:rPr>
              <a:t>multicéntrico</a:t>
            </a:r>
            <a:r>
              <a:rPr lang="es-AR" sz="2000" dirty="0">
                <a:latin typeface="Verdana" pitchFamily="34" charset="0"/>
              </a:rPr>
              <a:t>, multinacional y de corte transversal </a:t>
            </a:r>
            <a:endParaRPr lang="es-AR" sz="2000" dirty="0" smtClean="0">
              <a:latin typeface="Verdana" pitchFamily="34" charset="0"/>
            </a:endParaRPr>
          </a:p>
          <a:p>
            <a:pPr algn="just" eaLnBrk="1" hangingPunct="1">
              <a:buClr>
                <a:srgbClr val="FF6600"/>
              </a:buClr>
              <a:buSzPct val="80000"/>
              <a:buNone/>
            </a:pPr>
            <a:endParaRPr lang="es-VE" sz="2000" b="1" dirty="0" smtClean="0">
              <a:solidFill>
                <a:srgbClr val="003399"/>
              </a:solidFill>
              <a:latin typeface="Verdana" pitchFamily="34" charset="0"/>
            </a:endParaRPr>
          </a:p>
          <a:p>
            <a:pPr algn="just" eaLnBrk="1" hangingPunct="1">
              <a:buClr>
                <a:srgbClr val="FF6600"/>
              </a:buClr>
              <a:buSzPct val="80000"/>
              <a:buNone/>
            </a:pPr>
            <a:r>
              <a:rPr lang="es-VE" sz="2000" b="1" dirty="0" smtClean="0">
                <a:solidFill>
                  <a:srgbClr val="003399"/>
                </a:solidFill>
                <a:latin typeface="Verdana" pitchFamily="34" charset="0"/>
              </a:rPr>
              <a:t>Población:</a:t>
            </a:r>
          </a:p>
          <a:p>
            <a:pPr marL="0" indent="0" algn="just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lang="es-VE" sz="2000" b="1" dirty="0" smtClean="0">
                <a:latin typeface="Verdana" pitchFamily="34" charset="0"/>
              </a:rPr>
              <a:t>Pacientes de alto riesgo de EPOC que acudieran a la consulta de atención primaria en los centros participantes.</a:t>
            </a:r>
          </a:p>
          <a:p>
            <a:pPr lvl="1" algn="just" eaLnBrk="1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La </a:t>
            </a:r>
            <a:r>
              <a:rPr lang="es-VE" sz="1800" dirty="0">
                <a:latin typeface="Verdana" pitchFamily="34" charset="0"/>
              </a:rPr>
              <a:t>población en estudio se seleccionó en forma consecutiva entre los </a:t>
            </a:r>
            <a:r>
              <a:rPr lang="es-VE" sz="1800" b="1" dirty="0">
                <a:latin typeface="Verdana" pitchFamily="34" charset="0"/>
              </a:rPr>
              <a:t>pacientes </a:t>
            </a:r>
            <a:r>
              <a:rPr lang="es-VE" sz="1800" b="1" u="sng" dirty="0">
                <a:latin typeface="Verdana" pitchFamily="34" charset="0"/>
              </a:rPr>
              <a:t>&gt;</a:t>
            </a:r>
            <a:r>
              <a:rPr lang="es-VE" sz="1800" b="1" dirty="0">
                <a:latin typeface="Verdana" pitchFamily="34" charset="0"/>
              </a:rPr>
              <a:t> de 40 años con riesgo para </a:t>
            </a:r>
            <a:r>
              <a:rPr lang="es-VE" sz="1800" b="1" dirty="0" smtClean="0">
                <a:latin typeface="Verdana" pitchFamily="34" charset="0"/>
              </a:rPr>
              <a:t>EPOC </a:t>
            </a:r>
            <a:r>
              <a:rPr lang="es-VE" sz="1800" dirty="0" smtClean="0">
                <a:latin typeface="Verdana" pitchFamily="34" charset="0"/>
              </a:rPr>
              <a:t>(fumadores </a:t>
            </a:r>
            <a:r>
              <a:rPr lang="es-VE" sz="1800" dirty="0">
                <a:latin typeface="Verdana" pitchFamily="34" charset="0"/>
              </a:rPr>
              <a:t>o ex-fumadores y/o con exposición a combustión de </a:t>
            </a:r>
            <a:r>
              <a:rPr lang="es-VE" sz="1800" dirty="0" smtClean="0">
                <a:latin typeface="Verdana" pitchFamily="34" charset="0"/>
              </a:rPr>
              <a:t>biomasa)</a:t>
            </a:r>
            <a:endParaRPr lang="es-VE" sz="1800" b="1" dirty="0">
              <a:latin typeface="Verdana" pitchFamily="34" charset="0"/>
            </a:endParaRPr>
          </a:p>
          <a:p>
            <a:pPr lvl="1" algn="just" eaLnBrk="1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>
                <a:latin typeface="Verdana" pitchFamily="34" charset="0"/>
              </a:rPr>
              <a:t>Número </a:t>
            </a:r>
            <a:r>
              <a:rPr lang="es-VE" sz="1800" dirty="0" smtClean="0">
                <a:latin typeface="Verdana" pitchFamily="34" charset="0"/>
              </a:rPr>
              <a:t>pre-asignado </a:t>
            </a:r>
            <a:r>
              <a:rPr lang="es-VE" sz="1800" dirty="0">
                <a:latin typeface="Verdana" pitchFamily="34" charset="0"/>
              </a:rPr>
              <a:t>de pacientes </a:t>
            </a:r>
            <a:r>
              <a:rPr lang="es-VE" sz="1800" dirty="0" smtClean="0">
                <a:latin typeface="Verdana" pitchFamily="34" charset="0"/>
              </a:rPr>
              <a:t>por centro</a:t>
            </a:r>
            <a:r>
              <a:rPr lang="es-VE" sz="1800" dirty="0">
                <a:latin typeface="Verdana" pitchFamily="34" charset="0"/>
              </a:rPr>
              <a:t>, tiempo de reclutamiento </a:t>
            </a:r>
            <a:r>
              <a:rPr lang="es-VE" sz="1800" dirty="0" smtClean="0">
                <a:latin typeface="Verdana" pitchFamily="34" charset="0"/>
              </a:rPr>
              <a:t>fue variable </a:t>
            </a:r>
            <a:r>
              <a:rPr lang="es-VE" sz="1800" dirty="0">
                <a:latin typeface="Verdana" pitchFamily="34" charset="0"/>
              </a:rPr>
              <a:t>según ritmo de inclusión de pacientes </a:t>
            </a:r>
          </a:p>
          <a:p>
            <a:pPr lvl="1" algn="just" eaLnBrk="1" hangingPunct="1"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>
                <a:latin typeface="Verdana" pitchFamily="34" charset="0"/>
              </a:rPr>
              <a:t>La visita fue parte de los controles regulares programados o espontáneos de los pacientes y su cita médica no dependió del estudio.</a:t>
            </a:r>
          </a:p>
          <a:p>
            <a:pPr marL="0" indent="0" algn="ctr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endParaRPr lang="es-VE" sz="2400" b="1" dirty="0" smtClean="0">
              <a:latin typeface="Verdana" pitchFamily="34" charset="0"/>
            </a:endParaRPr>
          </a:p>
          <a:p>
            <a:pPr algn="just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endParaRPr lang="es-VE" sz="2400" b="1" dirty="0" smtClean="0">
              <a:solidFill>
                <a:srgbClr val="0033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 dirty="0">
                <a:solidFill>
                  <a:srgbClr val="FF6600"/>
                </a:solidFill>
                <a:latin typeface="Candara" pitchFamily="34" charset="0"/>
              </a:rPr>
              <a:t>Proyecto PUMA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64418"/>
            <a:ext cx="8075613" cy="5316909"/>
          </a:xfrm>
        </p:spPr>
        <p:txBody>
          <a:bodyPr/>
          <a:lstStyle/>
          <a:p>
            <a:pPr algn="just" eaLnBrk="1" hangingPunct="1">
              <a:spcBef>
                <a:spcPct val="70000"/>
              </a:spcBef>
              <a:buClr>
                <a:srgbClr val="FF6600"/>
              </a:buClr>
              <a:buSzPct val="80000"/>
              <a:buNone/>
            </a:pPr>
            <a:r>
              <a:rPr lang="es-VE" sz="2400" b="1" dirty="0" smtClean="0">
                <a:solidFill>
                  <a:srgbClr val="003399"/>
                </a:solidFill>
                <a:latin typeface="Verdana" pitchFamily="34" charset="0"/>
              </a:rPr>
              <a:t>Centros:</a:t>
            </a:r>
            <a:endParaRPr lang="es-VE" sz="2000" dirty="0" smtClean="0">
              <a:latin typeface="Verdana" pitchFamily="34" charset="0"/>
            </a:endParaRPr>
          </a:p>
          <a:p>
            <a:pPr lvl="1" algn="just" eaLnBrk="1" hangingPunct="1"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Centros de atención primaria, sin contacto directo con especialistas en medicina respiratoria</a:t>
            </a:r>
          </a:p>
          <a:p>
            <a:pPr lvl="1" algn="just" eaLnBrk="1" hangingPunct="1"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Seleccionados en cada país debiendo reflejar la realidad de la práctica de atención primaria en cuanto a la distribución geográfica (urbana o rural) y sector de </a:t>
            </a:r>
            <a:r>
              <a:rPr lang="es-VE" sz="1800" dirty="0">
                <a:latin typeface="Verdana" pitchFamily="34" charset="0"/>
              </a:rPr>
              <a:t>la práctica médica (pública o privada)</a:t>
            </a:r>
          </a:p>
          <a:p>
            <a:pPr marL="0" indent="0" algn="just" eaLnBrk="1" hangingPunct="1">
              <a:buClr>
                <a:srgbClr val="FF6600"/>
              </a:buClr>
              <a:buSzPct val="80000"/>
              <a:buNone/>
            </a:pPr>
            <a:r>
              <a:rPr lang="es-VE" sz="2400" b="1" dirty="0" smtClean="0">
                <a:solidFill>
                  <a:srgbClr val="003399"/>
                </a:solidFill>
                <a:latin typeface="Verdana" pitchFamily="34" charset="0"/>
              </a:rPr>
              <a:t>Investigadores locales</a:t>
            </a:r>
          </a:p>
          <a:p>
            <a:pPr lvl="1" algn="just" eaLnBrk="1" hangingPunct="1"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Médicos de atención primaria de los centros seleccionados (pública o privada) encargados del reclutamiento</a:t>
            </a:r>
          </a:p>
          <a:p>
            <a:pPr marL="0" indent="0" algn="just" eaLnBrk="1" hangingPunct="1">
              <a:buClr>
                <a:srgbClr val="FF6600"/>
              </a:buClr>
              <a:buSzPct val="80000"/>
              <a:buNone/>
            </a:pPr>
            <a:r>
              <a:rPr lang="es-VE" sz="2400" b="1" dirty="0" smtClean="0">
                <a:solidFill>
                  <a:srgbClr val="003399"/>
                </a:solidFill>
                <a:latin typeface="Verdana" pitchFamily="34" charset="0"/>
              </a:rPr>
              <a:t>Equipos de investigación</a:t>
            </a:r>
          </a:p>
          <a:p>
            <a:pPr marL="742950" lvl="2" indent="-342900" algn="just" eaLnBrk="1" hangingPunct="1">
              <a:buClr>
                <a:srgbClr val="FF6600"/>
              </a:buClr>
              <a:buSzPct val="80000"/>
              <a:buFont typeface="Wingdings" panose="05000000000000000000" pitchFamily="2" charset="2"/>
              <a:buChar char="v"/>
            </a:pPr>
            <a:r>
              <a:rPr lang="es-VE" sz="1800" dirty="0" smtClean="0">
                <a:latin typeface="Verdana" pitchFamily="34" charset="0"/>
              </a:rPr>
              <a:t>Personal entrenado en realizar los cuestionarios, </a:t>
            </a:r>
            <a:r>
              <a:rPr lang="es-A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recolección </a:t>
            </a:r>
            <a:r>
              <a:rPr lang="es-A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carga de datos</a:t>
            </a:r>
            <a:r>
              <a:rPr lang="es-VE" sz="1800" dirty="0" smtClean="0">
                <a:latin typeface="Verdana" pitchFamily="34" charset="0"/>
              </a:rPr>
              <a:t> y las mediciones de espirometría previa capacitación estandarizada </a:t>
            </a:r>
            <a:r>
              <a:rPr lang="es-A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por los Coordinadores </a:t>
            </a:r>
            <a:r>
              <a:rPr lang="es-A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Nacionales</a:t>
            </a:r>
            <a:endParaRPr lang="es-VE" sz="1800" dirty="0" smtClean="0">
              <a:latin typeface="Verdana" pitchFamily="34" charset="0"/>
            </a:endParaRPr>
          </a:p>
          <a:p>
            <a:pPr marL="742950" lvl="2" indent="-342900" algn="just" eaLnBrk="1" hangingPunct="1">
              <a:buClr>
                <a:srgbClr val="FF6600"/>
              </a:buClr>
              <a:buSzPct val="80000"/>
              <a:buFont typeface="Wingdings" panose="05000000000000000000" pitchFamily="2" charset="2"/>
              <a:buChar char="v"/>
            </a:pPr>
            <a:r>
              <a:rPr lang="es-A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Informe </a:t>
            </a:r>
            <a:r>
              <a:rPr lang="es-AR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espirométrico</a:t>
            </a:r>
            <a:r>
              <a:rPr lang="es-A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centralizado y realizado </a:t>
            </a:r>
            <a:r>
              <a:rPr lang="es-A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por los Coordinadores Nacionales</a:t>
            </a:r>
            <a:endParaRPr lang="es-VE" sz="1800" dirty="0">
              <a:latin typeface="Verdana" pitchFamily="34" charset="0"/>
            </a:endParaRPr>
          </a:p>
          <a:p>
            <a:pPr marL="0" lvl="1" indent="0" algn="just" eaLnBrk="1" hangingPunct="1">
              <a:buClr>
                <a:srgbClr val="FF6600"/>
              </a:buClr>
              <a:buSzPct val="80000"/>
              <a:buNone/>
            </a:pPr>
            <a:endParaRPr lang="es-VE" sz="2000" dirty="0">
              <a:latin typeface="Verdana" pitchFamily="34" charset="0"/>
            </a:endParaRPr>
          </a:p>
          <a:p>
            <a:pPr marL="0" indent="0" algn="just" eaLnBrk="1" hangingPunct="1">
              <a:buClr>
                <a:srgbClr val="FF6600"/>
              </a:buClr>
              <a:buSzPct val="80000"/>
              <a:buNone/>
            </a:pPr>
            <a:endParaRPr lang="es-VE" sz="2400" b="1" dirty="0" smtClean="0">
              <a:solidFill>
                <a:srgbClr val="003399"/>
              </a:solidFill>
              <a:latin typeface="Verdana" pitchFamily="34" charset="0"/>
            </a:endParaRPr>
          </a:p>
          <a:p>
            <a:pPr lvl="1" algn="just" eaLnBrk="1" hangingPunct="1">
              <a:buClr>
                <a:srgbClr val="FF6600"/>
              </a:buClr>
              <a:buSzPct val="80000"/>
              <a:buFont typeface="Wingdings" pitchFamily="2" charset="2"/>
              <a:buChar char="v"/>
            </a:pPr>
            <a:endParaRPr lang="es-VE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VE" sz="3600" b="1" dirty="0">
                <a:solidFill>
                  <a:srgbClr val="FF6600"/>
                </a:solidFill>
                <a:latin typeface="Candara" pitchFamily="34" charset="0"/>
              </a:rPr>
              <a:t>Proyecto PUMA</a:t>
            </a:r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80919" cy="5040560"/>
          </a:xfrm>
        </p:spPr>
        <p:txBody>
          <a:bodyPr/>
          <a:lstStyle/>
          <a:p>
            <a:pPr algn="just" eaLnBrk="1" hangingPunct="1"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lang="es-VE" sz="2400" b="1" dirty="0" smtClean="0">
                <a:solidFill>
                  <a:srgbClr val="003399"/>
                </a:solidFill>
                <a:latin typeface="Verdana" pitchFamily="34" charset="0"/>
              </a:rPr>
              <a:t>Instrumentos</a:t>
            </a:r>
          </a:p>
          <a:p>
            <a:pPr lvl="2" algn="just" eaLnBrk="1" hangingPunct="1">
              <a:lnSpc>
                <a:spcPct val="110000"/>
              </a:lnSpc>
              <a:spcBef>
                <a:spcPct val="550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b="1" dirty="0" smtClean="0">
                <a:latin typeface="Verdana" pitchFamily="34" charset="0"/>
              </a:rPr>
              <a:t>Cuestionario del investigador</a:t>
            </a:r>
          </a:p>
          <a:p>
            <a:pPr lvl="2" algn="just" eaLnBrk="1" hangingPunct="1">
              <a:lnSpc>
                <a:spcPct val="110000"/>
              </a:lnSpc>
              <a:spcBef>
                <a:spcPct val="550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b="1" dirty="0" smtClean="0">
                <a:latin typeface="Verdana" pitchFamily="34" charset="0"/>
              </a:rPr>
              <a:t>Cuestionario de antecedentes del paciente</a:t>
            </a:r>
          </a:p>
          <a:p>
            <a:pPr lvl="2" algn="just" eaLnBrk="1" hangingPunct="1">
              <a:lnSpc>
                <a:spcPct val="110000"/>
              </a:lnSpc>
              <a:spcBef>
                <a:spcPct val="55000"/>
              </a:spcBef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b="1" dirty="0" smtClean="0">
                <a:latin typeface="Verdana" pitchFamily="34" charset="0"/>
              </a:rPr>
              <a:t>Cuestionario PUMA: </a:t>
            </a:r>
            <a:r>
              <a:rPr lang="es-VE" sz="1800" dirty="0" smtClean="0">
                <a:latin typeface="Verdana" pitchFamily="34" charset="0"/>
              </a:rPr>
              <a:t>Derivado del cuestionario PLATINO.</a:t>
            </a:r>
            <a:r>
              <a:rPr lang="es-VE" sz="1800" b="1" dirty="0" smtClean="0">
                <a:latin typeface="Verdana" pitchFamily="34" charset="0"/>
              </a:rPr>
              <a:t> </a:t>
            </a:r>
            <a:r>
              <a:rPr lang="es-VE" sz="1800" dirty="0" smtClean="0">
                <a:latin typeface="Verdana" pitchFamily="34" charset="0"/>
              </a:rPr>
              <a:t>Incluye: Datos demográficos y antropométricos, síntomas y enfermedades respiratorias, manejo, exacerbación(es), tabaquismo, </a:t>
            </a:r>
            <a:r>
              <a:rPr lang="es-VE" sz="1800" dirty="0" err="1" smtClean="0">
                <a:latin typeface="Verdana" pitchFamily="34" charset="0"/>
              </a:rPr>
              <a:t>comorbilidades</a:t>
            </a:r>
            <a:r>
              <a:rPr lang="es-VE" sz="1800" dirty="0" smtClean="0">
                <a:latin typeface="Verdana" pitchFamily="34" charset="0"/>
              </a:rPr>
              <a:t>, usos de recursos de salud, control médico ambulatorio, polución </a:t>
            </a:r>
            <a:r>
              <a:rPr lang="es-VE" sz="1800" dirty="0" err="1" smtClean="0">
                <a:latin typeface="Verdana" pitchFamily="34" charset="0"/>
              </a:rPr>
              <a:t>intradomiciliaria</a:t>
            </a:r>
            <a:r>
              <a:rPr lang="es-VE" sz="1800" dirty="0" smtClean="0">
                <a:latin typeface="Verdana" pitchFamily="34" charset="0"/>
              </a:rPr>
              <a:t>, oxigenoterapia</a:t>
            </a:r>
          </a:p>
          <a:p>
            <a:pPr lvl="2" algn="just" eaLnBrk="1" hangingPunct="1">
              <a:lnSpc>
                <a:spcPct val="110000"/>
              </a:lnSpc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b="1" dirty="0" smtClean="0">
                <a:latin typeface="Verdana" pitchFamily="34" charset="0"/>
              </a:rPr>
              <a:t>Espirometría</a:t>
            </a:r>
            <a:r>
              <a:rPr lang="es-VE" sz="1800" dirty="0" smtClean="0">
                <a:latin typeface="Verdana" pitchFamily="34" charset="0"/>
              </a:rPr>
              <a:t> </a:t>
            </a:r>
            <a:r>
              <a:rPr lang="es-VE" sz="1800" b="1" dirty="0" smtClean="0">
                <a:latin typeface="Verdana" pitchFamily="34" charset="0"/>
              </a:rPr>
              <a:t>pre y post broncodilatador </a:t>
            </a:r>
            <a:r>
              <a:rPr lang="es-VE" sz="1800" dirty="0" smtClean="0">
                <a:latin typeface="Verdana" pitchFamily="34" charset="0"/>
              </a:rPr>
              <a:t>(VEF</a:t>
            </a:r>
            <a:r>
              <a:rPr lang="es-VE" sz="1800" baseline="-25000" dirty="0" smtClean="0">
                <a:latin typeface="Verdana" pitchFamily="34" charset="0"/>
              </a:rPr>
              <a:t>1</a:t>
            </a:r>
            <a:r>
              <a:rPr lang="es-VE" sz="1800" dirty="0" smtClean="0">
                <a:latin typeface="Verdana" pitchFamily="34" charset="0"/>
              </a:rPr>
              <a:t>, VEF</a:t>
            </a:r>
            <a:r>
              <a:rPr lang="es-VE" sz="1800" baseline="-25000" dirty="0" smtClean="0">
                <a:latin typeface="Verdana" pitchFamily="34" charset="0"/>
              </a:rPr>
              <a:t>1</a:t>
            </a:r>
            <a:r>
              <a:rPr lang="es-VE" sz="1800" dirty="0" smtClean="0">
                <a:latin typeface="Verdana" pitchFamily="34" charset="0"/>
              </a:rPr>
              <a:t>/CVF) según protocolo PLATINO.</a:t>
            </a:r>
          </a:p>
          <a:p>
            <a:pPr lvl="2" algn="just" eaLnBrk="1" hangingPunct="1">
              <a:lnSpc>
                <a:spcPct val="110000"/>
              </a:lnSpc>
              <a:buClr>
                <a:srgbClr val="FF6600"/>
              </a:buClr>
              <a:buSzPct val="80000"/>
              <a:buFont typeface="Wingdings" pitchFamily="2" charset="2"/>
              <a:buChar char="v"/>
            </a:pPr>
            <a:r>
              <a:rPr lang="es-VE" sz="1800" b="1" dirty="0" smtClean="0">
                <a:latin typeface="Verdana" pitchFamily="34" charset="0"/>
              </a:rPr>
              <a:t>Oximetría de pulso </a:t>
            </a:r>
            <a:r>
              <a:rPr lang="es-VE" sz="1800" dirty="0" smtClean="0">
                <a:latin typeface="Verdana" pitchFamily="34" charset="0"/>
              </a:rPr>
              <a:t>(SaO</a:t>
            </a:r>
            <a:r>
              <a:rPr lang="es-VE" sz="1800" baseline="-25000" dirty="0" smtClean="0">
                <a:latin typeface="Verdana" pitchFamily="34" charset="0"/>
              </a:rPr>
              <a:t>2</a:t>
            </a:r>
            <a:r>
              <a:rPr lang="es-VE" sz="1800" dirty="0" smtClean="0">
                <a:latin typeface="Verdana" pitchFamily="34" charset="0"/>
              </a:rPr>
              <a:t>, FC)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2131</Words>
  <Application>Microsoft Office PowerPoint</Application>
  <PresentationFormat>On-screen Show (4:3)</PresentationFormat>
  <Paragraphs>481</Paragraphs>
  <Slides>29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de Office</vt:lpstr>
      <vt:lpstr>PowerPoint Presentation</vt:lpstr>
      <vt:lpstr>EPOC, el problema</vt:lpstr>
      <vt:lpstr>Proyecto PUMA</vt:lpstr>
      <vt:lpstr>Proyecto PUMA</vt:lpstr>
      <vt:lpstr>Proyecto PUMA</vt:lpstr>
      <vt:lpstr>Proyecto PUMA</vt:lpstr>
      <vt:lpstr>Proyecto PUMA</vt:lpstr>
      <vt:lpstr>Proyecto PUMA</vt:lpstr>
      <vt:lpstr>Proyecto PUMA</vt:lpstr>
      <vt:lpstr>Proceso de obtención de la muestra</vt:lpstr>
      <vt:lpstr>Proyecto PUMA Reclutamiento</vt:lpstr>
      <vt:lpstr>Reclutamiento</vt:lpstr>
      <vt:lpstr>Estudio PUMA Proceso de obtención de la muestra</vt:lpstr>
      <vt:lpstr>Proyecto PUMA en Argentina</vt:lpstr>
      <vt:lpstr>PowerPoint Presentation</vt:lpstr>
      <vt:lpstr>PowerPoint Presentation</vt:lpstr>
      <vt:lpstr>Prevalencia de EPOC de acuerdo a la severidad GOLD de limitación del flujo de aire por país</vt:lpstr>
      <vt:lpstr>Características de la población con EPOC</vt:lpstr>
      <vt:lpstr>PowerPoint Presentation</vt:lpstr>
      <vt:lpstr>PowerPoint Presentation</vt:lpstr>
      <vt:lpstr>EPOC  y variables demográficas y socioeconómicas, en Argentina </vt:lpstr>
      <vt:lpstr>PowerPoint Presentation</vt:lpstr>
      <vt:lpstr>Subdiagnóstico  y Diagnóstico errado de EPOC en el total de la población estudiada </vt:lpstr>
      <vt:lpstr>PowerPoint Presentation</vt:lpstr>
      <vt:lpstr>Subdiagnóstico  y Diagnóstico errado de EPOC en la población estudiada en Argentina</vt:lpstr>
      <vt:lpstr>PowerPoint Presentation</vt:lpstr>
      <vt:lpstr>Espirometrías en atención primaria en Argentina</vt:lpstr>
      <vt:lpstr>PowerPoint Presentation</vt:lpstr>
      <vt:lpstr>PowerPoint Presentation</vt:lpstr>
    </vt:vector>
  </TitlesOfParts>
  <Company>2minds Promotions C.A.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prevalencia y práctica habitual (diagnóstico y tratamiento) en población de riesgo de EPOC en médicos generales de América Latina: proyecto PUMA</dc:title>
  <dc:creator>José I. Arocha</dc:creator>
  <cp:lastModifiedBy>GZabert</cp:lastModifiedBy>
  <cp:revision>174</cp:revision>
  <dcterms:created xsi:type="dcterms:W3CDTF">2014-05-07T15:49:48Z</dcterms:created>
  <dcterms:modified xsi:type="dcterms:W3CDTF">2014-10-11T12:44:02Z</dcterms:modified>
</cp:coreProperties>
</file>