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9"/>
  </p:notesMasterIdLst>
  <p:sldIdLst>
    <p:sldId id="591" r:id="rId2"/>
    <p:sldId id="2517" r:id="rId3"/>
    <p:sldId id="2253" r:id="rId4"/>
    <p:sldId id="2305" r:id="rId5"/>
    <p:sldId id="2255" r:id="rId6"/>
    <p:sldId id="2403" r:id="rId7"/>
    <p:sldId id="2256" r:id="rId8"/>
    <p:sldId id="2257" r:id="rId9"/>
    <p:sldId id="2518" r:id="rId10"/>
    <p:sldId id="2120" r:id="rId11"/>
    <p:sldId id="2230" r:id="rId12"/>
    <p:sldId id="2231" r:id="rId13"/>
    <p:sldId id="2519" r:id="rId14"/>
    <p:sldId id="2296" r:id="rId15"/>
    <p:sldId id="2297" r:id="rId16"/>
    <p:sldId id="2460" r:id="rId17"/>
    <p:sldId id="2479" r:id="rId18"/>
    <p:sldId id="2480" r:id="rId19"/>
    <p:sldId id="2478" r:id="rId20"/>
    <p:sldId id="2469" r:id="rId21"/>
    <p:sldId id="2470" r:id="rId22"/>
    <p:sldId id="2471" r:id="rId23"/>
    <p:sldId id="2472" r:id="rId24"/>
    <p:sldId id="2474" r:id="rId25"/>
    <p:sldId id="2542" r:id="rId26"/>
    <p:sldId id="2543" r:id="rId27"/>
    <p:sldId id="2545" r:id="rId28"/>
    <p:sldId id="2509" r:id="rId29"/>
    <p:sldId id="2541" r:id="rId30"/>
    <p:sldId id="2510" r:id="rId31"/>
    <p:sldId id="2511" r:id="rId32"/>
    <p:sldId id="2539" r:id="rId33"/>
    <p:sldId id="2496" r:id="rId34"/>
    <p:sldId id="2497" r:id="rId35"/>
    <p:sldId id="2498" r:id="rId36"/>
    <p:sldId id="2499" r:id="rId37"/>
    <p:sldId id="2500" r:id="rId38"/>
    <p:sldId id="2501" r:id="rId39"/>
    <p:sldId id="2506" r:id="rId40"/>
    <p:sldId id="2507" r:id="rId41"/>
    <p:sldId id="2525" r:id="rId42"/>
    <p:sldId id="2512" r:id="rId43"/>
    <p:sldId id="2513" r:id="rId44"/>
    <p:sldId id="2516" r:id="rId45"/>
    <p:sldId id="2514" r:id="rId46"/>
    <p:sldId id="2535" r:id="rId47"/>
    <p:sldId id="2537" r:id="rId48"/>
    <p:sldId id="2520" r:id="rId49"/>
    <p:sldId id="2526" r:id="rId50"/>
    <p:sldId id="2515" r:id="rId51"/>
    <p:sldId id="2522" r:id="rId52"/>
    <p:sldId id="2269" r:id="rId53"/>
    <p:sldId id="2270" r:id="rId54"/>
    <p:sldId id="2527" r:id="rId55"/>
    <p:sldId id="2528" r:id="rId56"/>
    <p:sldId id="2272" r:id="rId57"/>
    <p:sldId id="2275" r:id="rId58"/>
    <p:sldId id="2276" r:id="rId59"/>
    <p:sldId id="2277" r:id="rId60"/>
    <p:sldId id="2278" r:id="rId61"/>
    <p:sldId id="2279" r:id="rId62"/>
    <p:sldId id="2534" r:id="rId63"/>
    <p:sldId id="2280" r:id="rId64"/>
    <p:sldId id="2529" r:id="rId65"/>
    <p:sldId id="2530" r:id="rId66"/>
    <p:sldId id="2531" r:id="rId67"/>
    <p:sldId id="1844" r:id="rId6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CC"/>
    <a:srgbClr val="66FF66"/>
    <a:srgbClr val="FFFF00"/>
    <a:srgbClr val="FFCC99"/>
    <a:srgbClr val="F8F8F8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10" y="-22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8705D7E-02DF-E646-B564-6D73FBAC10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1CADD-8D06-7849-A9C5-421CEF31AA3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25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26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27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28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29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30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31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32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31DEA-0079-EB45-9F87-595C760BA4C7}" type="slidenum">
              <a:rPr lang="en-US"/>
              <a:pPr/>
              <a:t>33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BE600-ADFD-A240-89C2-37975EBAE957}" type="slidenum">
              <a:rPr lang="en-US"/>
              <a:pPr/>
              <a:t>34</a:t>
            </a:fld>
            <a:endParaRPr lang="en-US"/>
          </a:p>
        </p:txBody>
      </p:sp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2FDD-CD5D-1841-B983-999B2277F8E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629E5-58B8-AD4D-9A21-6A13881AB337}" type="slidenum">
              <a:rPr lang="en-US"/>
              <a:pPr/>
              <a:t>35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C5A38-A103-A14B-BEE7-6D7E41E65042}" type="slidenum">
              <a:rPr lang="en-US"/>
              <a:pPr/>
              <a:t>36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E16F2-0E0E-644C-A4AF-C11A4AA6EA84}" type="slidenum">
              <a:rPr lang="en-US"/>
              <a:pPr/>
              <a:t>37</a:t>
            </a:fld>
            <a:endParaRPr lang="en-US"/>
          </a:p>
        </p:txBody>
      </p:sp>
      <p:sp>
        <p:nvSpPr>
          <p:cNvPr id="151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7F8D6-99B5-FC47-832A-2EE94A733E9A}" type="slidenum">
              <a:rPr lang="en-US"/>
              <a:pPr/>
              <a:t>38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E9FE-A85F-5743-A7C3-4F6AC9BFC24E}" type="slidenum">
              <a:rPr lang="en-US"/>
              <a:pPr/>
              <a:t>39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D020A-5306-584D-B8F6-52B0DC665639}" type="slidenum">
              <a:rPr lang="en-US"/>
              <a:pPr/>
              <a:t>40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41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42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43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44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60F4F-1768-B84A-96DB-1240DCA2C62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45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46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47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48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49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50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18C2103-0992-CC4D-9DC3-38EE88B5B475}" type="slidenum">
              <a:rPr lang="en-US" sz="1200" b="0" smtClean="0"/>
              <a:pPr>
                <a:defRPr/>
              </a:pPr>
              <a:t>52</a:t>
            </a:fld>
            <a:endParaRPr lang="en-US" sz="1200" b="0" smtClean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3E76163-6001-2246-975E-BEE5381FD0BF}" type="slidenum">
              <a:rPr lang="en-US" sz="1200" b="0" smtClean="0"/>
              <a:pPr>
                <a:defRPr/>
              </a:pPr>
              <a:t>53</a:t>
            </a:fld>
            <a:endParaRPr lang="en-US" sz="1200" b="0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3E76163-6001-2246-975E-BEE5381FD0BF}" type="slidenum">
              <a:rPr lang="en-US" sz="1200" b="0" smtClean="0"/>
              <a:pPr>
                <a:defRPr/>
              </a:pPr>
              <a:t>54</a:t>
            </a:fld>
            <a:endParaRPr lang="en-US" sz="1200" b="0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3E76163-6001-2246-975E-BEE5381FD0BF}" type="slidenum">
              <a:rPr lang="en-US" sz="1200" b="0" smtClean="0"/>
              <a:pPr>
                <a:defRPr/>
              </a:pPr>
              <a:t>55</a:t>
            </a:fld>
            <a:endParaRPr lang="en-US" sz="1200" b="0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FB3C121F-5231-8E4F-8CC9-B7F8070AA509}" type="slidenum">
              <a:rPr lang="en-US" sz="1200" b="0"/>
              <a:pPr>
                <a:defRPr/>
              </a:pPr>
              <a:t>14</a:t>
            </a:fld>
            <a:endParaRPr lang="en-US" sz="1200" b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ABFA7B-38DE-4D48-B83D-42DF758ACE56}" type="slidenum">
              <a:rPr lang="en-US" sz="1200" b="0"/>
              <a:pPr>
                <a:defRPr/>
              </a:pPr>
              <a:t>56</a:t>
            </a:fld>
            <a:endParaRPr lang="en-US" sz="1200" b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ED79F1E-F0AE-724C-87B4-65962AA2A612}" type="slidenum">
              <a:rPr lang="en-US" sz="1200" b="0"/>
              <a:pPr>
                <a:defRPr/>
              </a:pPr>
              <a:t>57</a:t>
            </a:fld>
            <a:endParaRPr lang="en-US" sz="1200" b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54A96F0-5086-2D4D-A047-CC43215B588A}" type="slidenum">
              <a:rPr lang="en-US" sz="1200" b="0"/>
              <a:pPr>
                <a:defRPr/>
              </a:pPr>
              <a:t>58</a:t>
            </a:fld>
            <a:endParaRPr lang="en-US" sz="1200" b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FE7F309C-339D-274A-AC55-150D0CFF4AF9}" type="slidenum">
              <a:rPr lang="en-US" sz="1200" b="0"/>
              <a:pPr>
                <a:defRPr/>
              </a:pPr>
              <a:t>59</a:t>
            </a:fld>
            <a:endParaRPr lang="en-US" sz="1200" b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923751-05C9-4042-82D6-197C54968D07}" type="slidenum">
              <a:rPr lang="en-US" sz="1200" b="0"/>
              <a:pPr>
                <a:defRPr/>
              </a:pPr>
              <a:t>60</a:t>
            </a:fld>
            <a:endParaRPr lang="en-US" sz="1200" b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E161720-847B-C245-B20E-B181A7304513}" type="slidenum">
              <a:rPr lang="en-US" sz="1200" b="0"/>
              <a:pPr>
                <a:defRPr/>
              </a:pPr>
              <a:t>61</a:t>
            </a:fld>
            <a:endParaRPr lang="en-US" sz="1200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E161720-847B-C245-B20E-B181A7304513}" type="slidenum">
              <a:rPr lang="en-US" sz="1200" b="0"/>
              <a:pPr>
                <a:defRPr/>
              </a:pPr>
              <a:t>62</a:t>
            </a:fld>
            <a:endParaRPr lang="en-US" sz="1200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1C15896-CA0D-0940-829A-02CC104E0406}" type="slidenum">
              <a:rPr lang="en-US" sz="1200" b="0"/>
              <a:pPr>
                <a:defRPr/>
              </a:pPr>
              <a:t>63</a:t>
            </a:fld>
            <a:endParaRPr lang="en-US" sz="1200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1C15896-CA0D-0940-829A-02CC104E0406}" type="slidenum">
              <a:rPr lang="en-US" sz="1200" b="0"/>
              <a:pPr>
                <a:defRPr/>
              </a:pPr>
              <a:t>64</a:t>
            </a:fld>
            <a:endParaRPr lang="en-US" sz="1200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1C15896-CA0D-0940-829A-02CC104E0406}" type="slidenum">
              <a:rPr lang="en-US" sz="1200" b="0"/>
              <a:pPr>
                <a:defRPr/>
              </a:pPr>
              <a:t>65</a:t>
            </a:fld>
            <a:endParaRPr lang="en-US" sz="1200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820E3B8-76F4-8C40-B008-D1545B65C167}" type="slidenum">
              <a:rPr lang="en-US" sz="1200" b="0"/>
              <a:pPr>
                <a:defRPr/>
              </a:pPr>
              <a:t>15</a:t>
            </a:fld>
            <a:endParaRPr lang="en-US" sz="1200" b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16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17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18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037C615-F2D2-D14C-8D29-F7329872BD90}" type="slidenum">
              <a:rPr lang="en-US" sz="1200" b="0" smtClean="0"/>
              <a:pPr>
                <a:defRPr/>
              </a:pPr>
              <a:t>19</a:t>
            </a:fld>
            <a:endParaRPr lang="en-US" sz="1200" b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AAA6-D661-254B-8D02-62C14580D9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DA0-B47A-C441-B53D-20D6538A82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CD75-C8DD-7A43-92D4-340B69A508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7B6A-9F81-A24D-A20A-F48C0C8273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73D9-EF7A-2C47-9CBC-71418FDCC2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057C-184F-744C-B93A-C13AC28BFB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3D27-62F5-F442-9812-9596B8C39B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3F8A-C4B4-574F-A27B-245E40BB4E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7F9C0-C651-D84B-81CE-5C96B29125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2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2DE4-4B2B-3B40-9DFF-19E79E910B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A8E4-753A-D649-A5EF-2E3F1F752D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7529404-199F-7E44-B2C9-F0674C1BB0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152400" y="4114800"/>
            <a:ext cx="8915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Julio A. Ramirez, MD, FACP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Professor of Medicine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Chief, Infectious Diseases University of Louisville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Chief, Infectious Diseases Veterans Affairs Medical Center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Louisville, Kentucky, USA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25146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Clinical Outcomes in Patients with </a:t>
            </a:r>
            <a:b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Community-Acquired Pneumonia</a:t>
            </a:r>
            <a:b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79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45325" cy="4841875"/>
          </a:xfrm>
          <a:prstGeom prst="rect">
            <a:avLst/>
          </a:prstGeom>
          <a:solidFill>
            <a:srgbClr val="FFCC99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</a:t>
            </a: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2180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1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3" name="Text Box 7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bg1"/>
                </a:solidFill>
              </a:rPr>
              <a:t>Days</a:t>
            </a:r>
            <a:endParaRPr lang="en-US"/>
          </a:p>
        </p:txBody>
      </p:sp>
      <p:sp>
        <p:nvSpPr>
          <p:cNvPr id="1202184" name="Line 8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5" name="Line 9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6" name="Line 10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7" name="Line 11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8" name="Line 12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9" name="Line 13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0" name="Line 14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1" name="Line 15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2" name="Text Box 16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202193" name="Oval 17"/>
          <p:cNvSpPr>
            <a:spLocks noChangeArrowheads="1"/>
          </p:cNvSpPr>
          <p:nvPr/>
        </p:nvSpPr>
        <p:spPr bwMode="auto">
          <a:xfrm>
            <a:off x="1676400" y="3290888"/>
            <a:ext cx="381000" cy="4429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202195" name="Text Box 19"/>
          <p:cNvSpPr txBox="1">
            <a:spLocks noChangeArrowheads="1"/>
          </p:cNvSpPr>
          <p:nvPr/>
        </p:nvSpPr>
        <p:spPr bwMode="auto">
          <a:xfrm>
            <a:off x="3683000" y="6477000"/>
            <a:ext cx="538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rgbClr val="FFFF00"/>
                </a:solidFill>
              </a:rPr>
              <a:t>ATS Guidelines for CAP. </a:t>
            </a:r>
            <a:r>
              <a:rPr lang="en-US" sz="1400" i="1">
                <a:solidFill>
                  <a:srgbClr val="FFFF00"/>
                </a:solidFill>
              </a:rPr>
              <a:t>Am J Respir Crit Care Med</a:t>
            </a:r>
            <a:r>
              <a:rPr lang="en-US" sz="1400">
                <a:solidFill>
                  <a:srgbClr val="FFFF00"/>
                </a:solidFill>
              </a:rPr>
              <a:t> 163:1730, 2001 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981200" y="2133600"/>
            <a:ext cx="457200" cy="2743200"/>
          </a:xfrm>
          <a:prstGeom prst="leftBrac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Diagnosis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192"/>
          <p:cNvSpPr txBox="1">
            <a:spLocks noChangeArrowheads="1"/>
          </p:cNvSpPr>
          <p:nvPr/>
        </p:nvSpPr>
        <p:spPr bwMode="auto">
          <a:xfrm>
            <a:off x="2286000" y="22098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192"/>
          <p:cNvSpPr txBox="1">
            <a:spLocks noChangeArrowheads="1"/>
          </p:cNvSpPr>
          <p:nvPr/>
        </p:nvSpPr>
        <p:spPr bwMode="auto">
          <a:xfrm>
            <a:off x="2286000" y="38100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Systemic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79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45325" cy="4841875"/>
          </a:xfrm>
          <a:prstGeom prst="rect">
            <a:avLst/>
          </a:prstGeom>
          <a:solidFill>
            <a:srgbClr val="FFCC99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</a:t>
            </a: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2180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1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3" name="Text Box 7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bg1"/>
                </a:solidFill>
              </a:rPr>
              <a:t>Days</a:t>
            </a:r>
            <a:endParaRPr lang="en-US"/>
          </a:p>
        </p:txBody>
      </p:sp>
      <p:sp>
        <p:nvSpPr>
          <p:cNvPr id="1202184" name="Line 8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5" name="Line 9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6" name="Line 10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7" name="Line 11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8" name="Line 12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9" name="Line 13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0" name="Line 14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1" name="Line 15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2" name="Text Box 16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202193" name="Oval 17"/>
          <p:cNvSpPr>
            <a:spLocks noChangeArrowheads="1"/>
          </p:cNvSpPr>
          <p:nvPr/>
        </p:nvSpPr>
        <p:spPr bwMode="auto">
          <a:xfrm>
            <a:off x="1676400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202195" name="Text Box 19"/>
          <p:cNvSpPr txBox="1">
            <a:spLocks noChangeArrowheads="1"/>
          </p:cNvSpPr>
          <p:nvPr/>
        </p:nvSpPr>
        <p:spPr bwMode="auto">
          <a:xfrm>
            <a:off x="3683000" y="6477000"/>
            <a:ext cx="538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rgbClr val="FFFF00"/>
                </a:solidFill>
              </a:rPr>
              <a:t>ATS Guidelines for CAP. </a:t>
            </a:r>
            <a:r>
              <a:rPr lang="en-US" sz="1400" i="1">
                <a:solidFill>
                  <a:srgbClr val="FFFF00"/>
                </a:solidFill>
              </a:rPr>
              <a:t>Am J Respir Crit Care Med</a:t>
            </a:r>
            <a:r>
              <a:rPr lang="en-US" sz="1400">
                <a:solidFill>
                  <a:srgbClr val="FFFF00"/>
                </a:solidFill>
              </a:rPr>
              <a:t> 163:1730, 2001 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981200" y="2133600"/>
            <a:ext cx="457200" cy="2743200"/>
          </a:xfrm>
          <a:prstGeom prst="leftBrac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0" name="Left Brace 24"/>
          <p:cNvSpPr>
            <a:spLocks/>
          </p:cNvSpPr>
          <p:nvPr/>
        </p:nvSpPr>
        <p:spPr bwMode="auto">
          <a:xfrm>
            <a:off x="4419600" y="1752600"/>
            <a:ext cx="457200" cy="1600200"/>
          </a:xfrm>
          <a:prstGeom prst="leftBrace">
            <a:avLst>
              <a:gd name="adj1" fmla="val 8329"/>
              <a:gd name="adj2" fmla="val 50000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v</a:t>
            </a:r>
          </a:p>
        </p:txBody>
      </p:sp>
      <p:sp>
        <p:nvSpPr>
          <p:cNvPr id="38931" name="Left Brace 25"/>
          <p:cNvSpPr>
            <a:spLocks/>
          </p:cNvSpPr>
          <p:nvPr/>
        </p:nvSpPr>
        <p:spPr bwMode="auto">
          <a:xfrm>
            <a:off x="4419600" y="3581400"/>
            <a:ext cx="457200" cy="1600200"/>
          </a:xfrm>
          <a:prstGeom prst="leftBrace">
            <a:avLst>
              <a:gd name="adj1" fmla="val 8329"/>
              <a:gd name="adj2" fmla="val 50000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Diagnosis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 Box 192"/>
          <p:cNvSpPr txBox="1">
            <a:spLocks noChangeArrowheads="1"/>
          </p:cNvSpPr>
          <p:nvPr/>
        </p:nvSpPr>
        <p:spPr bwMode="auto">
          <a:xfrm>
            <a:off x="4724400" y="3581400"/>
            <a:ext cx="2133600" cy="1582738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Fever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Leukocytosis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CRP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ESR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Procalcitonin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Text Box 192"/>
          <p:cNvSpPr txBox="1">
            <a:spLocks noChangeArrowheads="1"/>
          </p:cNvSpPr>
          <p:nvPr/>
        </p:nvSpPr>
        <p:spPr bwMode="auto">
          <a:xfrm>
            <a:off x="4724400" y="1770063"/>
            <a:ext cx="2133600" cy="1582737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Sputum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Tachypnea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Hypoxemia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Infiltrate</a:t>
            </a:r>
          </a:p>
        </p:txBody>
      </p:sp>
      <p:sp>
        <p:nvSpPr>
          <p:cNvPr id="20" name="Text Box 192"/>
          <p:cNvSpPr txBox="1">
            <a:spLocks noChangeArrowheads="1"/>
          </p:cNvSpPr>
          <p:nvPr/>
        </p:nvSpPr>
        <p:spPr bwMode="auto">
          <a:xfrm>
            <a:off x="2286000" y="22098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192"/>
          <p:cNvSpPr txBox="1">
            <a:spLocks noChangeArrowheads="1"/>
          </p:cNvSpPr>
          <p:nvPr/>
        </p:nvSpPr>
        <p:spPr bwMode="auto">
          <a:xfrm>
            <a:off x="2286000" y="38100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Systemic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79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45325" cy="4841875"/>
          </a:xfrm>
          <a:prstGeom prst="rect">
            <a:avLst/>
          </a:prstGeom>
          <a:solidFill>
            <a:srgbClr val="FFCC99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</a:t>
            </a: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2180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1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3" name="Text Box 7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bg1"/>
                </a:solidFill>
              </a:rPr>
              <a:t>Days</a:t>
            </a:r>
            <a:endParaRPr lang="en-US"/>
          </a:p>
        </p:txBody>
      </p:sp>
      <p:sp>
        <p:nvSpPr>
          <p:cNvPr id="1202184" name="Line 8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5" name="Line 9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6" name="Line 10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7" name="Line 11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8" name="Line 12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89" name="Line 13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0" name="Line 14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1" name="Line 15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2192" name="Text Box 16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202193" name="Oval 17"/>
          <p:cNvSpPr>
            <a:spLocks noChangeArrowheads="1"/>
          </p:cNvSpPr>
          <p:nvPr/>
        </p:nvSpPr>
        <p:spPr bwMode="auto">
          <a:xfrm>
            <a:off x="1676400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202195" name="Text Box 19"/>
          <p:cNvSpPr txBox="1">
            <a:spLocks noChangeArrowheads="1"/>
          </p:cNvSpPr>
          <p:nvPr/>
        </p:nvSpPr>
        <p:spPr bwMode="auto">
          <a:xfrm>
            <a:off x="3683000" y="6477000"/>
            <a:ext cx="538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>
                <a:solidFill>
                  <a:srgbClr val="FFFF00"/>
                </a:solidFill>
              </a:rPr>
              <a:t>ATS Guidelines for CAP. </a:t>
            </a:r>
            <a:r>
              <a:rPr lang="en-US" sz="1400" i="1">
                <a:solidFill>
                  <a:srgbClr val="FFFF00"/>
                </a:solidFill>
              </a:rPr>
              <a:t>Am J Respir Crit Care Med</a:t>
            </a:r>
            <a:r>
              <a:rPr lang="en-US" sz="1400">
                <a:solidFill>
                  <a:srgbClr val="FFFF00"/>
                </a:solidFill>
              </a:rPr>
              <a:t> 163:1730, 2001 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981200" y="2133600"/>
            <a:ext cx="457200" cy="2743200"/>
          </a:xfrm>
          <a:prstGeom prst="leftBrac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78" name="Left Brace 24"/>
          <p:cNvSpPr>
            <a:spLocks/>
          </p:cNvSpPr>
          <p:nvPr/>
        </p:nvSpPr>
        <p:spPr bwMode="auto">
          <a:xfrm>
            <a:off x="4419600" y="1752600"/>
            <a:ext cx="457200" cy="1600200"/>
          </a:xfrm>
          <a:prstGeom prst="leftBrace">
            <a:avLst>
              <a:gd name="adj1" fmla="val 8329"/>
              <a:gd name="adj2" fmla="val 50000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v</a:t>
            </a:r>
          </a:p>
        </p:txBody>
      </p:sp>
      <p:sp>
        <p:nvSpPr>
          <p:cNvPr id="40979" name="Left Brace 25"/>
          <p:cNvSpPr>
            <a:spLocks/>
          </p:cNvSpPr>
          <p:nvPr/>
        </p:nvSpPr>
        <p:spPr bwMode="auto">
          <a:xfrm>
            <a:off x="4419600" y="3581400"/>
            <a:ext cx="457200" cy="1600200"/>
          </a:xfrm>
          <a:prstGeom prst="leftBrace">
            <a:avLst>
              <a:gd name="adj1" fmla="val 8329"/>
              <a:gd name="adj2" fmla="val 50000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Diagnosis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 Box 192"/>
          <p:cNvSpPr txBox="1">
            <a:spLocks noChangeArrowheads="1"/>
          </p:cNvSpPr>
          <p:nvPr/>
        </p:nvSpPr>
        <p:spPr bwMode="auto">
          <a:xfrm>
            <a:off x="4724400" y="3581400"/>
            <a:ext cx="2133600" cy="1582738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Fever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Leukocytosis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CRP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ESR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Procalcitonin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Text Box 192"/>
          <p:cNvSpPr txBox="1">
            <a:spLocks noChangeArrowheads="1"/>
          </p:cNvSpPr>
          <p:nvPr/>
        </p:nvSpPr>
        <p:spPr bwMode="auto">
          <a:xfrm>
            <a:off x="4724400" y="1770063"/>
            <a:ext cx="2133600" cy="1582737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Sputum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Tachypnea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Hypoxemia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Infiltrate</a:t>
            </a:r>
          </a:p>
        </p:txBody>
      </p:sp>
      <p:sp>
        <p:nvSpPr>
          <p:cNvPr id="20" name="Text Box 192"/>
          <p:cNvSpPr txBox="1">
            <a:spLocks noChangeArrowheads="1"/>
          </p:cNvSpPr>
          <p:nvPr/>
        </p:nvSpPr>
        <p:spPr bwMode="auto">
          <a:xfrm>
            <a:off x="2286000" y="22098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192"/>
          <p:cNvSpPr txBox="1">
            <a:spLocks noChangeArrowheads="1"/>
          </p:cNvSpPr>
          <p:nvPr/>
        </p:nvSpPr>
        <p:spPr bwMode="auto">
          <a:xfrm>
            <a:off x="2286000" y="38100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Systemic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40987" name="Left Brace 24"/>
          <p:cNvSpPr>
            <a:spLocks/>
          </p:cNvSpPr>
          <p:nvPr/>
        </p:nvSpPr>
        <p:spPr bwMode="auto">
          <a:xfrm>
            <a:off x="6792913" y="1295400"/>
            <a:ext cx="457200" cy="2590800"/>
          </a:xfrm>
          <a:prstGeom prst="leftBrace">
            <a:avLst>
              <a:gd name="adj1" fmla="val 8316"/>
              <a:gd name="adj2" fmla="val 50000"/>
            </a:avLst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88" name="Picture 2" descr="Screen Shot 2012-09-29 at 9.32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344613"/>
            <a:ext cx="1970087" cy="2541587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1000" y="1447800"/>
            <a:ext cx="8229600" cy="4953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533400" y="1600200"/>
            <a:ext cx="7924800" cy="4572000"/>
          </a:xfrm>
          <a:prstGeom prst="rect">
            <a:avLst/>
          </a:prstGeom>
          <a:solidFill>
            <a:srgbClr val="FFCC99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9600" y="3352800"/>
            <a:ext cx="7696200" cy="990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13360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1.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Pathogenesis 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9158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2.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Early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038725"/>
            <a:ext cx="7391400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3.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Late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001000" cy="769441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4682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71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25"/>
          <p:cNvSpPr>
            <a:spLocks noChangeShapeType="1"/>
          </p:cNvSpPr>
          <p:nvPr/>
        </p:nvSpPr>
        <p:spPr bwMode="auto">
          <a:xfrm flipV="1">
            <a:off x="7162800" y="2819400"/>
            <a:ext cx="0" cy="2743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26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33"/>
          <p:cNvSpPr>
            <a:spLocks noChangeShapeType="1"/>
          </p:cNvSpPr>
          <p:nvPr/>
        </p:nvSpPr>
        <p:spPr bwMode="auto">
          <a:xfrm flipV="1">
            <a:off x="4105275" y="3276600"/>
            <a:ext cx="9525" cy="2362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34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Text Box 35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43027" name="Text Box 36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43028" name="Text Box 37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395752" name="Oval 40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571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25"/>
          <p:cNvSpPr>
            <a:spLocks noChangeShapeType="1"/>
          </p:cNvSpPr>
          <p:nvPr/>
        </p:nvSpPr>
        <p:spPr bwMode="auto">
          <a:xfrm flipV="1">
            <a:off x="7162800" y="2819400"/>
            <a:ext cx="0" cy="2743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26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33"/>
          <p:cNvSpPr>
            <a:spLocks noChangeShapeType="1"/>
          </p:cNvSpPr>
          <p:nvPr/>
        </p:nvSpPr>
        <p:spPr bwMode="auto">
          <a:xfrm flipV="1">
            <a:off x="4105275" y="3276600"/>
            <a:ext cx="9525" cy="2362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34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Text Box 35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45075" name="Text Box 36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45076" name="Text Box 37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395752" name="Oval 40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45079" name="Text Box 43"/>
          <p:cNvSpPr txBox="1">
            <a:spLocks noChangeArrowheads="1"/>
          </p:cNvSpPr>
          <p:nvPr/>
        </p:nvSpPr>
        <p:spPr bwMode="auto">
          <a:xfrm>
            <a:off x="2590800" y="2971800"/>
            <a:ext cx="1403350" cy="1016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Clinical </a:t>
            </a:r>
          </a:p>
          <a:p>
            <a:r>
              <a:rPr lang="en-US" sz="2000" b="1">
                <a:solidFill>
                  <a:schemeClr val="bg1"/>
                </a:solidFill>
              </a:rPr>
              <a:t>Response </a:t>
            </a:r>
          </a:p>
          <a:p>
            <a:r>
              <a:rPr lang="en-US" sz="2000" b="1">
                <a:solidFill>
                  <a:schemeClr val="bg1"/>
                </a:solidFill>
              </a:rPr>
              <a:t>to Therapy</a:t>
            </a:r>
          </a:p>
        </p:txBody>
      </p:sp>
      <p:sp>
        <p:nvSpPr>
          <p:cNvPr id="45080" name="Left Arrow 21"/>
          <p:cNvSpPr>
            <a:spLocks noChangeArrowheads="1"/>
          </p:cNvSpPr>
          <p:nvPr/>
        </p:nvSpPr>
        <p:spPr bwMode="auto">
          <a:xfrm rot="10800000">
            <a:off x="2057400" y="3302000"/>
            <a:ext cx="533400" cy="355600"/>
          </a:xfrm>
          <a:prstGeom prst="leftArrow">
            <a:avLst>
              <a:gd name="adj1" fmla="val 50000"/>
              <a:gd name="adj2" fmla="val 499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438400" y="6443246"/>
            <a:ext cx="6221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ATS Guidelines for CAP. Am J </a:t>
            </a:r>
            <a:r>
              <a:rPr lang="en-US" sz="1600" b="1" dirty="0" err="1">
                <a:solidFill>
                  <a:srgbClr val="FFFF00"/>
                </a:solidFill>
              </a:rPr>
              <a:t>Respir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Crit</a:t>
            </a:r>
            <a:r>
              <a:rPr lang="en-US" sz="1600" b="1" dirty="0">
                <a:solidFill>
                  <a:srgbClr val="FFFF00"/>
                </a:solidFill>
              </a:rPr>
              <a:t> Care Med 163:1730, 2001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2295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438400" y="6443246"/>
            <a:ext cx="6221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ATS Guidelines for CAP. Am J </a:t>
            </a:r>
            <a:r>
              <a:rPr lang="en-US" sz="1600" b="1" dirty="0" err="1">
                <a:solidFill>
                  <a:srgbClr val="FFFF00"/>
                </a:solidFill>
              </a:rPr>
              <a:t>Respir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Crit</a:t>
            </a:r>
            <a:r>
              <a:rPr lang="en-US" sz="1600" b="1" dirty="0">
                <a:solidFill>
                  <a:srgbClr val="FFFF00"/>
                </a:solidFill>
              </a:rPr>
              <a:t> Care Med 163:1730, 2001 </a:t>
            </a:r>
          </a:p>
        </p:txBody>
      </p:sp>
    </p:spTree>
    <p:extLst>
      <p:ext uri="{BB962C8B-B14F-4D97-AF65-F5344CB8AC3E}">
        <p14:creationId xmlns:p14="http://schemas.microsoft.com/office/powerpoint/2010/main" val="3995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22193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438400" y="6443246"/>
            <a:ext cx="6221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ATS Guidelines for CAP. Am J </a:t>
            </a:r>
            <a:r>
              <a:rPr lang="en-US" sz="1600" b="1" dirty="0" err="1">
                <a:solidFill>
                  <a:srgbClr val="FFFF00"/>
                </a:solidFill>
              </a:rPr>
              <a:t>Respir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Crit</a:t>
            </a:r>
            <a:r>
              <a:rPr lang="en-US" sz="1600" b="1" dirty="0">
                <a:solidFill>
                  <a:srgbClr val="FFFF00"/>
                </a:solidFill>
              </a:rPr>
              <a:t> Care Med 163:1730, 2001 </a:t>
            </a:r>
          </a:p>
        </p:txBody>
      </p:sp>
    </p:spTree>
    <p:extLst>
      <p:ext uri="{BB962C8B-B14F-4D97-AF65-F5344CB8AC3E}">
        <p14:creationId xmlns:p14="http://schemas.microsoft.com/office/powerpoint/2010/main" val="17926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2438400" y="6443246"/>
            <a:ext cx="6221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ATS Guidelines for CAP. Am J </a:t>
            </a:r>
            <a:r>
              <a:rPr lang="en-US" sz="1600" b="1" dirty="0" err="1">
                <a:solidFill>
                  <a:srgbClr val="FFFF00"/>
                </a:solidFill>
              </a:rPr>
              <a:t>Respir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Crit</a:t>
            </a:r>
            <a:r>
              <a:rPr lang="en-US" sz="1600" b="1" dirty="0">
                <a:solidFill>
                  <a:srgbClr val="FFFF00"/>
                </a:solidFill>
              </a:rPr>
              <a:t> Care Med 163:1730, 2001 </a:t>
            </a:r>
          </a:p>
        </p:txBody>
      </p:sp>
    </p:spTree>
    <p:extLst>
      <p:ext uri="{BB962C8B-B14F-4D97-AF65-F5344CB8AC3E}">
        <p14:creationId xmlns:p14="http://schemas.microsoft.com/office/powerpoint/2010/main" val="17926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41910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3103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1000" y="1447800"/>
            <a:ext cx="8229600" cy="4953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533400" y="1600200"/>
            <a:ext cx="7924800" cy="4572000"/>
          </a:xfrm>
          <a:prstGeom prst="rect">
            <a:avLst/>
          </a:prstGeom>
          <a:solidFill>
            <a:srgbClr val="FFCC99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9600" y="1905000"/>
            <a:ext cx="7696200" cy="990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13360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1.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Pathogenesis 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9158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2.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Early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038725"/>
            <a:ext cx="7391400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3.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Late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001000" cy="769441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0000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80" name="Rectangle 28"/>
          <p:cNvSpPr>
            <a:spLocks noChangeArrowheads="1"/>
          </p:cNvSpPr>
          <p:nvPr/>
        </p:nvSpPr>
        <p:spPr bwMode="auto">
          <a:xfrm>
            <a:off x="381000" y="1371600"/>
            <a:ext cx="8382000" cy="487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077200" cy="43767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4355" name="Line 3"/>
          <p:cNvSpPr>
            <a:spLocks noChangeShapeType="1"/>
          </p:cNvSpPr>
          <p:nvPr/>
        </p:nvSpPr>
        <p:spPr bwMode="auto">
          <a:xfrm>
            <a:off x="2362200" y="1787525"/>
            <a:ext cx="0" cy="388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56" name="Line 4"/>
          <p:cNvSpPr>
            <a:spLocks noChangeShapeType="1"/>
          </p:cNvSpPr>
          <p:nvPr/>
        </p:nvSpPr>
        <p:spPr bwMode="auto">
          <a:xfrm>
            <a:off x="2327275" y="5673725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57" name="Arc 5"/>
          <p:cNvSpPr>
            <a:spLocks/>
          </p:cNvSpPr>
          <p:nvPr/>
        </p:nvSpPr>
        <p:spPr bwMode="auto">
          <a:xfrm>
            <a:off x="3330575" y="2516188"/>
            <a:ext cx="1622425" cy="838200"/>
          </a:xfrm>
          <a:custGeom>
            <a:avLst/>
            <a:gdLst>
              <a:gd name="G0" fmla="+- 2617 0 0"/>
              <a:gd name="G1" fmla="+- 21600 0 0"/>
              <a:gd name="G2" fmla="+- 21600 0 0"/>
              <a:gd name="T0" fmla="*/ 0 w 24217"/>
              <a:gd name="T1" fmla="*/ 159 h 21600"/>
              <a:gd name="T2" fmla="*/ 24217 w 24217"/>
              <a:gd name="T3" fmla="*/ 21600 h 21600"/>
              <a:gd name="T4" fmla="*/ 2617 w 242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17" h="21600" fill="none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</a:path>
              <a:path w="24217" h="21600" stroke="0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  <a:lnTo>
                  <a:pt x="2617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58" name="Arc 6"/>
          <p:cNvSpPr>
            <a:spLocks/>
          </p:cNvSpPr>
          <p:nvPr/>
        </p:nvSpPr>
        <p:spPr bwMode="auto">
          <a:xfrm rot="-10800000">
            <a:off x="4953000" y="3124200"/>
            <a:ext cx="2492375" cy="1552575"/>
          </a:xfrm>
          <a:custGeom>
            <a:avLst/>
            <a:gdLst>
              <a:gd name="G0" fmla="+- 0 0 0"/>
              <a:gd name="G1" fmla="+- 19383 0 0"/>
              <a:gd name="G2" fmla="+- 21600 0 0"/>
              <a:gd name="T0" fmla="*/ 9531 w 21415"/>
              <a:gd name="T1" fmla="*/ 0 h 19383"/>
              <a:gd name="T2" fmla="*/ 21415 w 21415"/>
              <a:gd name="T3" fmla="*/ 16560 h 19383"/>
              <a:gd name="T4" fmla="*/ 0 w 21415"/>
              <a:gd name="T5" fmla="*/ 19383 h 19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5" h="19383" fill="none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</a:path>
              <a:path w="21415" h="19383" stroke="0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  <a:lnTo>
                  <a:pt x="0" y="1938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59" name="Text Box 7"/>
          <p:cNvSpPr txBox="1">
            <a:spLocks noChangeArrowheads="1"/>
          </p:cNvSpPr>
          <p:nvPr/>
        </p:nvSpPr>
        <p:spPr bwMode="auto">
          <a:xfrm>
            <a:off x="6654800" y="5791200"/>
            <a:ext cx="666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Days</a:t>
            </a: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84360" name="Line 8"/>
          <p:cNvSpPr>
            <a:spLocks noChangeShapeType="1"/>
          </p:cNvSpPr>
          <p:nvPr/>
        </p:nvSpPr>
        <p:spPr bwMode="auto">
          <a:xfrm flipH="1">
            <a:off x="2768600" y="2514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6477000" y="46990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Clinical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4362" name="Text Box 10"/>
          <p:cNvSpPr txBox="1">
            <a:spLocks noChangeArrowheads="1"/>
          </p:cNvSpPr>
          <p:nvPr/>
        </p:nvSpPr>
        <p:spPr bwMode="auto">
          <a:xfrm>
            <a:off x="782638" y="2841625"/>
            <a:ext cx="1427162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Severity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of Disease </a:t>
            </a:r>
          </a:p>
        </p:txBody>
      </p:sp>
      <p:sp>
        <p:nvSpPr>
          <p:cNvPr id="484363" name="Line 11"/>
          <p:cNvSpPr>
            <a:spLocks noChangeShapeType="1"/>
          </p:cNvSpPr>
          <p:nvPr/>
        </p:nvSpPr>
        <p:spPr bwMode="auto">
          <a:xfrm>
            <a:off x="2895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64" name="Line 12"/>
          <p:cNvSpPr>
            <a:spLocks noChangeShapeType="1"/>
          </p:cNvSpPr>
          <p:nvPr/>
        </p:nvSpPr>
        <p:spPr bwMode="auto">
          <a:xfrm>
            <a:off x="3581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65" name="Line 13"/>
          <p:cNvSpPr>
            <a:spLocks noChangeShapeType="1"/>
          </p:cNvSpPr>
          <p:nvPr/>
        </p:nvSpPr>
        <p:spPr bwMode="auto">
          <a:xfrm>
            <a:off x="42672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66" name="Line 14"/>
          <p:cNvSpPr>
            <a:spLocks noChangeShapeType="1"/>
          </p:cNvSpPr>
          <p:nvPr/>
        </p:nvSpPr>
        <p:spPr bwMode="auto">
          <a:xfrm>
            <a:off x="49530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67" name="Line 15"/>
          <p:cNvSpPr>
            <a:spLocks noChangeShapeType="1"/>
          </p:cNvSpPr>
          <p:nvPr/>
        </p:nvSpPr>
        <p:spPr bwMode="auto">
          <a:xfrm>
            <a:off x="56388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68" name="Line 16"/>
          <p:cNvSpPr>
            <a:spLocks noChangeShapeType="1"/>
          </p:cNvSpPr>
          <p:nvPr/>
        </p:nvSpPr>
        <p:spPr bwMode="auto">
          <a:xfrm>
            <a:off x="6324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69" name="Line 17"/>
          <p:cNvSpPr>
            <a:spLocks noChangeShapeType="1"/>
          </p:cNvSpPr>
          <p:nvPr/>
        </p:nvSpPr>
        <p:spPr bwMode="auto">
          <a:xfrm rot="5400000">
            <a:off x="2362200" y="5181600"/>
            <a:ext cx="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0" name="Line 18"/>
          <p:cNvSpPr>
            <a:spLocks noChangeShapeType="1"/>
          </p:cNvSpPr>
          <p:nvPr/>
        </p:nvSpPr>
        <p:spPr bwMode="auto">
          <a:xfrm rot="-5400000">
            <a:off x="2438400" y="5105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1" name="Line 19"/>
          <p:cNvSpPr>
            <a:spLocks noChangeShapeType="1"/>
          </p:cNvSpPr>
          <p:nvPr/>
        </p:nvSpPr>
        <p:spPr bwMode="auto">
          <a:xfrm rot="-5400000">
            <a:off x="2438400" y="45720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2" name="Line 20"/>
          <p:cNvSpPr>
            <a:spLocks noChangeShapeType="1"/>
          </p:cNvSpPr>
          <p:nvPr/>
        </p:nvSpPr>
        <p:spPr bwMode="auto">
          <a:xfrm rot="-5400000">
            <a:off x="2438400" y="4038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3" name="Line 21"/>
          <p:cNvSpPr>
            <a:spLocks noChangeShapeType="1"/>
          </p:cNvSpPr>
          <p:nvPr/>
        </p:nvSpPr>
        <p:spPr bwMode="auto">
          <a:xfrm rot="-5400000">
            <a:off x="2438400" y="35052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4" name="Line 22"/>
          <p:cNvSpPr>
            <a:spLocks noChangeShapeType="1"/>
          </p:cNvSpPr>
          <p:nvPr/>
        </p:nvSpPr>
        <p:spPr bwMode="auto">
          <a:xfrm rot="-5400000">
            <a:off x="2438400" y="2971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5" name="Line 23"/>
          <p:cNvSpPr>
            <a:spLocks noChangeShapeType="1"/>
          </p:cNvSpPr>
          <p:nvPr/>
        </p:nvSpPr>
        <p:spPr bwMode="auto">
          <a:xfrm rot="-5400000">
            <a:off x="2438400" y="2438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6" name="Line 24"/>
          <p:cNvSpPr>
            <a:spLocks noChangeShapeType="1"/>
          </p:cNvSpPr>
          <p:nvPr/>
        </p:nvSpPr>
        <p:spPr bwMode="auto">
          <a:xfrm>
            <a:off x="7010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4377" name="Oval 25"/>
          <p:cNvSpPr>
            <a:spLocks noChangeArrowheads="1"/>
          </p:cNvSpPr>
          <p:nvPr/>
        </p:nvSpPr>
        <p:spPr bwMode="auto">
          <a:xfrm>
            <a:off x="4800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4378" name="Oval 26"/>
          <p:cNvSpPr>
            <a:spLocks noChangeArrowheads="1"/>
          </p:cNvSpPr>
          <p:nvPr/>
        </p:nvSpPr>
        <p:spPr bwMode="auto">
          <a:xfrm>
            <a:off x="2616200" y="24384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4382" name="Text Box 30"/>
          <p:cNvSpPr txBox="1">
            <a:spLocks noChangeArrowheads="1"/>
          </p:cNvSpPr>
          <p:nvPr/>
        </p:nvSpPr>
        <p:spPr bwMode="auto">
          <a:xfrm>
            <a:off x="533400" y="1295400"/>
            <a:ext cx="8001000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CAP: clinical, radiographic, immunologic, &amp; microbiologic responses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33400" y="3587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5049837" y="2590800"/>
            <a:ext cx="838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715000" y="2266890"/>
            <a:ext cx="2813591" cy="40011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chemeClr val="bg1"/>
                </a:solidFill>
              </a:rPr>
              <a:t>Point of Clinical Stability</a:t>
            </a:r>
            <a:endParaRPr lang="es-ES_tradnl" sz="2000" b="0"/>
          </a:p>
        </p:txBody>
      </p:sp>
    </p:spTree>
    <p:extLst>
      <p:ext uri="{BB962C8B-B14F-4D97-AF65-F5344CB8AC3E}">
        <p14:creationId xmlns:p14="http://schemas.microsoft.com/office/powerpoint/2010/main" val="16580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10" name="Rectangle 34"/>
          <p:cNvSpPr>
            <a:spLocks noChangeArrowheads="1"/>
          </p:cNvSpPr>
          <p:nvPr/>
        </p:nvSpPr>
        <p:spPr bwMode="auto">
          <a:xfrm>
            <a:off x="381000" y="1371600"/>
            <a:ext cx="8382000" cy="487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78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077200" cy="43767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5379" name="Line 3"/>
          <p:cNvSpPr>
            <a:spLocks noChangeShapeType="1"/>
          </p:cNvSpPr>
          <p:nvPr/>
        </p:nvSpPr>
        <p:spPr bwMode="auto">
          <a:xfrm>
            <a:off x="2362200" y="1787525"/>
            <a:ext cx="0" cy="388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80" name="Line 4"/>
          <p:cNvSpPr>
            <a:spLocks noChangeShapeType="1"/>
          </p:cNvSpPr>
          <p:nvPr/>
        </p:nvSpPr>
        <p:spPr bwMode="auto">
          <a:xfrm>
            <a:off x="2327275" y="5673725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81" name="Arc 5"/>
          <p:cNvSpPr>
            <a:spLocks/>
          </p:cNvSpPr>
          <p:nvPr/>
        </p:nvSpPr>
        <p:spPr bwMode="auto">
          <a:xfrm>
            <a:off x="3330575" y="2516188"/>
            <a:ext cx="1622425" cy="838200"/>
          </a:xfrm>
          <a:custGeom>
            <a:avLst/>
            <a:gdLst>
              <a:gd name="G0" fmla="+- 2617 0 0"/>
              <a:gd name="G1" fmla="+- 21600 0 0"/>
              <a:gd name="G2" fmla="+- 21600 0 0"/>
              <a:gd name="T0" fmla="*/ 0 w 24217"/>
              <a:gd name="T1" fmla="*/ 159 h 21600"/>
              <a:gd name="T2" fmla="*/ 24217 w 24217"/>
              <a:gd name="T3" fmla="*/ 21600 h 21600"/>
              <a:gd name="T4" fmla="*/ 2617 w 242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17" h="21600" fill="none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</a:path>
              <a:path w="24217" h="21600" stroke="0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  <a:lnTo>
                  <a:pt x="2617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82" name="Arc 6"/>
          <p:cNvSpPr>
            <a:spLocks/>
          </p:cNvSpPr>
          <p:nvPr/>
        </p:nvSpPr>
        <p:spPr bwMode="auto">
          <a:xfrm rot="-10800000">
            <a:off x="4953000" y="3124200"/>
            <a:ext cx="2492375" cy="1552575"/>
          </a:xfrm>
          <a:custGeom>
            <a:avLst/>
            <a:gdLst>
              <a:gd name="G0" fmla="+- 0 0 0"/>
              <a:gd name="G1" fmla="+- 19383 0 0"/>
              <a:gd name="G2" fmla="+- 21600 0 0"/>
              <a:gd name="T0" fmla="*/ 9531 w 21415"/>
              <a:gd name="T1" fmla="*/ 0 h 19383"/>
              <a:gd name="T2" fmla="*/ 21415 w 21415"/>
              <a:gd name="T3" fmla="*/ 16560 h 19383"/>
              <a:gd name="T4" fmla="*/ 0 w 21415"/>
              <a:gd name="T5" fmla="*/ 19383 h 19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5" h="19383" fill="none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</a:path>
              <a:path w="21415" h="19383" stroke="0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  <a:lnTo>
                  <a:pt x="0" y="1938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83" name="Arc 7"/>
          <p:cNvSpPr>
            <a:spLocks/>
          </p:cNvSpPr>
          <p:nvPr/>
        </p:nvSpPr>
        <p:spPr bwMode="auto">
          <a:xfrm rot="13989965" flipV="1">
            <a:off x="3064668" y="1916907"/>
            <a:ext cx="2538413" cy="2057400"/>
          </a:xfrm>
          <a:custGeom>
            <a:avLst/>
            <a:gdLst>
              <a:gd name="G0" fmla="+- 3858 0 0"/>
              <a:gd name="G1" fmla="+- 21600 0 0"/>
              <a:gd name="G2" fmla="+- 21600 0 0"/>
              <a:gd name="T0" fmla="*/ 0 w 25458"/>
              <a:gd name="T1" fmla="*/ 347 h 21600"/>
              <a:gd name="T2" fmla="*/ 25458 w 25458"/>
              <a:gd name="T3" fmla="*/ 21600 h 21600"/>
              <a:gd name="T4" fmla="*/ 3858 w 25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58" h="21600" fill="none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</a:path>
              <a:path w="25458" h="21600" stroke="0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  <a:lnTo>
                  <a:pt x="3858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84" name="Arc 8"/>
          <p:cNvSpPr>
            <a:spLocks/>
          </p:cNvSpPr>
          <p:nvPr/>
        </p:nvSpPr>
        <p:spPr bwMode="auto">
          <a:xfrm rot="-13321952">
            <a:off x="6019800" y="2362200"/>
            <a:ext cx="2438400" cy="1322388"/>
          </a:xfrm>
          <a:custGeom>
            <a:avLst/>
            <a:gdLst>
              <a:gd name="G0" fmla="+- 0 0 0"/>
              <a:gd name="G1" fmla="+- 13066 0 0"/>
              <a:gd name="G2" fmla="+- 21600 0 0"/>
              <a:gd name="T0" fmla="*/ 17200 w 21600"/>
              <a:gd name="T1" fmla="*/ 0 h 13884"/>
              <a:gd name="T2" fmla="*/ 21585 w 21600"/>
              <a:gd name="T3" fmla="*/ 13884 h 13884"/>
              <a:gd name="T4" fmla="*/ 0 w 21600"/>
              <a:gd name="T5" fmla="*/ 13066 h 13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884" fill="none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</a:path>
              <a:path w="21600" h="13884" stroke="0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  <a:lnTo>
                  <a:pt x="0" y="1306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86" name="Line 10"/>
          <p:cNvSpPr>
            <a:spLocks noChangeShapeType="1"/>
          </p:cNvSpPr>
          <p:nvPr/>
        </p:nvSpPr>
        <p:spPr bwMode="auto">
          <a:xfrm flipH="1">
            <a:off x="2768600" y="2514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87" name="Text Box 11"/>
          <p:cNvSpPr txBox="1">
            <a:spLocks noChangeArrowheads="1"/>
          </p:cNvSpPr>
          <p:nvPr/>
        </p:nvSpPr>
        <p:spPr bwMode="auto">
          <a:xfrm>
            <a:off x="6477000" y="46990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Clinical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5388" name="Text Box 12"/>
          <p:cNvSpPr txBox="1">
            <a:spLocks noChangeArrowheads="1"/>
          </p:cNvSpPr>
          <p:nvPr/>
        </p:nvSpPr>
        <p:spPr bwMode="auto">
          <a:xfrm>
            <a:off x="7164388" y="3632200"/>
            <a:ext cx="13493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  X-ray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Resolution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5389" name="Text Box 13"/>
          <p:cNvSpPr txBox="1">
            <a:spLocks noChangeArrowheads="1"/>
          </p:cNvSpPr>
          <p:nvPr/>
        </p:nvSpPr>
        <p:spPr bwMode="auto">
          <a:xfrm>
            <a:off x="782638" y="2841625"/>
            <a:ext cx="1427162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Severity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of Disease </a:t>
            </a:r>
          </a:p>
        </p:txBody>
      </p:sp>
      <p:sp>
        <p:nvSpPr>
          <p:cNvPr id="485390" name="Text Box 14"/>
          <p:cNvSpPr txBox="1">
            <a:spLocks noChangeArrowheads="1"/>
          </p:cNvSpPr>
          <p:nvPr/>
        </p:nvSpPr>
        <p:spPr bwMode="auto">
          <a:xfrm>
            <a:off x="762000" y="2003425"/>
            <a:ext cx="1435100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Pulmonary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Infiltrate</a:t>
            </a: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895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3581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42672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49530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56388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6" name="Line 20"/>
          <p:cNvSpPr>
            <a:spLocks noChangeShapeType="1"/>
          </p:cNvSpPr>
          <p:nvPr/>
        </p:nvSpPr>
        <p:spPr bwMode="auto">
          <a:xfrm>
            <a:off x="6324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7" name="Line 21"/>
          <p:cNvSpPr>
            <a:spLocks noChangeShapeType="1"/>
          </p:cNvSpPr>
          <p:nvPr/>
        </p:nvSpPr>
        <p:spPr bwMode="auto">
          <a:xfrm rot="5400000">
            <a:off x="2362200" y="5181600"/>
            <a:ext cx="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8" name="Line 22"/>
          <p:cNvSpPr>
            <a:spLocks noChangeShapeType="1"/>
          </p:cNvSpPr>
          <p:nvPr/>
        </p:nvSpPr>
        <p:spPr bwMode="auto">
          <a:xfrm rot="-5400000">
            <a:off x="2438400" y="5105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399" name="Line 23"/>
          <p:cNvSpPr>
            <a:spLocks noChangeShapeType="1"/>
          </p:cNvSpPr>
          <p:nvPr/>
        </p:nvSpPr>
        <p:spPr bwMode="auto">
          <a:xfrm rot="-5400000">
            <a:off x="2438400" y="45720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400" name="Line 24"/>
          <p:cNvSpPr>
            <a:spLocks noChangeShapeType="1"/>
          </p:cNvSpPr>
          <p:nvPr/>
        </p:nvSpPr>
        <p:spPr bwMode="auto">
          <a:xfrm rot="-5400000">
            <a:off x="2438400" y="4038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401" name="Line 25"/>
          <p:cNvSpPr>
            <a:spLocks noChangeShapeType="1"/>
          </p:cNvSpPr>
          <p:nvPr/>
        </p:nvSpPr>
        <p:spPr bwMode="auto">
          <a:xfrm rot="-5400000">
            <a:off x="2438400" y="35052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402" name="Line 26"/>
          <p:cNvSpPr>
            <a:spLocks noChangeShapeType="1"/>
          </p:cNvSpPr>
          <p:nvPr/>
        </p:nvSpPr>
        <p:spPr bwMode="auto">
          <a:xfrm rot="-5400000">
            <a:off x="2438400" y="2971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403" name="Line 27"/>
          <p:cNvSpPr>
            <a:spLocks noChangeShapeType="1"/>
          </p:cNvSpPr>
          <p:nvPr/>
        </p:nvSpPr>
        <p:spPr bwMode="auto">
          <a:xfrm rot="-5400000">
            <a:off x="2438400" y="2438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404" name="Line 28"/>
          <p:cNvSpPr>
            <a:spLocks noChangeShapeType="1"/>
          </p:cNvSpPr>
          <p:nvPr/>
        </p:nvSpPr>
        <p:spPr bwMode="auto">
          <a:xfrm>
            <a:off x="7010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5405" name="Oval 29"/>
          <p:cNvSpPr>
            <a:spLocks noChangeArrowheads="1"/>
          </p:cNvSpPr>
          <p:nvPr/>
        </p:nvSpPr>
        <p:spPr bwMode="auto">
          <a:xfrm>
            <a:off x="4800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5406" name="Oval 30"/>
          <p:cNvSpPr>
            <a:spLocks noChangeArrowheads="1"/>
          </p:cNvSpPr>
          <p:nvPr/>
        </p:nvSpPr>
        <p:spPr bwMode="auto">
          <a:xfrm>
            <a:off x="5562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5407" name="Oval 31"/>
          <p:cNvSpPr>
            <a:spLocks noChangeArrowheads="1"/>
          </p:cNvSpPr>
          <p:nvPr/>
        </p:nvSpPr>
        <p:spPr bwMode="auto">
          <a:xfrm>
            <a:off x="2616200" y="24384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5409" name="Text Box 33"/>
          <p:cNvSpPr txBox="1">
            <a:spLocks noChangeArrowheads="1"/>
          </p:cNvSpPr>
          <p:nvPr/>
        </p:nvSpPr>
        <p:spPr bwMode="auto">
          <a:xfrm>
            <a:off x="6654800" y="5791200"/>
            <a:ext cx="666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Days</a:t>
            </a: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85412" name="Text Box 36"/>
          <p:cNvSpPr txBox="1">
            <a:spLocks noChangeArrowheads="1"/>
          </p:cNvSpPr>
          <p:nvPr/>
        </p:nvSpPr>
        <p:spPr bwMode="auto">
          <a:xfrm>
            <a:off x="533400" y="1295400"/>
            <a:ext cx="8001000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CAP: clinical, radiographic, immunologic, &amp; microbiologic responses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33400" y="3587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40287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39" name="Rectangle 39"/>
          <p:cNvSpPr>
            <a:spLocks noChangeArrowheads="1"/>
          </p:cNvSpPr>
          <p:nvPr/>
        </p:nvSpPr>
        <p:spPr bwMode="auto">
          <a:xfrm>
            <a:off x="381000" y="1371600"/>
            <a:ext cx="8382000" cy="487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02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077200" cy="43767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6403" name="Line 3"/>
          <p:cNvSpPr>
            <a:spLocks noChangeShapeType="1"/>
          </p:cNvSpPr>
          <p:nvPr/>
        </p:nvSpPr>
        <p:spPr bwMode="auto">
          <a:xfrm>
            <a:off x="2362200" y="1787525"/>
            <a:ext cx="0" cy="388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04" name="Line 4"/>
          <p:cNvSpPr>
            <a:spLocks noChangeShapeType="1"/>
          </p:cNvSpPr>
          <p:nvPr/>
        </p:nvSpPr>
        <p:spPr bwMode="auto">
          <a:xfrm>
            <a:off x="2327275" y="5673725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05" name="Arc 5"/>
          <p:cNvSpPr>
            <a:spLocks/>
          </p:cNvSpPr>
          <p:nvPr/>
        </p:nvSpPr>
        <p:spPr bwMode="auto">
          <a:xfrm>
            <a:off x="3330575" y="2516188"/>
            <a:ext cx="1622425" cy="838200"/>
          </a:xfrm>
          <a:custGeom>
            <a:avLst/>
            <a:gdLst>
              <a:gd name="G0" fmla="+- 2617 0 0"/>
              <a:gd name="G1" fmla="+- 21600 0 0"/>
              <a:gd name="G2" fmla="+- 21600 0 0"/>
              <a:gd name="T0" fmla="*/ 0 w 24217"/>
              <a:gd name="T1" fmla="*/ 159 h 21600"/>
              <a:gd name="T2" fmla="*/ 24217 w 24217"/>
              <a:gd name="T3" fmla="*/ 21600 h 21600"/>
              <a:gd name="T4" fmla="*/ 2617 w 242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17" h="21600" fill="none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</a:path>
              <a:path w="24217" h="21600" stroke="0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  <a:lnTo>
                  <a:pt x="2617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06" name="Arc 6"/>
          <p:cNvSpPr>
            <a:spLocks/>
          </p:cNvSpPr>
          <p:nvPr/>
        </p:nvSpPr>
        <p:spPr bwMode="auto">
          <a:xfrm rot="-10800000">
            <a:off x="4953000" y="3124200"/>
            <a:ext cx="2492375" cy="1552575"/>
          </a:xfrm>
          <a:custGeom>
            <a:avLst/>
            <a:gdLst>
              <a:gd name="G0" fmla="+- 0 0 0"/>
              <a:gd name="G1" fmla="+- 19383 0 0"/>
              <a:gd name="G2" fmla="+- 21600 0 0"/>
              <a:gd name="T0" fmla="*/ 9531 w 21415"/>
              <a:gd name="T1" fmla="*/ 0 h 19383"/>
              <a:gd name="T2" fmla="*/ 21415 w 21415"/>
              <a:gd name="T3" fmla="*/ 16560 h 19383"/>
              <a:gd name="T4" fmla="*/ 0 w 21415"/>
              <a:gd name="T5" fmla="*/ 19383 h 19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5" h="19383" fill="none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</a:path>
              <a:path w="21415" h="19383" stroke="0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  <a:lnTo>
                  <a:pt x="0" y="1938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07" name="Arc 7"/>
          <p:cNvSpPr>
            <a:spLocks/>
          </p:cNvSpPr>
          <p:nvPr/>
        </p:nvSpPr>
        <p:spPr bwMode="auto">
          <a:xfrm rot="13989965" flipV="1">
            <a:off x="3064668" y="1916907"/>
            <a:ext cx="2538413" cy="2057400"/>
          </a:xfrm>
          <a:custGeom>
            <a:avLst/>
            <a:gdLst>
              <a:gd name="G0" fmla="+- 3858 0 0"/>
              <a:gd name="G1" fmla="+- 21600 0 0"/>
              <a:gd name="G2" fmla="+- 21600 0 0"/>
              <a:gd name="T0" fmla="*/ 0 w 25458"/>
              <a:gd name="T1" fmla="*/ 347 h 21600"/>
              <a:gd name="T2" fmla="*/ 25458 w 25458"/>
              <a:gd name="T3" fmla="*/ 21600 h 21600"/>
              <a:gd name="T4" fmla="*/ 3858 w 25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58" h="21600" fill="none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</a:path>
              <a:path w="25458" h="21600" stroke="0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  <a:lnTo>
                  <a:pt x="3858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08" name="Arc 8"/>
          <p:cNvSpPr>
            <a:spLocks/>
          </p:cNvSpPr>
          <p:nvPr/>
        </p:nvSpPr>
        <p:spPr bwMode="auto">
          <a:xfrm rot="-13321952">
            <a:off x="6019800" y="2362200"/>
            <a:ext cx="2438400" cy="1322388"/>
          </a:xfrm>
          <a:custGeom>
            <a:avLst/>
            <a:gdLst>
              <a:gd name="G0" fmla="+- 0 0 0"/>
              <a:gd name="G1" fmla="+- 13066 0 0"/>
              <a:gd name="G2" fmla="+- 21600 0 0"/>
              <a:gd name="T0" fmla="*/ 17200 w 21600"/>
              <a:gd name="T1" fmla="*/ 0 h 13884"/>
              <a:gd name="T2" fmla="*/ 21585 w 21600"/>
              <a:gd name="T3" fmla="*/ 13884 h 13884"/>
              <a:gd name="T4" fmla="*/ 0 w 21600"/>
              <a:gd name="T5" fmla="*/ 13066 h 13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884" fill="none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</a:path>
              <a:path w="21600" h="13884" stroke="0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  <a:lnTo>
                  <a:pt x="0" y="1306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 flipH="1">
            <a:off x="2768600" y="2514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11" name="Text Box 11"/>
          <p:cNvSpPr txBox="1">
            <a:spLocks noChangeArrowheads="1"/>
          </p:cNvSpPr>
          <p:nvPr/>
        </p:nvSpPr>
        <p:spPr bwMode="auto">
          <a:xfrm>
            <a:off x="6477000" y="46990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Clinical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6412" name="Text Box 12"/>
          <p:cNvSpPr txBox="1">
            <a:spLocks noChangeArrowheads="1"/>
          </p:cNvSpPr>
          <p:nvPr/>
        </p:nvSpPr>
        <p:spPr bwMode="auto">
          <a:xfrm>
            <a:off x="7164388" y="3632200"/>
            <a:ext cx="13493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  X-ray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Resolution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6413" name="Text Box 13"/>
          <p:cNvSpPr txBox="1">
            <a:spLocks noChangeArrowheads="1"/>
          </p:cNvSpPr>
          <p:nvPr/>
        </p:nvSpPr>
        <p:spPr bwMode="auto">
          <a:xfrm>
            <a:off x="782638" y="2841625"/>
            <a:ext cx="1427162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Severity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of Disease </a:t>
            </a:r>
          </a:p>
        </p:txBody>
      </p:sp>
      <p:sp>
        <p:nvSpPr>
          <p:cNvPr id="486414" name="Text Box 14"/>
          <p:cNvSpPr txBox="1">
            <a:spLocks noChangeArrowheads="1"/>
          </p:cNvSpPr>
          <p:nvPr/>
        </p:nvSpPr>
        <p:spPr bwMode="auto">
          <a:xfrm>
            <a:off x="762000" y="2003425"/>
            <a:ext cx="1435100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Pulmonary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Infiltrate</a:t>
            </a: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2895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3581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42672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18" name="Line 18"/>
          <p:cNvSpPr>
            <a:spLocks noChangeShapeType="1"/>
          </p:cNvSpPr>
          <p:nvPr/>
        </p:nvSpPr>
        <p:spPr bwMode="auto">
          <a:xfrm>
            <a:off x="49530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19" name="Line 19"/>
          <p:cNvSpPr>
            <a:spLocks noChangeShapeType="1"/>
          </p:cNvSpPr>
          <p:nvPr/>
        </p:nvSpPr>
        <p:spPr bwMode="auto">
          <a:xfrm>
            <a:off x="56388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0" name="Line 20"/>
          <p:cNvSpPr>
            <a:spLocks noChangeShapeType="1"/>
          </p:cNvSpPr>
          <p:nvPr/>
        </p:nvSpPr>
        <p:spPr bwMode="auto">
          <a:xfrm>
            <a:off x="6324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1" name="Line 21"/>
          <p:cNvSpPr>
            <a:spLocks noChangeShapeType="1"/>
          </p:cNvSpPr>
          <p:nvPr/>
        </p:nvSpPr>
        <p:spPr bwMode="auto">
          <a:xfrm rot="5400000">
            <a:off x="2362200" y="5181600"/>
            <a:ext cx="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2" name="Line 22"/>
          <p:cNvSpPr>
            <a:spLocks noChangeShapeType="1"/>
          </p:cNvSpPr>
          <p:nvPr/>
        </p:nvSpPr>
        <p:spPr bwMode="auto">
          <a:xfrm rot="-5400000">
            <a:off x="2438400" y="5105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3" name="Line 23"/>
          <p:cNvSpPr>
            <a:spLocks noChangeShapeType="1"/>
          </p:cNvSpPr>
          <p:nvPr/>
        </p:nvSpPr>
        <p:spPr bwMode="auto">
          <a:xfrm rot="-5400000">
            <a:off x="2438400" y="45720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4" name="Line 24"/>
          <p:cNvSpPr>
            <a:spLocks noChangeShapeType="1"/>
          </p:cNvSpPr>
          <p:nvPr/>
        </p:nvSpPr>
        <p:spPr bwMode="auto">
          <a:xfrm rot="-5400000">
            <a:off x="2438400" y="4038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5" name="Line 25"/>
          <p:cNvSpPr>
            <a:spLocks noChangeShapeType="1"/>
          </p:cNvSpPr>
          <p:nvPr/>
        </p:nvSpPr>
        <p:spPr bwMode="auto">
          <a:xfrm rot="-5400000">
            <a:off x="2438400" y="35052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6" name="Line 26"/>
          <p:cNvSpPr>
            <a:spLocks noChangeShapeType="1"/>
          </p:cNvSpPr>
          <p:nvPr/>
        </p:nvSpPr>
        <p:spPr bwMode="auto">
          <a:xfrm rot="-5400000">
            <a:off x="2438400" y="2971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7" name="Line 27"/>
          <p:cNvSpPr>
            <a:spLocks noChangeShapeType="1"/>
          </p:cNvSpPr>
          <p:nvPr/>
        </p:nvSpPr>
        <p:spPr bwMode="auto">
          <a:xfrm rot="-5400000">
            <a:off x="2438400" y="2438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8" name="Line 28"/>
          <p:cNvSpPr>
            <a:spLocks noChangeShapeType="1"/>
          </p:cNvSpPr>
          <p:nvPr/>
        </p:nvSpPr>
        <p:spPr bwMode="auto">
          <a:xfrm>
            <a:off x="7010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29" name="Oval 29"/>
          <p:cNvSpPr>
            <a:spLocks noChangeArrowheads="1"/>
          </p:cNvSpPr>
          <p:nvPr/>
        </p:nvSpPr>
        <p:spPr bwMode="auto">
          <a:xfrm>
            <a:off x="4800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6430" name="Oval 30"/>
          <p:cNvSpPr>
            <a:spLocks noChangeArrowheads="1"/>
          </p:cNvSpPr>
          <p:nvPr/>
        </p:nvSpPr>
        <p:spPr bwMode="auto">
          <a:xfrm>
            <a:off x="5562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6431" name="Text Box 31"/>
          <p:cNvSpPr txBox="1">
            <a:spLocks noChangeArrowheads="1"/>
          </p:cNvSpPr>
          <p:nvPr/>
        </p:nvSpPr>
        <p:spPr bwMode="auto">
          <a:xfrm>
            <a:off x="457200" y="3733800"/>
            <a:ext cx="1743075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Inflammatory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Markers</a:t>
            </a:r>
          </a:p>
        </p:txBody>
      </p:sp>
      <p:sp>
        <p:nvSpPr>
          <p:cNvPr id="486432" name="Arc 32"/>
          <p:cNvSpPr>
            <a:spLocks/>
          </p:cNvSpPr>
          <p:nvPr/>
        </p:nvSpPr>
        <p:spPr bwMode="auto">
          <a:xfrm rot="-10800000">
            <a:off x="4114800" y="3351213"/>
            <a:ext cx="2514600" cy="1246187"/>
          </a:xfrm>
          <a:custGeom>
            <a:avLst/>
            <a:gdLst>
              <a:gd name="G0" fmla="+- 0 0 0"/>
              <a:gd name="G1" fmla="+- 15544 0 0"/>
              <a:gd name="G2" fmla="+- 21600 0 0"/>
              <a:gd name="T0" fmla="*/ 14998 w 21600"/>
              <a:gd name="T1" fmla="*/ 0 h 15544"/>
              <a:gd name="T2" fmla="*/ 21600 w 21600"/>
              <a:gd name="T3" fmla="*/ 15544 h 15544"/>
              <a:gd name="T4" fmla="*/ 0 w 21600"/>
              <a:gd name="T5" fmla="*/ 15544 h 1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544" fill="none" extrusionOk="0">
                <a:moveTo>
                  <a:pt x="14998" y="-1"/>
                </a:moveTo>
                <a:cubicBezTo>
                  <a:pt x="19216" y="4070"/>
                  <a:pt x="21600" y="9681"/>
                  <a:pt x="21600" y="15544"/>
                </a:cubicBezTo>
              </a:path>
              <a:path w="21600" h="15544" stroke="0" extrusionOk="0">
                <a:moveTo>
                  <a:pt x="14998" y="-1"/>
                </a:moveTo>
                <a:cubicBezTo>
                  <a:pt x="19216" y="4070"/>
                  <a:pt x="21600" y="9681"/>
                  <a:pt x="21600" y="15544"/>
                </a:cubicBezTo>
                <a:lnTo>
                  <a:pt x="0" y="15544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33" name="Arc 33"/>
          <p:cNvSpPr>
            <a:spLocks/>
          </p:cNvSpPr>
          <p:nvPr/>
        </p:nvSpPr>
        <p:spPr bwMode="auto">
          <a:xfrm>
            <a:off x="2667000" y="2519363"/>
            <a:ext cx="1447800" cy="836612"/>
          </a:xfrm>
          <a:custGeom>
            <a:avLst/>
            <a:gdLst>
              <a:gd name="G0" fmla="+- 0 0 0"/>
              <a:gd name="G1" fmla="+- 21580 0 0"/>
              <a:gd name="G2" fmla="+- 21600 0 0"/>
              <a:gd name="T0" fmla="*/ 928 w 21600"/>
              <a:gd name="T1" fmla="*/ 0 h 21580"/>
              <a:gd name="T2" fmla="*/ 21600 w 21600"/>
              <a:gd name="T3" fmla="*/ 21580 h 21580"/>
              <a:gd name="T4" fmla="*/ 0 w 21600"/>
              <a:gd name="T5" fmla="*/ 21580 h 2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0" fill="none" extrusionOk="0">
                <a:moveTo>
                  <a:pt x="928" y="-1"/>
                </a:moveTo>
                <a:cubicBezTo>
                  <a:pt x="12485" y="496"/>
                  <a:pt x="21600" y="10011"/>
                  <a:pt x="21600" y="21580"/>
                </a:cubicBezTo>
              </a:path>
              <a:path w="21600" h="21580" stroke="0" extrusionOk="0">
                <a:moveTo>
                  <a:pt x="928" y="-1"/>
                </a:moveTo>
                <a:cubicBezTo>
                  <a:pt x="12485" y="496"/>
                  <a:pt x="21600" y="10011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6434" name="Oval 34"/>
          <p:cNvSpPr>
            <a:spLocks noChangeArrowheads="1"/>
          </p:cNvSpPr>
          <p:nvPr/>
        </p:nvSpPr>
        <p:spPr bwMode="auto">
          <a:xfrm>
            <a:off x="2616200" y="24384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6435" name="Text Box 35"/>
          <p:cNvSpPr txBox="1">
            <a:spLocks noChangeArrowheads="1"/>
          </p:cNvSpPr>
          <p:nvPr/>
        </p:nvSpPr>
        <p:spPr bwMode="auto">
          <a:xfrm>
            <a:off x="4505325" y="46482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Immune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6436" name="Oval 36"/>
          <p:cNvSpPr>
            <a:spLocks noChangeArrowheads="1"/>
          </p:cNvSpPr>
          <p:nvPr/>
        </p:nvSpPr>
        <p:spPr bwMode="auto">
          <a:xfrm>
            <a:off x="39624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6438" name="Text Box 38"/>
          <p:cNvSpPr txBox="1">
            <a:spLocks noChangeArrowheads="1"/>
          </p:cNvSpPr>
          <p:nvPr/>
        </p:nvSpPr>
        <p:spPr bwMode="auto">
          <a:xfrm>
            <a:off x="6654800" y="5791200"/>
            <a:ext cx="666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Days</a:t>
            </a: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86441" name="Text Box 41"/>
          <p:cNvSpPr txBox="1">
            <a:spLocks noChangeArrowheads="1"/>
          </p:cNvSpPr>
          <p:nvPr/>
        </p:nvSpPr>
        <p:spPr bwMode="auto">
          <a:xfrm>
            <a:off x="533400" y="1295400"/>
            <a:ext cx="8001000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CAP: clinical, radiographic, immunologic, &amp; microbiologic responses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33400" y="3587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35267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68" name="Rectangle 44"/>
          <p:cNvSpPr>
            <a:spLocks noChangeArrowheads="1"/>
          </p:cNvSpPr>
          <p:nvPr/>
        </p:nvSpPr>
        <p:spPr bwMode="auto">
          <a:xfrm>
            <a:off x="381000" y="1371600"/>
            <a:ext cx="8382000" cy="487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077200" cy="43767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7427" name="Line 3"/>
          <p:cNvSpPr>
            <a:spLocks noChangeShapeType="1"/>
          </p:cNvSpPr>
          <p:nvPr/>
        </p:nvSpPr>
        <p:spPr bwMode="auto">
          <a:xfrm>
            <a:off x="2362200" y="1787525"/>
            <a:ext cx="0" cy="388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28" name="Line 4"/>
          <p:cNvSpPr>
            <a:spLocks noChangeShapeType="1"/>
          </p:cNvSpPr>
          <p:nvPr/>
        </p:nvSpPr>
        <p:spPr bwMode="auto">
          <a:xfrm>
            <a:off x="2327275" y="5673725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29" name="Arc 5"/>
          <p:cNvSpPr>
            <a:spLocks/>
          </p:cNvSpPr>
          <p:nvPr/>
        </p:nvSpPr>
        <p:spPr bwMode="auto">
          <a:xfrm>
            <a:off x="3330575" y="2516188"/>
            <a:ext cx="1622425" cy="838200"/>
          </a:xfrm>
          <a:custGeom>
            <a:avLst/>
            <a:gdLst>
              <a:gd name="G0" fmla="+- 2617 0 0"/>
              <a:gd name="G1" fmla="+- 21600 0 0"/>
              <a:gd name="G2" fmla="+- 21600 0 0"/>
              <a:gd name="T0" fmla="*/ 0 w 24217"/>
              <a:gd name="T1" fmla="*/ 159 h 21600"/>
              <a:gd name="T2" fmla="*/ 24217 w 24217"/>
              <a:gd name="T3" fmla="*/ 21600 h 21600"/>
              <a:gd name="T4" fmla="*/ 2617 w 242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17" h="21600" fill="none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</a:path>
              <a:path w="24217" h="21600" stroke="0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  <a:lnTo>
                  <a:pt x="2617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30" name="Arc 6"/>
          <p:cNvSpPr>
            <a:spLocks/>
          </p:cNvSpPr>
          <p:nvPr/>
        </p:nvSpPr>
        <p:spPr bwMode="auto">
          <a:xfrm rot="-10800000">
            <a:off x="4953000" y="3124200"/>
            <a:ext cx="2492375" cy="1552575"/>
          </a:xfrm>
          <a:custGeom>
            <a:avLst/>
            <a:gdLst>
              <a:gd name="G0" fmla="+- 0 0 0"/>
              <a:gd name="G1" fmla="+- 19383 0 0"/>
              <a:gd name="G2" fmla="+- 21600 0 0"/>
              <a:gd name="T0" fmla="*/ 9531 w 21415"/>
              <a:gd name="T1" fmla="*/ 0 h 19383"/>
              <a:gd name="T2" fmla="*/ 21415 w 21415"/>
              <a:gd name="T3" fmla="*/ 16560 h 19383"/>
              <a:gd name="T4" fmla="*/ 0 w 21415"/>
              <a:gd name="T5" fmla="*/ 19383 h 19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5" h="19383" fill="none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</a:path>
              <a:path w="21415" h="19383" stroke="0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  <a:lnTo>
                  <a:pt x="0" y="1938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31" name="Arc 7"/>
          <p:cNvSpPr>
            <a:spLocks/>
          </p:cNvSpPr>
          <p:nvPr/>
        </p:nvSpPr>
        <p:spPr bwMode="auto">
          <a:xfrm rot="1577026">
            <a:off x="2363788" y="2671763"/>
            <a:ext cx="1063625" cy="833437"/>
          </a:xfrm>
          <a:custGeom>
            <a:avLst/>
            <a:gdLst>
              <a:gd name="G0" fmla="+- 0 0 0"/>
              <a:gd name="G1" fmla="+- 21479 0 0"/>
              <a:gd name="G2" fmla="+- 21600 0 0"/>
              <a:gd name="T0" fmla="*/ 2281 w 15876"/>
              <a:gd name="T1" fmla="*/ 0 h 21479"/>
              <a:gd name="T2" fmla="*/ 15876 w 15876"/>
              <a:gd name="T3" fmla="*/ 6832 h 21479"/>
              <a:gd name="T4" fmla="*/ 0 w 15876"/>
              <a:gd name="T5" fmla="*/ 21479 h 2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76" h="21479" fill="none" extrusionOk="0">
                <a:moveTo>
                  <a:pt x="2281" y="-1"/>
                </a:moveTo>
                <a:cubicBezTo>
                  <a:pt x="7491" y="553"/>
                  <a:pt x="12322" y="2981"/>
                  <a:pt x="15875" y="6832"/>
                </a:cubicBezTo>
              </a:path>
              <a:path w="15876" h="21479" stroke="0" extrusionOk="0">
                <a:moveTo>
                  <a:pt x="2281" y="-1"/>
                </a:moveTo>
                <a:cubicBezTo>
                  <a:pt x="7491" y="553"/>
                  <a:pt x="12322" y="2981"/>
                  <a:pt x="15875" y="6832"/>
                </a:cubicBezTo>
                <a:lnTo>
                  <a:pt x="0" y="21479"/>
                </a:lnTo>
                <a:close/>
              </a:path>
            </a:pathLst>
          </a:cu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32" name="Arc 8"/>
          <p:cNvSpPr>
            <a:spLocks/>
          </p:cNvSpPr>
          <p:nvPr/>
        </p:nvSpPr>
        <p:spPr bwMode="auto">
          <a:xfrm rot="13989965" flipV="1">
            <a:off x="3064668" y="1916907"/>
            <a:ext cx="2538413" cy="2057400"/>
          </a:xfrm>
          <a:custGeom>
            <a:avLst/>
            <a:gdLst>
              <a:gd name="G0" fmla="+- 3858 0 0"/>
              <a:gd name="G1" fmla="+- 21600 0 0"/>
              <a:gd name="G2" fmla="+- 21600 0 0"/>
              <a:gd name="T0" fmla="*/ 0 w 25458"/>
              <a:gd name="T1" fmla="*/ 347 h 21600"/>
              <a:gd name="T2" fmla="*/ 25458 w 25458"/>
              <a:gd name="T3" fmla="*/ 21600 h 21600"/>
              <a:gd name="T4" fmla="*/ 3858 w 25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58" h="21600" fill="none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</a:path>
              <a:path w="25458" h="21600" stroke="0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  <a:lnTo>
                  <a:pt x="3858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33" name="Arc 9"/>
          <p:cNvSpPr>
            <a:spLocks/>
          </p:cNvSpPr>
          <p:nvPr/>
        </p:nvSpPr>
        <p:spPr bwMode="auto">
          <a:xfrm rot="-13321952">
            <a:off x="6019800" y="2362200"/>
            <a:ext cx="2438400" cy="1322388"/>
          </a:xfrm>
          <a:custGeom>
            <a:avLst/>
            <a:gdLst>
              <a:gd name="G0" fmla="+- 0 0 0"/>
              <a:gd name="G1" fmla="+- 13066 0 0"/>
              <a:gd name="G2" fmla="+- 21600 0 0"/>
              <a:gd name="T0" fmla="*/ 17200 w 21600"/>
              <a:gd name="T1" fmla="*/ 0 h 13884"/>
              <a:gd name="T2" fmla="*/ 21585 w 21600"/>
              <a:gd name="T3" fmla="*/ 13884 h 13884"/>
              <a:gd name="T4" fmla="*/ 0 w 21600"/>
              <a:gd name="T5" fmla="*/ 13066 h 13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884" fill="none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</a:path>
              <a:path w="21600" h="13884" stroke="0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  <a:lnTo>
                  <a:pt x="0" y="1306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34" name="Arc 10"/>
          <p:cNvSpPr>
            <a:spLocks/>
          </p:cNvSpPr>
          <p:nvPr/>
        </p:nvSpPr>
        <p:spPr bwMode="auto">
          <a:xfrm rot="8319076" flipH="1">
            <a:off x="1752600" y="3832225"/>
            <a:ext cx="2438400" cy="1327150"/>
          </a:xfrm>
          <a:custGeom>
            <a:avLst/>
            <a:gdLst>
              <a:gd name="G0" fmla="+- 0 0 0"/>
              <a:gd name="G1" fmla="+- 13935 0 0"/>
              <a:gd name="G2" fmla="+- 21600 0 0"/>
              <a:gd name="T0" fmla="*/ 16503 w 21600"/>
              <a:gd name="T1" fmla="*/ 0 h 13935"/>
              <a:gd name="T2" fmla="*/ 21600 w 21600"/>
              <a:gd name="T3" fmla="*/ 13935 h 13935"/>
              <a:gd name="T4" fmla="*/ 0 w 21600"/>
              <a:gd name="T5" fmla="*/ 13935 h 13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935" fill="none" extrusionOk="0">
                <a:moveTo>
                  <a:pt x="16503" y="-1"/>
                </a:moveTo>
                <a:cubicBezTo>
                  <a:pt x="19794" y="3897"/>
                  <a:pt x="21600" y="8833"/>
                  <a:pt x="21600" y="13935"/>
                </a:cubicBezTo>
              </a:path>
              <a:path w="21600" h="13935" stroke="0" extrusionOk="0">
                <a:moveTo>
                  <a:pt x="16503" y="-1"/>
                </a:moveTo>
                <a:cubicBezTo>
                  <a:pt x="19794" y="3897"/>
                  <a:pt x="21600" y="8833"/>
                  <a:pt x="21600" y="13935"/>
                </a:cubicBezTo>
                <a:lnTo>
                  <a:pt x="0" y="13935"/>
                </a:lnTo>
                <a:close/>
              </a:path>
            </a:pathLst>
          </a:custGeom>
          <a:noFill/>
          <a:ln w="762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2971800" y="45720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FFFF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 Micro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7437" name="Line 13"/>
          <p:cNvSpPr>
            <a:spLocks noChangeShapeType="1"/>
          </p:cNvSpPr>
          <p:nvPr/>
        </p:nvSpPr>
        <p:spPr bwMode="auto">
          <a:xfrm flipH="1">
            <a:off x="2768600" y="2514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6477000" y="46990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Clinical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7164388" y="3632200"/>
            <a:ext cx="13493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  X-ray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Resolution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782638" y="2841625"/>
            <a:ext cx="1427162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Severity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of Disease </a:t>
            </a:r>
          </a:p>
        </p:txBody>
      </p:sp>
      <p:sp>
        <p:nvSpPr>
          <p:cNvPr id="487441" name="Text Box 17"/>
          <p:cNvSpPr txBox="1">
            <a:spLocks noChangeArrowheads="1"/>
          </p:cNvSpPr>
          <p:nvPr/>
        </p:nvSpPr>
        <p:spPr bwMode="auto">
          <a:xfrm>
            <a:off x="762000" y="2003425"/>
            <a:ext cx="1435100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Pulmonary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Infiltrate</a:t>
            </a:r>
          </a:p>
        </p:txBody>
      </p:sp>
      <p:sp>
        <p:nvSpPr>
          <p:cNvPr id="487442" name="Text Box 18"/>
          <p:cNvSpPr txBox="1">
            <a:spLocks noChangeArrowheads="1"/>
          </p:cNvSpPr>
          <p:nvPr/>
        </p:nvSpPr>
        <p:spPr bwMode="auto">
          <a:xfrm>
            <a:off x="914400" y="4594225"/>
            <a:ext cx="1295400" cy="10445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Bacterial 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Colony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Counts </a:t>
            </a:r>
          </a:p>
        </p:txBody>
      </p:sp>
      <p:sp>
        <p:nvSpPr>
          <p:cNvPr id="487443" name="Line 19"/>
          <p:cNvSpPr>
            <a:spLocks noChangeShapeType="1"/>
          </p:cNvSpPr>
          <p:nvPr/>
        </p:nvSpPr>
        <p:spPr bwMode="auto">
          <a:xfrm>
            <a:off x="2895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44" name="Line 20"/>
          <p:cNvSpPr>
            <a:spLocks noChangeShapeType="1"/>
          </p:cNvSpPr>
          <p:nvPr/>
        </p:nvSpPr>
        <p:spPr bwMode="auto">
          <a:xfrm>
            <a:off x="3581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45" name="Line 21"/>
          <p:cNvSpPr>
            <a:spLocks noChangeShapeType="1"/>
          </p:cNvSpPr>
          <p:nvPr/>
        </p:nvSpPr>
        <p:spPr bwMode="auto">
          <a:xfrm>
            <a:off x="42672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46" name="Line 22"/>
          <p:cNvSpPr>
            <a:spLocks noChangeShapeType="1"/>
          </p:cNvSpPr>
          <p:nvPr/>
        </p:nvSpPr>
        <p:spPr bwMode="auto">
          <a:xfrm>
            <a:off x="49530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47" name="Line 23"/>
          <p:cNvSpPr>
            <a:spLocks noChangeShapeType="1"/>
          </p:cNvSpPr>
          <p:nvPr/>
        </p:nvSpPr>
        <p:spPr bwMode="auto">
          <a:xfrm>
            <a:off x="56388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48" name="Line 24"/>
          <p:cNvSpPr>
            <a:spLocks noChangeShapeType="1"/>
          </p:cNvSpPr>
          <p:nvPr/>
        </p:nvSpPr>
        <p:spPr bwMode="auto">
          <a:xfrm>
            <a:off x="6324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49" name="Line 25"/>
          <p:cNvSpPr>
            <a:spLocks noChangeShapeType="1"/>
          </p:cNvSpPr>
          <p:nvPr/>
        </p:nvSpPr>
        <p:spPr bwMode="auto">
          <a:xfrm rot="5400000">
            <a:off x="2362200" y="5181600"/>
            <a:ext cx="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0" name="Line 26"/>
          <p:cNvSpPr>
            <a:spLocks noChangeShapeType="1"/>
          </p:cNvSpPr>
          <p:nvPr/>
        </p:nvSpPr>
        <p:spPr bwMode="auto">
          <a:xfrm rot="-5400000">
            <a:off x="2438400" y="5105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1" name="Line 27"/>
          <p:cNvSpPr>
            <a:spLocks noChangeShapeType="1"/>
          </p:cNvSpPr>
          <p:nvPr/>
        </p:nvSpPr>
        <p:spPr bwMode="auto">
          <a:xfrm rot="-5400000">
            <a:off x="2438400" y="45720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rot="-5400000">
            <a:off x="2438400" y="4038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3" name="Line 29"/>
          <p:cNvSpPr>
            <a:spLocks noChangeShapeType="1"/>
          </p:cNvSpPr>
          <p:nvPr/>
        </p:nvSpPr>
        <p:spPr bwMode="auto">
          <a:xfrm rot="-5400000">
            <a:off x="2438400" y="35052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4" name="Line 30"/>
          <p:cNvSpPr>
            <a:spLocks noChangeShapeType="1"/>
          </p:cNvSpPr>
          <p:nvPr/>
        </p:nvSpPr>
        <p:spPr bwMode="auto">
          <a:xfrm rot="-5400000">
            <a:off x="2438400" y="2971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5" name="Line 31"/>
          <p:cNvSpPr>
            <a:spLocks noChangeShapeType="1"/>
          </p:cNvSpPr>
          <p:nvPr/>
        </p:nvSpPr>
        <p:spPr bwMode="auto">
          <a:xfrm rot="-5400000">
            <a:off x="2438400" y="2438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7010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57" name="Oval 33"/>
          <p:cNvSpPr>
            <a:spLocks noChangeArrowheads="1"/>
          </p:cNvSpPr>
          <p:nvPr/>
        </p:nvSpPr>
        <p:spPr bwMode="auto">
          <a:xfrm>
            <a:off x="3276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7458" name="Oval 34"/>
          <p:cNvSpPr>
            <a:spLocks noChangeArrowheads="1"/>
          </p:cNvSpPr>
          <p:nvPr/>
        </p:nvSpPr>
        <p:spPr bwMode="auto">
          <a:xfrm>
            <a:off x="4800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7459" name="Oval 35"/>
          <p:cNvSpPr>
            <a:spLocks noChangeArrowheads="1"/>
          </p:cNvSpPr>
          <p:nvPr/>
        </p:nvSpPr>
        <p:spPr bwMode="auto">
          <a:xfrm>
            <a:off x="5562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7460" name="Text Box 36"/>
          <p:cNvSpPr txBox="1">
            <a:spLocks noChangeArrowheads="1"/>
          </p:cNvSpPr>
          <p:nvPr/>
        </p:nvSpPr>
        <p:spPr bwMode="auto">
          <a:xfrm>
            <a:off x="457200" y="3733800"/>
            <a:ext cx="1743075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Inflammatory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Markers</a:t>
            </a:r>
          </a:p>
        </p:txBody>
      </p:sp>
      <p:sp>
        <p:nvSpPr>
          <p:cNvPr id="487461" name="Arc 37"/>
          <p:cNvSpPr>
            <a:spLocks/>
          </p:cNvSpPr>
          <p:nvPr/>
        </p:nvSpPr>
        <p:spPr bwMode="auto">
          <a:xfrm rot="-10800000">
            <a:off x="4114800" y="3351213"/>
            <a:ext cx="2514600" cy="1246187"/>
          </a:xfrm>
          <a:custGeom>
            <a:avLst/>
            <a:gdLst>
              <a:gd name="G0" fmla="+- 0 0 0"/>
              <a:gd name="G1" fmla="+- 15544 0 0"/>
              <a:gd name="G2" fmla="+- 21600 0 0"/>
              <a:gd name="T0" fmla="*/ 14998 w 21600"/>
              <a:gd name="T1" fmla="*/ 0 h 15544"/>
              <a:gd name="T2" fmla="*/ 21600 w 21600"/>
              <a:gd name="T3" fmla="*/ 15544 h 15544"/>
              <a:gd name="T4" fmla="*/ 0 w 21600"/>
              <a:gd name="T5" fmla="*/ 15544 h 1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544" fill="none" extrusionOk="0">
                <a:moveTo>
                  <a:pt x="14998" y="-1"/>
                </a:moveTo>
                <a:cubicBezTo>
                  <a:pt x="19216" y="4070"/>
                  <a:pt x="21600" y="9681"/>
                  <a:pt x="21600" y="15544"/>
                </a:cubicBezTo>
              </a:path>
              <a:path w="21600" h="15544" stroke="0" extrusionOk="0">
                <a:moveTo>
                  <a:pt x="14998" y="-1"/>
                </a:moveTo>
                <a:cubicBezTo>
                  <a:pt x="19216" y="4070"/>
                  <a:pt x="21600" y="9681"/>
                  <a:pt x="21600" y="15544"/>
                </a:cubicBezTo>
                <a:lnTo>
                  <a:pt x="0" y="15544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62" name="Arc 38"/>
          <p:cNvSpPr>
            <a:spLocks/>
          </p:cNvSpPr>
          <p:nvPr/>
        </p:nvSpPr>
        <p:spPr bwMode="auto">
          <a:xfrm>
            <a:off x="2667000" y="2519363"/>
            <a:ext cx="1447800" cy="836612"/>
          </a:xfrm>
          <a:custGeom>
            <a:avLst/>
            <a:gdLst>
              <a:gd name="G0" fmla="+- 0 0 0"/>
              <a:gd name="G1" fmla="+- 21580 0 0"/>
              <a:gd name="G2" fmla="+- 21600 0 0"/>
              <a:gd name="T0" fmla="*/ 928 w 21600"/>
              <a:gd name="T1" fmla="*/ 0 h 21580"/>
              <a:gd name="T2" fmla="*/ 21600 w 21600"/>
              <a:gd name="T3" fmla="*/ 21580 h 21580"/>
              <a:gd name="T4" fmla="*/ 0 w 21600"/>
              <a:gd name="T5" fmla="*/ 21580 h 2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0" fill="none" extrusionOk="0">
                <a:moveTo>
                  <a:pt x="928" y="-1"/>
                </a:moveTo>
                <a:cubicBezTo>
                  <a:pt x="12485" y="496"/>
                  <a:pt x="21600" y="10011"/>
                  <a:pt x="21600" y="21580"/>
                </a:cubicBezTo>
              </a:path>
              <a:path w="21600" h="21580" stroke="0" extrusionOk="0">
                <a:moveTo>
                  <a:pt x="928" y="-1"/>
                </a:moveTo>
                <a:cubicBezTo>
                  <a:pt x="12485" y="496"/>
                  <a:pt x="21600" y="10011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7463" name="Oval 39"/>
          <p:cNvSpPr>
            <a:spLocks noChangeArrowheads="1"/>
          </p:cNvSpPr>
          <p:nvPr/>
        </p:nvSpPr>
        <p:spPr bwMode="auto">
          <a:xfrm>
            <a:off x="2616200" y="24384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7464" name="Text Box 40"/>
          <p:cNvSpPr txBox="1">
            <a:spLocks noChangeArrowheads="1"/>
          </p:cNvSpPr>
          <p:nvPr/>
        </p:nvSpPr>
        <p:spPr bwMode="auto">
          <a:xfrm>
            <a:off x="4505325" y="46482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Immune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487465" name="Oval 41"/>
          <p:cNvSpPr>
            <a:spLocks noChangeArrowheads="1"/>
          </p:cNvSpPr>
          <p:nvPr/>
        </p:nvSpPr>
        <p:spPr bwMode="auto">
          <a:xfrm>
            <a:off x="39624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487467" name="Text Box 43"/>
          <p:cNvSpPr txBox="1">
            <a:spLocks noChangeArrowheads="1"/>
          </p:cNvSpPr>
          <p:nvPr/>
        </p:nvSpPr>
        <p:spPr bwMode="auto">
          <a:xfrm>
            <a:off x="6654800" y="5791200"/>
            <a:ext cx="666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Days</a:t>
            </a: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487470" name="Text Box 46"/>
          <p:cNvSpPr txBox="1">
            <a:spLocks noChangeArrowheads="1"/>
          </p:cNvSpPr>
          <p:nvPr/>
        </p:nvSpPr>
        <p:spPr bwMode="auto">
          <a:xfrm>
            <a:off x="533400" y="1295400"/>
            <a:ext cx="8001000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CAP: clinical, radiographic, immunologic, &amp; microbiologic responses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33400" y="3587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8219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381000" y="1371600"/>
            <a:ext cx="8382000" cy="487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077200" cy="43767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571396" name="Line 4"/>
          <p:cNvSpPr>
            <a:spLocks noChangeShapeType="1"/>
          </p:cNvSpPr>
          <p:nvPr/>
        </p:nvSpPr>
        <p:spPr bwMode="auto">
          <a:xfrm>
            <a:off x="2362200" y="1787525"/>
            <a:ext cx="0" cy="388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7" name="Line 5"/>
          <p:cNvSpPr>
            <a:spLocks noChangeShapeType="1"/>
          </p:cNvSpPr>
          <p:nvPr/>
        </p:nvSpPr>
        <p:spPr bwMode="auto">
          <a:xfrm>
            <a:off x="2327275" y="5673725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8" name="Arc 6"/>
          <p:cNvSpPr>
            <a:spLocks/>
          </p:cNvSpPr>
          <p:nvPr/>
        </p:nvSpPr>
        <p:spPr bwMode="auto">
          <a:xfrm>
            <a:off x="3330575" y="2516188"/>
            <a:ext cx="1622425" cy="838200"/>
          </a:xfrm>
          <a:custGeom>
            <a:avLst/>
            <a:gdLst>
              <a:gd name="G0" fmla="+- 2617 0 0"/>
              <a:gd name="G1" fmla="+- 21600 0 0"/>
              <a:gd name="G2" fmla="+- 21600 0 0"/>
              <a:gd name="T0" fmla="*/ 0 w 24217"/>
              <a:gd name="T1" fmla="*/ 159 h 21600"/>
              <a:gd name="T2" fmla="*/ 24217 w 24217"/>
              <a:gd name="T3" fmla="*/ 21600 h 21600"/>
              <a:gd name="T4" fmla="*/ 2617 w 242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217" h="21600" fill="none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</a:path>
              <a:path w="24217" h="21600" stroke="0" extrusionOk="0">
                <a:moveTo>
                  <a:pt x="0" y="159"/>
                </a:moveTo>
                <a:cubicBezTo>
                  <a:pt x="868" y="53"/>
                  <a:pt x="1742" y="-1"/>
                  <a:pt x="2617" y="-1"/>
                </a:cubicBezTo>
                <a:cubicBezTo>
                  <a:pt x="14546" y="-1"/>
                  <a:pt x="24217" y="9670"/>
                  <a:pt x="24217" y="21600"/>
                </a:cubicBezTo>
                <a:lnTo>
                  <a:pt x="2617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9" name="Arc 7"/>
          <p:cNvSpPr>
            <a:spLocks/>
          </p:cNvSpPr>
          <p:nvPr/>
        </p:nvSpPr>
        <p:spPr bwMode="auto">
          <a:xfrm rot="-10800000">
            <a:off x="4953000" y="3124200"/>
            <a:ext cx="2492375" cy="1552575"/>
          </a:xfrm>
          <a:custGeom>
            <a:avLst/>
            <a:gdLst>
              <a:gd name="G0" fmla="+- 0 0 0"/>
              <a:gd name="G1" fmla="+- 19383 0 0"/>
              <a:gd name="G2" fmla="+- 21600 0 0"/>
              <a:gd name="T0" fmla="*/ 9531 w 21415"/>
              <a:gd name="T1" fmla="*/ 0 h 19383"/>
              <a:gd name="T2" fmla="*/ 21415 w 21415"/>
              <a:gd name="T3" fmla="*/ 16560 h 19383"/>
              <a:gd name="T4" fmla="*/ 0 w 21415"/>
              <a:gd name="T5" fmla="*/ 19383 h 19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5" h="19383" fill="none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</a:path>
              <a:path w="21415" h="19383" stroke="0" extrusionOk="0">
                <a:moveTo>
                  <a:pt x="9531" y="-1"/>
                </a:moveTo>
                <a:cubicBezTo>
                  <a:pt x="16011" y="3186"/>
                  <a:pt x="20470" y="9400"/>
                  <a:pt x="21414" y="16560"/>
                </a:cubicBezTo>
                <a:lnTo>
                  <a:pt x="0" y="1938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0" name="Arc 8"/>
          <p:cNvSpPr>
            <a:spLocks/>
          </p:cNvSpPr>
          <p:nvPr/>
        </p:nvSpPr>
        <p:spPr bwMode="auto">
          <a:xfrm rot="1577026">
            <a:off x="2363788" y="2671763"/>
            <a:ext cx="1063625" cy="833437"/>
          </a:xfrm>
          <a:custGeom>
            <a:avLst/>
            <a:gdLst>
              <a:gd name="G0" fmla="+- 0 0 0"/>
              <a:gd name="G1" fmla="+- 21479 0 0"/>
              <a:gd name="G2" fmla="+- 21600 0 0"/>
              <a:gd name="T0" fmla="*/ 2281 w 15876"/>
              <a:gd name="T1" fmla="*/ 0 h 21479"/>
              <a:gd name="T2" fmla="*/ 15876 w 15876"/>
              <a:gd name="T3" fmla="*/ 6832 h 21479"/>
              <a:gd name="T4" fmla="*/ 0 w 15876"/>
              <a:gd name="T5" fmla="*/ 21479 h 2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76" h="21479" fill="none" extrusionOk="0">
                <a:moveTo>
                  <a:pt x="2281" y="-1"/>
                </a:moveTo>
                <a:cubicBezTo>
                  <a:pt x="7491" y="553"/>
                  <a:pt x="12322" y="2981"/>
                  <a:pt x="15875" y="6832"/>
                </a:cubicBezTo>
              </a:path>
              <a:path w="15876" h="21479" stroke="0" extrusionOk="0">
                <a:moveTo>
                  <a:pt x="2281" y="-1"/>
                </a:moveTo>
                <a:cubicBezTo>
                  <a:pt x="7491" y="553"/>
                  <a:pt x="12322" y="2981"/>
                  <a:pt x="15875" y="6832"/>
                </a:cubicBezTo>
                <a:lnTo>
                  <a:pt x="0" y="21479"/>
                </a:lnTo>
                <a:close/>
              </a:path>
            </a:pathLst>
          </a:custGeom>
          <a:noFill/>
          <a:ln w="762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1" name="Arc 9"/>
          <p:cNvSpPr>
            <a:spLocks/>
          </p:cNvSpPr>
          <p:nvPr/>
        </p:nvSpPr>
        <p:spPr bwMode="auto">
          <a:xfrm rot="13989965" flipV="1">
            <a:off x="3064668" y="1916907"/>
            <a:ext cx="2538413" cy="2057400"/>
          </a:xfrm>
          <a:custGeom>
            <a:avLst/>
            <a:gdLst>
              <a:gd name="G0" fmla="+- 3858 0 0"/>
              <a:gd name="G1" fmla="+- 21600 0 0"/>
              <a:gd name="G2" fmla="+- 21600 0 0"/>
              <a:gd name="T0" fmla="*/ 0 w 25458"/>
              <a:gd name="T1" fmla="*/ 347 h 21600"/>
              <a:gd name="T2" fmla="*/ 25458 w 25458"/>
              <a:gd name="T3" fmla="*/ 21600 h 21600"/>
              <a:gd name="T4" fmla="*/ 3858 w 25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58" h="21600" fill="none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</a:path>
              <a:path w="25458" h="21600" stroke="0" extrusionOk="0">
                <a:moveTo>
                  <a:pt x="0" y="347"/>
                </a:moveTo>
                <a:cubicBezTo>
                  <a:pt x="1273" y="116"/>
                  <a:pt x="2564" y="-1"/>
                  <a:pt x="3858" y="-1"/>
                </a:cubicBezTo>
                <a:cubicBezTo>
                  <a:pt x="15787" y="-1"/>
                  <a:pt x="25458" y="9670"/>
                  <a:pt x="25458" y="21600"/>
                </a:cubicBezTo>
                <a:lnTo>
                  <a:pt x="3858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2" name="Arc 10"/>
          <p:cNvSpPr>
            <a:spLocks/>
          </p:cNvSpPr>
          <p:nvPr/>
        </p:nvSpPr>
        <p:spPr bwMode="auto">
          <a:xfrm rot="-13321952">
            <a:off x="6019800" y="2362200"/>
            <a:ext cx="2438400" cy="1322388"/>
          </a:xfrm>
          <a:custGeom>
            <a:avLst/>
            <a:gdLst>
              <a:gd name="G0" fmla="+- 0 0 0"/>
              <a:gd name="G1" fmla="+- 13066 0 0"/>
              <a:gd name="G2" fmla="+- 21600 0 0"/>
              <a:gd name="T0" fmla="*/ 17200 w 21600"/>
              <a:gd name="T1" fmla="*/ 0 h 13884"/>
              <a:gd name="T2" fmla="*/ 21585 w 21600"/>
              <a:gd name="T3" fmla="*/ 13884 h 13884"/>
              <a:gd name="T4" fmla="*/ 0 w 21600"/>
              <a:gd name="T5" fmla="*/ 13066 h 13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884" fill="none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</a:path>
              <a:path w="21600" h="13884" stroke="0" extrusionOk="0">
                <a:moveTo>
                  <a:pt x="17199" y="0"/>
                </a:moveTo>
                <a:cubicBezTo>
                  <a:pt x="20054" y="3757"/>
                  <a:pt x="21600" y="8346"/>
                  <a:pt x="21600" y="13066"/>
                </a:cubicBezTo>
                <a:cubicBezTo>
                  <a:pt x="21600" y="13338"/>
                  <a:pt x="21594" y="13611"/>
                  <a:pt x="21584" y="13883"/>
                </a:cubicBezTo>
                <a:lnTo>
                  <a:pt x="0" y="1306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3" name="Arc 11"/>
          <p:cNvSpPr>
            <a:spLocks/>
          </p:cNvSpPr>
          <p:nvPr/>
        </p:nvSpPr>
        <p:spPr bwMode="auto">
          <a:xfrm rot="8319076" flipH="1">
            <a:off x="1752600" y="3832225"/>
            <a:ext cx="2438400" cy="1327150"/>
          </a:xfrm>
          <a:custGeom>
            <a:avLst/>
            <a:gdLst>
              <a:gd name="G0" fmla="+- 0 0 0"/>
              <a:gd name="G1" fmla="+- 13935 0 0"/>
              <a:gd name="G2" fmla="+- 21600 0 0"/>
              <a:gd name="T0" fmla="*/ 16503 w 21600"/>
              <a:gd name="T1" fmla="*/ 0 h 13935"/>
              <a:gd name="T2" fmla="*/ 21600 w 21600"/>
              <a:gd name="T3" fmla="*/ 13935 h 13935"/>
              <a:gd name="T4" fmla="*/ 0 w 21600"/>
              <a:gd name="T5" fmla="*/ 13935 h 13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935" fill="none" extrusionOk="0">
                <a:moveTo>
                  <a:pt x="16503" y="-1"/>
                </a:moveTo>
                <a:cubicBezTo>
                  <a:pt x="19794" y="3897"/>
                  <a:pt x="21600" y="8833"/>
                  <a:pt x="21600" y="13935"/>
                </a:cubicBezTo>
              </a:path>
              <a:path w="21600" h="13935" stroke="0" extrusionOk="0">
                <a:moveTo>
                  <a:pt x="16503" y="-1"/>
                </a:moveTo>
                <a:cubicBezTo>
                  <a:pt x="19794" y="3897"/>
                  <a:pt x="21600" y="8833"/>
                  <a:pt x="21600" y="13935"/>
                </a:cubicBezTo>
                <a:lnTo>
                  <a:pt x="0" y="13935"/>
                </a:lnTo>
                <a:close/>
              </a:path>
            </a:pathLst>
          </a:custGeom>
          <a:noFill/>
          <a:ln w="76200">
            <a:solidFill>
              <a:srgbClr val="FFFF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4" name="Text Box 12"/>
          <p:cNvSpPr txBox="1">
            <a:spLocks noChangeArrowheads="1"/>
          </p:cNvSpPr>
          <p:nvPr/>
        </p:nvSpPr>
        <p:spPr bwMode="auto">
          <a:xfrm>
            <a:off x="2971800" y="45720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FFFF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 Micro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571405" name="Line 13"/>
          <p:cNvSpPr>
            <a:spLocks noChangeShapeType="1"/>
          </p:cNvSpPr>
          <p:nvPr/>
        </p:nvSpPr>
        <p:spPr bwMode="auto">
          <a:xfrm flipH="1">
            <a:off x="2768600" y="2514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6" name="Text Box 14"/>
          <p:cNvSpPr txBox="1">
            <a:spLocks noChangeArrowheads="1"/>
          </p:cNvSpPr>
          <p:nvPr/>
        </p:nvSpPr>
        <p:spPr bwMode="auto">
          <a:xfrm>
            <a:off x="6477000" y="46990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Clinical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571407" name="Text Box 15"/>
          <p:cNvSpPr txBox="1">
            <a:spLocks noChangeArrowheads="1"/>
          </p:cNvSpPr>
          <p:nvPr/>
        </p:nvSpPr>
        <p:spPr bwMode="auto">
          <a:xfrm>
            <a:off x="7164388" y="3632200"/>
            <a:ext cx="13493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  X-ray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Resolution</a:t>
            </a:r>
            <a:endParaRPr lang="en-US" sz="2000">
              <a:effectLst/>
              <a:cs typeface="+mn-cs"/>
            </a:endParaRPr>
          </a:p>
        </p:txBody>
      </p:sp>
      <p:sp>
        <p:nvSpPr>
          <p:cNvPr id="571408" name="Text Box 16"/>
          <p:cNvSpPr txBox="1">
            <a:spLocks noChangeArrowheads="1"/>
          </p:cNvSpPr>
          <p:nvPr/>
        </p:nvSpPr>
        <p:spPr bwMode="auto">
          <a:xfrm>
            <a:off x="782638" y="2841625"/>
            <a:ext cx="1427162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Severity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of Disease </a:t>
            </a:r>
          </a:p>
        </p:txBody>
      </p:sp>
      <p:sp>
        <p:nvSpPr>
          <p:cNvPr id="571409" name="Text Box 17"/>
          <p:cNvSpPr txBox="1">
            <a:spLocks noChangeArrowheads="1"/>
          </p:cNvSpPr>
          <p:nvPr/>
        </p:nvSpPr>
        <p:spPr bwMode="auto">
          <a:xfrm>
            <a:off x="762000" y="2003425"/>
            <a:ext cx="1435100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Pulmonary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Infiltrate</a:t>
            </a:r>
          </a:p>
        </p:txBody>
      </p:sp>
      <p:sp>
        <p:nvSpPr>
          <p:cNvPr id="571410" name="Text Box 18"/>
          <p:cNvSpPr txBox="1">
            <a:spLocks noChangeArrowheads="1"/>
          </p:cNvSpPr>
          <p:nvPr/>
        </p:nvSpPr>
        <p:spPr bwMode="auto">
          <a:xfrm>
            <a:off x="914400" y="4594225"/>
            <a:ext cx="1295400" cy="10445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Bacterial  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Colony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Counts </a:t>
            </a:r>
          </a:p>
        </p:txBody>
      </p:sp>
      <p:sp>
        <p:nvSpPr>
          <p:cNvPr id="571411" name="Line 19"/>
          <p:cNvSpPr>
            <a:spLocks noChangeShapeType="1"/>
          </p:cNvSpPr>
          <p:nvPr/>
        </p:nvSpPr>
        <p:spPr bwMode="auto">
          <a:xfrm>
            <a:off x="2895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2" name="Line 20"/>
          <p:cNvSpPr>
            <a:spLocks noChangeShapeType="1"/>
          </p:cNvSpPr>
          <p:nvPr/>
        </p:nvSpPr>
        <p:spPr bwMode="auto">
          <a:xfrm>
            <a:off x="3581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3" name="Line 21"/>
          <p:cNvSpPr>
            <a:spLocks noChangeShapeType="1"/>
          </p:cNvSpPr>
          <p:nvPr/>
        </p:nvSpPr>
        <p:spPr bwMode="auto">
          <a:xfrm>
            <a:off x="42672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4" name="Line 22"/>
          <p:cNvSpPr>
            <a:spLocks noChangeShapeType="1"/>
          </p:cNvSpPr>
          <p:nvPr/>
        </p:nvSpPr>
        <p:spPr bwMode="auto">
          <a:xfrm>
            <a:off x="49530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5" name="Line 23"/>
          <p:cNvSpPr>
            <a:spLocks noChangeShapeType="1"/>
          </p:cNvSpPr>
          <p:nvPr/>
        </p:nvSpPr>
        <p:spPr bwMode="auto">
          <a:xfrm>
            <a:off x="56388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6" name="Line 24"/>
          <p:cNvSpPr>
            <a:spLocks noChangeShapeType="1"/>
          </p:cNvSpPr>
          <p:nvPr/>
        </p:nvSpPr>
        <p:spPr bwMode="auto">
          <a:xfrm>
            <a:off x="63246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7" name="Line 25"/>
          <p:cNvSpPr>
            <a:spLocks noChangeShapeType="1"/>
          </p:cNvSpPr>
          <p:nvPr/>
        </p:nvSpPr>
        <p:spPr bwMode="auto">
          <a:xfrm rot="5400000">
            <a:off x="2362200" y="5181600"/>
            <a:ext cx="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8" name="Line 26"/>
          <p:cNvSpPr>
            <a:spLocks noChangeShapeType="1"/>
          </p:cNvSpPr>
          <p:nvPr/>
        </p:nvSpPr>
        <p:spPr bwMode="auto">
          <a:xfrm rot="-5400000">
            <a:off x="2438400" y="5105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19" name="Line 27"/>
          <p:cNvSpPr>
            <a:spLocks noChangeShapeType="1"/>
          </p:cNvSpPr>
          <p:nvPr/>
        </p:nvSpPr>
        <p:spPr bwMode="auto">
          <a:xfrm rot="-5400000">
            <a:off x="2438400" y="45720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20" name="Line 28"/>
          <p:cNvSpPr>
            <a:spLocks noChangeShapeType="1"/>
          </p:cNvSpPr>
          <p:nvPr/>
        </p:nvSpPr>
        <p:spPr bwMode="auto">
          <a:xfrm rot="-5400000">
            <a:off x="2438400" y="4038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21" name="Line 29"/>
          <p:cNvSpPr>
            <a:spLocks noChangeShapeType="1"/>
          </p:cNvSpPr>
          <p:nvPr/>
        </p:nvSpPr>
        <p:spPr bwMode="auto">
          <a:xfrm rot="-5400000">
            <a:off x="2438400" y="35052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22" name="Line 30"/>
          <p:cNvSpPr>
            <a:spLocks noChangeShapeType="1"/>
          </p:cNvSpPr>
          <p:nvPr/>
        </p:nvSpPr>
        <p:spPr bwMode="auto">
          <a:xfrm rot="-5400000">
            <a:off x="2438400" y="2971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23" name="Line 31"/>
          <p:cNvSpPr>
            <a:spLocks noChangeShapeType="1"/>
          </p:cNvSpPr>
          <p:nvPr/>
        </p:nvSpPr>
        <p:spPr bwMode="auto">
          <a:xfrm rot="-5400000">
            <a:off x="2438400" y="24384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24" name="Line 32"/>
          <p:cNvSpPr>
            <a:spLocks noChangeShapeType="1"/>
          </p:cNvSpPr>
          <p:nvPr/>
        </p:nvSpPr>
        <p:spPr bwMode="auto">
          <a:xfrm>
            <a:off x="7010400" y="55626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25" name="Oval 33"/>
          <p:cNvSpPr>
            <a:spLocks noChangeArrowheads="1"/>
          </p:cNvSpPr>
          <p:nvPr/>
        </p:nvSpPr>
        <p:spPr bwMode="auto">
          <a:xfrm>
            <a:off x="3276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571427" name="Oval 35"/>
          <p:cNvSpPr>
            <a:spLocks noChangeArrowheads="1"/>
          </p:cNvSpPr>
          <p:nvPr/>
        </p:nvSpPr>
        <p:spPr bwMode="auto">
          <a:xfrm>
            <a:off x="5562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571428" name="Text Box 36"/>
          <p:cNvSpPr txBox="1">
            <a:spLocks noChangeArrowheads="1"/>
          </p:cNvSpPr>
          <p:nvPr/>
        </p:nvSpPr>
        <p:spPr bwMode="auto">
          <a:xfrm>
            <a:off x="457200" y="3733800"/>
            <a:ext cx="1743075" cy="739775"/>
          </a:xfrm>
          <a:prstGeom prst="rect">
            <a:avLst/>
          </a:prstGeom>
          <a:solidFill>
            <a:srgbClr val="000099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Inflammatory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Markers</a:t>
            </a:r>
          </a:p>
        </p:txBody>
      </p:sp>
      <p:sp>
        <p:nvSpPr>
          <p:cNvPr id="571429" name="Arc 37"/>
          <p:cNvSpPr>
            <a:spLocks/>
          </p:cNvSpPr>
          <p:nvPr/>
        </p:nvSpPr>
        <p:spPr bwMode="auto">
          <a:xfrm rot="-10800000">
            <a:off x="4114800" y="3351213"/>
            <a:ext cx="2514600" cy="1246187"/>
          </a:xfrm>
          <a:custGeom>
            <a:avLst/>
            <a:gdLst>
              <a:gd name="G0" fmla="+- 0 0 0"/>
              <a:gd name="G1" fmla="+- 15544 0 0"/>
              <a:gd name="G2" fmla="+- 21600 0 0"/>
              <a:gd name="T0" fmla="*/ 14998 w 21600"/>
              <a:gd name="T1" fmla="*/ 0 h 15544"/>
              <a:gd name="T2" fmla="*/ 21600 w 21600"/>
              <a:gd name="T3" fmla="*/ 15544 h 15544"/>
              <a:gd name="T4" fmla="*/ 0 w 21600"/>
              <a:gd name="T5" fmla="*/ 15544 h 1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544" fill="none" extrusionOk="0">
                <a:moveTo>
                  <a:pt x="14998" y="-1"/>
                </a:moveTo>
                <a:cubicBezTo>
                  <a:pt x="19216" y="4070"/>
                  <a:pt x="21600" y="9681"/>
                  <a:pt x="21600" y="15544"/>
                </a:cubicBezTo>
              </a:path>
              <a:path w="21600" h="15544" stroke="0" extrusionOk="0">
                <a:moveTo>
                  <a:pt x="14998" y="-1"/>
                </a:moveTo>
                <a:cubicBezTo>
                  <a:pt x="19216" y="4070"/>
                  <a:pt x="21600" y="9681"/>
                  <a:pt x="21600" y="15544"/>
                </a:cubicBezTo>
                <a:lnTo>
                  <a:pt x="0" y="15544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30" name="Arc 38"/>
          <p:cNvSpPr>
            <a:spLocks/>
          </p:cNvSpPr>
          <p:nvPr/>
        </p:nvSpPr>
        <p:spPr bwMode="auto">
          <a:xfrm>
            <a:off x="2667000" y="2519363"/>
            <a:ext cx="1447800" cy="836612"/>
          </a:xfrm>
          <a:custGeom>
            <a:avLst/>
            <a:gdLst>
              <a:gd name="G0" fmla="+- 0 0 0"/>
              <a:gd name="G1" fmla="+- 21580 0 0"/>
              <a:gd name="G2" fmla="+- 21600 0 0"/>
              <a:gd name="T0" fmla="*/ 928 w 21600"/>
              <a:gd name="T1" fmla="*/ 0 h 21580"/>
              <a:gd name="T2" fmla="*/ 21600 w 21600"/>
              <a:gd name="T3" fmla="*/ 21580 h 21580"/>
              <a:gd name="T4" fmla="*/ 0 w 21600"/>
              <a:gd name="T5" fmla="*/ 21580 h 2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0" fill="none" extrusionOk="0">
                <a:moveTo>
                  <a:pt x="928" y="-1"/>
                </a:moveTo>
                <a:cubicBezTo>
                  <a:pt x="12485" y="496"/>
                  <a:pt x="21600" y="10011"/>
                  <a:pt x="21600" y="21580"/>
                </a:cubicBezTo>
              </a:path>
              <a:path w="21600" h="21580" stroke="0" extrusionOk="0">
                <a:moveTo>
                  <a:pt x="928" y="-1"/>
                </a:moveTo>
                <a:cubicBezTo>
                  <a:pt x="12485" y="496"/>
                  <a:pt x="21600" y="10011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31" name="Oval 39"/>
          <p:cNvSpPr>
            <a:spLocks noChangeArrowheads="1"/>
          </p:cNvSpPr>
          <p:nvPr/>
        </p:nvSpPr>
        <p:spPr bwMode="auto">
          <a:xfrm>
            <a:off x="2616200" y="24384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4505325" y="4648200"/>
            <a:ext cx="1209675" cy="711200"/>
          </a:xfrm>
          <a:prstGeom prst="rect">
            <a:avLst/>
          </a:prstGeom>
          <a:solidFill>
            <a:srgbClr val="000099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 Immune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/>
                <a:cs typeface="+mn-cs"/>
              </a:rPr>
              <a:t>Response</a:t>
            </a:r>
            <a:endParaRPr lang="en-US" sz="2000">
              <a:effectLst/>
              <a:cs typeface="+mn-cs"/>
            </a:endParaRPr>
          </a:p>
        </p:txBody>
      </p:sp>
      <p:sp>
        <p:nvSpPr>
          <p:cNvPr id="571433" name="Oval 41"/>
          <p:cNvSpPr>
            <a:spLocks noChangeArrowheads="1"/>
          </p:cNvSpPr>
          <p:nvPr/>
        </p:nvSpPr>
        <p:spPr bwMode="auto">
          <a:xfrm>
            <a:off x="39624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571434" name="Line 42"/>
          <p:cNvSpPr>
            <a:spLocks noChangeShapeType="1"/>
          </p:cNvSpPr>
          <p:nvPr/>
        </p:nvSpPr>
        <p:spPr bwMode="auto">
          <a:xfrm flipH="1">
            <a:off x="4953000" y="2438400"/>
            <a:ext cx="990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6654800" y="5791200"/>
            <a:ext cx="6667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Days</a:t>
            </a: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571438" name="Text Box 46"/>
          <p:cNvSpPr txBox="1">
            <a:spLocks noChangeArrowheads="1"/>
          </p:cNvSpPr>
          <p:nvPr/>
        </p:nvSpPr>
        <p:spPr bwMode="auto">
          <a:xfrm>
            <a:off x="2133600" y="6381690"/>
            <a:ext cx="2971801" cy="400110"/>
          </a:xfrm>
          <a:prstGeom prst="rect">
            <a:avLst/>
          </a:prstGeom>
          <a:solidFill>
            <a:srgbClr val="0000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000" b="1">
                <a:solidFill>
                  <a:schemeClr val="bg1"/>
                </a:solidFill>
                <a:effectLst/>
                <a:cs typeface="+mn-cs"/>
              </a:rPr>
              <a:t>Time to Switch Therapy</a:t>
            </a:r>
            <a:endParaRPr lang="es-ES_tradnl" sz="2000">
              <a:effectLst/>
              <a:cs typeface="+mn-cs"/>
            </a:endParaRPr>
          </a:p>
        </p:txBody>
      </p:sp>
      <p:sp>
        <p:nvSpPr>
          <p:cNvPr id="571439" name="Line 47"/>
          <p:cNvSpPr>
            <a:spLocks noChangeShapeType="1"/>
          </p:cNvSpPr>
          <p:nvPr/>
        </p:nvSpPr>
        <p:spPr bwMode="auto">
          <a:xfrm>
            <a:off x="4876800" y="3048000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40" name="Line 48"/>
          <p:cNvSpPr>
            <a:spLocks noChangeShapeType="1"/>
          </p:cNvSpPr>
          <p:nvPr/>
        </p:nvSpPr>
        <p:spPr bwMode="auto">
          <a:xfrm>
            <a:off x="2362200" y="5791200"/>
            <a:ext cx="251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41" name="Oval 49"/>
          <p:cNvSpPr>
            <a:spLocks noChangeArrowheads="1"/>
          </p:cNvSpPr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571426" name="Oval 34"/>
          <p:cNvSpPr>
            <a:spLocks noChangeArrowheads="1"/>
          </p:cNvSpPr>
          <p:nvPr/>
        </p:nvSpPr>
        <p:spPr bwMode="auto">
          <a:xfrm>
            <a:off x="4800600" y="2971800"/>
            <a:ext cx="152400" cy="152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2800">
              <a:effectLst/>
              <a:cs typeface="+mn-cs"/>
            </a:endParaRPr>
          </a:p>
        </p:txBody>
      </p:sp>
      <p:sp>
        <p:nvSpPr>
          <p:cNvPr id="571444" name="Text Box 52"/>
          <p:cNvSpPr txBox="1">
            <a:spLocks noChangeArrowheads="1"/>
          </p:cNvSpPr>
          <p:nvPr/>
        </p:nvSpPr>
        <p:spPr bwMode="auto">
          <a:xfrm>
            <a:off x="533400" y="1295400"/>
            <a:ext cx="8001000" cy="406400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CAP: clinical, radiographic, immunologic, &amp; microbiologic responses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533400" y="3587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2163569" y="5924490"/>
            <a:ext cx="2941831" cy="400110"/>
          </a:xfrm>
          <a:prstGeom prst="rect">
            <a:avLst/>
          </a:prstGeom>
          <a:solidFill>
            <a:srgbClr val="0000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bg1"/>
                </a:solidFill>
                <a:effectLst/>
                <a:cs typeface="+mn-cs"/>
              </a:rPr>
              <a:t>Time </a:t>
            </a:r>
            <a:r>
              <a:rPr lang="es-ES_tradnl" sz="2000" b="1" dirty="0" err="1">
                <a:solidFill>
                  <a:schemeClr val="bg1"/>
                </a:solidFill>
                <a:effectLst/>
                <a:cs typeface="+mn-cs"/>
              </a:rPr>
              <a:t>to</a:t>
            </a:r>
            <a:r>
              <a:rPr lang="es-ES_tradnl" sz="2000" b="1" dirty="0">
                <a:solidFill>
                  <a:schemeClr val="bg1"/>
                </a:solidFill>
                <a:effectLst/>
                <a:cs typeface="+mn-cs"/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/>
                <a:cs typeface="+mn-cs"/>
              </a:rPr>
              <a:t>Clinical</a:t>
            </a:r>
            <a:r>
              <a:rPr lang="es-ES_tradnl" sz="2000" b="1" dirty="0" smtClean="0">
                <a:solidFill>
                  <a:schemeClr val="bg1"/>
                </a:solidFill>
                <a:effectLst/>
                <a:cs typeface="+mn-cs"/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/>
                <a:cs typeface="+mn-cs"/>
              </a:rPr>
              <a:t>Stability</a:t>
            </a:r>
            <a:endParaRPr lang="es-ES_tradnl" sz="2000" dirty="0">
              <a:effectLst/>
              <a:cs typeface="+mn-cs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5715000" y="2133600"/>
            <a:ext cx="2813591" cy="40011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chemeClr val="bg1"/>
                </a:solidFill>
              </a:rPr>
              <a:t>Point of Clinical Stability</a:t>
            </a:r>
            <a:endParaRPr lang="es-ES_tradnl" sz="2000" b="0"/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5836225" y="2647890"/>
            <a:ext cx="2698175" cy="40011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Point of </a:t>
            </a:r>
            <a:r>
              <a:rPr lang="es-ES_tradnl" sz="2000" dirty="0" err="1" smtClean="0">
                <a:solidFill>
                  <a:schemeClr val="bg1"/>
                </a:solidFill>
              </a:rPr>
              <a:t>Switch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Therapy</a:t>
            </a:r>
            <a:endParaRPr lang="es-ES_tradnl" sz="2000" b="0" dirty="0"/>
          </a:p>
        </p:txBody>
      </p:sp>
    </p:spTree>
    <p:extLst>
      <p:ext uri="{BB962C8B-B14F-4D97-AF65-F5344CB8AC3E}">
        <p14:creationId xmlns:p14="http://schemas.microsoft.com/office/powerpoint/2010/main" val="3342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41910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12703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41910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914400" y="2819400"/>
            <a:ext cx="5334000" cy="26670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3" name="Picture 2" descr="Screen Shot 2014-10-10 at 9.33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83" y="2895600"/>
            <a:ext cx="4485217" cy="412750"/>
          </a:xfrm>
          <a:prstGeom prst="rect">
            <a:avLst/>
          </a:prstGeom>
        </p:spPr>
      </p:pic>
      <p:pic>
        <p:nvPicPr>
          <p:cNvPr id="4" name="Picture 3" descr="Screen Shot 2014-10-10 at 9.32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5181600" cy="1752600"/>
          </a:xfrm>
          <a:prstGeom prst="rect">
            <a:avLst/>
          </a:prstGeom>
        </p:spPr>
      </p:pic>
      <p:pic>
        <p:nvPicPr>
          <p:cNvPr id="6" name="Picture 5" descr="Screen Shot 2014-10-10 at 10.22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5181600"/>
            <a:ext cx="29591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41910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914400" y="2819400"/>
            <a:ext cx="5334000" cy="26670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3" name="Picture 2" descr="Screen Shot 2014-10-10 at 9.33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83" y="2895600"/>
            <a:ext cx="4485217" cy="412750"/>
          </a:xfrm>
          <a:prstGeom prst="rect">
            <a:avLst/>
          </a:prstGeom>
        </p:spPr>
      </p:pic>
      <p:pic>
        <p:nvPicPr>
          <p:cNvPr id="4" name="Picture 3" descr="Screen Shot 2014-10-10 at 9.32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5181600" cy="1752600"/>
          </a:xfrm>
          <a:prstGeom prst="rect">
            <a:avLst/>
          </a:prstGeom>
        </p:spPr>
      </p:pic>
      <p:pic>
        <p:nvPicPr>
          <p:cNvPr id="6" name="Picture 5" descr="Screen Shot 2014-10-10 at 10.22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5181600"/>
            <a:ext cx="2959100" cy="30480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 bwMode="auto">
          <a:xfrm>
            <a:off x="3505200" y="1143000"/>
            <a:ext cx="5334000" cy="26670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 descr="Screen Shot 2014-10-10 at 9.30.3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9633"/>
            <a:ext cx="4928058" cy="23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057400" y="3048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3733800" y="1524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Severe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60" name="Text Box 32"/>
          <p:cNvSpPr txBox="1">
            <a:spLocks noChangeArrowheads="1"/>
          </p:cNvSpPr>
          <p:nvPr/>
        </p:nvSpPr>
        <p:spPr bwMode="auto">
          <a:xfrm>
            <a:off x="1814513" y="6519863"/>
            <a:ext cx="70199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rgbClr val="FFFF00"/>
                </a:solidFill>
              </a:rPr>
              <a:t>Ramirez J. </a:t>
            </a:r>
            <a:r>
              <a:rPr lang="en-US" sz="1600" i="1" dirty="0">
                <a:solidFill>
                  <a:srgbClr val="FFFF00"/>
                </a:solidFill>
              </a:rPr>
              <a:t>Community-Acquired Pneumonia</a:t>
            </a:r>
            <a:r>
              <a:rPr lang="en-US" sz="1600" dirty="0">
                <a:solidFill>
                  <a:srgbClr val="FFFF00"/>
                </a:solidFill>
              </a:rPr>
              <a:t>. Lippincott Williams &amp; Wilkins, 2003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81000" y="1109663"/>
            <a:ext cx="8382000" cy="5486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33400" y="1185863"/>
            <a:ext cx="8077200" cy="5257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>
            <a:off x="1803400" y="1354138"/>
            <a:ext cx="5410200" cy="4076700"/>
          </a:xfrm>
          <a:custGeom>
            <a:avLst/>
            <a:gdLst>
              <a:gd name="T0" fmla="*/ 3024 w 3408"/>
              <a:gd name="T1" fmla="*/ 0 h 2568"/>
              <a:gd name="T2" fmla="*/ 2016 w 3408"/>
              <a:gd name="T3" fmla="*/ 528 h 2568"/>
              <a:gd name="T4" fmla="*/ 960 w 3408"/>
              <a:gd name="T5" fmla="*/ 192 h 2568"/>
              <a:gd name="T6" fmla="*/ 48 w 3408"/>
              <a:gd name="T7" fmla="*/ 1056 h 2568"/>
              <a:gd name="T8" fmla="*/ 672 w 3408"/>
              <a:gd name="T9" fmla="*/ 2160 h 2568"/>
              <a:gd name="T10" fmla="*/ 2352 w 3408"/>
              <a:gd name="T11" fmla="*/ 2496 h 2568"/>
              <a:gd name="T12" fmla="*/ 3216 w 3408"/>
              <a:gd name="T13" fmla="*/ 1728 h 2568"/>
              <a:gd name="T14" fmla="*/ 2832 w 3408"/>
              <a:gd name="T15" fmla="*/ 1104 h 2568"/>
              <a:gd name="T16" fmla="*/ 3408 w 3408"/>
              <a:gd name="T17" fmla="*/ 624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2568">
                <a:moveTo>
                  <a:pt x="3024" y="0"/>
                </a:moveTo>
                <a:cubicBezTo>
                  <a:pt x="2692" y="248"/>
                  <a:pt x="2360" y="496"/>
                  <a:pt x="2016" y="528"/>
                </a:cubicBezTo>
                <a:cubicBezTo>
                  <a:pt x="1672" y="560"/>
                  <a:pt x="1288" y="104"/>
                  <a:pt x="960" y="192"/>
                </a:cubicBezTo>
                <a:cubicBezTo>
                  <a:pt x="632" y="280"/>
                  <a:pt x="96" y="728"/>
                  <a:pt x="48" y="1056"/>
                </a:cubicBezTo>
                <a:cubicBezTo>
                  <a:pt x="0" y="1384"/>
                  <a:pt x="288" y="1920"/>
                  <a:pt x="672" y="2160"/>
                </a:cubicBezTo>
                <a:cubicBezTo>
                  <a:pt x="1056" y="2400"/>
                  <a:pt x="1928" y="2568"/>
                  <a:pt x="2352" y="2496"/>
                </a:cubicBezTo>
                <a:cubicBezTo>
                  <a:pt x="2776" y="2424"/>
                  <a:pt x="3136" y="1960"/>
                  <a:pt x="3216" y="1728"/>
                </a:cubicBezTo>
                <a:cubicBezTo>
                  <a:pt x="3296" y="1496"/>
                  <a:pt x="2800" y="1288"/>
                  <a:pt x="2832" y="1104"/>
                </a:cubicBezTo>
                <a:cubicBezTo>
                  <a:pt x="2864" y="920"/>
                  <a:pt x="3136" y="772"/>
                  <a:pt x="3408" y="624"/>
                </a:cubicBezTo>
              </a:path>
            </a:pathLst>
          </a:custGeom>
          <a:solidFill>
            <a:srgbClr val="66FF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431800" y="3716338"/>
            <a:ext cx="7950200" cy="2755900"/>
          </a:xfrm>
          <a:custGeom>
            <a:avLst/>
            <a:gdLst>
              <a:gd name="T0" fmla="*/ 5008 w 5008"/>
              <a:gd name="T1" fmla="*/ 200 h 1736"/>
              <a:gd name="T2" fmla="*/ 4480 w 5008"/>
              <a:gd name="T3" fmla="*/ 152 h 1736"/>
              <a:gd name="T4" fmla="*/ 3424 w 5008"/>
              <a:gd name="T5" fmla="*/ 1112 h 1736"/>
              <a:gd name="T6" fmla="*/ 1696 w 5008"/>
              <a:gd name="T7" fmla="*/ 872 h 1736"/>
              <a:gd name="T8" fmla="*/ 496 w 5008"/>
              <a:gd name="T9" fmla="*/ 152 h 1736"/>
              <a:gd name="T10" fmla="*/ 352 w 5008"/>
              <a:gd name="T11" fmla="*/ 872 h 1736"/>
              <a:gd name="T12" fmla="*/ 2608 w 5008"/>
              <a:gd name="T13" fmla="*/ 1688 h 1736"/>
              <a:gd name="T14" fmla="*/ 4336 w 5008"/>
              <a:gd name="T15" fmla="*/ 1160 h 1736"/>
              <a:gd name="T16" fmla="*/ 4864 w 5008"/>
              <a:gd name="T17" fmla="*/ 824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8" h="1736">
                <a:moveTo>
                  <a:pt x="5008" y="200"/>
                </a:moveTo>
                <a:cubicBezTo>
                  <a:pt x="4876" y="100"/>
                  <a:pt x="4744" y="0"/>
                  <a:pt x="4480" y="152"/>
                </a:cubicBezTo>
                <a:cubicBezTo>
                  <a:pt x="4216" y="304"/>
                  <a:pt x="3888" y="992"/>
                  <a:pt x="3424" y="1112"/>
                </a:cubicBezTo>
                <a:cubicBezTo>
                  <a:pt x="2960" y="1232"/>
                  <a:pt x="2184" y="1032"/>
                  <a:pt x="1696" y="872"/>
                </a:cubicBezTo>
                <a:cubicBezTo>
                  <a:pt x="1208" y="712"/>
                  <a:pt x="720" y="152"/>
                  <a:pt x="496" y="152"/>
                </a:cubicBezTo>
                <a:cubicBezTo>
                  <a:pt x="272" y="152"/>
                  <a:pt x="0" y="616"/>
                  <a:pt x="352" y="872"/>
                </a:cubicBezTo>
                <a:cubicBezTo>
                  <a:pt x="704" y="1128"/>
                  <a:pt x="1944" y="1640"/>
                  <a:pt x="2608" y="1688"/>
                </a:cubicBezTo>
                <a:cubicBezTo>
                  <a:pt x="3272" y="1736"/>
                  <a:pt x="3960" y="1304"/>
                  <a:pt x="4336" y="1160"/>
                </a:cubicBezTo>
                <a:cubicBezTo>
                  <a:pt x="4712" y="1016"/>
                  <a:pt x="4776" y="880"/>
                  <a:pt x="4864" y="824"/>
                </a:cubicBezTo>
              </a:path>
            </a:pathLst>
          </a:custGeom>
          <a:solidFill>
            <a:srgbClr val="3399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1117600" y="455453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Freeform 7"/>
          <p:cNvSpPr>
            <a:spLocks/>
          </p:cNvSpPr>
          <p:nvPr/>
        </p:nvSpPr>
        <p:spPr bwMode="auto">
          <a:xfrm>
            <a:off x="3175000" y="531653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Freeform 10"/>
          <p:cNvSpPr>
            <a:spLocks/>
          </p:cNvSpPr>
          <p:nvPr/>
        </p:nvSpPr>
        <p:spPr bwMode="auto">
          <a:xfrm>
            <a:off x="2260600" y="501173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Freeform 11"/>
          <p:cNvSpPr>
            <a:spLocks/>
          </p:cNvSpPr>
          <p:nvPr/>
        </p:nvSpPr>
        <p:spPr bwMode="auto">
          <a:xfrm>
            <a:off x="4991100" y="5621338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Freeform 12"/>
          <p:cNvSpPr>
            <a:spLocks/>
          </p:cNvSpPr>
          <p:nvPr/>
        </p:nvSpPr>
        <p:spPr bwMode="auto">
          <a:xfrm rot="2276558">
            <a:off x="876300" y="4173538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Freeform 13"/>
          <p:cNvSpPr>
            <a:spLocks/>
          </p:cNvSpPr>
          <p:nvPr/>
        </p:nvSpPr>
        <p:spPr bwMode="auto">
          <a:xfrm rot="19576917">
            <a:off x="6223000" y="5037138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Freeform 14"/>
          <p:cNvSpPr>
            <a:spLocks/>
          </p:cNvSpPr>
          <p:nvPr/>
        </p:nvSpPr>
        <p:spPr bwMode="auto">
          <a:xfrm>
            <a:off x="2252663" y="5160963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Freeform 15"/>
          <p:cNvSpPr>
            <a:spLocks/>
          </p:cNvSpPr>
          <p:nvPr/>
        </p:nvSpPr>
        <p:spPr bwMode="auto">
          <a:xfrm>
            <a:off x="4165600" y="562133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Freeform 16"/>
          <p:cNvSpPr>
            <a:spLocks/>
          </p:cNvSpPr>
          <p:nvPr/>
        </p:nvSpPr>
        <p:spPr bwMode="auto">
          <a:xfrm rot="17888418">
            <a:off x="4229894" y="5850732"/>
            <a:ext cx="406400" cy="252412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Freeform 17"/>
          <p:cNvSpPr>
            <a:spLocks/>
          </p:cNvSpPr>
          <p:nvPr/>
        </p:nvSpPr>
        <p:spPr bwMode="auto">
          <a:xfrm rot="20109115">
            <a:off x="2184400" y="2687638"/>
            <a:ext cx="1435100" cy="2171700"/>
          </a:xfrm>
          <a:custGeom>
            <a:avLst/>
            <a:gdLst>
              <a:gd name="T0" fmla="*/ 600 w 904"/>
              <a:gd name="T1" fmla="*/ 336 h 1368"/>
              <a:gd name="T2" fmla="*/ 456 w 904"/>
              <a:gd name="T3" fmla="*/ 96 h 1368"/>
              <a:gd name="T4" fmla="*/ 168 w 904"/>
              <a:gd name="T5" fmla="*/ 48 h 1368"/>
              <a:gd name="T6" fmla="*/ 24 w 904"/>
              <a:gd name="T7" fmla="*/ 384 h 1368"/>
              <a:gd name="T8" fmla="*/ 312 w 904"/>
              <a:gd name="T9" fmla="*/ 1104 h 1368"/>
              <a:gd name="T10" fmla="*/ 696 w 904"/>
              <a:gd name="T11" fmla="*/ 1344 h 1368"/>
              <a:gd name="T12" fmla="*/ 888 w 904"/>
              <a:gd name="T13" fmla="*/ 960 h 1368"/>
              <a:gd name="T14" fmla="*/ 600 w 904"/>
              <a:gd name="T15" fmla="*/ 336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4" h="1368">
                <a:moveTo>
                  <a:pt x="600" y="336"/>
                </a:moveTo>
                <a:cubicBezTo>
                  <a:pt x="528" y="192"/>
                  <a:pt x="528" y="144"/>
                  <a:pt x="456" y="96"/>
                </a:cubicBezTo>
                <a:cubicBezTo>
                  <a:pt x="384" y="48"/>
                  <a:pt x="240" y="0"/>
                  <a:pt x="168" y="48"/>
                </a:cubicBezTo>
                <a:cubicBezTo>
                  <a:pt x="96" y="96"/>
                  <a:pt x="0" y="208"/>
                  <a:pt x="24" y="384"/>
                </a:cubicBezTo>
                <a:cubicBezTo>
                  <a:pt x="48" y="560"/>
                  <a:pt x="200" y="944"/>
                  <a:pt x="312" y="1104"/>
                </a:cubicBezTo>
                <a:cubicBezTo>
                  <a:pt x="424" y="1264"/>
                  <a:pt x="600" y="1368"/>
                  <a:pt x="696" y="1344"/>
                </a:cubicBezTo>
                <a:cubicBezTo>
                  <a:pt x="792" y="1320"/>
                  <a:pt x="904" y="1128"/>
                  <a:pt x="888" y="960"/>
                </a:cubicBezTo>
                <a:cubicBezTo>
                  <a:pt x="872" y="792"/>
                  <a:pt x="672" y="480"/>
                  <a:pt x="600" y="336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Freeform 18"/>
          <p:cNvSpPr>
            <a:spLocks/>
          </p:cNvSpPr>
          <p:nvPr/>
        </p:nvSpPr>
        <p:spPr bwMode="auto">
          <a:xfrm rot="20107824">
            <a:off x="2844800" y="3767138"/>
            <a:ext cx="711200" cy="787400"/>
          </a:xfrm>
          <a:custGeom>
            <a:avLst/>
            <a:gdLst>
              <a:gd name="T0" fmla="*/ 400 w 448"/>
              <a:gd name="T1" fmla="*/ 400 h 496"/>
              <a:gd name="T2" fmla="*/ 448 w 448"/>
              <a:gd name="T3" fmla="*/ 208 h 496"/>
              <a:gd name="T4" fmla="*/ 400 w 448"/>
              <a:gd name="T5" fmla="*/ 64 h 496"/>
              <a:gd name="T6" fmla="*/ 160 w 448"/>
              <a:gd name="T7" fmla="*/ 16 h 496"/>
              <a:gd name="T8" fmla="*/ 16 w 448"/>
              <a:gd name="T9" fmla="*/ 160 h 496"/>
              <a:gd name="T10" fmla="*/ 256 w 448"/>
              <a:gd name="T11" fmla="*/ 448 h 496"/>
              <a:gd name="T12" fmla="*/ 400 w 448"/>
              <a:gd name="T13" fmla="*/ 4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496">
                <a:moveTo>
                  <a:pt x="400" y="400"/>
                </a:moveTo>
                <a:cubicBezTo>
                  <a:pt x="432" y="360"/>
                  <a:pt x="448" y="264"/>
                  <a:pt x="448" y="208"/>
                </a:cubicBezTo>
                <a:cubicBezTo>
                  <a:pt x="448" y="152"/>
                  <a:pt x="448" y="96"/>
                  <a:pt x="400" y="64"/>
                </a:cubicBezTo>
                <a:cubicBezTo>
                  <a:pt x="352" y="32"/>
                  <a:pt x="224" y="0"/>
                  <a:pt x="160" y="16"/>
                </a:cubicBezTo>
                <a:cubicBezTo>
                  <a:pt x="96" y="32"/>
                  <a:pt x="0" y="88"/>
                  <a:pt x="16" y="160"/>
                </a:cubicBezTo>
                <a:cubicBezTo>
                  <a:pt x="32" y="232"/>
                  <a:pt x="200" y="400"/>
                  <a:pt x="256" y="448"/>
                </a:cubicBezTo>
                <a:cubicBezTo>
                  <a:pt x="312" y="496"/>
                  <a:pt x="368" y="440"/>
                  <a:pt x="400" y="4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Freeform 19"/>
          <p:cNvSpPr>
            <a:spLocks/>
          </p:cNvSpPr>
          <p:nvPr/>
        </p:nvSpPr>
        <p:spPr bwMode="auto">
          <a:xfrm>
            <a:off x="1270000" y="478313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Freeform 20"/>
          <p:cNvSpPr>
            <a:spLocks/>
          </p:cNvSpPr>
          <p:nvPr/>
        </p:nvSpPr>
        <p:spPr bwMode="auto">
          <a:xfrm>
            <a:off x="3251200" y="5468938"/>
            <a:ext cx="469900" cy="330200"/>
          </a:xfrm>
          <a:custGeom>
            <a:avLst/>
            <a:gdLst>
              <a:gd name="T0" fmla="*/ 96 w 296"/>
              <a:gd name="T1" fmla="*/ 64 h 208"/>
              <a:gd name="T2" fmla="*/ 0 w 296"/>
              <a:gd name="T3" fmla="*/ 112 h 208"/>
              <a:gd name="T4" fmla="*/ 96 w 296"/>
              <a:gd name="T5" fmla="*/ 208 h 208"/>
              <a:gd name="T6" fmla="*/ 192 w 296"/>
              <a:gd name="T7" fmla="*/ 112 h 208"/>
              <a:gd name="T8" fmla="*/ 288 w 296"/>
              <a:gd name="T9" fmla="*/ 112 h 208"/>
              <a:gd name="T10" fmla="*/ 240 w 296"/>
              <a:gd name="T11" fmla="*/ 16 h 208"/>
              <a:gd name="T12" fmla="*/ 96 w 296"/>
              <a:gd name="T1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208">
                <a:moveTo>
                  <a:pt x="96" y="64"/>
                </a:moveTo>
                <a:cubicBezTo>
                  <a:pt x="56" y="80"/>
                  <a:pt x="0" y="88"/>
                  <a:pt x="0" y="112"/>
                </a:cubicBezTo>
                <a:cubicBezTo>
                  <a:pt x="0" y="136"/>
                  <a:pt x="64" y="208"/>
                  <a:pt x="96" y="208"/>
                </a:cubicBezTo>
                <a:cubicBezTo>
                  <a:pt x="128" y="208"/>
                  <a:pt x="160" y="128"/>
                  <a:pt x="192" y="112"/>
                </a:cubicBezTo>
                <a:cubicBezTo>
                  <a:pt x="224" y="96"/>
                  <a:pt x="280" y="128"/>
                  <a:pt x="288" y="112"/>
                </a:cubicBezTo>
                <a:cubicBezTo>
                  <a:pt x="296" y="96"/>
                  <a:pt x="264" y="32"/>
                  <a:pt x="240" y="16"/>
                </a:cubicBezTo>
                <a:cubicBezTo>
                  <a:pt x="216" y="0"/>
                  <a:pt x="136" y="48"/>
                  <a:pt x="96" y="6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 rot="3386041">
            <a:off x="1097756" y="2359819"/>
            <a:ext cx="1433513" cy="180975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647700" y="1795463"/>
            <a:ext cx="1562100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Alveolar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1695450" y="5873750"/>
            <a:ext cx="12223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Capillary</a:t>
            </a: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609600" y="3776663"/>
            <a:ext cx="533400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Freeform 33"/>
          <p:cNvSpPr>
            <a:spLocks/>
          </p:cNvSpPr>
          <p:nvPr/>
        </p:nvSpPr>
        <p:spPr bwMode="auto">
          <a:xfrm rot="17443638">
            <a:off x="2396331" y="3082132"/>
            <a:ext cx="261937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Text Box 192"/>
          <p:cNvSpPr txBox="1">
            <a:spLocks noChangeArrowheads="1"/>
          </p:cNvSpPr>
          <p:nvPr/>
        </p:nvSpPr>
        <p:spPr bwMode="auto">
          <a:xfrm>
            <a:off x="2514600" y="1033463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" name="Freeform 8"/>
          <p:cNvSpPr>
            <a:spLocks/>
          </p:cNvSpPr>
          <p:nvPr/>
        </p:nvSpPr>
        <p:spPr bwMode="auto">
          <a:xfrm>
            <a:off x="7366000" y="4048125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473950" y="4200525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26"/>
          <p:cNvSpPr>
            <a:spLocks noChangeArrowheads="1"/>
          </p:cNvSpPr>
          <p:nvPr/>
        </p:nvSpPr>
        <p:spPr bwMode="auto">
          <a:xfrm rot="5979683">
            <a:off x="7365206" y="3598070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7437438" y="2981325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67" name="Teardrop 66"/>
          <p:cNvSpPr/>
          <p:nvPr/>
        </p:nvSpPr>
        <p:spPr bwMode="auto">
          <a:xfrm rot="4635781">
            <a:off x="6992144" y="5007769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8153400" y="5529263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7315200" y="5986463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600200" y="2667000"/>
            <a:ext cx="6781800" cy="3429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2" name="Picture 1" descr="Screen shot 2011-10-18 at 10.4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640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4740275" y="6477000"/>
            <a:ext cx="379412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FF00"/>
                </a:solidFill>
              </a:rPr>
              <a:t>Aliberti S et al. </a:t>
            </a:r>
            <a:r>
              <a:rPr lang="en-US" sz="1600" b="1" i="1" dirty="0">
                <a:solidFill>
                  <a:srgbClr val="FFFF00"/>
                </a:solidFill>
              </a:rPr>
              <a:t>Chest.</a:t>
            </a:r>
            <a:r>
              <a:rPr lang="en-US" sz="1600" b="1" dirty="0">
                <a:solidFill>
                  <a:srgbClr val="FFFF00"/>
                </a:solidFill>
              </a:rPr>
              <a:t> 2008;134:955-962 </a:t>
            </a:r>
          </a:p>
        </p:txBody>
      </p:sp>
    </p:spTree>
    <p:extLst>
      <p:ext uri="{BB962C8B-B14F-4D97-AF65-F5344CB8AC3E}">
        <p14:creationId xmlns:p14="http://schemas.microsoft.com/office/powerpoint/2010/main" val="41070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600200" y="2667000"/>
            <a:ext cx="6781800" cy="3429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2" name="Picture 1" descr="Screen shot 2011-10-18 at 10.4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640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4740275" y="6477000"/>
            <a:ext cx="379412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FF00"/>
                </a:solidFill>
              </a:rPr>
              <a:t>Aliberti S et al. </a:t>
            </a:r>
            <a:r>
              <a:rPr lang="en-US" sz="1600" b="1" i="1" dirty="0">
                <a:solidFill>
                  <a:srgbClr val="FFFF00"/>
                </a:solidFill>
              </a:rPr>
              <a:t>Chest.</a:t>
            </a:r>
            <a:r>
              <a:rPr lang="en-US" sz="1600" b="1" dirty="0">
                <a:solidFill>
                  <a:srgbClr val="FFFF00"/>
                </a:solidFill>
              </a:rPr>
              <a:t> 2008;134:955-962 </a:t>
            </a: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7072312" y="15240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010400" y="1600200"/>
            <a:ext cx="143351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Etiology of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Failure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7072312" y="2514600"/>
            <a:ext cx="1371600" cy="11430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1. Severe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Sepsis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(33%)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>
            <a:off x="7500937" y="2286000"/>
            <a:ext cx="4857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7072312" y="15240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010400" y="1600200"/>
            <a:ext cx="143351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Etiology of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Failure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7072312" y="2514600"/>
            <a:ext cx="1371600" cy="11430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1. Severe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Sepsis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(33%)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>
            <a:off x="7500937" y="2286000"/>
            <a:ext cx="48577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V="1">
            <a:off x="218122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294322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V="1">
            <a:off x="141922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flipV="1">
            <a:off x="370522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 flipV="1">
            <a:off x="446722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 flipV="1">
            <a:off x="522922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 flipV="1">
            <a:off x="599122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 flipV="1">
            <a:off x="600075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2286000" y="4662488"/>
            <a:ext cx="381000" cy="4429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3352800" y="4375150"/>
            <a:ext cx="22574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5105400" y="4662488"/>
            <a:ext cx="381000" cy="4429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2</a:t>
            </a:r>
          </a:p>
        </p:txBody>
      </p:sp>
      <p:sp>
        <p:nvSpPr>
          <p:cNvPr id="60" name="Line 21"/>
          <p:cNvSpPr>
            <a:spLocks noChangeShapeType="1"/>
          </p:cNvSpPr>
          <p:nvPr/>
        </p:nvSpPr>
        <p:spPr bwMode="auto">
          <a:xfrm flipV="1">
            <a:off x="294322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640080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62" name="Arc 27"/>
          <p:cNvSpPr>
            <a:spLocks/>
          </p:cNvSpPr>
          <p:nvPr/>
        </p:nvSpPr>
        <p:spPr bwMode="auto">
          <a:xfrm rot="16030137" flipV="1">
            <a:off x="103028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rc 28"/>
          <p:cNvSpPr>
            <a:spLocks/>
          </p:cNvSpPr>
          <p:nvPr/>
        </p:nvSpPr>
        <p:spPr bwMode="auto">
          <a:xfrm rot="16030137" flipV="1">
            <a:off x="339248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 flipV="1">
            <a:off x="294322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352800" y="1371600"/>
            <a:ext cx="2286000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67" name="Arc 33"/>
          <p:cNvSpPr>
            <a:spLocks/>
          </p:cNvSpPr>
          <p:nvPr/>
        </p:nvSpPr>
        <p:spPr bwMode="auto">
          <a:xfrm rot="5569863">
            <a:off x="103028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4"/>
          <p:cNvSpPr>
            <a:spLocks noChangeArrowheads="1"/>
          </p:cNvSpPr>
          <p:nvPr/>
        </p:nvSpPr>
        <p:spPr bwMode="auto">
          <a:xfrm>
            <a:off x="2286000" y="1676400"/>
            <a:ext cx="381000" cy="4429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>
            <a:off x="5762625" y="3276600"/>
            <a:ext cx="381000" cy="4429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>
            <a:off x="73342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>
            <a:off x="5181600" y="1690688"/>
            <a:ext cx="381000" cy="4429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72" name="Arc 38"/>
          <p:cNvSpPr>
            <a:spLocks/>
          </p:cNvSpPr>
          <p:nvPr/>
        </p:nvSpPr>
        <p:spPr bwMode="auto">
          <a:xfrm rot="5569863">
            <a:off x="339248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>
            <a:off x="2714625" y="3290888"/>
            <a:ext cx="381000" cy="442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74" name="Line 40"/>
          <p:cNvSpPr>
            <a:spLocks noChangeShapeType="1"/>
          </p:cNvSpPr>
          <p:nvPr/>
        </p:nvSpPr>
        <p:spPr bwMode="auto">
          <a:xfrm flipV="1">
            <a:off x="600075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ounded Rectangle 1"/>
          <p:cNvSpPr>
            <a:spLocks noChangeArrowheads="1"/>
          </p:cNvSpPr>
          <p:nvPr/>
        </p:nvSpPr>
        <p:spPr bwMode="auto">
          <a:xfrm>
            <a:off x="685800" y="3429000"/>
            <a:ext cx="6248400" cy="304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ounded Rectangle 1"/>
          <p:cNvSpPr>
            <a:spLocks noChangeArrowheads="1"/>
          </p:cNvSpPr>
          <p:nvPr/>
        </p:nvSpPr>
        <p:spPr bwMode="auto">
          <a:xfrm>
            <a:off x="685800" y="1447800"/>
            <a:ext cx="6248400" cy="3124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7" name="Picture 44" descr="Screen Shot 2013-03-03 at 1.29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33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 descr="Screen Shot 2013-03-03 at 1.28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91050"/>
            <a:ext cx="609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" descr="Screen Shot 2013-03-03 at 1.29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6172200"/>
            <a:ext cx="3111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2339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2340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422341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422343" name="Text Box 7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422347" name="Line 11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2348" name="Oval 12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1422352" name="Line 16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2353" name="Line 17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2354" name="Oval 18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2356" name="Oval 20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2357" name="Freeform 21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38821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0579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0580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560581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0582" name="Text Box 6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560583" name="Text Box 7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560584" name="Text Box 8"/>
          <p:cNvSpPr txBox="1">
            <a:spLocks noChangeArrowheads="1"/>
          </p:cNvSpPr>
          <p:nvPr/>
        </p:nvSpPr>
        <p:spPr bwMode="auto">
          <a:xfrm>
            <a:off x="2222500" y="11271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SIRS</a:t>
            </a:r>
          </a:p>
        </p:txBody>
      </p:sp>
      <p:sp>
        <p:nvSpPr>
          <p:cNvPr id="1560587" name="Line 11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0588" name="Oval 12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1560589" name="Oval 13"/>
          <p:cNvSpPr>
            <a:spLocks noChangeArrowheads="1"/>
          </p:cNvSpPr>
          <p:nvPr/>
        </p:nvSpPr>
        <p:spPr bwMode="auto">
          <a:xfrm>
            <a:off x="21336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60590" name="Line 14"/>
          <p:cNvSpPr>
            <a:spLocks noChangeShapeType="1"/>
          </p:cNvSpPr>
          <p:nvPr/>
        </p:nvSpPr>
        <p:spPr bwMode="auto">
          <a:xfrm>
            <a:off x="3124200" y="22860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0592" name="Line 16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0593" name="Line 17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0594" name="Oval 18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0596" name="Oval 20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0597" name="Freeform 21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3222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2628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562629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2630" name="Text Box 6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562631" name="Text Box 7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562632" name="Text Box 8"/>
          <p:cNvSpPr txBox="1">
            <a:spLocks noChangeArrowheads="1"/>
          </p:cNvSpPr>
          <p:nvPr/>
        </p:nvSpPr>
        <p:spPr bwMode="auto">
          <a:xfrm>
            <a:off x="2222500" y="11271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SIRS</a:t>
            </a:r>
          </a:p>
        </p:txBody>
      </p:sp>
      <p:sp>
        <p:nvSpPr>
          <p:cNvPr id="1562633" name="Text Box 9"/>
          <p:cNvSpPr txBox="1">
            <a:spLocks noChangeArrowheads="1"/>
          </p:cNvSpPr>
          <p:nvPr/>
        </p:nvSpPr>
        <p:spPr bwMode="auto">
          <a:xfrm>
            <a:off x="3352800" y="1143000"/>
            <a:ext cx="312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Organ Dysfunction/Failure</a:t>
            </a:r>
          </a:p>
        </p:txBody>
      </p:sp>
      <p:sp>
        <p:nvSpPr>
          <p:cNvPr id="1562634" name="Text Box 10"/>
          <p:cNvSpPr txBox="1">
            <a:spLocks noChangeArrowheads="1"/>
          </p:cNvSpPr>
          <p:nvPr/>
        </p:nvSpPr>
        <p:spPr bwMode="auto">
          <a:xfrm>
            <a:off x="6934200" y="1143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MODS</a:t>
            </a:r>
          </a:p>
        </p:txBody>
      </p:sp>
      <p:sp>
        <p:nvSpPr>
          <p:cNvPr id="1562635" name="Line 11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36" name="Oval 12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1562637" name="Oval 13"/>
          <p:cNvSpPr>
            <a:spLocks noChangeArrowheads="1"/>
          </p:cNvSpPr>
          <p:nvPr/>
        </p:nvSpPr>
        <p:spPr bwMode="auto">
          <a:xfrm>
            <a:off x="21336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62638" name="Line 14"/>
          <p:cNvSpPr>
            <a:spLocks noChangeShapeType="1"/>
          </p:cNvSpPr>
          <p:nvPr/>
        </p:nvSpPr>
        <p:spPr bwMode="auto">
          <a:xfrm>
            <a:off x="3124200" y="22860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39" name="Oval 15"/>
          <p:cNvSpPr>
            <a:spLocks noChangeArrowheads="1"/>
          </p:cNvSpPr>
          <p:nvPr/>
        </p:nvSpPr>
        <p:spPr bwMode="auto">
          <a:xfrm>
            <a:off x="31242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Severe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62640" name="Line 16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41" name="Line 17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42" name="Oval 18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2644" name="Oval 20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2645" name="Freeform 21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14273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35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36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426437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38" name="Text Box 6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426439" name="Text Box 7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426440" name="Text Box 8"/>
          <p:cNvSpPr txBox="1">
            <a:spLocks noChangeArrowheads="1"/>
          </p:cNvSpPr>
          <p:nvPr/>
        </p:nvSpPr>
        <p:spPr bwMode="auto">
          <a:xfrm>
            <a:off x="2222500" y="11271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SIRS</a:t>
            </a:r>
          </a:p>
        </p:txBody>
      </p:sp>
      <p:sp>
        <p:nvSpPr>
          <p:cNvPr id="1426441" name="Text Box 9"/>
          <p:cNvSpPr txBox="1">
            <a:spLocks noChangeArrowheads="1"/>
          </p:cNvSpPr>
          <p:nvPr/>
        </p:nvSpPr>
        <p:spPr bwMode="auto">
          <a:xfrm>
            <a:off x="3352800" y="1143000"/>
            <a:ext cx="312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Organ Dysfunction/Failure</a:t>
            </a:r>
          </a:p>
        </p:txBody>
      </p:sp>
      <p:sp>
        <p:nvSpPr>
          <p:cNvPr id="1426442" name="Text Box 10"/>
          <p:cNvSpPr txBox="1">
            <a:spLocks noChangeArrowheads="1"/>
          </p:cNvSpPr>
          <p:nvPr/>
        </p:nvSpPr>
        <p:spPr bwMode="auto">
          <a:xfrm>
            <a:off x="6934200" y="1143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MODS</a:t>
            </a:r>
          </a:p>
        </p:txBody>
      </p:sp>
      <p:sp>
        <p:nvSpPr>
          <p:cNvPr id="1426443" name="Text Box 11"/>
          <p:cNvSpPr txBox="1">
            <a:spLocks noChangeArrowheads="1"/>
          </p:cNvSpPr>
          <p:nvPr/>
        </p:nvSpPr>
        <p:spPr bwMode="auto">
          <a:xfrm>
            <a:off x="4267200" y="2438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Cardiovascular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HR, BP&lt;90/60, Refractory Shock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26444" name="Text Box 12"/>
          <p:cNvSpPr txBox="1">
            <a:spLocks noChangeArrowheads="1"/>
          </p:cNvSpPr>
          <p:nvPr/>
        </p:nvSpPr>
        <p:spPr bwMode="auto">
          <a:xfrm>
            <a:off x="4267200" y="3200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Renal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</a:rPr>
              <a:t>Urinary output,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BUN,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Creatinine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26445" name="Text Box 13"/>
          <p:cNvSpPr txBox="1">
            <a:spLocks noChangeArrowheads="1"/>
          </p:cNvSpPr>
          <p:nvPr/>
        </p:nvSpPr>
        <p:spPr bwMode="auto">
          <a:xfrm>
            <a:off x="4267200" y="3962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CNS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Mental status changes, Abnormal EEG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26446" name="Text Box 14"/>
          <p:cNvSpPr txBox="1">
            <a:spLocks noChangeArrowheads="1"/>
          </p:cNvSpPr>
          <p:nvPr/>
        </p:nvSpPr>
        <p:spPr bwMode="auto">
          <a:xfrm>
            <a:off x="4267200" y="5486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Metabolism 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↑Glucose, ↓Temperature, ↓Ph, ↑Lactate</a:t>
            </a:r>
            <a:r>
              <a:rPr lang="en-US" sz="180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426447" name="Line 15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48" name="Oval 16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1426449" name="Oval 17"/>
          <p:cNvSpPr>
            <a:spLocks noChangeArrowheads="1"/>
          </p:cNvSpPr>
          <p:nvPr/>
        </p:nvSpPr>
        <p:spPr bwMode="auto">
          <a:xfrm>
            <a:off x="21336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Sepsis</a:t>
            </a:r>
          </a:p>
        </p:txBody>
      </p:sp>
      <p:sp>
        <p:nvSpPr>
          <p:cNvPr id="1426450" name="Line 18"/>
          <p:cNvSpPr>
            <a:spLocks noChangeShapeType="1"/>
          </p:cNvSpPr>
          <p:nvPr/>
        </p:nvSpPr>
        <p:spPr bwMode="auto">
          <a:xfrm>
            <a:off x="3124200" y="22860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51" name="Oval 19"/>
          <p:cNvSpPr>
            <a:spLocks noChangeArrowheads="1"/>
          </p:cNvSpPr>
          <p:nvPr/>
        </p:nvSpPr>
        <p:spPr bwMode="auto">
          <a:xfrm>
            <a:off x="31242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Severe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Sepsis</a:t>
            </a:r>
          </a:p>
        </p:txBody>
      </p:sp>
      <p:sp>
        <p:nvSpPr>
          <p:cNvPr id="1426452" name="Line 20"/>
          <p:cNvSpPr>
            <a:spLocks noChangeShapeType="1"/>
          </p:cNvSpPr>
          <p:nvPr/>
        </p:nvSpPr>
        <p:spPr bwMode="auto">
          <a:xfrm>
            <a:off x="4191000" y="16002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53" name="Line 21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54" name="Line 22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55" name="AutoShape 23"/>
          <p:cNvSpPr>
            <a:spLocks/>
          </p:cNvSpPr>
          <p:nvPr/>
        </p:nvSpPr>
        <p:spPr bwMode="auto">
          <a:xfrm>
            <a:off x="4114800" y="1676400"/>
            <a:ext cx="152400" cy="4495800"/>
          </a:xfrm>
          <a:prstGeom prst="leftBrace">
            <a:avLst>
              <a:gd name="adj1" fmla="val 2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56" name="Oval 24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57" name="Oval 25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6458" name="Freeform 26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6459" name="Text Box 27"/>
          <p:cNvSpPr txBox="1">
            <a:spLocks noChangeArrowheads="1"/>
          </p:cNvSpPr>
          <p:nvPr/>
        </p:nvSpPr>
        <p:spPr bwMode="auto">
          <a:xfrm>
            <a:off x="4267200" y="4724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Hematology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Neutropenia, ↓Hb, Platelets&lt;100K, DIC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26460" name="Text Box 28"/>
          <p:cNvSpPr txBox="1">
            <a:spLocks noChangeArrowheads="1"/>
          </p:cNvSpPr>
          <p:nvPr/>
        </p:nvSpPr>
        <p:spPr bwMode="auto">
          <a:xfrm>
            <a:off x="4267200" y="1671638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Respiratory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RR&gt;30, PO2&lt;60, PA/FI&lt;250, ARDS, MV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26464" name="Text Box 32"/>
          <p:cNvSpPr txBox="1">
            <a:spLocks noChangeArrowheads="1"/>
          </p:cNvSpPr>
          <p:nvPr/>
        </p:nvSpPr>
        <p:spPr bwMode="auto">
          <a:xfrm>
            <a:off x="630238" y="6172200"/>
            <a:ext cx="7921625" cy="385763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Mortality rates increase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in 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atients &gt;65yo (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immunologic response to infection)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7988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1427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1428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511429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1430" name="Text Box 6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511431" name="Text Box 7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511432" name="Text Box 8"/>
          <p:cNvSpPr txBox="1">
            <a:spLocks noChangeArrowheads="1"/>
          </p:cNvSpPr>
          <p:nvPr/>
        </p:nvSpPr>
        <p:spPr bwMode="auto">
          <a:xfrm>
            <a:off x="2222500" y="11271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SIRS</a:t>
            </a:r>
          </a:p>
        </p:txBody>
      </p:sp>
      <p:sp>
        <p:nvSpPr>
          <p:cNvPr id="1511433" name="Text Box 9"/>
          <p:cNvSpPr txBox="1">
            <a:spLocks noChangeArrowheads="1"/>
          </p:cNvSpPr>
          <p:nvPr/>
        </p:nvSpPr>
        <p:spPr bwMode="auto">
          <a:xfrm>
            <a:off x="3352800" y="1143000"/>
            <a:ext cx="312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Organ Dysfunction/Failure</a:t>
            </a:r>
          </a:p>
        </p:txBody>
      </p:sp>
      <p:sp>
        <p:nvSpPr>
          <p:cNvPr id="1511434" name="Text Box 10"/>
          <p:cNvSpPr txBox="1">
            <a:spLocks noChangeArrowheads="1"/>
          </p:cNvSpPr>
          <p:nvPr/>
        </p:nvSpPr>
        <p:spPr bwMode="auto">
          <a:xfrm>
            <a:off x="6934200" y="1143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MODS</a:t>
            </a:r>
          </a:p>
        </p:txBody>
      </p:sp>
      <p:sp>
        <p:nvSpPr>
          <p:cNvPr id="1511435" name="Text Box 11"/>
          <p:cNvSpPr txBox="1">
            <a:spLocks noChangeArrowheads="1"/>
          </p:cNvSpPr>
          <p:nvPr/>
        </p:nvSpPr>
        <p:spPr bwMode="auto">
          <a:xfrm>
            <a:off x="4267200" y="2438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Cardiovascular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HR, BP&lt;90/60, Refractory Shock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11436" name="Text Box 12"/>
          <p:cNvSpPr txBox="1">
            <a:spLocks noChangeArrowheads="1"/>
          </p:cNvSpPr>
          <p:nvPr/>
        </p:nvSpPr>
        <p:spPr bwMode="auto">
          <a:xfrm>
            <a:off x="4267200" y="3200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Renal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</a:rPr>
              <a:t>Urinary output,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BUN,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Creatinine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11437" name="Text Box 13"/>
          <p:cNvSpPr txBox="1">
            <a:spLocks noChangeArrowheads="1"/>
          </p:cNvSpPr>
          <p:nvPr/>
        </p:nvSpPr>
        <p:spPr bwMode="auto">
          <a:xfrm>
            <a:off x="4267200" y="3962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CNS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Mental status changes, Abnormal EEG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11438" name="Text Box 14"/>
          <p:cNvSpPr txBox="1">
            <a:spLocks noChangeArrowheads="1"/>
          </p:cNvSpPr>
          <p:nvPr/>
        </p:nvSpPr>
        <p:spPr bwMode="auto">
          <a:xfrm>
            <a:off x="4267200" y="5486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Metabolism 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↑Glucose, ↓Temperature, ↓Ph, ↑Lactate</a:t>
            </a:r>
            <a:r>
              <a:rPr lang="en-US" sz="180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511442" name="Line 18"/>
          <p:cNvSpPr>
            <a:spLocks noChangeShapeType="1"/>
          </p:cNvSpPr>
          <p:nvPr/>
        </p:nvSpPr>
        <p:spPr bwMode="auto">
          <a:xfrm>
            <a:off x="3124200" y="22860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1444" name="Line 20"/>
          <p:cNvSpPr>
            <a:spLocks noChangeShapeType="1"/>
          </p:cNvSpPr>
          <p:nvPr/>
        </p:nvSpPr>
        <p:spPr bwMode="auto">
          <a:xfrm>
            <a:off x="4191000" y="16002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1445" name="Line 21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1446" name="Line 22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1447" name="AutoShape 23"/>
          <p:cNvSpPr>
            <a:spLocks/>
          </p:cNvSpPr>
          <p:nvPr/>
        </p:nvSpPr>
        <p:spPr bwMode="auto">
          <a:xfrm>
            <a:off x="4114800" y="1676400"/>
            <a:ext cx="152400" cy="4495800"/>
          </a:xfrm>
          <a:prstGeom prst="leftBrace">
            <a:avLst>
              <a:gd name="adj1" fmla="val 2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1451" name="Text Box 27"/>
          <p:cNvSpPr txBox="1">
            <a:spLocks noChangeArrowheads="1"/>
          </p:cNvSpPr>
          <p:nvPr/>
        </p:nvSpPr>
        <p:spPr bwMode="auto">
          <a:xfrm>
            <a:off x="4267200" y="4724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Hematology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Neutropenia, ↓Hb, Platelets&lt;100K, DIC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11452" name="Text Box 28"/>
          <p:cNvSpPr txBox="1">
            <a:spLocks noChangeArrowheads="1"/>
          </p:cNvSpPr>
          <p:nvPr/>
        </p:nvSpPr>
        <p:spPr bwMode="auto">
          <a:xfrm>
            <a:off x="4267200" y="1671638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Respiratory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RR&gt;30, PO2&lt;60, PA/FI&lt;250, ARDS, MV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11453" name="Text Box 29"/>
          <p:cNvSpPr txBox="1">
            <a:spLocks noChangeArrowheads="1"/>
          </p:cNvSpPr>
          <p:nvPr/>
        </p:nvSpPr>
        <p:spPr bwMode="auto">
          <a:xfrm>
            <a:off x="630238" y="6172200"/>
            <a:ext cx="7921625" cy="385763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Mortality rates increase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in 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atients &gt;65yo (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immunologic response to infection)</a:t>
            </a: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1336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31242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Severe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0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21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16663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75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76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436677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4267200" y="2438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Cardiovascular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HR, BP&lt;90/60, Refractory Shock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36679" name="Text Box 7"/>
          <p:cNvSpPr txBox="1">
            <a:spLocks noChangeArrowheads="1"/>
          </p:cNvSpPr>
          <p:nvPr/>
        </p:nvSpPr>
        <p:spPr bwMode="auto">
          <a:xfrm>
            <a:off x="4267200" y="3200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Renal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</a:rPr>
              <a:t>Urinary output,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BUN,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Creatinine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4267200" y="3962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CNS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Mental status changes, Abnormal EEG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3124200" y="22860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85" name="Line 13"/>
          <p:cNvSpPr>
            <a:spLocks noChangeShapeType="1"/>
          </p:cNvSpPr>
          <p:nvPr/>
        </p:nvSpPr>
        <p:spPr bwMode="auto">
          <a:xfrm>
            <a:off x="4191000" y="16002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86" name="Line 14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88" name="AutoShape 16"/>
          <p:cNvSpPr>
            <a:spLocks/>
          </p:cNvSpPr>
          <p:nvPr/>
        </p:nvSpPr>
        <p:spPr bwMode="auto">
          <a:xfrm>
            <a:off x="4114800" y="1676400"/>
            <a:ext cx="152400" cy="4495800"/>
          </a:xfrm>
          <a:prstGeom prst="leftBrace">
            <a:avLst>
              <a:gd name="adj1" fmla="val 2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93" name="Text Box 21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436694" name="Text Box 22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436695" name="Text Box 23"/>
          <p:cNvSpPr txBox="1">
            <a:spLocks noChangeArrowheads="1"/>
          </p:cNvSpPr>
          <p:nvPr/>
        </p:nvSpPr>
        <p:spPr bwMode="auto">
          <a:xfrm>
            <a:off x="2222500" y="11271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SIRS</a:t>
            </a:r>
          </a:p>
        </p:txBody>
      </p:sp>
      <p:sp>
        <p:nvSpPr>
          <p:cNvPr id="1436696" name="Text Box 24"/>
          <p:cNvSpPr txBox="1">
            <a:spLocks noChangeArrowheads="1"/>
          </p:cNvSpPr>
          <p:nvPr/>
        </p:nvSpPr>
        <p:spPr bwMode="auto">
          <a:xfrm>
            <a:off x="3352800" y="1143000"/>
            <a:ext cx="312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Organ Dysfunction/Failure</a:t>
            </a:r>
          </a:p>
        </p:txBody>
      </p:sp>
      <p:sp>
        <p:nvSpPr>
          <p:cNvPr id="1436697" name="Text Box 25"/>
          <p:cNvSpPr txBox="1">
            <a:spLocks noChangeArrowheads="1"/>
          </p:cNvSpPr>
          <p:nvPr/>
        </p:nvSpPr>
        <p:spPr bwMode="auto">
          <a:xfrm>
            <a:off x="6934200" y="1143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MODS</a:t>
            </a:r>
          </a:p>
        </p:txBody>
      </p:sp>
      <p:sp>
        <p:nvSpPr>
          <p:cNvPr id="1436698" name="Text Box 26"/>
          <p:cNvSpPr txBox="1">
            <a:spLocks noChangeArrowheads="1"/>
          </p:cNvSpPr>
          <p:nvPr/>
        </p:nvSpPr>
        <p:spPr bwMode="auto">
          <a:xfrm>
            <a:off x="630238" y="6310313"/>
            <a:ext cx="7921625" cy="385762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Mortality rates increase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in 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atients &gt;65yo (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immunologic response to infection)</a:t>
            </a:r>
          </a:p>
        </p:txBody>
      </p:sp>
      <p:sp>
        <p:nvSpPr>
          <p:cNvPr id="1436699" name="Text Box 27"/>
          <p:cNvSpPr txBox="1">
            <a:spLocks noChangeArrowheads="1"/>
          </p:cNvSpPr>
          <p:nvPr/>
        </p:nvSpPr>
        <p:spPr bwMode="auto">
          <a:xfrm>
            <a:off x="4267200" y="5486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Metabolism 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↑Glucose, ↓Temperature, ↓Ph, ↑Lactate</a:t>
            </a:r>
            <a:r>
              <a:rPr lang="en-US" sz="180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436700" name="Text Box 28"/>
          <p:cNvSpPr txBox="1">
            <a:spLocks noChangeArrowheads="1"/>
          </p:cNvSpPr>
          <p:nvPr/>
        </p:nvSpPr>
        <p:spPr bwMode="auto">
          <a:xfrm>
            <a:off x="649288" y="2486025"/>
            <a:ext cx="1484312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/>
              <a:t>CURB-65</a:t>
            </a:r>
          </a:p>
        </p:txBody>
      </p:sp>
      <p:sp>
        <p:nvSpPr>
          <p:cNvPr id="1436701" name="Text Box 29"/>
          <p:cNvSpPr txBox="1">
            <a:spLocks noChangeArrowheads="1"/>
          </p:cNvSpPr>
          <p:nvPr/>
        </p:nvSpPr>
        <p:spPr bwMode="auto">
          <a:xfrm>
            <a:off x="4267200" y="4724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Hematology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Neutropenia, ↓Hb, Platelets&lt;100K, DIC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36702" name="Text Box 30"/>
          <p:cNvSpPr txBox="1">
            <a:spLocks noChangeArrowheads="1"/>
          </p:cNvSpPr>
          <p:nvPr/>
        </p:nvSpPr>
        <p:spPr bwMode="auto">
          <a:xfrm>
            <a:off x="4267200" y="1671638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Respiratory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RR&gt;30, PO2&lt;60, PA/FI&lt;250, ARDS, MV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21336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31242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Severe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36588" y="4924425"/>
            <a:ext cx="1497012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/>
              <a:t>  PSI  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38992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15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16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446917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18" name="Text Box 6"/>
          <p:cNvSpPr txBox="1">
            <a:spLocks noChangeArrowheads="1"/>
          </p:cNvSpPr>
          <p:nvPr/>
        </p:nvSpPr>
        <p:spPr bwMode="auto">
          <a:xfrm>
            <a:off x="4267200" y="1671638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Respiratory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RR&gt;30, PO2&lt;60, PA/FI&lt;250, ARDS, MV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46919" name="Text Box 7"/>
          <p:cNvSpPr txBox="1">
            <a:spLocks noChangeArrowheads="1"/>
          </p:cNvSpPr>
          <p:nvPr/>
        </p:nvSpPr>
        <p:spPr bwMode="auto">
          <a:xfrm>
            <a:off x="4267200" y="2438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Cardiovascular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HR, BP&lt;90/60, Refractory Shock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4267200" y="3200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Renal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</a:rPr>
              <a:t>Urinary output,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BUN,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Creatinine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46921" name="Text Box 9"/>
          <p:cNvSpPr txBox="1">
            <a:spLocks noChangeArrowheads="1"/>
          </p:cNvSpPr>
          <p:nvPr/>
        </p:nvSpPr>
        <p:spPr bwMode="auto">
          <a:xfrm>
            <a:off x="4267200" y="3962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CNS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Mental status changes, Abnormal EEG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46924" name="Line 12"/>
          <p:cNvSpPr>
            <a:spLocks noChangeShapeType="1"/>
          </p:cNvSpPr>
          <p:nvPr/>
        </p:nvSpPr>
        <p:spPr bwMode="auto">
          <a:xfrm>
            <a:off x="3124200" y="22860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926" name="Line 14"/>
          <p:cNvSpPr>
            <a:spLocks noChangeShapeType="1"/>
          </p:cNvSpPr>
          <p:nvPr/>
        </p:nvSpPr>
        <p:spPr bwMode="auto">
          <a:xfrm>
            <a:off x="4191000" y="16002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927" name="Line 15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928" name="Line 16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929" name="AutoShape 17"/>
          <p:cNvSpPr>
            <a:spLocks/>
          </p:cNvSpPr>
          <p:nvPr/>
        </p:nvSpPr>
        <p:spPr bwMode="auto">
          <a:xfrm>
            <a:off x="4114800" y="1676400"/>
            <a:ext cx="152400" cy="4495800"/>
          </a:xfrm>
          <a:prstGeom prst="leftBrace">
            <a:avLst>
              <a:gd name="adj1" fmla="val 2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446935" name="Text Box 23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446936" name="Text Box 24"/>
          <p:cNvSpPr txBox="1">
            <a:spLocks noChangeArrowheads="1"/>
          </p:cNvSpPr>
          <p:nvPr/>
        </p:nvSpPr>
        <p:spPr bwMode="auto">
          <a:xfrm>
            <a:off x="2222500" y="11271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SIRS</a:t>
            </a:r>
          </a:p>
        </p:txBody>
      </p:sp>
      <p:sp>
        <p:nvSpPr>
          <p:cNvPr id="1446937" name="Text Box 25"/>
          <p:cNvSpPr txBox="1">
            <a:spLocks noChangeArrowheads="1"/>
          </p:cNvSpPr>
          <p:nvPr/>
        </p:nvSpPr>
        <p:spPr bwMode="auto">
          <a:xfrm>
            <a:off x="3352800" y="1143000"/>
            <a:ext cx="312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Organ Dysfunction/Failure</a:t>
            </a:r>
          </a:p>
        </p:txBody>
      </p:sp>
      <p:sp>
        <p:nvSpPr>
          <p:cNvPr id="1446938" name="Text Box 26"/>
          <p:cNvSpPr txBox="1">
            <a:spLocks noChangeArrowheads="1"/>
          </p:cNvSpPr>
          <p:nvPr/>
        </p:nvSpPr>
        <p:spPr bwMode="auto">
          <a:xfrm>
            <a:off x="6934200" y="1143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MODS</a:t>
            </a:r>
          </a:p>
        </p:txBody>
      </p:sp>
      <p:sp>
        <p:nvSpPr>
          <p:cNvPr id="1446939" name="Text Box 27"/>
          <p:cNvSpPr txBox="1">
            <a:spLocks noChangeArrowheads="1"/>
          </p:cNvSpPr>
          <p:nvPr/>
        </p:nvSpPr>
        <p:spPr bwMode="auto">
          <a:xfrm>
            <a:off x="630238" y="6310313"/>
            <a:ext cx="7921625" cy="385762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Mortality rates increase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in 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atients &gt;65yo (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immunologic response to infection)</a:t>
            </a:r>
          </a:p>
        </p:txBody>
      </p:sp>
      <p:sp>
        <p:nvSpPr>
          <p:cNvPr id="1446940" name="Text Box 28"/>
          <p:cNvSpPr txBox="1">
            <a:spLocks noChangeArrowheads="1"/>
          </p:cNvSpPr>
          <p:nvPr/>
        </p:nvSpPr>
        <p:spPr bwMode="auto">
          <a:xfrm>
            <a:off x="4267200" y="5486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Metabolism 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↑Glucose, ↓Temperature, ↓Ph, ↑Lactate</a:t>
            </a:r>
            <a:r>
              <a:rPr lang="en-US" sz="180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446943" name="Oval 31"/>
          <p:cNvSpPr>
            <a:spLocks noChangeArrowheads="1"/>
          </p:cNvSpPr>
          <p:nvPr/>
        </p:nvSpPr>
        <p:spPr bwMode="auto">
          <a:xfrm>
            <a:off x="6172200" y="3505200"/>
            <a:ext cx="914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44" name="Oval 32"/>
          <p:cNvSpPr>
            <a:spLocks noChangeArrowheads="1"/>
          </p:cNvSpPr>
          <p:nvPr/>
        </p:nvSpPr>
        <p:spPr bwMode="auto">
          <a:xfrm>
            <a:off x="4267200" y="1981200"/>
            <a:ext cx="914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45" name="Oval 33"/>
          <p:cNvSpPr>
            <a:spLocks noChangeArrowheads="1"/>
          </p:cNvSpPr>
          <p:nvPr/>
        </p:nvSpPr>
        <p:spPr bwMode="auto">
          <a:xfrm>
            <a:off x="5181600" y="2743200"/>
            <a:ext cx="11430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46" name="Oval 34"/>
          <p:cNvSpPr>
            <a:spLocks noChangeArrowheads="1"/>
          </p:cNvSpPr>
          <p:nvPr/>
        </p:nvSpPr>
        <p:spPr bwMode="auto">
          <a:xfrm>
            <a:off x="4038600" y="6324600"/>
            <a:ext cx="914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947" name="Text Box 35"/>
          <p:cNvSpPr txBox="1">
            <a:spLocks noChangeArrowheads="1"/>
          </p:cNvSpPr>
          <p:nvPr/>
        </p:nvSpPr>
        <p:spPr bwMode="auto">
          <a:xfrm>
            <a:off x="4267200" y="4724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Hematology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Neutropenia, ↓Hb, Platelets&lt;100K, DIC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446948" name="Oval 36"/>
          <p:cNvSpPr>
            <a:spLocks noChangeArrowheads="1"/>
          </p:cNvSpPr>
          <p:nvPr/>
        </p:nvSpPr>
        <p:spPr bwMode="auto">
          <a:xfrm>
            <a:off x="4419600" y="4191000"/>
            <a:ext cx="22860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1336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31242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Severe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21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649288" y="2486025"/>
            <a:ext cx="1484312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/>
              <a:t>CURB-65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636588" y="4924425"/>
            <a:ext cx="1497012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/>
              <a:t>  PSI  </a:t>
            </a:r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685800" y="2514600"/>
            <a:ext cx="15240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1881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60" name="Text Box 32"/>
          <p:cNvSpPr txBox="1">
            <a:spLocks noChangeArrowheads="1"/>
          </p:cNvSpPr>
          <p:nvPr/>
        </p:nvSpPr>
        <p:spPr bwMode="auto">
          <a:xfrm>
            <a:off x="1814513" y="6519863"/>
            <a:ext cx="70199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rgbClr val="FFFF00"/>
                </a:solidFill>
              </a:rPr>
              <a:t>Ramirez J. </a:t>
            </a:r>
            <a:r>
              <a:rPr lang="en-US" sz="1600" i="1" dirty="0">
                <a:solidFill>
                  <a:srgbClr val="FFFF00"/>
                </a:solidFill>
              </a:rPr>
              <a:t>Community-Acquired Pneumonia</a:t>
            </a:r>
            <a:r>
              <a:rPr lang="en-US" sz="1600" dirty="0">
                <a:solidFill>
                  <a:srgbClr val="FFFF00"/>
                </a:solidFill>
              </a:rPr>
              <a:t>. Lippincott Williams &amp; Wilkins, 2003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81000" y="1109663"/>
            <a:ext cx="8382000" cy="5486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33400" y="1185863"/>
            <a:ext cx="8077200" cy="5257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>
            <a:off x="1803400" y="1354138"/>
            <a:ext cx="5410200" cy="4076700"/>
          </a:xfrm>
          <a:custGeom>
            <a:avLst/>
            <a:gdLst>
              <a:gd name="T0" fmla="*/ 3024 w 3408"/>
              <a:gd name="T1" fmla="*/ 0 h 2568"/>
              <a:gd name="T2" fmla="*/ 2016 w 3408"/>
              <a:gd name="T3" fmla="*/ 528 h 2568"/>
              <a:gd name="T4" fmla="*/ 960 w 3408"/>
              <a:gd name="T5" fmla="*/ 192 h 2568"/>
              <a:gd name="T6" fmla="*/ 48 w 3408"/>
              <a:gd name="T7" fmla="*/ 1056 h 2568"/>
              <a:gd name="T8" fmla="*/ 672 w 3408"/>
              <a:gd name="T9" fmla="*/ 2160 h 2568"/>
              <a:gd name="T10" fmla="*/ 2352 w 3408"/>
              <a:gd name="T11" fmla="*/ 2496 h 2568"/>
              <a:gd name="T12" fmla="*/ 3216 w 3408"/>
              <a:gd name="T13" fmla="*/ 1728 h 2568"/>
              <a:gd name="T14" fmla="*/ 2832 w 3408"/>
              <a:gd name="T15" fmla="*/ 1104 h 2568"/>
              <a:gd name="T16" fmla="*/ 3408 w 3408"/>
              <a:gd name="T17" fmla="*/ 624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2568">
                <a:moveTo>
                  <a:pt x="3024" y="0"/>
                </a:moveTo>
                <a:cubicBezTo>
                  <a:pt x="2692" y="248"/>
                  <a:pt x="2360" y="496"/>
                  <a:pt x="2016" y="528"/>
                </a:cubicBezTo>
                <a:cubicBezTo>
                  <a:pt x="1672" y="560"/>
                  <a:pt x="1288" y="104"/>
                  <a:pt x="960" y="192"/>
                </a:cubicBezTo>
                <a:cubicBezTo>
                  <a:pt x="632" y="280"/>
                  <a:pt x="96" y="728"/>
                  <a:pt x="48" y="1056"/>
                </a:cubicBezTo>
                <a:cubicBezTo>
                  <a:pt x="0" y="1384"/>
                  <a:pt x="288" y="1920"/>
                  <a:pt x="672" y="2160"/>
                </a:cubicBezTo>
                <a:cubicBezTo>
                  <a:pt x="1056" y="2400"/>
                  <a:pt x="1928" y="2568"/>
                  <a:pt x="2352" y="2496"/>
                </a:cubicBezTo>
                <a:cubicBezTo>
                  <a:pt x="2776" y="2424"/>
                  <a:pt x="3136" y="1960"/>
                  <a:pt x="3216" y="1728"/>
                </a:cubicBezTo>
                <a:cubicBezTo>
                  <a:pt x="3296" y="1496"/>
                  <a:pt x="2800" y="1288"/>
                  <a:pt x="2832" y="1104"/>
                </a:cubicBezTo>
                <a:cubicBezTo>
                  <a:pt x="2864" y="920"/>
                  <a:pt x="3136" y="772"/>
                  <a:pt x="3408" y="624"/>
                </a:cubicBezTo>
              </a:path>
            </a:pathLst>
          </a:custGeom>
          <a:solidFill>
            <a:srgbClr val="66FF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431800" y="3716338"/>
            <a:ext cx="7950200" cy="2755900"/>
          </a:xfrm>
          <a:custGeom>
            <a:avLst/>
            <a:gdLst>
              <a:gd name="T0" fmla="*/ 5008 w 5008"/>
              <a:gd name="T1" fmla="*/ 200 h 1736"/>
              <a:gd name="T2" fmla="*/ 4480 w 5008"/>
              <a:gd name="T3" fmla="*/ 152 h 1736"/>
              <a:gd name="T4" fmla="*/ 3424 w 5008"/>
              <a:gd name="T5" fmla="*/ 1112 h 1736"/>
              <a:gd name="T6" fmla="*/ 1696 w 5008"/>
              <a:gd name="T7" fmla="*/ 872 h 1736"/>
              <a:gd name="T8" fmla="*/ 496 w 5008"/>
              <a:gd name="T9" fmla="*/ 152 h 1736"/>
              <a:gd name="T10" fmla="*/ 352 w 5008"/>
              <a:gd name="T11" fmla="*/ 872 h 1736"/>
              <a:gd name="T12" fmla="*/ 2608 w 5008"/>
              <a:gd name="T13" fmla="*/ 1688 h 1736"/>
              <a:gd name="T14" fmla="*/ 4336 w 5008"/>
              <a:gd name="T15" fmla="*/ 1160 h 1736"/>
              <a:gd name="T16" fmla="*/ 4864 w 5008"/>
              <a:gd name="T17" fmla="*/ 824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8" h="1736">
                <a:moveTo>
                  <a:pt x="5008" y="200"/>
                </a:moveTo>
                <a:cubicBezTo>
                  <a:pt x="4876" y="100"/>
                  <a:pt x="4744" y="0"/>
                  <a:pt x="4480" y="152"/>
                </a:cubicBezTo>
                <a:cubicBezTo>
                  <a:pt x="4216" y="304"/>
                  <a:pt x="3888" y="992"/>
                  <a:pt x="3424" y="1112"/>
                </a:cubicBezTo>
                <a:cubicBezTo>
                  <a:pt x="2960" y="1232"/>
                  <a:pt x="2184" y="1032"/>
                  <a:pt x="1696" y="872"/>
                </a:cubicBezTo>
                <a:cubicBezTo>
                  <a:pt x="1208" y="712"/>
                  <a:pt x="720" y="152"/>
                  <a:pt x="496" y="152"/>
                </a:cubicBezTo>
                <a:cubicBezTo>
                  <a:pt x="272" y="152"/>
                  <a:pt x="0" y="616"/>
                  <a:pt x="352" y="872"/>
                </a:cubicBezTo>
                <a:cubicBezTo>
                  <a:pt x="704" y="1128"/>
                  <a:pt x="1944" y="1640"/>
                  <a:pt x="2608" y="1688"/>
                </a:cubicBezTo>
                <a:cubicBezTo>
                  <a:pt x="3272" y="1736"/>
                  <a:pt x="3960" y="1304"/>
                  <a:pt x="4336" y="1160"/>
                </a:cubicBezTo>
                <a:cubicBezTo>
                  <a:pt x="4712" y="1016"/>
                  <a:pt x="4776" y="880"/>
                  <a:pt x="4864" y="824"/>
                </a:cubicBezTo>
              </a:path>
            </a:pathLst>
          </a:custGeom>
          <a:solidFill>
            <a:srgbClr val="3399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1117600" y="455453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Freeform 7"/>
          <p:cNvSpPr>
            <a:spLocks/>
          </p:cNvSpPr>
          <p:nvPr/>
        </p:nvSpPr>
        <p:spPr bwMode="auto">
          <a:xfrm>
            <a:off x="3175000" y="531653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Freeform 10"/>
          <p:cNvSpPr>
            <a:spLocks/>
          </p:cNvSpPr>
          <p:nvPr/>
        </p:nvSpPr>
        <p:spPr bwMode="auto">
          <a:xfrm>
            <a:off x="2260600" y="501173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Freeform 11"/>
          <p:cNvSpPr>
            <a:spLocks/>
          </p:cNvSpPr>
          <p:nvPr/>
        </p:nvSpPr>
        <p:spPr bwMode="auto">
          <a:xfrm>
            <a:off x="4991100" y="5621338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Freeform 12"/>
          <p:cNvSpPr>
            <a:spLocks/>
          </p:cNvSpPr>
          <p:nvPr/>
        </p:nvSpPr>
        <p:spPr bwMode="auto">
          <a:xfrm rot="2276558">
            <a:off x="876300" y="4173538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Freeform 13"/>
          <p:cNvSpPr>
            <a:spLocks/>
          </p:cNvSpPr>
          <p:nvPr/>
        </p:nvSpPr>
        <p:spPr bwMode="auto">
          <a:xfrm rot="19576917">
            <a:off x="6223000" y="5037138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Freeform 14"/>
          <p:cNvSpPr>
            <a:spLocks/>
          </p:cNvSpPr>
          <p:nvPr/>
        </p:nvSpPr>
        <p:spPr bwMode="auto">
          <a:xfrm>
            <a:off x="2252663" y="5160963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Freeform 15"/>
          <p:cNvSpPr>
            <a:spLocks/>
          </p:cNvSpPr>
          <p:nvPr/>
        </p:nvSpPr>
        <p:spPr bwMode="auto">
          <a:xfrm>
            <a:off x="4165600" y="562133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Freeform 16"/>
          <p:cNvSpPr>
            <a:spLocks/>
          </p:cNvSpPr>
          <p:nvPr/>
        </p:nvSpPr>
        <p:spPr bwMode="auto">
          <a:xfrm rot="17888418">
            <a:off x="4229894" y="5850732"/>
            <a:ext cx="406400" cy="252412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Freeform 17"/>
          <p:cNvSpPr>
            <a:spLocks/>
          </p:cNvSpPr>
          <p:nvPr/>
        </p:nvSpPr>
        <p:spPr bwMode="auto">
          <a:xfrm rot="20109115">
            <a:off x="2184400" y="2687638"/>
            <a:ext cx="1435100" cy="2171700"/>
          </a:xfrm>
          <a:custGeom>
            <a:avLst/>
            <a:gdLst>
              <a:gd name="T0" fmla="*/ 600 w 904"/>
              <a:gd name="T1" fmla="*/ 336 h 1368"/>
              <a:gd name="T2" fmla="*/ 456 w 904"/>
              <a:gd name="T3" fmla="*/ 96 h 1368"/>
              <a:gd name="T4" fmla="*/ 168 w 904"/>
              <a:gd name="T5" fmla="*/ 48 h 1368"/>
              <a:gd name="T6" fmla="*/ 24 w 904"/>
              <a:gd name="T7" fmla="*/ 384 h 1368"/>
              <a:gd name="T8" fmla="*/ 312 w 904"/>
              <a:gd name="T9" fmla="*/ 1104 h 1368"/>
              <a:gd name="T10" fmla="*/ 696 w 904"/>
              <a:gd name="T11" fmla="*/ 1344 h 1368"/>
              <a:gd name="T12" fmla="*/ 888 w 904"/>
              <a:gd name="T13" fmla="*/ 960 h 1368"/>
              <a:gd name="T14" fmla="*/ 600 w 904"/>
              <a:gd name="T15" fmla="*/ 336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4" h="1368">
                <a:moveTo>
                  <a:pt x="600" y="336"/>
                </a:moveTo>
                <a:cubicBezTo>
                  <a:pt x="528" y="192"/>
                  <a:pt x="528" y="144"/>
                  <a:pt x="456" y="96"/>
                </a:cubicBezTo>
                <a:cubicBezTo>
                  <a:pt x="384" y="48"/>
                  <a:pt x="240" y="0"/>
                  <a:pt x="168" y="48"/>
                </a:cubicBezTo>
                <a:cubicBezTo>
                  <a:pt x="96" y="96"/>
                  <a:pt x="0" y="208"/>
                  <a:pt x="24" y="384"/>
                </a:cubicBezTo>
                <a:cubicBezTo>
                  <a:pt x="48" y="560"/>
                  <a:pt x="200" y="944"/>
                  <a:pt x="312" y="1104"/>
                </a:cubicBezTo>
                <a:cubicBezTo>
                  <a:pt x="424" y="1264"/>
                  <a:pt x="600" y="1368"/>
                  <a:pt x="696" y="1344"/>
                </a:cubicBezTo>
                <a:cubicBezTo>
                  <a:pt x="792" y="1320"/>
                  <a:pt x="904" y="1128"/>
                  <a:pt x="888" y="960"/>
                </a:cubicBezTo>
                <a:cubicBezTo>
                  <a:pt x="872" y="792"/>
                  <a:pt x="672" y="480"/>
                  <a:pt x="600" y="336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Freeform 18"/>
          <p:cNvSpPr>
            <a:spLocks/>
          </p:cNvSpPr>
          <p:nvPr/>
        </p:nvSpPr>
        <p:spPr bwMode="auto">
          <a:xfrm rot="20107824">
            <a:off x="2844800" y="3767138"/>
            <a:ext cx="711200" cy="787400"/>
          </a:xfrm>
          <a:custGeom>
            <a:avLst/>
            <a:gdLst>
              <a:gd name="T0" fmla="*/ 400 w 448"/>
              <a:gd name="T1" fmla="*/ 400 h 496"/>
              <a:gd name="T2" fmla="*/ 448 w 448"/>
              <a:gd name="T3" fmla="*/ 208 h 496"/>
              <a:gd name="T4" fmla="*/ 400 w 448"/>
              <a:gd name="T5" fmla="*/ 64 h 496"/>
              <a:gd name="T6" fmla="*/ 160 w 448"/>
              <a:gd name="T7" fmla="*/ 16 h 496"/>
              <a:gd name="T8" fmla="*/ 16 w 448"/>
              <a:gd name="T9" fmla="*/ 160 h 496"/>
              <a:gd name="T10" fmla="*/ 256 w 448"/>
              <a:gd name="T11" fmla="*/ 448 h 496"/>
              <a:gd name="T12" fmla="*/ 400 w 448"/>
              <a:gd name="T13" fmla="*/ 4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496">
                <a:moveTo>
                  <a:pt x="400" y="400"/>
                </a:moveTo>
                <a:cubicBezTo>
                  <a:pt x="432" y="360"/>
                  <a:pt x="448" y="264"/>
                  <a:pt x="448" y="208"/>
                </a:cubicBezTo>
                <a:cubicBezTo>
                  <a:pt x="448" y="152"/>
                  <a:pt x="448" y="96"/>
                  <a:pt x="400" y="64"/>
                </a:cubicBezTo>
                <a:cubicBezTo>
                  <a:pt x="352" y="32"/>
                  <a:pt x="224" y="0"/>
                  <a:pt x="160" y="16"/>
                </a:cubicBezTo>
                <a:cubicBezTo>
                  <a:pt x="96" y="32"/>
                  <a:pt x="0" y="88"/>
                  <a:pt x="16" y="160"/>
                </a:cubicBezTo>
                <a:cubicBezTo>
                  <a:pt x="32" y="232"/>
                  <a:pt x="200" y="400"/>
                  <a:pt x="256" y="448"/>
                </a:cubicBezTo>
                <a:cubicBezTo>
                  <a:pt x="312" y="496"/>
                  <a:pt x="368" y="440"/>
                  <a:pt x="400" y="4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Freeform 19"/>
          <p:cNvSpPr>
            <a:spLocks/>
          </p:cNvSpPr>
          <p:nvPr/>
        </p:nvSpPr>
        <p:spPr bwMode="auto">
          <a:xfrm>
            <a:off x="1270000" y="478313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Freeform 20"/>
          <p:cNvSpPr>
            <a:spLocks/>
          </p:cNvSpPr>
          <p:nvPr/>
        </p:nvSpPr>
        <p:spPr bwMode="auto">
          <a:xfrm>
            <a:off x="3251200" y="5468938"/>
            <a:ext cx="469900" cy="330200"/>
          </a:xfrm>
          <a:custGeom>
            <a:avLst/>
            <a:gdLst>
              <a:gd name="T0" fmla="*/ 96 w 296"/>
              <a:gd name="T1" fmla="*/ 64 h 208"/>
              <a:gd name="T2" fmla="*/ 0 w 296"/>
              <a:gd name="T3" fmla="*/ 112 h 208"/>
              <a:gd name="T4" fmla="*/ 96 w 296"/>
              <a:gd name="T5" fmla="*/ 208 h 208"/>
              <a:gd name="T6" fmla="*/ 192 w 296"/>
              <a:gd name="T7" fmla="*/ 112 h 208"/>
              <a:gd name="T8" fmla="*/ 288 w 296"/>
              <a:gd name="T9" fmla="*/ 112 h 208"/>
              <a:gd name="T10" fmla="*/ 240 w 296"/>
              <a:gd name="T11" fmla="*/ 16 h 208"/>
              <a:gd name="T12" fmla="*/ 96 w 296"/>
              <a:gd name="T1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208">
                <a:moveTo>
                  <a:pt x="96" y="64"/>
                </a:moveTo>
                <a:cubicBezTo>
                  <a:pt x="56" y="80"/>
                  <a:pt x="0" y="88"/>
                  <a:pt x="0" y="112"/>
                </a:cubicBezTo>
                <a:cubicBezTo>
                  <a:pt x="0" y="136"/>
                  <a:pt x="64" y="208"/>
                  <a:pt x="96" y="208"/>
                </a:cubicBezTo>
                <a:cubicBezTo>
                  <a:pt x="128" y="208"/>
                  <a:pt x="160" y="128"/>
                  <a:pt x="192" y="112"/>
                </a:cubicBezTo>
                <a:cubicBezTo>
                  <a:pt x="224" y="96"/>
                  <a:pt x="280" y="128"/>
                  <a:pt x="288" y="112"/>
                </a:cubicBezTo>
                <a:cubicBezTo>
                  <a:pt x="296" y="96"/>
                  <a:pt x="264" y="32"/>
                  <a:pt x="240" y="16"/>
                </a:cubicBezTo>
                <a:cubicBezTo>
                  <a:pt x="216" y="0"/>
                  <a:pt x="136" y="48"/>
                  <a:pt x="96" y="6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 rot="3386041">
            <a:off x="1097756" y="2359819"/>
            <a:ext cx="1433513" cy="180975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647700" y="1795463"/>
            <a:ext cx="1562100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Alveolar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1695450" y="5873750"/>
            <a:ext cx="12223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Capillary</a:t>
            </a: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609600" y="3776663"/>
            <a:ext cx="533400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Freeform 33"/>
          <p:cNvSpPr>
            <a:spLocks/>
          </p:cNvSpPr>
          <p:nvPr/>
        </p:nvSpPr>
        <p:spPr bwMode="auto">
          <a:xfrm rot="17443638">
            <a:off x="2396331" y="3082132"/>
            <a:ext cx="261937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Text Box 192"/>
          <p:cNvSpPr txBox="1">
            <a:spLocks noChangeArrowheads="1"/>
          </p:cNvSpPr>
          <p:nvPr/>
        </p:nvSpPr>
        <p:spPr bwMode="auto">
          <a:xfrm>
            <a:off x="2514600" y="1033463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" name="Freeform 8"/>
          <p:cNvSpPr>
            <a:spLocks/>
          </p:cNvSpPr>
          <p:nvPr/>
        </p:nvSpPr>
        <p:spPr bwMode="auto">
          <a:xfrm>
            <a:off x="7366000" y="4048125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473950" y="4200525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26"/>
          <p:cNvSpPr>
            <a:spLocks noChangeArrowheads="1"/>
          </p:cNvSpPr>
          <p:nvPr/>
        </p:nvSpPr>
        <p:spPr bwMode="auto">
          <a:xfrm rot="5979683">
            <a:off x="7365206" y="3598070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7437438" y="2981325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67" name="Teardrop 66"/>
          <p:cNvSpPr/>
          <p:nvPr/>
        </p:nvSpPr>
        <p:spPr bwMode="auto">
          <a:xfrm rot="4635781">
            <a:off x="6992144" y="5007769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8153400" y="5529263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7315200" y="5986463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  <p:sp>
        <p:nvSpPr>
          <p:cNvPr id="34" name="Oval 46"/>
          <p:cNvSpPr>
            <a:spLocks noChangeArrowheads="1"/>
          </p:cNvSpPr>
          <p:nvPr/>
        </p:nvSpPr>
        <p:spPr bwMode="auto">
          <a:xfrm rot="1828835">
            <a:off x="4953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 rot="1828835">
            <a:off x="48768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 rot="1828835">
            <a:off x="6324600" y="1779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 rot="1828835">
            <a:off x="6400800" y="1703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Oval 42"/>
          <p:cNvSpPr>
            <a:spLocks noChangeArrowheads="1"/>
          </p:cNvSpPr>
          <p:nvPr/>
        </p:nvSpPr>
        <p:spPr bwMode="auto">
          <a:xfrm rot="1828835">
            <a:off x="35052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Oval 43"/>
          <p:cNvSpPr>
            <a:spLocks noChangeArrowheads="1"/>
          </p:cNvSpPr>
          <p:nvPr/>
        </p:nvSpPr>
        <p:spPr bwMode="auto">
          <a:xfrm rot="1828835">
            <a:off x="3581400" y="1855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  <p:sp>
        <p:nvSpPr>
          <p:cNvPr id="72" name="AutoShape 87"/>
          <p:cNvSpPr>
            <a:spLocks noChangeArrowheads="1"/>
          </p:cNvSpPr>
          <p:nvPr/>
        </p:nvSpPr>
        <p:spPr bwMode="auto">
          <a:xfrm rot="13119588">
            <a:off x="2762250" y="3006521"/>
            <a:ext cx="239713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63" name="Rectangle 3"/>
          <p:cNvSpPr>
            <a:spLocks noChangeArrowheads="1"/>
          </p:cNvSpPr>
          <p:nvPr/>
        </p:nvSpPr>
        <p:spPr bwMode="auto">
          <a:xfrm>
            <a:off x="304800" y="1295400"/>
            <a:ext cx="8534400" cy="5257800"/>
          </a:xfrm>
          <a:prstGeom prst="rect">
            <a:avLst/>
          </a:prstGeom>
          <a:solidFill>
            <a:srgbClr val="FFCC99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64" name="AutoShape 4"/>
          <p:cNvSpPr>
            <a:spLocks noChangeArrowheads="1"/>
          </p:cNvSpPr>
          <p:nvPr/>
        </p:nvSpPr>
        <p:spPr bwMode="auto">
          <a:xfrm rot="-5400000">
            <a:off x="114300" y="2171700"/>
            <a:ext cx="4648200" cy="35052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400" b="0"/>
          </a:p>
        </p:txBody>
      </p:sp>
      <p:sp>
        <p:nvSpPr>
          <p:cNvPr id="1525765" name="Rectangle 5"/>
          <p:cNvSpPr>
            <a:spLocks noChangeArrowheads="1"/>
          </p:cNvSpPr>
          <p:nvPr/>
        </p:nvSpPr>
        <p:spPr bwMode="auto">
          <a:xfrm>
            <a:off x="4191000" y="1600200"/>
            <a:ext cx="4495800" cy="4648200"/>
          </a:xfrm>
          <a:prstGeom prst="rect">
            <a:avLst/>
          </a:prstGeom>
          <a:solidFill>
            <a:srgbClr val="66CCFF"/>
          </a:solidFill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66" name="Text Box 6"/>
          <p:cNvSpPr txBox="1">
            <a:spLocks noChangeArrowheads="1"/>
          </p:cNvSpPr>
          <p:nvPr/>
        </p:nvSpPr>
        <p:spPr bwMode="auto">
          <a:xfrm>
            <a:off x="4267200" y="1671638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Respiratory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RR&gt;30, PO2&lt;60, PA/FI&lt;250, ARDS, MV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25767" name="Text Box 7"/>
          <p:cNvSpPr txBox="1">
            <a:spLocks noChangeArrowheads="1"/>
          </p:cNvSpPr>
          <p:nvPr/>
        </p:nvSpPr>
        <p:spPr bwMode="auto">
          <a:xfrm>
            <a:off x="4267200" y="2438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Cardiovascular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HR, BP&lt;90/60, Refractory Shock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25768" name="Text Box 8"/>
          <p:cNvSpPr txBox="1">
            <a:spLocks noChangeArrowheads="1"/>
          </p:cNvSpPr>
          <p:nvPr/>
        </p:nvSpPr>
        <p:spPr bwMode="auto">
          <a:xfrm>
            <a:off x="4267200" y="3200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Renal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</a:rPr>
              <a:t>Urinary output,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BUN, </a:t>
            </a:r>
            <a:r>
              <a:rPr lang="en-US" sz="1800">
                <a:solidFill>
                  <a:schemeClr val="bg1"/>
                </a:solidFill>
                <a:cs typeface="Times New Roman" charset="0"/>
              </a:rPr>
              <a:t>↑</a:t>
            </a:r>
            <a:r>
              <a:rPr lang="en-US" sz="1800">
                <a:solidFill>
                  <a:schemeClr val="bg1"/>
                </a:solidFill>
              </a:rPr>
              <a:t>Creatinine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4267200" y="3962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CNS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Mental status changes, Abnormal EEG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25772" name="Line 12"/>
          <p:cNvSpPr>
            <a:spLocks noChangeShapeType="1"/>
          </p:cNvSpPr>
          <p:nvPr/>
        </p:nvSpPr>
        <p:spPr bwMode="auto">
          <a:xfrm>
            <a:off x="3124200" y="2286000"/>
            <a:ext cx="0" cy="3276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774" name="Line 14"/>
          <p:cNvSpPr>
            <a:spLocks noChangeShapeType="1"/>
          </p:cNvSpPr>
          <p:nvPr/>
        </p:nvSpPr>
        <p:spPr bwMode="auto">
          <a:xfrm>
            <a:off x="4191000" y="16002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775" name="Line 15"/>
          <p:cNvSpPr>
            <a:spLocks noChangeShapeType="1"/>
          </p:cNvSpPr>
          <p:nvPr/>
        </p:nvSpPr>
        <p:spPr bwMode="auto">
          <a:xfrm>
            <a:off x="4191000" y="62484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776" name="Line 16"/>
          <p:cNvSpPr>
            <a:spLocks noChangeShapeType="1"/>
          </p:cNvSpPr>
          <p:nvPr/>
        </p:nvSpPr>
        <p:spPr bwMode="auto">
          <a:xfrm rot="-5400000">
            <a:off x="6362700" y="39243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777" name="AutoShape 17"/>
          <p:cNvSpPr>
            <a:spLocks/>
          </p:cNvSpPr>
          <p:nvPr/>
        </p:nvSpPr>
        <p:spPr bwMode="auto">
          <a:xfrm>
            <a:off x="4114800" y="1676400"/>
            <a:ext cx="152400" cy="4495800"/>
          </a:xfrm>
          <a:prstGeom prst="leftBrace">
            <a:avLst>
              <a:gd name="adj1" fmla="val 2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82" name="Text Box 22"/>
          <p:cNvSpPr txBox="1">
            <a:spLocks noChangeArrowheads="1"/>
          </p:cNvSpPr>
          <p:nvPr/>
        </p:nvSpPr>
        <p:spPr bwMode="auto">
          <a:xfrm>
            <a:off x="555625" y="1143000"/>
            <a:ext cx="8054975" cy="409575"/>
          </a:xfrm>
          <a:prstGeom prst="rect">
            <a:avLst/>
          </a:prstGeom>
          <a:solidFill>
            <a:srgbClr val="000066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</a:t>
            </a:r>
          </a:p>
        </p:txBody>
      </p:sp>
      <p:sp>
        <p:nvSpPr>
          <p:cNvPr id="1525783" name="Text Box 23"/>
          <p:cNvSpPr txBox="1">
            <a:spLocks noChangeArrowheads="1"/>
          </p:cNvSpPr>
          <p:nvPr/>
        </p:nvSpPr>
        <p:spPr bwMode="auto">
          <a:xfrm>
            <a:off x="1219200" y="1127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LIR</a:t>
            </a:r>
          </a:p>
        </p:txBody>
      </p:sp>
      <p:sp>
        <p:nvSpPr>
          <p:cNvPr id="1525784" name="Text Box 24"/>
          <p:cNvSpPr txBox="1">
            <a:spLocks noChangeArrowheads="1"/>
          </p:cNvSpPr>
          <p:nvPr/>
        </p:nvSpPr>
        <p:spPr bwMode="auto">
          <a:xfrm>
            <a:off x="2222500" y="1127125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SIRS</a:t>
            </a:r>
          </a:p>
        </p:txBody>
      </p:sp>
      <p:sp>
        <p:nvSpPr>
          <p:cNvPr id="1525785" name="Text Box 25"/>
          <p:cNvSpPr txBox="1">
            <a:spLocks noChangeArrowheads="1"/>
          </p:cNvSpPr>
          <p:nvPr/>
        </p:nvSpPr>
        <p:spPr bwMode="auto">
          <a:xfrm>
            <a:off x="3352800" y="1143000"/>
            <a:ext cx="312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Organ Dysfunction/Failure</a:t>
            </a:r>
          </a:p>
        </p:txBody>
      </p:sp>
      <p:sp>
        <p:nvSpPr>
          <p:cNvPr id="1525786" name="Text Box 26"/>
          <p:cNvSpPr txBox="1">
            <a:spLocks noChangeArrowheads="1"/>
          </p:cNvSpPr>
          <p:nvPr/>
        </p:nvSpPr>
        <p:spPr bwMode="auto">
          <a:xfrm>
            <a:off x="6934200" y="11430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MODS</a:t>
            </a:r>
          </a:p>
        </p:txBody>
      </p:sp>
      <p:sp>
        <p:nvSpPr>
          <p:cNvPr id="1525787" name="Text Box 27"/>
          <p:cNvSpPr txBox="1">
            <a:spLocks noChangeArrowheads="1"/>
          </p:cNvSpPr>
          <p:nvPr/>
        </p:nvSpPr>
        <p:spPr bwMode="auto">
          <a:xfrm>
            <a:off x="630238" y="6310313"/>
            <a:ext cx="7921625" cy="385762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Mortality rates increase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in 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atients &gt;65yo (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↓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immunologic response to infection)</a:t>
            </a:r>
          </a:p>
        </p:txBody>
      </p:sp>
      <p:sp>
        <p:nvSpPr>
          <p:cNvPr id="1525788" name="Text Box 28"/>
          <p:cNvSpPr txBox="1">
            <a:spLocks noChangeArrowheads="1"/>
          </p:cNvSpPr>
          <p:nvPr/>
        </p:nvSpPr>
        <p:spPr bwMode="auto">
          <a:xfrm>
            <a:off x="4267200" y="4724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Hematology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Neutropenia, ↓Hb, Platelets&lt;100K, DIC</a:t>
            </a:r>
            <a:endParaRPr lang="en-US" sz="1800" baseline="-25000">
              <a:solidFill>
                <a:schemeClr val="bg1"/>
              </a:solidFill>
            </a:endParaRPr>
          </a:p>
        </p:txBody>
      </p:sp>
      <p:sp>
        <p:nvSpPr>
          <p:cNvPr id="1525789" name="Text Box 29"/>
          <p:cNvSpPr txBox="1">
            <a:spLocks noChangeArrowheads="1"/>
          </p:cNvSpPr>
          <p:nvPr/>
        </p:nvSpPr>
        <p:spPr bwMode="auto">
          <a:xfrm>
            <a:off x="4267200" y="5486400"/>
            <a:ext cx="4267200" cy="6604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Metabolism </a:t>
            </a:r>
          </a:p>
          <a:p>
            <a:pPr algn="ctr"/>
            <a:r>
              <a:rPr lang="en-US" sz="1800">
                <a:solidFill>
                  <a:schemeClr val="bg1"/>
                </a:solidFill>
                <a:cs typeface="Times New Roman" charset="0"/>
              </a:rPr>
              <a:t>↑Glucose, ↓Temperature, ↓Ph, ↑Lactate</a:t>
            </a:r>
            <a:r>
              <a:rPr lang="en-US" sz="180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525792" name="Oval 32"/>
          <p:cNvSpPr>
            <a:spLocks noChangeArrowheads="1"/>
          </p:cNvSpPr>
          <p:nvPr/>
        </p:nvSpPr>
        <p:spPr bwMode="auto">
          <a:xfrm>
            <a:off x="4267200" y="1905000"/>
            <a:ext cx="914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3" name="Oval 33"/>
          <p:cNvSpPr>
            <a:spLocks noChangeArrowheads="1"/>
          </p:cNvSpPr>
          <p:nvPr/>
        </p:nvSpPr>
        <p:spPr bwMode="auto">
          <a:xfrm>
            <a:off x="5181600" y="1905000"/>
            <a:ext cx="914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4" name="Oval 34"/>
          <p:cNvSpPr>
            <a:spLocks noChangeArrowheads="1"/>
          </p:cNvSpPr>
          <p:nvPr/>
        </p:nvSpPr>
        <p:spPr bwMode="auto">
          <a:xfrm>
            <a:off x="4648200" y="2667000"/>
            <a:ext cx="6096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5" name="Oval 35"/>
          <p:cNvSpPr>
            <a:spLocks noChangeArrowheads="1"/>
          </p:cNvSpPr>
          <p:nvPr/>
        </p:nvSpPr>
        <p:spPr bwMode="auto">
          <a:xfrm>
            <a:off x="5257800" y="2667000"/>
            <a:ext cx="10668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6" name="Oval 36"/>
          <p:cNvSpPr>
            <a:spLocks noChangeArrowheads="1"/>
          </p:cNvSpPr>
          <p:nvPr/>
        </p:nvSpPr>
        <p:spPr bwMode="auto">
          <a:xfrm>
            <a:off x="6248400" y="3429000"/>
            <a:ext cx="8382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7" name="Oval 37"/>
          <p:cNvSpPr>
            <a:spLocks noChangeArrowheads="1"/>
          </p:cNvSpPr>
          <p:nvPr/>
        </p:nvSpPr>
        <p:spPr bwMode="auto">
          <a:xfrm>
            <a:off x="4419600" y="4191000"/>
            <a:ext cx="22860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8" name="Oval 38"/>
          <p:cNvSpPr>
            <a:spLocks noChangeArrowheads="1"/>
          </p:cNvSpPr>
          <p:nvPr/>
        </p:nvSpPr>
        <p:spPr bwMode="auto">
          <a:xfrm>
            <a:off x="4267200" y="5715000"/>
            <a:ext cx="11430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9" name="Oval 39"/>
          <p:cNvSpPr>
            <a:spLocks noChangeArrowheads="1"/>
          </p:cNvSpPr>
          <p:nvPr/>
        </p:nvSpPr>
        <p:spPr bwMode="auto">
          <a:xfrm>
            <a:off x="5334000" y="5715000"/>
            <a:ext cx="16002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0" name="Oval 40"/>
          <p:cNvSpPr>
            <a:spLocks noChangeArrowheads="1"/>
          </p:cNvSpPr>
          <p:nvPr/>
        </p:nvSpPr>
        <p:spPr bwMode="auto">
          <a:xfrm>
            <a:off x="6858000" y="5715000"/>
            <a:ext cx="6096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1" name="Oval 41"/>
          <p:cNvSpPr>
            <a:spLocks noChangeArrowheads="1"/>
          </p:cNvSpPr>
          <p:nvPr/>
        </p:nvSpPr>
        <p:spPr bwMode="auto">
          <a:xfrm>
            <a:off x="4114800" y="6324600"/>
            <a:ext cx="762000" cy="381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2" name="Oval 42"/>
          <p:cNvSpPr>
            <a:spLocks noChangeArrowheads="1"/>
          </p:cNvSpPr>
          <p:nvPr/>
        </p:nvSpPr>
        <p:spPr bwMode="auto">
          <a:xfrm>
            <a:off x="4876800" y="6324600"/>
            <a:ext cx="2438400" cy="381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3" name="Oval 43"/>
          <p:cNvSpPr>
            <a:spLocks noChangeArrowheads="1"/>
          </p:cNvSpPr>
          <p:nvPr/>
        </p:nvSpPr>
        <p:spPr bwMode="auto">
          <a:xfrm>
            <a:off x="5715000" y="4953000"/>
            <a:ext cx="6096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2133600" y="2971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11430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Local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Infection</a:t>
            </a:r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21336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124200" y="3429000"/>
            <a:ext cx="990600" cy="990600"/>
          </a:xfrm>
          <a:prstGeom prst="ellipse">
            <a:avLst/>
          </a:prstGeom>
          <a:solidFill>
            <a:srgbClr val="00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Severe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CAP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3810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838200" y="3886200"/>
            <a:ext cx="2286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21"/>
          <p:cNvSpPr>
            <a:spLocks/>
          </p:cNvSpPr>
          <p:nvPr/>
        </p:nvSpPr>
        <p:spPr bwMode="auto">
          <a:xfrm rot="235535">
            <a:off x="533400" y="3657600"/>
            <a:ext cx="457200" cy="228600"/>
          </a:xfrm>
          <a:custGeom>
            <a:avLst/>
            <a:gdLst>
              <a:gd name="T0" fmla="*/ 0 w 192"/>
              <a:gd name="T1" fmla="*/ 96 h 96"/>
              <a:gd name="T2" fmla="*/ 96 w 192"/>
              <a:gd name="T3" fmla="*/ 0 h 96"/>
              <a:gd name="T4" fmla="*/ 192 w 19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76" y="80"/>
                  <a:pt x="192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649288" y="2486025"/>
            <a:ext cx="1484312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/>
              <a:t>CURB-65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36588" y="4924425"/>
            <a:ext cx="1497012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/>
              <a:t>  PSI  </a:t>
            </a:r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685800" y="4953000"/>
            <a:ext cx="15240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6533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1"/>
          <p:cNvSpPr>
            <a:spLocks/>
          </p:cNvSpPr>
          <p:nvPr/>
        </p:nvSpPr>
        <p:spPr bwMode="auto">
          <a:xfrm>
            <a:off x="6934200" y="12192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7162800" y="1143000"/>
            <a:ext cx="1295400" cy="1631216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Clinical Failure: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Severe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Sepsis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21643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2" name="AutoShape 41"/>
          <p:cNvSpPr>
            <a:spLocks/>
          </p:cNvSpPr>
          <p:nvPr/>
        </p:nvSpPr>
        <p:spPr bwMode="auto">
          <a:xfrm>
            <a:off x="6934200" y="12192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7162800" y="1343561"/>
            <a:ext cx="1063187" cy="1323439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Failure: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AMI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896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2" name="AutoShape 41"/>
          <p:cNvSpPr>
            <a:spLocks/>
          </p:cNvSpPr>
          <p:nvPr/>
        </p:nvSpPr>
        <p:spPr bwMode="auto">
          <a:xfrm>
            <a:off x="6934200" y="12192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1447800" y="2819400"/>
            <a:ext cx="7543800" cy="3429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6" name="Picture 45" descr="Screen shot 2011-10-14 at 7.08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701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4419600" y="6435725"/>
            <a:ext cx="4343400" cy="346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FF00"/>
                </a:solidFill>
              </a:rPr>
              <a:t>Ramirez J et al. </a:t>
            </a:r>
            <a:r>
              <a:rPr lang="en-US" sz="1600" b="1" i="1" dirty="0" err="1">
                <a:solidFill>
                  <a:srgbClr val="FFFF00"/>
                </a:solidFill>
              </a:rPr>
              <a:t>Clin</a:t>
            </a:r>
            <a:r>
              <a:rPr lang="en-US" sz="1600" b="1" i="1" dirty="0">
                <a:solidFill>
                  <a:srgbClr val="FFFF00"/>
                </a:solidFill>
              </a:rPr>
              <a:t> </a:t>
            </a:r>
            <a:r>
              <a:rPr lang="en-US" sz="1600" b="1" i="1" dirty="0" err="1">
                <a:solidFill>
                  <a:srgbClr val="FFFF00"/>
                </a:solidFill>
              </a:rPr>
              <a:t>Infec</a:t>
            </a:r>
            <a:r>
              <a:rPr lang="en-US" sz="1600" b="1" i="1" dirty="0">
                <a:solidFill>
                  <a:srgbClr val="FFFF00"/>
                </a:solidFill>
              </a:rPr>
              <a:t> </a:t>
            </a:r>
            <a:r>
              <a:rPr lang="en-US" sz="1600" b="1" i="1" dirty="0" err="1">
                <a:solidFill>
                  <a:srgbClr val="FFFF00"/>
                </a:solidFill>
              </a:rPr>
              <a:t>Dises</a:t>
            </a:r>
            <a:r>
              <a:rPr lang="en-US" sz="1600" b="1" i="1" dirty="0">
                <a:solidFill>
                  <a:srgbClr val="FFFF00"/>
                </a:solidFill>
              </a:rPr>
              <a:t>.</a:t>
            </a:r>
            <a:r>
              <a:rPr lang="en-US" sz="1600" b="1" dirty="0">
                <a:solidFill>
                  <a:srgbClr val="FFFF00"/>
                </a:solidFill>
              </a:rPr>
              <a:t> 2008;47:182-7 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7162800" y="1343561"/>
            <a:ext cx="1063187" cy="1323439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Failure: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AMI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344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dirty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2" name="AutoShape 41"/>
          <p:cNvSpPr>
            <a:spLocks/>
          </p:cNvSpPr>
          <p:nvPr/>
        </p:nvSpPr>
        <p:spPr bwMode="auto">
          <a:xfrm>
            <a:off x="6934200" y="12192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4419600" y="6435725"/>
            <a:ext cx="4343400" cy="346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FFFF00"/>
                </a:solidFill>
              </a:rPr>
              <a:t>Ramirez J et al. </a:t>
            </a:r>
            <a:r>
              <a:rPr lang="en-US" sz="1600" b="1" i="1" dirty="0" err="1">
                <a:solidFill>
                  <a:srgbClr val="FFFF00"/>
                </a:solidFill>
              </a:rPr>
              <a:t>Clin</a:t>
            </a:r>
            <a:r>
              <a:rPr lang="en-US" sz="1600" b="1" i="1" dirty="0">
                <a:solidFill>
                  <a:srgbClr val="FFFF00"/>
                </a:solidFill>
              </a:rPr>
              <a:t> </a:t>
            </a:r>
            <a:r>
              <a:rPr lang="en-US" sz="1600" b="1" i="1" dirty="0" err="1">
                <a:solidFill>
                  <a:srgbClr val="FFFF00"/>
                </a:solidFill>
              </a:rPr>
              <a:t>Infec</a:t>
            </a:r>
            <a:r>
              <a:rPr lang="en-US" sz="1600" b="1" i="1" dirty="0">
                <a:solidFill>
                  <a:srgbClr val="FFFF00"/>
                </a:solidFill>
              </a:rPr>
              <a:t> </a:t>
            </a:r>
            <a:r>
              <a:rPr lang="en-US" sz="1600" b="1" i="1" dirty="0" err="1">
                <a:solidFill>
                  <a:srgbClr val="FFFF00"/>
                </a:solidFill>
              </a:rPr>
              <a:t>Dises</a:t>
            </a:r>
            <a:r>
              <a:rPr lang="en-US" sz="1600" b="1" i="1" dirty="0">
                <a:solidFill>
                  <a:srgbClr val="FFFF00"/>
                </a:solidFill>
              </a:rPr>
              <a:t>.</a:t>
            </a:r>
            <a:r>
              <a:rPr lang="en-US" sz="1600" b="1" dirty="0">
                <a:solidFill>
                  <a:srgbClr val="FFFF00"/>
                </a:solidFill>
              </a:rPr>
              <a:t> 2008;47:182-7 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7162800" y="1343561"/>
            <a:ext cx="1063187" cy="1323439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Failure: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AMI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1447800" y="2133600"/>
            <a:ext cx="6553200" cy="41148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4102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2" name="AutoShape 41"/>
          <p:cNvSpPr>
            <a:spLocks/>
          </p:cNvSpPr>
          <p:nvPr/>
        </p:nvSpPr>
        <p:spPr bwMode="auto">
          <a:xfrm>
            <a:off x="6934200" y="12192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1447800" y="2819400"/>
            <a:ext cx="7543800" cy="3810000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8" name="Picture 81" descr="Screen Shot 2013-04-09 at 8.4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895600"/>
            <a:ext cx="60086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Screen Shot 2013-04-09 at 8.44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2" y="5257800"/>
            <a:ext cx="6770688" cy="9366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84" descr="Screen Shot 2013-04-09 at 8.44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96025"/>
            <a:ext cx="3386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7162800" y="1343561"/>
            <a:ext cx="1063187" cy="1323439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Clinical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Failure: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AMI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967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7162800" y="1143000"/>
            <a:ext cx="1295400" cy="1631216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Clinical Failure: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Males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vs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Females</a:t>
            </a:r>
          </a:p>
        </p:txBody>
      </p:sp>
      <p:sp>
        <p:nvSpPr>
          <p:cNvPr id="42" name="AutoShape 41"/>
          <p:cNvSpPr>
            <a:spLocks/>
          </p:cNvSpPr>
          <p:nvPr/>
        </p:nvSpPr>
        <p:spPr bwMode="auto">
          <a:xfrm>
            <a:off x="6934200" y="12192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76400" y="1295400"/>
            <a:ext cx="5257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7162800" y="1143000"/>
            <a:ext cx="1295400" cy="1631216"/>
          </a:xfrm>
          <a:prstGeom prst="rect">
            <a:avLst/>
          </a:prstGeom>
          <a:solidFill>
            <a:srgbClr val="0000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Clinical Failure: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Males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vs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Females</a:t>
            </a:r>
          </a:p>
        </p:txBody>
      </p:sp>
      <p:sp>
        <p:nvSpPr>
          <p:cNvPr id="42" name="AutoShape 41"/>
          <p:cNvSpPr>
            <a:spLocks/>
          </p:cNvSpPr>
          <p:nvPr/>
        </p:nvSpPr>
        <p:spPr bwMode="auto">
          <a:xfrm>
            <a:off x="6934200" y="1219200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ounded Rectangle 43"/>
          <p:cNvSpPr/>
          <p:nvPr/>
        </p:nvSpPr>
        <p:spPr bwMode="auto">
          <a:xfrm>
            <a:off x="1143000" y="4267200"/>
            <a:ext cx="6477000" cy="2362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143000" y="1752600"/>
            <a:ext cx="6477000" cy="25146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8" name="Picture 9" descr="Screen Shot 2013-03-03 at 12.0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5867400" cy="22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 descr="Screen Shot 2013-03-03 at 12.01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1800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 descr="Screen Shot 2013-03-03 at 11.24.3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962400"/>
            <a:ext cx="2146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6400800" y="2819400"/>
            <a:ext cx="2590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6400800" y="2819400"/>
            <a:ext cx="2590800" cy="14478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447800" y="2667000"/>
            <a:ext cx="5105400" cy="19050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600200" y="4038600"/>
            <a:ext cx="4724400" cy="381000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CAP due to Mycobacterium tuberculosis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598612" y="2867024"/>
            <a:ext cx="4725987" cy="369332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CAP complicated with empyema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600200" y="3316069"/>
            <a:ext cx="4724400" cy="646331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CAP associated with deterioration of </a:t>
            </a:r>
          </a:p>
          <a:p>
            <a:pPr algn="l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preexisting medical conditions (COPD, CHF) </a:t>
            </a:r>
          </a:p>
        </p:txBody>
      </p:sp>
    </p:spTree>
    <p:extLst>
      <p:ext uri="{BB962C8B-B14F-4D97-AF65-F5344CB8AC3E}">
        <p14:creationId xmlns:p14="http://schemas.microsoft.com/office/powerpoint/2010/main" val="34349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ChangeArrowheads="1"/>
          </p:cNvSpPr>
          <p:nvPr/>
        </p:nvSpPr>
        <p:spPr bwMode="auto">
          <a:xfrm>
            <a:off x="381000" y="1093788"/>
            <a:ext cx="8382000" cy="5486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3" name="Rectangle 3"/>
          <p:cNvSpPr>
            <a:spLocks noChangeArrowheads="1"/>
          </p:cNvSpPr>
          <p:nvPr/>
        </p:nvSpPr>
        <p:spPr bwMode="auto">
          <a:xfrm>
            <a:off x="533400" y="1169988"/>
            <a:ext cx="8077200" cy="5257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4" name="Freeform 4"/>
          <p:cNvSpPr>
            <a:spLocks/>
          </p:cNvSpPr>
          <p:nvPr/>
        </p:nvSpPr>
        <p:spPr bwMode="auto">
          <a:xfrm>
            <a:off x="1803400" y="1338263"/>
            <a:ext cx="5410200" cy="4076700"/>
          </a:xfrm>
          <a:custGeom>
            <a:avLst/>
            <a:gdLst>
              <a:gd name="T0" fmla="*/ 3024 w 3408"/>
              <a:gd name="T1" fmla="*/ 0 h 2568"/>
              <a:gd name="T2" fmla="*/ 2016 w 3408"/>
              <a:gd name="T3" fmla="*/ 528 h 2568"/>
              <a:gd name="T4" fmla="*/ 960 w 3408"/>
              <a:gd name="T5" fmla="*/ 192 h 2568"/>
              <a:gd name="T6" fmla="*/ 48 w 3408"/>
              <a:gd name="T7" fmla="*/ 1056 h 2568"/>
              <a:gd name="T8" fmla="*/ 672 w 3408"/>
              <a:gd name="T9" fmla="*/ 2160 h 2568"/>
              <a:gd name="T10" fmla="*/ 2352 w 3408"/>
              <a:gd name="T11" fmla="*/ 2496 h 2568"/>
              <a:gd name="T12" fmla="*/ 3216 w 3408"/>
              <a:gd name="T13" fmla="*/ 1728 h 2568"/>
              <a:gd name="T14" fmla="*/ 2832 w 3408"/>
              <a:gd name="T15" fmla="*/ 1104 h 2568"/>
              <a:gd name="T16" fmla="*/ 3408 w 3408"/>
              <a:gd name="T17" fmla="*/ 624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2568">
                <a:moveTo>
                  <a:pt x="3024" y="0"/>
                </a:moveTo>
                <a:cubicBezTo>
                  <a:pt x="2692" y="248"/>
                  <a:pt x="2360" y="496"/>
                  <a:pt x="2016" y="528"/>
                </a:cubicBezTo>
                <a:cubicBezTo>
                  <a:pt x="1672" y="560"/>
                  <a:pt x="1288" y="104"/>
                  <a:pt x="960" y="192"/>
                </a:cubicBezTo>
                <a:cubicBezTo>
                  <a:pt x="632" y="280"/>
                  <a:pt x="96" y="728"/>
                  <a:pt x="48" y="1056"/>
                </a:cubicBezTo>
                <a:cubicBezTo>
                  <a:pt x="0" y="1384"/>
                  <a:pt x="288" y="1920"/>
                  <a:pt x="672" y="2160"/>
                </a:cubicBezTo>
                <a:cubicBezTo>
                  <a:pt x="1056" y="2400"/>
                  <a:pt x="1928" y="2568"/>
                  <a:pt x="2352" y="2496"/>
                </a:cubicBezTo>
                <a:cubicBezTo>
                  <a:pt x="2776" y="2424"/>
                  <a:pt x="3136" y="1960"/>
                  <a:pt x="3216" y="1728"/>
                </a:cubicBezTo>
                <a:cubicBezTo>
                  <a:pt x="3296" y="1496"/>
                  <a:pt x="2800" y="1288"/>
                  <a:pt x="2832" y="1104"/>
                </a:cubicBezTo>
                <a:cubicBezTo>
                  <a:pt x="2864" y="920"/>
                  <a:pt x="3136" y="772"/>
                  <a:pt x="3408" y="624"/>
                </a:cubicBezTo>
              </a:path>
            </a:pathLst>
          </a:custGeom>
          <a:solidFill>
            <a:srgbClr val="66FF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5" name="Freeform 5"/>
          <p:cNvSpPr>
            <a:spLocks/>
          </p:cNvSpPr>
          <p:nvPr/>
        </p:nvSpPr>
        <p:spPr bwMode="auto">
          <a:xfrm>
            <a:off x="431800" y="3700463"/>
            <a:ext cx="7950200" cy="2755900"/>
          </a:xfrm>
          <a:custGeom>
            <a:avLst/>
            <a:gdLst>
              <a:gd name="T0" fmla="*/ 5008 w 5008"/>
              <a:gd name="T1" fmla="*/ 200 h 1736"/>
              <a:gd name="T2" fmla="*/ 4480 w 5008"/>
              <a:gd name="T3" fmla="*/ 152 h 1736"/>
              <a:gd name="T4" fmla="*/ 3424 w 5008"/>
              <a:gd name="T5" fmla="*/ 1112 h 1736"/>
              <a:gd name="T6" fmla="*/ 1696 w 5008"/>
              <a:gd name="T7" fmla="*/ 872 h 1736"/>
              <a:gd name="T8" fmla="*/ 496 w 5008"/>
              <a:gd name="T9" fmla="*/ 152 h 1736"/>
              <a:gd name="T10" fmla="*/ 352 w 5008"/>
              <a:gd name="T11" fmla="*/ 872 h 1736"/>
              <a:gd name="T12" fmla="*/ 2608 w 5008"/>
              <a:gd name="T13" fmla="*/ 1688 h 1736"/>
              <a:gd name="T14" fmla="*/ 4336 w 5008"/>
              <a:gd name="T15" fmla="*/ 1160 h 1736"/>
              <a:gd name="T16" fmla="*/ 4864 w 5008"/>
              <a:gd name="T17" fmla="*/ 824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8" h="1736">
                <a:moveTo>
                  <a:pt x="5008" y="200"/>
                </a:moveTo>
                <a:cubicBezTo>
                  <a:pt x="4876" y="100"/>
                  <a:pt x="4744" y="0"/>
                  <a:pt x="4480" y="152"/>
                </a:cubicBezTo>
                <a:cubicBezTo>
                  <a:pt x="4216" y="304"/>
                  <a:pt x="3888" y="992"/>
                  <a:pt x="3424" y="1112"/>
                </a:cubicBezTo>
                <a:cubicBezTo>
                  <a:pt x="2960" y="1232"/>
                  <a:pt x="2184" y="1032"/>
                  <a:pt x="1696" y="872"/>
                </a:cubicBezTo>
                <a:cubicBezTo>
                  <a:pt x="1208" y="712"/>
                  <a:pt x="720" y="152"/>
                  <a:pt x="496" y="152"/>
                </a:cubicBezTo>
                <a:cubicBezTo>
                  <a:pt x="272" y="152"/>
                  <a:pt x="0" y="616"/>
                  <a:pt x="352" y="872"/>
                </a:cubicBezTo>
                <a:cubicBezTo>
                  <a:pt x="704" y="1128"/>
                  <a:pt x="1944" y="1640"/>
                  <a:pt x="2608" y="1688"/>
                </a:cubicBezTo>
                <a:cubicBezTo>
                  <a:pt x="3272" y="1736"/>
                  <a:pt x="3960" y="1304"/>
                  <a:pt x="4336" y="1160"/>
                </a:cubicBezTo>
                <a:cubicBezTo>
                  <a:pt x="4712" y="1016"/>
                  <a:pt x="4776" y="880"/>
                  <a:pt x="4864" y="824"/>
                </a:cubicBezTo>
              </a:path>
            </a:pathLst>
          </a:custGeom>
          <a:solidFill>
            <a:srgbClr val="3399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6" name="Freeform 6"/>
          <p:cNvSpPr>
            <a:spLocks/>
          </p:cNvSpPr>
          <p:nvPr/>
        </p:nvSpPr>
        <p:spPr bwMode="auto">
          <a:xfrm>
            <a:off x="1117600" y="4538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7" name="Freeform 7"/>
          <p:cNvSpPr>
            <a:spLocks/>
          </p:cNvSpPr>
          <p:nvPr/>
        </p:nvSpPr>
        <p:spPr bwMode="auto">
          <a:xfrm>
            <a:off x="3175000" y="5300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8" name="Freeform 8"/>
          <p:cNvSpPr>
            <a:spLocks/>
          </p:cNvSpPr>
          <p:nvPr/>
        </p:nvSpPr>
        <p:spPr bwMode="auto">
          <a:xfrm>
            <a:off x="7366000" y="40052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9" name="Freeform 9"/>
          <p:cNvSpPr>
            <a:spLocks/>
          </p:cNvSpPr>
          <p:nvPr/>
        </p:nvSpPr>
        <p:spPr bwMode="auto">
          <a:xfrm>
            <a:off x="7473950" y="4157663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0" name="Freeform 10"/>
          <p:cNvSpPr>
            <a:spLocks/>
          </p:cNvSpPr>
          <p:nvPr/>
        </p:nvSpPr>
        <p:spPr bwMode="auto">
          <a:xfrm>
            <a:off x="2260600" y="49958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1" name="Freeform 11"/>
          <p:cNvSpPr>
            <a:spLocks/>
          </p:cNvSpPr>
          <p:nvPr/>
        </p:nvSpPr>
        <p:spPr bwMode="auto">
          <a:xfrm>
            <a:off x="4991100" y="56054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2" name="Freeform 12"/>
          <p:cNvSpPr>
            <a:spLocks/>
          </p:cNvSpPr>
          <p:nvPr/>
        </p:nvSpPr>
        <p:spPr bwMode="auto">
          <a:xfrm rot="-19323442">
            <a:off x="876300" y="41576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3" name="Freeform 13"/>
          <p:cNvSpPr>
            <a:spLocks/>
          </p:cNvSpPr>
          <p:nvPr/>
        </p:nvSpPr>
        <p:spPr bwMode="auto">
          <a:xfrm rot="-2023083">
            <a:off x="6223000" y="50212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4" name="Freeform 14"/>
          <p:cNvSpPr>
            <a:spLocks/>
          </p:cNvSpPr>
          <p:nvPr/>
        </p:nvSpPr>
        <p:spPr bwMode="auto">
          <a:xfrm>
            <a:off x="2252663" y="5145088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5" name="Freeform 15"/>
          <p:cNvSpPr>
            <a:spLocks/>
          </p:cNvSpPr>
          <p:nvPr/>
        </p:nvSpPr>
        <p:spPr bwMode="auto">
          <a:xfrm>
            <a:off x="4165600" y="56054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6" name="Freeform 16"/>
          <p:cNvSpPr>
            <a:spLocks/>
          </p:cNvSpPr>
          <p:nvPr/>
        </p:nvSpPr>
        <p:spPr bwMode="auto">
          <a:xfrm rot="-3711582">
            <a:off x="4229894" y="5834857"/>
            <a:ext cx="406400" cy="252412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7" name="Freeform 17"/>
          <p:cNvSpPr>
            <a:spLocks/>
          </p:cNvSpPr>
          <p:nvPr/>
        </p:nvSpPr>
        <p:spPr bwMode="auto">
          <a:xfrm rot="-1490885">
            <a:off x="2184400" y="2671763"/>
            <a:ext cx="1435100" cy="2171700"/>
          </a:xfrm>
          <a:custGeom>
            <a:avLst/>
            <a:gdLst>
              <a:gd name="T0" fmla="*/ 600 w 904"/>
              <a:gd name="T1" fmla="*/ 336 h 1368"/>
              <a:gd name="T2" fmla="*/ 456 w 904"/>
              <a:gd name="T3" fmla="*/ 96 h 1368"/>
              <a:gd name="T4" fmla="*/ 168 w 904"/>
              <a:gd name="T5" fmla="*/ 48 h 1368"/>
              <a:gd name="T6" fmla="*/ 24 w 904"/>
              <a:gd name="T7" fmla="*/ 384 h 1368"/>
              <a:gd name="T8" fmla="*/ 312 w 904"/>
              <a:gd name="T9" fmla="*/ 1104 h 1368"/>
              <a:gd name="T10" fmla="*/ 696 w 904"/>
              <a:gd name="T11" fmla="*/ 1344 h 1368"/>
              <a:gd name="T12" fmla="*/ 888 w 904"/>
              <a:gd name="T13" fmla="*/ 960 h 1368"/>
              <a:gd name="T14" fmla="*/ 600 w 904"/>
              <a:gd name="T15" fmla="*/ 336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4" h="1368">
                <a:moveTo>
                  <a:pt x="600" y="336"/>
                </a:moveTo>
                <a:cubicBezTo>
                  <a:pt x="528" y="192"/>
                  <a:pt x="528" y="144"/>
                  <a:pt x="456" y="96"/>
                </a:cubicBezTo>
                <a:cubicBezTo>
                  <a:pt x="384" y="48"/>
                  <a:pt x="240" y="0"/>
                  <a:pt x="168" y="48"/>
                </a:cubicBezTo>
                <a:cubicBezTo>
                  <a:pt x="96" y="96"/>
                  <a:pt x="0" y="208"/>
                  <a:pt x="24" y="384"/>
                </a:cubicBezTo>
                <a:cubicBezTo>
                  <a:pt x="48" y="560"/>
                  <a:pt x="200" y="944"/>
                  <a:pt x="312" y="1104"/>
                </a:cubicBezTo>
                <a:cubicBezTo>
                  <a:pt x="424" y="1264"/>
                  <a:pt x="600" y="1368"/>
                  <a:pt x="696" y="1344"/>
                </a:cubicBezTo>
                <a:cubicBezTo>
                  <a:pt x="792" y="1320"/>
                  <a:pt x="904" y="1128"/>
                  <a:pt x="888" y="960"/>
                </a:cubicBezTo>
                <a:cubicBezTo>
                  <a:pt x="872" y="792"/>
                  <a:pt x="672" y="480"/>
                  <a:pt x="600" y="336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8" name="Freeform 18"/>
          <p:cNvSpPr>
            <a:spLocks/>
          </p:cNvSpPr>
          <p:nvPr/>
        </p:nvSpPr>
        <p:spPr bwMode="auto">
          <a:xfrm rot="-1492176">
            <a:off x="2844800" y="3751263"/>
            <a:ext cx="711200" cy="787400"/>
          </a:xfrm>
          <a:custGeom>
            <a:avLst/>
            <a:gdLst>
              <a:gd name="T0" fmla="*/ 400 w 448"/>
              <a:gd name="T1" fmla="*/ 400 h 496"/>
              <a:gd name="T2" fmla="*/ 448 w 448"/>
              <a:gd name="T3" fmla="*/ 208 h 496"/>
              <a:gd name="T4" fmla="*/ 400 w 448"/>
              <a:gd name="T5" fmla="*/ 64 h 496"/>
              <a:gd name="T6" fmla="*/ 160 w 448"/>
              <a:gd name="T7" fmla="*/ 16 h 496"/>
              <a:gd name="T8" fmla="*/ 16 w 448"/>
              <a:gd name="T9" fmla="*/ 160 h 496"/>
              <a:gd name="T10" fmla="*/ 256 w 448"/>
              <a:gd name="T11" fmla="*/ 448 h 496"/>
              <a:gd name="T12" fmla="*/ 400 w 448"/>
              <a:gd name="T13" fmla="*/ 4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496">
                <a:moveTo>
                  <a:pt x="400" y="400"/>
                </a:moveTo>
                <a:cubicBezTo>
                  <a:pt x="432" y="360"/>
                  <a:pt x="448" y="264"/>
                  <a:pt x="448" y="208"/>
                </a:cubicBezTo>
                <a:cubicBezTo>
                  <a:pt x="448" y="152"/>
                  <a:pt x="448" y="96"/>
                  <a:pt x="400" y="64"/>
                </a:cubicBezTo>
                <a:cubicBezTo>
                  <a:pt x="352" y="32"/>
                  <a:pt x="224" y="0"/>
                  <a:pt x="160" y="16"/>
                </a:cubicBezTo>
                <a:cubicBezTo>
                  <a:pt x="96" y="32"/>
                  <a:pt x="0" y="88"/>
                  <a:pt x="16" y="160"/>
                </a:cubicBezTo>
                <a:cubicBezTo>
                  <a:pt x="32" y="232"/>
                  <a:pt x="200" y="400"/>
                  <a:pt x="256" y="448"/>
                </a:cubicBezTo>
                <a:cubicBezTo>
                  <a:pt x="312" y="496"/>
                  <a:pt x="368" y="440"/>
                  <a:pt x="400" y="4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9" name="Freeform 19"/>
          <p:cNvSpPr>
            <a:spLocks/>
          </p:cNvSpPr>
          <p:nvPr/>
        </p:nvSpPr>
        <p:spPr bwMode="auto">
          <a:xfrm rot="-1488641">
            <a:off x="2679700" y="3227388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0" name="Freeform 20"/>
          <p:cNvSpPr>
            <a:spLocks/>
          </p:cNvSpPr>
          <p:nvPr/>
        </p:nvSpPr>
        <p:spPr bwMode="auto">
          <a:xfrm>
            <a:off x="1270000" y="4767263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1" name="Freeform 21"/>
          <p:cNvSpPr>
            <a:spLocks/>
          </p:cNvSpPr>
          <p:nvPr/>
        </p:nvSpPr>
        <p:spPr bwMode="auto">
          <a:xfrm>
            <a:off x="3251200" y="5453063"/>
            <a:ext cx="469900" cy="330200"/>
          </a:xfrm>
          <a:custGeom>
            <a:avLst/>
            <a:gdLst>
              <a:gd name="T0" fmla="*/ 96 w 296"/>
              <a:gd name="T1" fmla="*/ 64 h 208"/>
              <a:gd name="T2" fmla="*/ 0 w 296"/>
              <a:gd name="T3" fmla="*/ 112 h 208"/>
              <a:gd name="T4" fmla="*/ 96 w 296"/>
              <a:gd name="T5" fmla="*/ 208 h 208"/>
              <a:gd name="T6" fmla="*/ 192 w 296"/>
              <a:gd name="T7" fmla="*/ 112 h 208"/>
              <a:gd name="T8" fmla="*/ 288 w 296"/>
              <a:gd name="T9" fmla="*/ 112 h 208"/>
              <a:gd name="T10" fmla="*/ 240 w 296"/>
              <a:gd name="T11" fmla="*/ 16 h 208"/>
              <a:gd name="T12" fmla="*/ 96 w 296"/>
              <a:gd name="T1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208">
                <a:moveTo>
                  <a:pt x="96" y="64"/>
                </a:moveTo>
                <a:cubicBezTo>
                  <a:pt x="56" y="80"/>
                  <a:pt x="0" y="88"/>
                  <a:pt x="0" y="112"/>
                </a:cubicBezTo>
                <a:cubicBezTo>
                  <a:pt x="0" y="136"/>
                  <a:pt x="64" y="208"/>
                  <a:pt x="96" y="208"/>
                </a:cubicBezTo>
                <a:cubicBezTo>
                  <a:pt x="128" y="208"/>
                  <a:pt x="160" y="128"/>
                  <a:pt x="192" y="112"/>
                </a:cubicBezTo>
                <a:cubicBezTo>
                  <a:pt x="224" y="96"/>
                  <a:pt x="280" y="128"/>
                  <a:pt x="288" y="112"/>
                </a:cubicBezTo>
                <a:cubicBezTo>
                  <a:pt x="296" y="96"/>
                  <a:pt x="264" y="32"/>
                  <a:pt x="240" y="16"/>
                </a:cubicBezTo>
                <a:cubicBezTo>
                  <a:pt x="216" y="0"/>
                  <a:pt x="136" y="48"/>
                  <a:pt x="96" y="6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2" name="Freeform 22"/>
          <p:cNvSpPr>
            <a:spLocks/>
          </p:cNvSpPr>
          <p:nvPr/>
        </p:nvSpPr>
        <p:spPr bwMode="auto">
          <a:xfrm rot="17443638">
            <a:off x="2070100" y="2944813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3" name="AutoShape 23"/>
          <p:cNvSpPr>
            <a:spLocks noChangeArrowheads="1"/>
          </p:cNvSpPr>
          <p:nvPr/>
        </p:nvSpPr>
        <p:spPr bwMode="auto">
          <a:xfrm rot="-18213959">
            <a:off x="1097756" y="2343944"/>
            <a:ext cx="1433513" cy="180975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4" name="Text Box 24"/>
          <p:cNvSpPr txBox="1">
            <a:spLocks noChangeArrowheads="1"/>
          </p:cNvSpPr>
          <p:nvPr/>
        </p:nvSpPr>
        <p:spPr bwMode="auto">
          <a:xfrm>
            <a:off x="647700" y="1779588"/>
            <a:ext cx="1562100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Alveolar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1894425" name="Text Box 25"/>
          <p:cNvSpPr txBox="1">
            <a:spLocks noChangeArrowheads="1"/>
          </p:cNvSpPr>
          <p:nvPr/>
        </p:nvSpPr>
        <p:spPr bwMode="auto">
          <a:xfrm>
            <a:off x="1695450" y="5857875"/>
            <a:ext cx="12223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Capillary</a:t>
            </a:r>
          </a:p>
        </p:txBody>
      </p:sp>
      <p:sp>
        <p:nvSpPr>
          <p:cNvPr id="1894431" name="Rectangle 31"/>
          <p:cNvSpPr>
            <a:spLocks noChangeArrowheads="1"/>
          </p:cNvSpPr>
          <p:nvPr/>
        </p:nvSpPr>
        <p:spPr bwMode="auto">
          <a:xfrm>
            <a:off x="609600" y="3760788"/>
            <a:ext cx="533400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2" name="Oval 32"/>
          <p:cNvSpPr>
            <a:spLocks noChangeArrowheads="1"/>
          </p:cNvSpPr>
          <p:nvPr/>
        </p:nvSpPr>
        <p:spPr bwMode="auto">
          <a:xfrm rot="23428835">
            <a:off x="6324600" y="1779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3" name="Oval 33"/>
          <p:cNvSpPr>
            <a:spLocks noChangeArrowheads="1"/>
          </p:cNvSpPr>
          <p:nvPr/>
        </p:nvSpPr>
        <p:spPr bwMode="auto">
          <a:xfrm rot="23428835">
            <a:off x="6400800" y="1703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4" name="Oval 34"/>
          <p:cNvSpPr>
            <a:spLocks noChangeArrowheads="1"/>
          </p:cNvSpPr>
          <p:nvPr/>
        </p:nvSpPr>
        <p:spPr bwMode="auto">
          <a:xfrm rot="23428835">
            <a:off x="3352800" y="2998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5" name="Oval 35"/>
          <p:cNvSpPr>
            <a:spLocks noChangeArrowheads="1"/>
          </p:cNvSpPr>
          <p:nvPr/>
        </p:nvSpPr>
        <p:spPr bwMode="auto">
          <a:xfrm rot="23428835">
            <a:off x="3276600" y="2922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6" name="Oval 36"/>
          <p:cNvSpPr>
            <a:spLocks noChangeArrowheads="1"/>
          </p:cNvSpPr>
          <p:nvPr/>
        </p:nvSpPr>
        <p:spPr bwMode="auto">
          <a:xfrm rot="23428835">
            <a:off x="27432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7" name="Oval 37"/>
          <p:cNvSpPr>
            <a:spLocks noChangeArrowheads="1"/>
          </p:cNvSpPr>
          <p:nvPr/>
        </p:nvSpPr>
        <p:spPr bwMode="auto">
          <a:xfrm rot="23428835">
            <a:off x="28956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8" name="Oval 38"/>
          <p:cNvSpPr>
            <a:spLocks noChangeArrowheads="1"/>
          </p:cNvSpPr>
          <p:nvPr/>
        </p:nvSpPr>
        <p:spPr bwMode="auto">
          <a:xfrm rot="23428835">
            <a:off x="2133600" y="3151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9" name="Oval 39"/>
          <p:cNvSpPr>
            <a:spLocks noChangeArrowheads="1"/>
          </p:cNvSpPr>
          <p:nvPr/>
        </p:nvSpPr>
        <p:spPr bwMode="auto">
          <a:xfrm rot="23428835">
            <a:off x="2209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0" name="Oval 40"/>
          <p:cNvSpPr>
            <a:spLocks noChangeArrowheads="1"/>
          </p:cNvSpPr>
          <p:nvPr/>
        </p:nvSpPr>
        <p:spPr bwMode="auto">
          <a:xfrm rot="23428835">
            <a:off x="57912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1" name="Oval 41"/>
          <p:cNvSpPr>
            <a:spLocks noChangeArrowheads="1"/>
          </p:cNvSpPr>
          <p:nvPr/>
        </p:nvSpPr>
        <p:spPr bwMode="auto">
          <a:xfrm rot="23428835">
            <a:off x="5638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2" name="Oval 42"/>
          <p:cNvSpPr>
            <a:spLocks noChangeArrowheads="1"/>
          </p:cNvSpPr>
          <p:nvPr/>
        </p:nvSpPr>
        <p:spPr bwMode="auto">
          <a:xfrm rot="23428835">
            <a:off x="35052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3" name="Oval 43"/>
          <p:cNvSpPr>
            <a:spLocks noChangeArrowheads="1"/>
          </p:cNvSpPr>
          <p:nvPr/>
        </p:nvSpPr>
        <p:spPr bwMode="auto">
          <a:xfrm rot="23428835">
            <a:off x="3581400" y="1855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4" name="Oval 44"/>
          <p:cNvSpPr>
            <a:spLocks noChangeArrowheads="1"/>
          </p:cNvSpPr>
          <p:nvPr/>
        </p:nvSpPr>
        <p:spPr bwMode="auto">
          <a:xfrm rot="23428835">
            <a:off x="4800600" y="3989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5" name="Oval 45"/>
          <p:cNvSpPr>
            <a:spLocks noChangeArrowheads="1"/>
          </p:cNvSpPr>
          <p:nvPr/>
        </p:nvSpPr>
        <p:spPr bwMode="auto">
          <a:xfrm rot="23428835">
            <a:off x="4724400" y="3913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6" name="Oval 46"/>
          <p:cNvSpPr>
            <a:spLocks noChangeArrowheads="1"/>
          </p:cNvSpPr>
          <p:nvPr/>
        </p:nvSpPr>
        <p:spPr bwMode="auto">
          <a:xfrm rot="23428835">
            <a:off x="4953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7" name="Oval 47"/>
          <p:cNvSpPr>
            <a:spLocks noChangeArrowheads="1"/>
          </p:cNvSpPr>
          <p:nvPr/>
        </p:nvSpPr>
        <p:spPr bwMode="auto">
          <a:xfrm rot="23428835">
            <a:off x="48768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8" name="Oval 48"/>
          <p:cNvSpPr>
            <a:spLocks noChangeArrowheads="1"/>
          </p:cNvSpPr>
          <p:nvPr/>
        </p:nvSpPr>
        <p:spPr bwMode="auto">
          <a:xfrm rot="23428835">
            <a:off x="55626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9" name="Oval 49"/>
          <p:cNvSpPr>
            <a:spLocks noChangeArrowheads="1"/>
          </p:cNvSpPr>
          <p:nvPr/>
        </p:nvSpPr>
        <p:spPr bwMode="auto">
          <a:xfrm rot="23428835">
            <a:off x="54102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0" name="Oval 50"/>
          <p:cNvSpPr>
            <a:spLocks noChangeArrowheads="1"/>
          </p:cNvSpPr>
          <p:nvPr/>
        </p:nvSpPr>
        <p:spPr bwMode="auto">
          <a:xfrm>
            <a:off x="3505200" y="4446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1" name="Oval 51"/>
          <p:cNvSpPr>
            <a:spLocks noChangeArrowheads="1"/>
          </p:cNvSpPr>
          <p:nvPr/>
        </p:nvSpPr>
        <p:spPr bwMode="auto">
          <a:xfrm>
            <a:off x="36576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2" name="Oval 52"/>
          <p:cNvSpPr>
            <a:spLocks noChangeArrowheads="1"/>
          </p:cNvSpPr>
          <p:nvPr/>
        </p:nvSpPr>
        <p:spPr bwMode="auto">
          <a:xfrm>
            <a:off x="37338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3" name="Oval 53"/>
          <p:cNvSpPr>
            <a:spLocks noChangeArrowheads="1"/>
          </p:cNvSpPr>
          <p:nvPr/>
        </p:nvSpPr>
        <p:spPr bwMode="auto">
          <a:xfrm>
            <a:off x="38862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4" name="Oval 54"/>
          <p:cNvSpPr>
            <a:spLocks noChangeArrowheads="1"/>
          </p:cNvSpPr>
          <p:nvPr/>
        </p:nvSpPr>
        <p:spPr bwMode="auto">
          <a:xfrm>
            <a:off x="3048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5" name="Oval 55"/>
          <p:cNvSpPr>
            <a:spLocks noChangeArrowheads="1"/>
          </p:cNvSpPr>
          <p:nvPr/>
        </p:nvSpPr>
        <p:spPr bwMode="auto">
          <a:xfrm>
            <a:off x="33528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6" name="Oval 56"/>
          <p:cNvSpPr>
            <a:spLocks noChangeArrowheads="1"/>
          </p:cNvSpPr>
          <p:nvPr/>
        </p:nvSpPr>
        <p:spPr bwMode="auto">
          <a:xfrm>
            <a:off x="32766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7" name="Oval 57"/>
          <p:cNvSpPr>
            <a:spLocks noChangeArrowheads="1"/>
          </p:cNvSpPr>
          <p:nvPr/>
        </p:nvSpPr>
        <p:spPr bwMode="auto">
          <a:xfrm>
            <a:off x="3429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8" name="Oval 58"/>
          <p:cNvSpPr>
            <a:spLocks noChangeArrowheads="1"/>
          </p:cNvSpPr>
          <p:nvPr/>
        </p:nvSpPr>
        <p:spPr bwMode="auto">
          <a:xfrm>
            <a:off x="2819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9" name="Oval 59"/>
          <p:cNvSpPr>
            <a:spLocks noChangeArrowheads="1"/>
          </p:cNvSpPr>
          <p:nvPr/>
        </p:nvSpPr>
        <p:spPr bwMode="auto">
          <a:xfrm>
            <a:off x="3048000" y="4903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0" name="Oval 60"/>
          <p:cNvSpPr>
            <a:spLocks noChangeArrowheads="1"/>
          </p:cNvSpPr>
          <p:nvPr/>
        </p:nvSpPr>
        <p:spPr bwMode="auto">
          <a:xfrm>
            <a:off x="36576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1" name="Oval 61"/>
          <p:cNvSpPr>
            <a:spLocks noChangeArrowheads="1"/>
          </p:cNvSpPr>
          <p:nvPr/>
        </p:nvSpPr>
        <p:spPr bwMode="auto">
          <a:xfrm>
            <a:off x="3352800" y="5208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2" name="Oval 62"/>
          <p:cNvSpPr>
            <a:spLocks noChangeArrowheads="1"/>
          </p:cNvSpPr>
          <p:nvPr/>
        </p:nvSpPr>
        <p:spPr bwMode="auto">
          <a:xfrm>
            <a:off x="26670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3" name="Oval 63"/>
          <p:cNvSpPr>
            <a:spLocks noChangeArrowheads="1"/>
          </p:cNvSpPr>
          <p:nvPr/>
        </p:nvSpPr>
        <p:spPr bwMode="auto">
          <a:xfrm>
            <a:off x="3124200" y="5284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4" name="Oval 64"/>
          <p:cNvSpPr>
            <a:spLocks noChangeArrowheads="1"/>
          </p:cNvSpPr>
          <p:nvPr/>
        </p:nvSpPr>
        <p:spPr bwMode="auto">
          <a:xfrm>
            <a:off x="2895600" y="5513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5" name="Oval 65"/>
          <p:cNvSpPr>
            <a:spLocks noChangeArrowheads="1"/>
          </p:cNvSpPr>
          <p:nvPr/>
        </p:nvSpPr>
        <p:spPr bwMode="auto">
          <a:xfrm>
            <a:off x="32766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6" name="Oval 66"/>
          <p:cNvSpPr>
            <a:spLocks noChangeArrowheads="1"/>
          </p:cNvSpPr>
          <p:nvPr/>
        </p:nvSpPr>
        <p:spPr bwMode="auto">
          <a:xfrm>
            <a:off x="28194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7" name="Oval 67"/>
          <p:cNvSpPr>
            <a:spLocks noChangeArrowheads="1"/>
          </p:cNvSpPr>
          <p:nvPr/>
        </p:nvSpPr>
        <p:spPr bwMode="auto">
          <a:xfrm>
            <a:off x="36576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8" name="Oval 68"/>
          <p:cNvSpPr>
            <a:spLocks noChangeArrowheads="1"/>
          </p:cNvSpPr>
          <p:nvPr/>
        </p:nvSpPr>
        <p:spPr bwMode="auto">
          <a:xfrm>
            <a:off x="29718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9" name="Oval 69"/>
          <p:cNvSpPr>
            <a:spLocks noChangeArrowheads="1"/>
          </p:cNvSpPr>
          <p:nvPr/>
        </p:nvSpPr>
        <p:spPr bwMode="auto">
          <a:xfrm>
            <a:off x="27432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0" name="Oval 70"/>
          <p:cNvSpPr>
            <a:spLocks noChangeArrowheads="1"/>
          </p:cNvSpPr>
          <p:nvPr/>
        </p:nvSpPr>
        <p:spPr bwMode="auto">
          <a:xfrm>
            <a:off x="2971800" y="5132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1" name="Oval 71"/>
          <p:cNvSpPr>
            <a:spLocks noChangeArrowheads="1"/>
          </p:cNvSpPr>
          <p:nvPr/>
        </p:nvSpPr>
        <p:spPr bwMode="auto">
          <a:xfrm>
            <a:off x="3581400" y="4675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2" name="Oval 72"/>
          <p:cNvSpPr>
            <a:spLocks noChangeArrowheads="1"/>
          </p:cNvSpPr>
          <p:nvPr/>
        </p:nvSpPr>
        <p:spPr bwMode="auto">
          <a:xfrm>
            <a:off x="31242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3" name="Oval 73"/>
          <p:cNvSpPr>
            <a:spLocks noChangeArrowheads="1"/>
          </p:cNvSpPr>
          <p:nvPr/>
        </p:nvSpPr>
        <p:spPr bwMode="auto">
          <a:xfrm>
            <a:off x="32004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4" name="Text Box 74"/>
          <p:cNvSpPr txBox="1">
            <a:spLocks noChangeArrowheads="1"/>
          </p:cNvSpPr>
          <p:nvPr/>
        </p:nvSpPr>
        <p:spPr bwMode="auto">
          <a:xfrm>
            <a:off x="1814513" y="6515100"/>
            <a:ext cx="710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rgbClr val="FFFF00"/>
                </a:solidFill>
              </a:rPr>
              <a:t>Ramirez J. </a:t>
            </a:r>
            <a:r>
              <a:rPr lang="en-US" sz="1600" i="1">
                <a:solidFill>
                  <a:srgbClr val="FFFF00"/>
                </a:solidFill>
              </a:rPr>
              <a:t>Community-Acquired Pneumonia</a:t>
            </a:r>
            <a:r>
              <a:rPr lang="en-US" sz="1600">
                <a:solidFill>
                  <a:srgbClr val="FFFF00"/>
                </a:solidFill>
              </a:rPr>
              <a:t>. Lippincott Williams &amp; Wilkins, 2003  </a:t>
            </a:r>
          </a:p>
        </p:txBody>
      </p:sp>
      <p:sp>
        <p:nvSpPr>
          <p:cNvPr id="1894476" name="Oval 76"/>
          <p:cNvSpPr>
            <a:spLocks noChangeArrowheads="1"/>
          </p:cNvSpPr>
          <p:nvPr/>
        </p:nvSpPr>
        <p:spPr bwMode="auto">
          <a:xfrm rot="23428835">
            <a:off x="3962400" y="4903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7" name="Oval 77"/>
          <p:cNvSpPr>
            <a:spLocks noChangeArrowheads="1"/>
          </p:cNvSpPr>
          <p:nvPr/>
        </p:nvSpPr>
        <p:spPr bwMode="auto">
          <a:xfrm rot="23428835">
            <a:off x="4038600" y="4827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8" name="Oval 78"/>
          <p:cNvSpPr>
            <a:spLocks noChangeArrowheads="1"/>
          </p:cNvSpPr>
          <p:nvPr/>
        </p:nvSpPr>
        <p:spPr bwMode="auto">
          <a:xfrm>
            <a:off x="3886200" y="5181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6" name="Oval 86"/>
          <p:cNvSpPr>
            <a:spLocks noChangeArrowheads="1"/>
          </p:cNvSpPr>
          <p:nvPr/>
        </p:nvSpPr>
        <p:spPr bwMode="auto">
          <a:xfrm rot="23428835">
            <a:off x="2819400" y="2971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7" name="AutoShape 87"/>
          <p:cNvSpPr>
            <a:spLocks noChangeArrowheads="1"/>
          </p:cNvSpPr>
          <p:nvPr/>
        </p:nvSpPr>
        <p:spPr bwMode="auto">
          <a:xfrm rot="13119588">
            <a:off x="2762250" y="2928938"/>
            <a:ext cx="239713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8" name="Text Box 88"/>
          <p:cNvSpPr txBox="1">
            <a:spLocks noChangeArrowheads="1"/>
          </p:cNvSpPr>
          <p:nvPr/>
        </p:nvSpPr>
        <p:spPr bwMode="auto">
          <a:xfrm>
            <a:off x="3886200" y="4165600"/>
            <a:ext cx="122555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Cytokines</a:t>
            </a:r>
          </a:p>
        </p:txBody>
      </p:sp>
      <p:sp>
        <p:nvSpPr>
          <p:cNvPr id="90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" name="Oval 52"/>
          <p:cNvSpPr>
            <a:spLocks noChangeArrowheads="1"/>
          </p:cNvSpPr>
          <p:nvPr/>
        </p:nvSpPr>
        <p:spPr bwMode="auto">
          <a:xfrm>
            <a:off x="3886200" y="4495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" name="Oval 52"/>
          <p:cNvSpPr>
            <a:spLocks noChangeArrowheads="1"/>
          </p:cNvSpPr>
          <p:nvPr/>
        </p:nvSpPr>
        <p:spPr bwMode="auto">
          <a:xfrm>
            <a:off x="39624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 Box 88"/>
          <p:cNvSpPr txBox="1">
            <a:spLocks noChangeArrowheads="1"/>
          </p:cNvSpPr>
          <p:nvPr/>
        </p:nvSpPr>
        <p:spPr bwMode="auto">
          <a:xfrm>
            <a:off x="2514600" y="1524000"/>
            <a:ext cx="38100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Generation of Cytokines</a:t>
            </a:r>
          </a:p>
        </p:txBody>
      </p:sp>
      <p:sp>
        <p:nvSpPr>
          <p:cNvPr id="98" name="AutoShape 26"/>
          <p:cNvSpPr>
            <a:spLocks noChangeArrowheads="1"/>
          </p:cNvSpPr>
          <p:nvPr/>
        </p:nvSpPr>
        <p:spPr bwMode="auto">
          <a:xfrm rot="5979683">
            <a:off x="7365206" y="3555207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7437438" y="2938463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107" name="Teardrop 106"/>
          <p:cNvSpPr/>
          <p:nvPr/>
        </p:nvSpPr>
        <p:spPr bwMode="auto">
          <a:xfrm rot="4635781">
            <a:off x="6992144" y="4964907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8153400" y="5486400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7315200" y="5943600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  <p:sp>
        <p:nvSpPr>
          <p:cNvPr id="110" name="Oval 32"/>
          <p:cNvSpPr>
            <a:spLocks noChangeArrowheads="1"/>
          </p:cNvSpPr>
          <p:nvPr/>
        </p:nvSpPr>
        <p:spPr bwMode="auto">
          <a:xfrm rot="1828835">
            <a:off x="3990975" y="25622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" name="Oval 33"/>
          <p:cNvSpPr>
            <a:spLocks noChangeArrowheads="1"/>
          </p:cNvSpPr>
          <p:nvPr/>
        </p:nvSpPr>
        <p:spPr bwMode="auto">
          <a:xfrm rot="1828835">
            <a:off x="4067175" y="24860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685800" y="1143000"/>
            <a:ext cx="7848600" cy="5257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965200" y="1219200"/>
            <a:ext cx="7051675" cy="48482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6675" name="Line 4"/>
          <p:cNvSpPr>
            <a:spLocks noChangeShapeType="1"/>
          </p:cNvSpPr>
          <p:nvPr/>
        </p:nvSpPr>
        <p:spPr bwMode="auto">
          <a:xfrm>
            <a:off x="1514475" y="12954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Line 5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Line 6"/>
          <p:cNvSpPr>
            <a:spLocks noChangeShapeType="1"/>
          </p:cNvSpPr>
          <p:nvPr/>
        </p:nvSpPr>
        <p:spPr bwMode="auto">
          <a:xfrm flipV="1">
            <a:off x="181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Line 7"/>
          <p:cNvSpPr>
            <a:spLocks noChangeShapeType="1"/>
          </p:cNvSpPr>
          <p:nvPr/>
        </p:nvSpPr>
        <p:spPr bwMode="auto">
          <a:xfrm flipV="1">
            <a:off x="334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8"/>
          <p:cNvSpPr>
            <a:spLocks noChangeShapeType="1"/>
          </p:cNvSpPr>
          <p:nvPr/>
        </p:nvSpPr>
        <p:spPr bwMode="auto">
          <a:xfrm flipV="1">
            <a:off x="4105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9"/>
          <p:cNvSpPr>
            <a:spLocks noChangeShapeType="1"/>
          </p:cNvSpPr>
          <p:nvPr/>
        </p:nvSpPr>
        <p:spPr bwMode="auto">
          <a:xfrm flipV="1">
            <a:off x="258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4867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1"/>
          <p:cNvSpPr>
            <a:spLocks noChangeShapeType="1"/>
          </p:cNvSpPr>
          <p:nvPr/>
        </p:nvSpPr>
        <p:spPr bwMode="auto">
          <a:xfrm flipV="1">
            <a:off x="5629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2"/>
          <p:cNvSpPr>
            <a:spLocks noChangeShapeType="1"/>
          </p:cNvSpPr>
          <p:nvPr/>
        </p:nvSpPr>
        <p:spPr bwMode="auto">
          <a:xfrm flipV="1">
            <a:off x="6391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Line 13"/>
          <p:cNvSpPr>
            <a:spLocks noChangeShapeType="1"/>
          </p:cNvSpPr>
          <p:nvPr/>
        </p:nvSpPr>
        <p:spPr bwMode="auto">
          <a:xfrm flipV="1">
            <a:off x="7153275" y="56388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Line 14"/>
          <p:cNvSpPr>
            <a:spLocks noChangeShapeType="1"/>
          </p:cNvSpPr>
          <p:nvPr/>
        </p:nvSpPr>
        <p:spPr bwMode="auto">
          <a:xfrm flipV="1">
            <a:off x="7162800" y="4267200"/>
            <a:ext cx="0" cy="12954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089" name="Text Box 17"/>
          <p:cNvSpPr txBox="1">
            <a:spLocks noChangeArrowheads="1"/>
          </p:cNvSpPr>
          <p:nvPr/>
        </p:nvSpPr>
        <p:spPr bwMode="auto">
          <a:xfrm>
            <a:off x="1835150" y="4318000"/>
            <a:ext cx="1974850" cy="1200150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090" name="Oval 18"/>
          <p:cNvSpPr>
            <a:spLocks noChangeArrowheads="1"/>
          </p:cNvSpPr>
          <p:nvPr/>
        </p:nvSpPr>
        <p:spPr bwMode="auto">
          <a:xfrm>
            <a:off x="3429000" y="46624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1</a:t>
            </a: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495800" y="4343400"/>
            <a:ext cx="220027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400" b="0" dirty="0" smtClean="0"/>
          </a:p>
        </p:txBody>
      </p:sp>
      <p:sp>
        <p:nvSpPr>
          <p:cNvPr id="1283092" name="Oval 20"/>
          <p:cNvSpPr>
            <a:spLocks noChangeArrowheads="1"/>
          </p:cNvSpPr>
          <p:nvPr/>
        </p:nvSpPr>
        <p:spPr bwMode="auto">
          <a:xfrm>
            <a:off x="6324600" y="4572000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2</a:t>
            </a:r>
          </a:p>
        </p:txBody>
      </p:sp>
      <p:sp>
        <p:nvSpPr>
          <p:cNvPr id="156690" name="Line 21"/>
          <p:cNvSpPr>
            <a:spLocks noChangeShapeType="1"/>
          </p:cNvSpPr>
          <p:nvPr/>
        </p:nvSpPr>
        <p:spPr bwMode="auto">
          <a:xfrm flipV="1">
            <a:off x="4105275" y="3886200"/>
            <a:ext cx="0" cy="1752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23"/>
          <p:cNvSpPr>
            <a:spLocks noChangeShapeType="1"/>
          </p:cNvSpPr>
          <p:nvPr/>
        </p:nvSpPr>
        <p:spPr bwMode="auto">
          <a:xfrm>
            <a:off x="1514475" y="5791200"/>
            <a:ext cx="6172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4"/>
          <p:cNvSpPr txBox="1">
            <a:spLocks noChangeArrowheads="1"/>
          </p:cNvSpPr>
          <p:nvPr/>
        </p:nvSpPr>
        <p:spPr bwMode="auto">
          <a:xfrm>
            <a:off x="7562850" y="5867400"/>
            <a:ext cx="66675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Days</a:t>
            </a:r>
            <a:endParaRPr lang="en-US" sz="1800" b="1"/>
          </a:p>
        </p:txBody>
      </p:sp>
      <p:sp>
        <p:nvSpPr>
          <p:cNvPr id="156693" name="Text Box 25"/>
          <p:cNvSpPr txBox="1">
            <a:spLocks noChangeArrowheads="1"/>
          </p:cNvSpPr>
          <p:nvPr/>
        </p:nvSpPr>
        <p:spPr bwMode="auto">
          <a:xfrm>
            <a:off x="1666875" y="5867400"/>
            <a:ext cx="564515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0         1           2          3          4          5          6          7</a:t>
            </a:r>
          </a:p>
        </p:txBody>
      </p:sp>
      <p:sp>
        <p:nvSpPr>
          <p:cNvPr id="156694" name="Text Box 26"/>
          <p:cNvSpPr txBox="1">
            <a:spLocks noChangeArrowheads="1"/>
          </p:cNvSpPr>
          <p:nvPr/>
        </p:nvSpPr>
        <p:spPr bwMode="auto">
          <a:xfrm rot="-5400000">
            <a:off x="66675" y="3422650"/>
            <a:ext cx="22129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Severity of Disease</a:t>
            </a:r>
            <a:endParaRPr lang="en-US" sz="2000"/>
          </a:p>
        </p:txBody>
      </p:sp>
      <p:sp>
        <p:nvSpPr>
          <p:cNvPr id="156695" name="Arc 27"/>
          <p:cNvSpPr>
            <a:spLocks/>
          </p:cNvSpPr>
          <p:nvPr/>
        </p:nvSpPr>
        <p:spPr bwMode="auto">
          <a:xfrm rot="16030137" flipV="1">
            <a:off x="2192337" y="3284538"/>
            <a:ext cx="1141413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Arc 28"/>
          <p:cNvSpPr>
            <a:spLocks/>
          </p:cNvSpPr>
          <p:nvPr/>
        </p:nvSpPr>
        <p:spPr bwMode="auto">
          <a:xfrm rot="16030137" flipV="1">
            <a:off x="4554538" y="3286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9"/>
          <p:cNvSpPr>
            <a:spLocks noChangeShapeType="1"/>
          </p:cNvSpPr>
          <p:nvPr/>
        </p:nvSpPr>
        <p:spPr bwMode="auto">
          <a:xfrm flipV="1">
            <a:off x="4105275" y="1676400"/>
            <a:ext cx="9525" cy="15240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2" name="Text Box 30"/>
          <p:cNvSpPr txBox="1">
            <a:spLocks noChangeArrowheads="1"/>
          </p:cNvSpPr>
          <p:nvPr/>
        </p:nvSpPr>
        <p:spPr bwMode="auto">
          <a:xfrm>
            <a:off x="1828801" y="1371600"/>
            <a:ext cx="1981199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Early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83103" name="Text Box 31"/>
          <p:cNvSpPr txBox="1">
            <a:spLocks noChangeArrowheads="1"/>
          </p:cNvSpPr>
          <p:nvPr/>
        </p:nvSpPr>
        <p:spPr bwMode="auto">
          <a:xfrm>
            <a:off x="6588125" y="2895600"/>
            <a:ext cx="21939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Nonresponding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Pneumonia</a:t>
            </a:r>
            <a:endParaRPr lang="en-US" sz="2400" b="0" smtClean="0"/>
          </a:p>
        </p:txBody>
      </p:sp>
      <p:sp>
        <p:nvSpPr>
          <p:cNvPr id="1283104" name="Text Box 32"/>
          <p:cNvSpPr txBox="1">
            <a:spLocks noChangeArrowheads="1"/>
          </p:cNvSpPr>
          <p:nvPr/>
        </p:nvSpPr>
        <p:spPr bwMode="auto">
          <a:xfrm>
            <a:off x="4495800" y="1371600"/>
            <a:ext cx="2181225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Late 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400" b="0" smtClean="0"/>
          </a:p>
        </p:txBody>
      </p:sp>
      <p:sp>
        <p:nvSpPr>
          <p:cNvPr id="156701" name="Arc 33"/>
          <p:cNvSpPr>
            <a:spLocks/>
          </p:cNvSpPr>
          <p:nvPr/>
        </p:nvSpPr>
        <p:spPr bwMode="auto">
          <a:xfrm rot="5569863">
            <a:off x="21923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6" name="Oval 34"/>
          <p:cNvSpPr>
            <a:spLocks noChangeArrowheads="1"/>
          </p:cNvSpPr>
          <p:nvPr/>
        </p:nvSpPr>
        <p:spPr bwMode="auto">
          <a:xfrm>
            <a:off x="3429000" y="1752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3</a:t>
            </a:r>
          </a:p>
        </p:txBody>
      </p:sp>
      <p:sp>
        <p:nvSpPr>
          <p:cNvPr id="1283107" name="Oval 35"/>
          <p:cNvSpPr>
            <a:spLocks noChangeArrowheads="1"/>
          </p:cNvSpPr>
          <p:nvPr/>
        </p:nvSpPr>
        <p:spPr bwMode="auto">
          <a:xfrm>
            <a:off x="6924675" y="32766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5</a:t>
            </a:r>
          </a:p>
        </p:txBody>
      </p:sp>
      <p:sp>
        <p:nvSpPr>
          <p:cNvPr id="156704" name="Line 36"/>
          <p:cNvSpPr>
            <a:spLocks noChangeShapeType="1"/>
          </p:cNvSpPr>
          <p:nvPr/>
        </p:nvSpPr>
        <p:spPr bwMode="auto">
          <a:xfrm>
            <a:off x="1895475" y="3505200"/>
            <a:ext cx="495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09" name="Oval 37"/>
          <p:cNvSpPr>
            <a:spLocks noChangeArrowheads="1"/>
          </p:cNvSpPr>
          <p:nvPr/>
        </p:nvSpPr>
        <p:spPr bwMode="auto">
          <a:xfrm>
            <a:off x="6324600" y="167640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4</a:t>
            </a:r>
          </a:p>
        </p:txBody>
      </p:sp>
      <p:sp>
        <p:nvSpPr>
          <p:cNvPr id="156706" name="Arc 38"/>
          <p:cNvSpPr>
            <a:spLocks/>
          </p:cNvSpPr>
          <p:nvPr/>
        </p:nvSpPr>
        <p:spPr bwMode="auto">
          <a:xfrm rot="5569863">
            <a:off x="4554538" y="2143125"/>
            <a:ext cx="1141412" cy="1582738"/>
          </a:xfrm>
          <a:custGeom>
            <a:avLst/>
            <a:gdLst>
              <a:gd name="T0" fmla="*/ 2147483647 w 21600"/>
              <a:gd name="T1" fmla="*/ 0 h 21593"/>
              <a:gd name="T2" fmla="*/ 2147483647 w 21600"/>
              <a:gd name="T3" fmla="*/ 2147483647 h 21593"/>
              <a:gd name="T4" fmla="*/ 0 w 21600"/>
              <a:gd name="T5" fmla="*/ 2147483647 h 21593"/>
              <a:gd name="T6" fmla="*/ 0 60000 65536"/>
              <a:gd name="T7" fmla="*/ 0 60000 65536"/>
              <a:gd name="T8" fmla="*/ 0 60000 65536"/>
              <a:gd name="T9" fmla="*/ 0 w 21600"/>
              <a:gd name="T10" fmla="*/ 0 h 21593"/>
              <a:gd name="T11" fmla="*/ 21600 w 21600"/>
              <a:gd name="T12" fmla="*/ 21593 h 21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3" fill="none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</a:path>
              <a:path w="21600" h="21593" stroke="0" extrusionOk="0">
                <a:moveTo>
                  <a:pt x="556" y="0"/>
                </a:moveTo>
                <a:cubicBezTo>
                  <a:pt x="12265" y="302"/>
                  <a:pt x="21600" y="9880"/>
                  <a:pt x="21600" y="21593"/>
                </a:cubicBezTo>
                <a:lnTo>
                  <a:pt x="0" y="21593"/>
                </a:lnTo>
                <a:lnTo>
                  <a:pt x="556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1" name="Oval 39"/>
          <p:cNvSpPr>
            <a:spLocks noChangeArrowheads="1"/>
          </p:cNvSpPr>
          <p:nvPr/>
        </p:nvSpPr>
        <p:spPr bwMode="auto">
          <a:xfrm>
            <a:off x="3876675" y="3290888"/>
            <a:ext cx="381000" cy="4429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>
                <a:ea typeface="+mn-ea"/>
                <a:cs typeface="+mn-cs"/>
              </a:rPr>
              <a:t>B</a:t>
            </a:r>
          </a:p>
        </p:txBody>
      </p:sp>
      <p:sp>
        <p:nvSpPr>
          <p:cNvPr id="156708" name="Line 40"/>
          <p:cNvSpPr>
            <a:spLocks noChangeShapeType="1"/>
          </p:cNvSpPr>
          <p:nvPr/>
        </p:nvSpPr>
        <p:spPr bwMode="auto">
          <a:xfrm flipV="1">
            <a:off x="7162800" y="1600200"/>
            <a:ext cx="0" cy="12192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3113" name="Oval 41"/>
          <p:cNvSpPr>
            <a:spLocks noChangeArrowheads="1"/>
          </p:cNvSpPr>
          <p:nvPr/>
        </p:nvSpPr>
        <p:spPr bwMode="auto">
          <a:xfrm>
            <a:off x="1666875" y="3290888"/>
            <a:ext cx="381000" cy="44291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 dirty="0"/>
              <a:t>A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Outcomes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295400" y="3200400"/>
            <a:ext cx="914400" cy="685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100%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438400" y="2438400"/>
            <a:ext cx="7620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15%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438400" y="3886200"/>
            <a:ext cx="7620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5%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105400" y="3886200"/>
            <a:ext cx="7620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5%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105400" y="2438400"/>
            <a:ext cx="7620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5%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943600" y="3200400"/>
            <a:ext cx="7620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10%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1000" y="1447800"/>
            <a:ext cx="8229600" cy="4953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533400" y="1600200"/>
            <a:ext cx="7924800" cy="4572000"/>
          </a:xfrm>
          <a:prstGeom prst="rect">
            <a:avLst/>
          </a:prstGeom>
          <a:solidFill>
            <a:srgbClr val="FFCC99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9600" y="4800600"/>
            <a:ext cx="7696200" cy="990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13360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1.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Pathogenesis 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9158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2.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Early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038725"/>
            <a:ext cx="7391400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3.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Late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001000" cy="769441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41842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0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011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71019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71021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71022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5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7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1031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2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71034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/>
          </a:p>
        </p:txBody>
      </p:sp>
      <p:sp>
        <p:nvSpPr>
          <p:cNvPr id="171035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30" name="Isosceles Triangle 1"/>
          <p:cNvSpPr>
            <a:spLocks noChangeArrowheads="1"/>
          </p:cNvSpPr>
          <p:nvPr/>
        </p:nvSpPr>
        <p:spPr bwMode="auto">
          <a:xfrm rot="5400000">
            <a:off x="5181600" y="586740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59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73067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73068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73069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79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0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84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73087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38" name="Isosceles Triangle 1"/>
          <p:cNvSpPr>
            <a:spLocks noChangeArrowheads="1"/>
          </p:cNvSpPr>
          <p:nvPr/>
        </p:nvSpPr>
        <p:spPr bwMode="auto">
          <a:xfrm rot="5400000">
            <a:off x="5181600" y="586740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59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73067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73068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73069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79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0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84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73087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/>
          </a:p>
        </p:txBody>
      </p:sp>
      <p:sp>
        <p:nvSpPr>
          <p:cNvPr id="173089" name="Isosceles Triangle 1"/>
          <p:cNvSpPr>
            <a:spLocks noChangeArrowheads="1"/>
          </p:cNvSpPr>
          <p:nvPr/>
        </p:nvSpPr>
        <p:spPr bwMode="auto">
          <a:xfrm rot="5400000">
            <a:off x="5181600" y="586740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800"/>
          </a:p>
        </p:txBody>
      </p:sp>
      <p:sp>
        <p:nvSpPr>
          <p:cNvPr id="7" name="Rounded Rectangle 6"/>
          <p:cNvSpPr/>
          <p:nvPr/>
        </p:nvSpPr>
        <p:spPr bwMode="auto">
          <a:xfrm>
            <a:off x="5410200" y="2362200"/>
            <a:ext cx="3048000" cy="12954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defRPr/>
            </a:pPr>
            <a:endParaRPr lang="en-US" sz="240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5638800" y="2514600"/>
            <a:ext cx="2590800" cy="4572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a typeface="+mn-ea"/>
                <a:cs typeface="+mn-cs"/>
              </a:rPr>
              <a:t>Re-</a:t>
            </a:r>
            <a:r>
              <a:rPr lang="en-US" sz="2000" b="1" dirty="0" smtClean="0">
                <a:solidFill>
                  <a:srgbClr val="FFFFFF"/>
                </a:solidFill>
                <a:ea typeface="+mn-ea"/>
                <a:cs typeface="+mn-cs"/>
              </a:rPr>
              <a:t>hospitalization</a:t>
            </a:r>
          </a:p>
        </p:txBody>
      </p:sp>
      <p:sp>
        <p:nvSpPr>
          <p:cNvPr id="173104" name="AutoShape 36"/>
          <p:cNvSpPr>
            <a:spLocks noChangeArrowheads="1"/>
          </p:cNvSpPr>
          <p:nvPr/>
        </p:nvSpPr>
        <p:spPr bwMode="auto">
          <a:xfrm>
            <a:off x="5105400" y="28956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5638800" y="3048000"/>
            <a:ext cx="2590800" cy="4572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FFFFFF"/>
                </a:solidFill>
                <a:ea typeface="+mn-ea"/>
                <a:cs typeface="+mn-cs"/>
              </a:rPr>
              <a:t>Death 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 2         3          4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293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59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73067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73068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73069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812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2          3        4  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79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0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3084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73087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/>
          </a:p>
        </p:txBody>
      </p:sp>
      <p:sp>
        <p:nvSpPr>
          <p:cNvPr id="173089" name="Isosceles Triangle 1"/>
          <p:cNvSpPr>
            <a:spLocks noChangeArrowheads="1"/>
          </p:cNvSpPr>
          <p:nvPr/>
        </p:nvSpPr>
        <p:spPr bwMode="auto">
          <a:xfrm rot="5400000">
            <a:off x="5181600" y="586740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800"/>
          </a:p>
        </p:txBody>
      </p:sp>
      <p:sp>
        <p:nvSpPr>
          <p:cNvPr id="7" name="Rounded Rectangle 6"/>
          <p:cNvSpPr/>
          <p:nvPr/>
        </p:nvSpPr>
        <p:spPr bwMode="auto">
          <a:xfrm>
            <a:off x="5410200" y="2362200"/>
            <a:ext cx="3048000" cy="12954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defRPr/>
            </a:pPr>
            <a:endParaRPr lang="en-US" sz="240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5638800" y="2514600"/>
            <a:ext cx="2590800" cy="4572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a typeface="+mn-ea"/>
                <a:cs typeface="+mn-cs"/>
              </a:rPr>
              <a:t>Re-</a:t>
            </a:r>
            <a:r>
              <a:rPr lang="en-US" sz="2000" b="1" dirty="0" smtClean="0">
                <a:solidFill>
                  <a:srgbClr val="FFFFFF"/>
                </a:solidFill>
                <a:ea typeface="+mn-ea"/>
                <a:cs typeface="+mn-cs"/>
              </a:rPr>
              <a:t>hospitalization</a:t>
            </a:r>
          </a:p>
        </p:txBody>
      </p:sp>
      <p:sp>
        <p:nvSpPr>
          <p:cNvPr id="173104" name="AutoShape 36"/>
          <p:cNvSpPr>
            <a:spLocks noChangeArrowheads="1"/>
          </p:cNvSpPr>
          <p:nvPr/>
        </p:nvSpPr>
        <p:spPr bwMode="auto">
          <a:xfrm>
            <a:off x="5105400" y="28956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5638800" y="3048000"/>
            <a:ext cx="2590800" cy="4572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FFFFFF"/>
                </a:solidFill>
                <a:ea typeface="+mn-ea"/>
                <a:cs typeface="+mn-cs"/>
              </a:rPr>
              <a:t>Death </a:t>
            </a: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812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2          3        4   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57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Isosceles Triangle 1"/>
          <p:cNvSpPr>
            <a:spLocks noChangeArrowheads="1"/>
          </p:cNvSpPr>
          <p:nvPr/>
        </p:nvSpPr>
        <p:spPr bwMode="auto">
          <a:xfrm rot="5400000">
            <a:off x="5181600" y="5867400"/>
            <a:ext cx="304800" cy="152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800"/>
          </a:p>
        </p:txBody>
      </p:sp>
      <p:sp>
        <p:nvSpPr>
          <p:cNvPr id="59" name="TextBox 2"/>
          <p:cNvSpPr txBox="1">
            <a:spLocks noChangeArrowheads="1"/>
          </p:cNvSpPr>
          <p:nvPr/>
        </p:nvSpPr>
        <p:spPr bwMode="auto">
          <a:xfrm>
            <a:off x="5562600" y="3429000"/>
            <a:ext cx="2971800" cy="4000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AMI (+):  31%</a:t>
            </a:r>
          </a:p>
        </p:txBody>
      </p:sp>
      <p:sp>
        <p:nvSpPr>
          <p:cNvPr id="60" name="TextBox 50"/>
          <p:cNvSpPr txBox="1">
            <a:spLocks noChangeArrowheads="1"/>
          </p:cNvSpPr>
          <p:nvPr/>
        </p:nvSpPr>
        <p:spPr bwMode="auto">
          <a:xfrm>
            <a:off x="5562600" y="3867150"/>
            <a:ext cx="2971800" cy="400050"/>
          </a:xfrm>
          <a:prstGeom prst="rect">
            <a:avLst/>
          </a:prstGeom>
          <a:solidFill>
            <a:srgbClr val="1616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FFFF"/>
                </a:solidFill>
              </a:rPr>
              <a:t>AMI (-):  10%</a:t>
            </a:r>
          </a:p>
        </p:txBody>
      </p:sp>
      <p:sp>
        <p:nvSpPr>
          <p:cNvPr id="61" name="Rounded Rectangle 1"/>
          <p:cNvSpPr>
            <a:spLocks noChangeArrowheads="1"/>
          </p:cNvSpPr>
          <p:nvPr/>
        </p:nvSpPr>
        <p:spPr bwMode="auto">
          <a:xfrm>
            <a:off x="1676400" y="3352800"/>
            <a:ext cx="7315200" cy="335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3" descr="Screen Shot 2013-03-03 at 11.01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685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Screen Shot 2013-03-03 at 11.02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324600"/>
            <a:ext cx="2946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4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55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77163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77164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77166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9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0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1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2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3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7176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7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7181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2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77184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85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 b="1"/>
          </a:p>
        </p:txBody>
      </p:sp>
      <p:sp>
        <p:nvSpPr>
          <p:cNvPr id="50" name="Rounded Rectangle 49"/>
          <p:cNvSpPr/>
          <p:nvPr/>
        </p:nvSpPr>
        <p:spPr bwMode="auto">
          <a:xfrm>
            <a:off x="5562600" y="2057400"/>
            <a:ext cx="3429000" cy="432435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a typeface="+mn-ea"/>
              <a:cs typeface="+mn-cs"/>
            </a:endParaRPr>
          </a:p>
        </p:txBody>
      </p:sp>
      <p:pic>
        <p:nvPicPr>
          <p:cNvPr id="17718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062288" cy="2819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5715000" y="5080000"/>
            <a:ext cx="3062288" cy="1016000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Cure: Resolution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S&amp;S with resolution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pulmonary infiltrate</a:t>
            </a:r>
          </a:p>
        </p:txBody>
      </p:sp>
      <p:sp>
        <p:nvSpPr>
          <p:cNvPr id="177189" name="AutoShape 36"/>
          <p:cNvSpPr>
            <a:spLocks noChangeArrowheads="1"/>
          </p:cNvSpPr>
          <p:nvPr/>
        </p:nvSpPr>
        <p:spPr bwMode="auto">
          <a:xfrm>
            <a:off x="5181600" y="45720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298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299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83307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83308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83310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5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20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1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25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6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83328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29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 b="1"/>
          </a:p>
        </p:txBody>
      </p:sp>
      <p:sp>
        <p:nvSpPr>
          <p:cNvPr id="50" name="Rounded Rectangle 49"/>
          <p:cNvSpPr/>
          <p:nvPr/>
        </p:nvSpPr>
        <p:spPr bwMode="auto">
          <a:xfrm>
            <a:off x="5562600" y="2057400"/>
            <a:ext cx="3429000" cy="432435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a typeface="+mn-ea"/>
              <a:cs typeface="+mn-cs"/>
            </a:endParaRPr>
          </a:p>
        </p:txBody>
      </p:sp>
      <p:sp>
        <p:nvSpPr>
          <p:cNvPr id="183331" name="AutoShape 36"/>
          <p:cNvSpPr>
            <a:spLocks noChangeArrowheads="1"/>
          </p:cNvSpPr>
          <p:nvPr/>
        </p:nvSpPr>
        <p:spPr bwMode="auto">
          <a:xfrm>
            <a:off x="5181600" y="45720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6019800" y="4948238"/>
            <a:ext cx="2438400" cy="461962"/>
          </a:xfrm>
          <a:prstGeom prst="rect">
            <a:avLst/>
          </a:prstGeom>
          <a:solidFill>
            <a:srgbClr val="0000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(+) 624 </a:t>
            </a: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6019800" y="2740025"/>
            <a:ext cx="2438400" cy="460375"/>
          </a:xfrm>
          <a:prstGeom prst="rect">
            <a:avLst/>
          </a:prstGeom>
          <a:solidFill>
            <a:srgbClr val="0000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(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6,347</a:t>
            </a:r>
          </a:p>
        </p:txBody>
      </p:sp>
      <p:sp>
        <p:nvSpPr>
          <p:cNvPr id="183334" name="Up-Down Arrow 56"/>
          <p:cNvSpPr>
            <a:spLocks noChangeArrowheads="1"/>
          </p:cNvSpPr>
          <p:nvPr/>
        </p:nvSpPr>
        <p:spPr bwMode="auto">
          <a:xfrm>
            <a:off x="5943600" y="3276600"/>
            <a:ext cx="381000" cy="1600200"/>
          </a:xfrm>
          <a:prstGeom prst="upDownArrow">
            <a:avLst>
              <a:gd name="adj1" fmla="val 50000"/>
              <a:gd name="adj2" fmla="val 4999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6400800" y="3505200"/>
            <a:ext cx="2057400" cy="1200150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Term Survival: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years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6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47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3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85355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85356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85358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0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1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2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3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4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5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5368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9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5373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4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85376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77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 b="1"/>
          </a:p>
        </p:txBody>
      </p:sp>
      <p:sp>
        <p:nvSpPr>
          <p:cNvPr id="50" name="Rounded Rectangle 49"/>
          <p:cNvSpPr/>
          <p:nvPr/>
        </p:nvSpPr>
        <p:spPr bwMode="auto">
          <a:xfrm>
            <a:off x="2514600" y="2057400"/>
            <a:ext cx="6477000" cy="432435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a typeface="+mn-ea"/>
              <a:cs typeface="+mn-cs"/>
            </a:endParaRPr>
          </a:p>
        </p:txBody>
      </p:sp>
      <p:pic>
        <p:nvPicPr>
          <p:cNvPr id="185379" name="Picture 2" descr="Screen shot 2011-10-18 at 10.5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7912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87" name="Rectangle 1"/>
          <p:cNvSpPr>
            <a:spLocks noChangeArrowheads="1"/>
          </p:cNvSpPr>
          <p:nvPr/>
        </p:nvSpPr>
        <p:spPr bwMode="auto">
          <a:xfrm>
            <a:off x="3733800" y="2514600"/>
            <a:ext cx="4648200" cy="2819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4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95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6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7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8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87403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87404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87406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7416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7421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2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87424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 b="1"/>
          </a:p>
        </p:txBody>
      </p:sp>
      <p:sp>
        <p:nvSpPr>
          <p:cNvPr id="50" name="Rounded Rectangle 49"/>
          <p:cNvSpPr/>
          <p:nvPr/>
        </p:nvSpPr>
        <p:spPr bwMode="auto">
          <a:xfrm>
            <a:off x="2514600" y="2057400"/>
            <a:ext cx="6477000" cy="432435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a typeface="+mn-ea"/>
              <a:cs typeface="+mn-cs"/>
            </a:endParaRPr>
          </a:p>
        </p:txBody>
      </p:sp>
      <p:pic>
        <p:nvPicPr>
          <p:cNvPr id="187427" name="Picture 2" descr="Screen shot 2011-10-18 at 10.5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7912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6019800" y="3044825"/>
            <a:ext cx="2438400" cy="400050"/>
          </a:xfrm>
          <a:prstGeom prst="rect">
            <a:avLst/>
          </a:prstGeom>
          <a:solidFill>
            <a:srgbClr val="0000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(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6,347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6019800" y="4724400"/>
            <a:ext cx="2438400" cy="400050"/>
          </a:xfrm>
          <a:prstGeom prst="rect">
            <a:avLst/>
          </a:prstGeom>
          <a:solidFill>
            <a:srgbClr val="0000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(+) 624 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ChangeArrowheads="1"/>
          </p:cNvSpPr>
          <p:nvPr/>
        </p:nvSpPr>
        <p:spPr bwMode="auto">
          <a:xfrm>
            <a:off x="381000" y="1093788"/>
            <a:ext cx="8382000" cy="5486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3" name="Rectangle 3"/>
          <p:cNvSpPr>
            <a:spLocks noChangeArrowheads="1"/>
          </p:cNvSpPr>
          <p:nvPr/>
        </p:nvSpPr>
        <p:spPr bwMode="auto">
          <a:xfrm>
            <a:off x="533400" y="1169988"/>
            <a:ext cx="8077200" cy="5257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4" name="Freeform 4"/>
          <p:cNvSpPr>
            <a:spLocks/>
          </p:cNvSpPr>
          <p:nvPr/>
        </p:nvSpPr>
        <p:spPr bwMode="auto">
          <a:xfrm>
            <a:off x="1803400" y="1338263"/>
            <a:ext cx="5410200" cy="4076700"/>
          </a:xfrm>
          <a:custGeom>
            <a:avLst/>
            <a:gdLst>
              <a:gd name="T0" fmla="*/ 3024 w 3408"/>
              <a:gd name="T1" fmla="*/ 0 h 2568"/>
              <a:gd name="T2" fmla="*/ 2016 w 3408"/>
              <a:gd name="T3" fmla="*/ 528 h 2568"/>
              <a:gd name="T4" fmla="*/ 960 w 3408"/>
              <a:gd name="T5" fmla="*/ 192 h 2568"/>
              <a:gd name="T6" fmla="*/ 48 w 3408"/>
              <a:gd name="T7" fmla="*/ 1056 h 2568"/>
              <a:gd name="T8" fmla="*/ 672 w 3408"/>
              <a:gd name="T9" fmla="*/ 2160 h 2568"/>
              <a:gd name="T10" fmla="*/ 2352 w 3408"/>
              <a:gd name="T11" fmla="*/ 2496 h 2568"/>
              <a:gd name="T12" fmla="*/ 3216 w 3408"/>
              <a:gd name="T13" fmla="*/ 1728 h 2568"/>
              <a:gd name="T14" fmla="*/ 2832 w 3408"/>
              <a:gd name="T15" fmla="*/ 1104 h 2568"/>
              <a:gd name="T16" fmla="*/ 3408 w 3408"/>
              <a:gd name="T17" fmla="*/ 624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2568">
                <a:moveTo>
                  <a:pt x="3024" y="0"/>
                </a:moveTo>
                <a:cubicBezTo>
                  <a:pt x="2692" y="248"/>
                  <a:pt x="2360" y="496"/>
                  <a:pt x="2016" y="528"/>
                </a:cubicBezTo>
                <a:cubicBezTo>
                  <a:pt x="1672" y="560"/>
                  <a:pt x="1288" y="104"/>
                  <a:pt x="960" y="192"/>
                </a:cubicBezTo>
                <a:cubicBezTo>
                  <a:pt x="632" y="280"/>
                  <a:pt x="96" y="728"/>
                  <a:pt x="48" y="1056"/>
                </a:cubicBezTo>
                <a:cubicBezTo>
                  <a:pt x="0" y="1384"/>
                  <a:pt x="288" y="1920"/>
                  <a:pt x="672" y="2160"/>
                </a:cubicBezTo>
                <a:cubicBezTo>
                  <a:pt x="1056" y="2400"/>
                  <a:pt x="1928" y="2568"/>
                  <a:pt x="2352" y="2496"/>
                </a:cubicBezTo>
                <a:cubicBezTo>
                  <a:pt x="2776" y="2424"/>
                  <a:pt x="3136" y="1960"/>
                  <a:pt x="3216" y="1728"/>
                </a:cubicBezTo>
                <a:cubicBezTo>
                  <a:pt x="3296" y="1496"/>
                  <a:pt x="2800" y="1288"/>
                  <a:pt x="2832" y="1104"/>
                </a:cubicBezTo>
                <a:cubicBezTo>
                  <a:pt x="2864" y="920"/>
                  <a:pt x="3136" y="772"/>
                  <a:pt x="3408" y="624"/>
                </a:cubicBezTo>
              </a:path>
            </a:pathLst>
          </a:custGeom>
          <a:solidFill>
            <a:srgbClr val="66FF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5" name="Freeform 5"/>
          <p:cNvSpPr>
            <a:spLocks/>
          </p:cNvSpPr>
          <p:nvPr/>
        </p:nvSpPr>
        <p:spPr bwMode="auto">
          <a:xfrm>
            <a:off x="431800" y="3700463"/>
            <a:ext cx="7950200" cy="2755900"/>
          </a:xfrm>
          <a:custGeom>
            <a:avLst/>
            <a:gdLst>
              <a:gd name="T0" fmla="*/ 5008 w 5008"/>
              <a:gd name="T1" fmla="*/ 200 h 1736"/>
              <a:gd name="T2" fmla="*/ 4480 w 5008"/>
              <a:gd name="T3" fmla="*/ 152 h 1736"/>
              <a:gd name="T4" fmla="*/ 3424 w 5008"/>
              <a:gd name="T5" fmla="*/ 1112 h 1736"/>
              <a:gd name="T6" fmla="*/ 1696 w 5008"/>
              <a:gd name="T7" fmla="*/ 872 h 1736"/>
              <a:gd name="T8" fmla="*/ 496 w 5008"/>
              <a:gd name="T9" fmla="*/ 152 h 1736"/>
              <a:gd name="T10" fmla="*/ 352 w 5008"/>
              <a:gd name="T11" fmla="*/ 872 h 1736"/>
              <a:gd name="T12" fmla="*/ 2608 w 5008"/>
              <a:gd name="T13" fmla="*/ 1688 h 1736"/>
              <a:gd name="T14" fmla="*/ 4336 w 5008"/>
              <a:gd name="T15" fmla="*/ 1160 h 1736"/>
              <a:gd name="T16" fmla="*/ 4864 w 5008"/>
              <a:gd name="T17" fmla="*/ 824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8" h="1736">
                <a:moveTo>
                  <a:pt x="5008" y="200"/>
                </a:moveTo>
                <a:cubicBezTo>
                  <a:pt x="4876" y="100"/>
                  <a:pt x="4744" y="0"/>
                  <a:pt x="4480" y="152"/>
                </a:cubicBezTo>
                <a:cubicBezTo>
                  <a:pt x="4216" y="304"/>
                  <a:pt x="3888" y="992"/>
                  <a:pt x="3424" y="1112"/>
                </a:cubicBezTo>
                <a:cubicBezTo>
                  <a:pt x="2960" y="1232"/>
                  <a:pt x="2184" y="1032"/>
                  <a:pt x="1696" y="872"/>
                </a:cubicBezTo>
                <a:cubicBezTo>
                  <a:pt x="1208" y="712"/>
                  <a:pt x="720" y="152"/>
                  <a:pt x="496" y="152"/>
                </a:cubicBezTo>
                <a:cubicBezTo>
                  <a:pt x="272" y="152"/>
                  <a:pt x="0" y="616"/>
                  <a:pt x="352" y="872"/>
                </a:cubicBezTo>
                <a:cubicBezTo>
                  <a:pt x="704" y="1128"/>
                  <a:pt x="1944" y="1640"/>
                  <a:pt x="2608" y="1688"/>
                </a:cubicBezTo>
                <a:cubicBezTo>
                  <a:pt x="3272" y="1736"/>
                  <a:pt x="3960" y="1304"/>
                  <a:pt x="4336" y="1160"/>
                </a:cubicBezTo>
                <a:cubicBezTo>
                  <a:pt x="4712" y="1016"/>
                  <a:pt x="4776" y="880"/>
                  <a:pt x="4864" y="824"/>
                </a:cubicBezTo>
              </a:path>
            </a:pathLst>
          </a:custGeom>
          <a:solidFill>
            <a:srgbClr val="3399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6" name="Freeform 6"/>
          <p:cNvSpPr>
            <a:spLocks/>
          </p:cNvSpPr>
          <p:nvPr/>
        </p:nvSpPr>
        <p:spPr bwMode="auto">
          <a:xfrm>
            <a:off x="1117600" y="4538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7" name="Freeform 7"/>
          <p:cNvSpPr>
            <a:spLocks/>
          </p:cNvSpPr>
          <p:nvPr/>
        </p:nvSpPr>
        <p:spPr bwMode="auto">
          <a:xfrm>
            <a:off x="3175000" y="5300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8" name="Freeform 8"/>
          <p:cNvSpPr>
            <a:spLocks/>
          </p:cNvSpPr>
          <p:nvPr/>
        </p:nvSpPr>
        <p:spPr bwMode="auto">
          <a:xfrm>
            <a:off x="7366000" y="40052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09" name="Freeform 9"/>
          <p:cNvSpPr>
            <a:spLocks/>
          </p:cNvSpPr>
          <p:nvPr/>
        </p:nvSpPr>
        <p:spPr bwMode="auto">
          <a:xfrm>
            <a:off x="7473950" y="4157663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0" name="Freeform 10"/>
          <p:cNvSpPr>
            <a:spLocks/>
          </p:cNvSpPr>
          <p:nvPr/>
        </p:nvSpPr>
        <p:spPr bwMode="auto">
          <a:xfrm>
            <a:off x="2260600" y="49958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1" name="Freeform 11"/>
          <p:cNvSpPr>
            <a:spLocks/>
          </p:cNvSpPr>
          <p:nvPr/>
        </p:nvSpPr>
        <p:spPr bwMode="auto">
          <a:xfrm>
            <a:off x="4991100" y="56054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2" name="Freeform 12"/>
          <p:cNvSpPr>
            <a:spLocks/>
          </p:cNvSpPr>
          <p:nvPr/>
        </p:nvSpPr>
        <p:spPr bwMode="auto">
          <a:xfrm rot="-19323442">
            <a:off x="876300" y="41576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3" name="Freeform 13"/>
          <p:cNvSpPr>
            <a:spLocks/>
          </p:cNvSpPr>
          <p:nvPr/>
        </p:nvSpPr>
        <p:spPr bwMode="auto">
          <a:xfrm rot="-2023083">
            <a:off x="6223000" y="50212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4" name="Freeform 14"/>
          <p:cNvSpPr>
            <a:spLocks/>
          </p:cNvSpPr>
          <p:nvPr/>
        </p:nvSpPr>
        <p:spPr bwMode="auto">
          <a:xfrm>
            <a:off x="2252663" y="5145088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5" name="Freeform 15"/>
          <p:cNvSpPr>
            <a:spLocks/>
          </p:cNvSpPr>
          <p:nvPr/>
        </p:nvSpPr>
        <p:spPr bwMode="auto">
          <a:xfrm>
            <a:off x="4165600" y="56054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6" name="Freeform 16"/>
          <p:cNvSpPr>
            <a:spLocks/>
          </p:cNvSpPr>
          <p:nvPr/>
        </p:nvSpPr>
        <p:spPr bwMode="auto">
          <a:xfrm rot="-3711582">
            <a:off x="4229894" y="5834857"/>
            <a:ext cx="406400" cy="252412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7" name="Freeform 17"/>
          <p:cNvSpPr>
            <a:spLocks/>
          </p:cNvSpPr>
          <p:nvPr/>
        </p:nvSpPr>
        <p:spPr bwMode="auto">
          <a:xfrm rot="-1490885">
            <a:off x="2184400" y="2671763"/>
            <a:ext cx="1435100" cy="2171700"/>
          </a:xfrm>
          <a:custGeom>
            <a:avLst/>
            <a:gdLst>
              <a:gd name="T0" fmla="*/ 600 w 904"/>
              <a:gd name="T1" fmla="*/ 336 h 1368"/>
              <a:gd name="T2" fmla="*/ 456 w 904"/>
              <a:gd name="T3" fmla="*/ 96 h 1368"/>
              <a:gd name="T4" fmla="*/ 168 w 904"/>
              <a:gd name="T5" fmla="*/ 48 h 1368"/>
              <a:gd name="T6" fmla="*/ 24 w 904"/>
              <a:gd name="T7" fmla="*/ 384 h 1368"/>
              <a:gd name="T8" fmla="*/ 312 w 904"/>
              <a:gd name="T9" fmla="*/ 1104 h 1368"/>
              <a:gd name="T10" fmla="*/ 696 w 904"/>
              <a:gd name="T11" fmla="*/ 1344 h 1368"/>
              <a:gd name="T12" fmla="*/ 888 w 904"/>
              <a:gd name="T13" fmla="*/ 960 h 1368"/>
              <a:gd name="T14" fmla="*/ 600 w 904"/>
              <a:gd name="T15" fmla="*/ 336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4" h="1368">
                <a:moveTo>
                  <a:pt x="600" y="336"/>
                </a:moveTo>
                <a:cubicBezTo>
                  <a:pt x="528" y="192"/>
                  <a:pt x="528" y="144"/>
                  <a:pt x="456" y="96"/>
                </a:cubicBezTo>
                <a:cubicBezTo>
                  <a:pt x="384" y="48"/>
                  <a:pt x="240" y="0"/>
                  <a:pt x="168" y="48"/>
                </a:cubicBezTo>
                <a:cubicBezTo>
                  <a:pt x="96" y="96"/>
                  <a:pt x="0" y="208"/>
                  <a:pt x="24" y="384"/>
                </a:cubicBezTo>
                <a:cubicBezTo>
                  <a:pt x="48" y="560"/>
                  <a:pt x="200" y="944"/>
                  <a:pt x="312" y="1104"/>
                </a:cubicBezTo>
                <a:cubicBezTo>
                  <a:pt x="424" y="1264"/>
                  <a:pt x="600" y="1368"/>
                  <a:pt x="696" y="1344"/>
                </a:cubicBezTo>
                <a:cubicBezTo>
                  <a:pt x="792" y="1320"/>
                  <a:pt x="904" y="1128"/>
                  <a:pt x="888" y="960"/>
                </a:cubicBezTo>
                <a:cubicBezTo>
                  <a:pt x="872" y="792"/>
                  <a:pt x="672" y="480"/>
                  <a:pt x="600" y="336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8" name="Freeform 18"/>
          <p:cNvSpPr>
            <a:spLocks/>
          </p:cNvSpPr>
          <p:nvPr/>
        </p:nvSpPr>
        <p:spPr bwMode="auto">
          <a:xfrm rot="-1492176">
            <a:off x="2844800" y="3751263"/>
            <a:ext cx="711200" cy="787400"/>
          </a:xfrm>
          <a:custGeom>
            <a:avLst/>
            <a:gdLst>
              <a:gd name="T0" fmla="*/ 400 w 448"/>
              <a:gd name="T1" fmla="*/ 400 h 496"/>
              <a:gd name="T2" fmla="*/ 448 w 448"/>
              <a:gd name="T3" fmla="*/ 208 h 496"/>
              <a:gd name="T4" fmla="*/ 400 w 448"/>
              <a:gd name="T5" fmla="*/ 64 h 496"/>
              <a:gd name="T6" fmla="*/ 160 w 448"/>
              <a:gd name="T7" fmla="*/ 16 h 496"/>
              <a:gd name="T8" fmla="*/ 16 w 448"/>
              <a:gd name="T9" fmla="*/ 160 h 496"/>
              <a:gd name="T10" fmla="*/ 256 w 448"/>
              <a:gd name="T11" fmla="*/ 448 h 496"/>
              <a:gd name="T12" fmla="*/ 400 w 448"/>
              <a:gd name="T13" fmla="*/ 4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496">
                <a:moveTo>
                  <a:pt x="400" y="400"/>
                </a:moveTo>
                <a:cubicBezTo>
                  <a:pt x="432" y="360"/>
                  <a:pt x="448" y="264"/>
                  <a:pt x="448" y="208"/>
                </a:cubicBezTo>
                <a:cubicBezTo>
                  <a:pt x="448" y="152"/>
                  <a:pt x="448" y="96"/>
                  <a:pt x="400" y="64"/>
                </a:cubicBezTo>
                <a:cubicBezTo>
                  <a:pt x="352" y="32"/>
                  <a:pt x="224" y="0"/>
                  <a:pt x="160" y="16"/>
                </a:cubicBezTo>
                <a:cubicBezTo>
                  <a:pt x="96" y="32"/>
                  <a:pt x="0" y="88"/>
                  <a:pt x="16" y="160"/>
                </a:cubicBezTo>
                <a:cubicBezTo>
                  <a:pt x="32" y="232"/>
                  <a:pt x="200" y="400"/>
                  <a:pt x="256" y="448"/>
                </a:cubicBezTo>
                <a:cubicBezTo>
                  <a:pt x="312" y="496"/>
                  <a:pt x="368" y="440"/>
                  <a:pt x="400" y="4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19" name="Freeform 19"/>
          <p:cNvSpPr>
            <a:spLocks/>
          </p:cNvSpPr>
          <p:nvPr/>
        </p:nvSpPr>
        <p:spPr bwMode="auto">
          <a:xfrm rot="-1488641">
            <a:off x="2679700" y="3227388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0" name="Freeform 20"/>
          <p:cNvSpPr>
            <a:spLocks/>
          </p:cNvSpPr>
          <p:nvPr/>
        </p:nvSpPr>
        <p:spPr bwMode="auto">
          <a:xfrm>
            <a:off x="1270000" y="4767263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1" name="Freeform 21"/>
          <p:cNvSpPr>
            <a:spLocks/>
          </p:cNvSpPr>
          <p:nvPr/>
        </p:nvSpPr>
        <p:spPr bwMode="auto">
          <a:xfrm>
            <a:off x="3251200" y="5453063"/>
            <a:ext cx="469900" cy="330200"/>
          </a:xfrm>
          <a:custGeom>
            <a:avLst/>
            <a:gdLst>
              <a:gd name="T0" fmla="*/ 96 w 296"/>
              <a:gd name="T1" fmla="*/ 64 h 208"/>
              <a:gd name="T2" fmla="*/ 0 w 296"/>
              <a:gd name="T3" fmla="*/ 112 h 208"/>
              <a:gd name="T4" fmla="*/ 96 w 296"/>
              <a:gd name="T5" fmla="*/ 208 h 208"/>
              <a:gd name="T6" fmla="*/ 192 w 296"/>
              <a:gd name="T7" fmla="*/ 112 h 208"/>
              <a:gd name="T8" fmla="*/ 288 w 296"/>
              <a:gd name="T9" fmla="*/ 112 h 208"/>
              <a:gd name="T10" fmla="*/ 240 w 296"/>
              <a:gd name="T11" fmla="*/ 16 h 208"/>
              <a:gd name="T12" fmla="*/ 96 w 296"/>
              <a:gd name="T1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208">
                <a:moveTo>
                  <a:pt x="96" y="64"/>
                </a:moveTo>
                <a:cubicBezTo>
                  <a:pt x="56" y="80"/>
                  <a:pt x="0" y="88"/>
                  <a:pt x="0" y="112"/>
                </a:cubicBezTo>
                <a:cubicBezTo>
                  <a:pt x="0" y="136"/>
                  <a:pt x="64" y="208"/>
                  <a:pt x="96" y="208"/>
                </a:cubicBezTo>
                <a:cubicBezTo>
                  <a:pt x="128" y="208"/>
                  <a:pt x="160" y="128"/>
                  <a:pt x="192" y="112"/>
                </a:cubicBezTo>
                <a:cubicBezTo>
                  <a:pt x="224" y="96"/>
                  <a:pt x="280" y="128"/>
                  <a:pt x="288" y="112"/>
                </a:cubicBezTo>
                <a:cubicBezTo>
                  <a:pt x="296" y="96"/>
                  <a:pt x="264" y="32"/>
                  <a:pt x="240" y="16"/>
                </a:cubicBezTo>
                <a:cubicBezTo>
                  <a:pt x="216" y="0"/>
                  <a:pt x="136" y="48"/>
                  <a:pt x="96" y="6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2" name="Freeform 22"/>
          <p:cNvSpPr>
            <a:spLocks/>
          </p:cNvSpPr>
          <p:nvPr/>
        </p:nvSpPr>
        <p:spPr bwMode="auto">
          <a:xfrm rot="17443638">
            <a:off x="2070100" y="2944813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3" name="AutoShape 23"/>
          <p:cNvSpPr>
            <a:spLocks noChangeArrowheads="1"/>
          </p:cNvSpPr>
          <p:nvPr/>
        </p:nvSpPr>
        <p:spPr bwMode="auto">
          <a:xfrm rot="-18213959">
            <a:off x="1097756" y="2343944"/>
            <a:ext cx="1433513" cy="180975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24" name="Text Box 24"/>
          <p:cNvSpPr txBox="1">
            <a:spLocks noChangeArrowheads="1"/>
          </p:cNvSpPr>
          <p:nvPr/>
        </p:nvSpPr>
        <p:spPr bwMode="auto">
          <a:xfrm>
            <a:off x="647700" y="1779588"/>
            <a:ext cx="1562100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Alveolar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1894425" name="Text Box 25"/>
          <p:cNvSpPr txBox="1">
            <a:spLocks noChangeArrowheads="1"/>
          </p:cNvSpPr>
          <p:nvPr/>
        </p:nvSpPr>
        <p:spPr bwMode="auto">
          <a:xfrm>
            <a:off x="1695450" y="5857875"/>
            <a:ext cx="12223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Capillary</a:t>
            </a:r>
          </a:p>
        </p:txBody>
      </p:sp>
      <p:sp>
        <p:nvSpPr>
          <p:cNvPr id="1894431" name="Rectangle 31"/>
          <p:cNvSpPr>
            <a:spLocks noChangeArrowheads="1"/>
          </p:cNvSpPr>
          <p:nvPr/>
        </p:nvSpPr>
        <p:spPr bwMode="auto">
          <a:xfrm>
            <a:off x="609600" y="3760788"/>
            <a:ext cx="533400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2" name="Oval 32"/>
          <p:cNvSpPr>
            <a:spLocks noChangeArrowheads="1"/>
          </p:cNvSpPr>
          <p:nvPr/>
        </p:nvSpPr>
        <p:spPr bwMode="auto">
          <a:xfrm rot="23428835">
            <a:off x="6324600" y="1779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3" name="Oval 33"/>
          <p:cNvSpPr>
            <a:spLocks noChangeArrowheads="1"/>
          </p:cNvSpPr>
          <p:nvPr/>
        </p:nvSpPr>
        <p:spPr bwMode="auto">
          <a:xfrm rot="23428835">
            <a:off x="6400800" y="1703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4" name="Oval 34"/>
          <p:cNvSpPr>
            <a:spLocks noChangeArrowheads="1"/>
          </p:cNvSpPr>
          <p:nvPr/>
        </p:nvSpPr>
        <p:spPr bwMode="auto">
          <a:xfrm rot="23428835">
            <a:off x="3352800" y="2998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5" name="Oval 35"/>
          <p:cNvSpPr>
            <a:spLocks noChangeArrowheads="1"/>
          </p:cNvSpPr>
          <p:nvPr/>
        </p:nvSpPr>
        <p:spPr bwMode="auto">
          <a:xfrm rot="23428835">
            <a:off x="3276600" y="2922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6" name="Oval 36"/>
          <p:cNvSpPr>
            <a:spLocks noChangeArrowheads="1"/>
          </p:cNvSpPr>
          <p:nvPr/>
        </p:nvSpPr>
        <p:spPr bwMode="auto">
          <a:xfrm rot="23428835">
            <a:off x="27432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7" name="Oval 37"/>
          <p:cNvSpPr>
            <a:spLocks noChangeArrowheads="1"/>
          </p:cNvSpPr>
          <p:nvPr/>
        </p:nvSpPr>
        <p:spPr bwMode="auto">
          <a:xfrm rot="23428835">
            <a:off x="28956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8" name="Oval 38"/>
          <p:cNvSpPr>
            <a:spLocks noChangeArrowheads="1"/>
          </p:cNvSpPr>
          <p:nvPr/>
        </p:nvSpPr>
        <p:spPr bwMode="auto">
          <a:xfrm rot="23428835">
            <a:off x="2133600" y="3151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39" name="Oval 39"/>
          <p:cNvSpPr>
            <a:spLocks noChangeArrowheads="1"/>
          </p:cNvSpPr>
          <p:nvPr/>
        </p:nvSpPr>
        <p:spPr bwMode="auto">
          <a:xfrm rot="23428835">
            <a:off x="2209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0" name="Oval 40"/>
          <p:cNvSpPr>
            <a:spLocks noChangeArrowheads="1"/>
          </p:cNvSpPr>
          <p:nvPr/>
        </p:nvSpPr>
        <p:spPr bwMode="auto">
          <a:xfrm rot="23428835">
            <a:off x="57912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1" name="Oval 41"/>
          <p:cNvSpPr>
            <a:spLocks noChangeArrowheads="1"/>
          </p:cNvSpPr>
          <p:nvPr/>
        </p:nvSpPr>
        <p:spPr bwMode="auto">
          <a:xfrm rot="23428835">
            <a:off x="5638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2" name="Oval 42"/>
          <p:cNvSpPr>
            <a:spLocks noChangeArrowheads="1"/>
          </p:cNvSpPr>
          <p:nvPr/>
        </p:nvSpPr>
        <p:spPr bwMode="auto">
          <a:xfrm rot="23428835">
            <a:off x="35052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3" name="Oval 43"/>
          <p:cNvSpPr>
            <a:spLocks noChangeArrowheads="1"/>
          </p:cNvSpPr>
          <p:nvPr/>
        </p:nvSpPr>
        <p:spPr bwMode="auto">
          <a:xfrm rot="23428835">
            <a:off x="3581400" y="1855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4" name="Oval 44"/>
          <p:cNvSpPr>
            <a:spLocks noChangeArrowheads="1"/>
          </p:cNvSpPr>
          <p:nvPr/>
        </p:nvSpPr>
        <p:spPr bwMode="auto">
          <a:xfrm rot="23428835">
            <a:off x="4800600" y="3989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5" name="Oval 45"/>
          <p:cNvSpPr>
            <a:spLocks noChangeArrowheads="1"/>
          </p:cNvSpPr>
          <p:nvPr/>
        </p:nvSpPr>
        <p:spPr bwMode="auto">
          <a:xfrm rot="23428835">
            <a:off x="4724400" y="3913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6" name="Oval 46"/>
          <p:cNvSpPr>
            <a:spLocks noChangeArrowheads="1"/>
          </p:cNvSpPr>
          <p:nvPr/>
        </p:nvSpPr>
        <p:spPr bwMode="auto">
          <a:xfrm rot="23428835">
            <a:off x="4953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7" name="Oval 47"/>
          <p:cNvSpPr>
            <a:spLocks noChangeArrowheads="1"/>
          </p:cNvSpPr>
          <p:nvPr/>
        </p:nvSpPr>
        <p:spPr bwMode="auto">
          <a:xfrm rot="23428835">
            <a:off x="48768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8" name="Oval 48"/>
          <p:cNvSpPr>
            <a:spLocks noChangeArrowheads="1"/>
          </p:cNvSpPr>
          <p:nvPr/>
        </p:nvSpPr>
        <p:spPr bwMode="auto">
          <a:xfrm rot="23428835">
            <a:off x="55626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49" name="Oval 49"/>
          <p:cNvSpPr>
            <a:spLocks noChangeArrowheads="1"/>
          </p:cNvSpPr>
          <p:nvPr/>
        </p:nvSpPr>
        <p:spPr bwMode="auto">
          <a:xfrm rot="23428835">
            <a:off x="54102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0" name="Oval 50"/>
          <p:cNvSpPr>
            <a:spLocks noChangeArrowheads="1"/>
          </p:cNvSpPr>
          <p:nvPr/>
        </p:nvSpPr>
        <p:spPr bwMode="auto">
          <a:xfrm>
            <a:off x="3505200" y="4446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1" name="Oval 51"/>
          <p:cNvSpPr>
            <a:spLocks noChangeArrowheads="1"/>
          </p:cNvSpPr>
          <p:nvPr/>
        </p:nvSpPr>
        <p:spPr bwMode="auto">
          <a:xfrm>
            <a:off x="36576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2" name="Oval 52"/>
          <p:cNvSpPr>
            <a:spLocks noChangeArrowheads="1"/>
          </p:cNvSpPr>
          <p:nvPr/>
        </p:nvSpPr>
        <p:spPr bwMode="auto">
          <a:xfrm>
            <a:off x="37338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3" name="Oval 53"/>
          <p:cNvSpPr>
            <a:spLocks noChangeArrowheads="1"/>
          </p:cNvSpPr>
          <p:nvPr/>
        </p:nvSpPr>
        <p:spPr bwMode="auto">
          <a:xfrm>
            <a:off x="38862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4" name="Oval 54"/>
          <p:cNvSpPr>
            <a:spLocks noChangeArrowheads="1"/>
          </p:cNvSpPr>
          <p:nvPr/>
        </p:nvSpPr>
        <p:spPr bwMode="auto">
          <a:xfrm>
            <a:off x="3048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5" name="Oval 55"/>
          <p:cNvSpPr>
            <a:spLocks noChangeArrowheads="1"/>
          </p:cNvSpPr>
          <p:nvPr/>
        </p:nvSpPr>
        <p:spPr bwMode="auto">
          <a:xfrm>
            <a:off x="33528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6" name="Oval 56"/>
          <p:cNvSpPr>
            <a:spLocks noChangeArrowheads="1"/>
          </p:cNvSpPr>
          <p:nvPr/>
        </p:nvSpPr>
        <p:spPr bwMode="auto">
          <a:xfrm>
            <a:off x="32766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7" name="Oval 57"/>
          <p:cNvSpPr>
            <a:spLocks noChangeArrowheads="1"/>
          </p:cNvSpPr>
          <p:nvPr/>
        </p:nvSpPr>
        <p:spPr bwMode="auto">
          <a:xfrm>
            <a:off x="3429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8" name="Oval 58"/>
          <p:cNvSpPr>
            <a:spLocks noChangeArrowheads="1"/>
          </p:cNvSpPr>
          <p:nvPr/>
        </p:nvSpPr>
        <p:spPr bwMode="auto">
          <a:xfrm>
            <a:off x="2819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59" name="Oval 59"/>
          <p:cNvSpPr>
            <a:spLocks noChangeArrowheads="1"/>
          </p:cNvSpPr>
          <p:nvPr/>
        </p:nvSpPr>
        <p:spPr bwMode="auto">
          <a:xfrm>
            <a:off x="3048000" y="4903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0" name="Oval 60"/>
          <p:cNvSpPr>
            <a:spLocks noChangeArrowheads="1"/>
          </p:cNvSpPr>
          <p:nvPr/>
        </p:nvSpPr>
        <p:spPr bwMode="auto">
          <a:xfrm>
            <a:off x="36576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1" name="Oval 61"/>
          <p:cNvSpPr>
            <a:spLocks noChangeArrowheads="1"/>
          </p:cNvSpPr>
          <p:nvPr/>
        </p:nvSpPr>
        <p:spPr bwMode="auto">
          <a:xfrm>
            <a:off x="3352800" y="5208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2" name="Oval 62"/>
          <p:cNvSpPr>
            <a:spLocks noChangeArrowheads="1"/>
          </p:cNvSpPr>
          <p:nvPr/>
        </p:nvSpPr>
        <p:spPr bwMode="auto">
          <a:xfrm>
            <a:off x="26670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3" name="Oval 63"/>
          <p:cNvSpPr>
            <a:spLocks noChangeArrowheads="1"/>
          </p:cNvSpPr>
          <p:nvPr/>
        </p:nvSpPr>
        <p:spPr bwMode="auto">
          <a:xfrm>
            <a:off x="3124200" y="5284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4" name="Oval 64"/>
          <p:cNvSpPr>
            <a:spLocks noChangeArrowheads="1"/>
          </p:cNvSpPr>
          <p:nvPr/>
        </p:nvSpPr>
        <p:spPr bwMode="auto">
          <a:xfrm>
            <a:off x="2895600" y="5513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5" name="Oval 65"/>
          <p:cNvSpPr>
            <a:spLocks noChangeArrowheads="1"/>
          </p:cNvSpPr>
          <p:nvPr/>
        </p:nvSpPr>
        <p:spPr bwMode="auto">
          <a:xfrm>
            <a:off x="32766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6" name="Oval 66"/>
          <p:cNvSpPr>
            <a:spLocks noChangeArrowheads="1"/>
          </p:cNvSpPr>
          <p:nvPr/>
        </p:nvSpPr>
        <p:spPr bwMode="auto">
          <a:xfrm>
            <a:off x="28194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7" name="Oval 67"/>
          <p:cNvSpPr>
            <a:spLocks noChangeArrowheads="1"/>
          </p:cNvSpPr>
          <p:nvPr/>
        </p:nvSpPr>
        <p:spPr bwMode="auto">
          <a:xfrm>
            <a:off x="36576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8" name="Oval 68"/>
          <p:cNvSpPr>
            <a:spLocks noChangeArrowheads="1"/>
          </p:cNvSpPr>
          <p:nvPr/>
        </p:nvSpPr>
        <p:spPr bwMode="auto">
          <a:xfrm>
            <a:off x="29718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69" name="Oval 69"/>
          <p:cNvSpPr>
            <a:spLocks noChangeArrowheads="1"/>
          </p:cNvSpPr>
          <p:nvPr/>
        </p:nvSpPr>
        <p:spPr bwMode="auto">
          <a:xfrm>
            <a:off x="27432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0" name="Oval 70"/>
          <p:cNvSpPr>
            <a:spLocks noChangeArrowheads="1"/>
          </p:cNvSpPr>
          <p:nvPr/>
        </p:nvSpPr>
        <p:spPr bwMode="auto">
          <a:xfrm>
            <a:off x="2971800" y="5132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1" name="Oval 71"/>
          <p:cNvSpPr>
            <a:spLocks noChangeArrowheads="1"/>
          </p:cNvSpPr>
          <p:nvPr/>
        </p:nvSpPr>
        <p:spPr bwMode="auto">
          <a:xfrm>
            <a:off x="3581400" y="4675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2" name="Oval 72"/>
          <p:cNvSpPr>
            <a:spLocks noChangeArrowheads="1"/>
          </p:cNvSpPr>
          <p:nvPr/>
        </p:nvSpPr>
        <p:spPr bwMode="auto">
          <a:xfrm>
            <a:off x="31242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3" name="Oval 73"/>
          <p:cNvSpPr>
            <a:spLocks noChangeArrowheads="1"/>
          </p:cNvSpPr>
          <p:nvPr/>
        </p:nvSpPr>
        <p:spPr bwMode="auto">
          <a:xfrm>
            <a:off x="32004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4" name="Text Box 74"/>
          <p:cNvSpPr txBox="1">
            <a:spLocks noChangeArrowheads="1"/>
          </p:cNvSpPr>
          <p:nvPr/>
        </p:nvSpPr>
        <p:spPr bwMode="auto">
          <a:xfrm>
            <a:off x="1814513" y="6515100"/>
            <a:ext cx="710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rgbClr val="FFFF00"/>
                </a:solidFill>
              </a:rPr>
              <a:t>Ramirez J. </a:t>
            </a:r>
            <a:r>
              <a:rPr lang="en-US" sz="1600" i="1">
                <a:solidFill>
                  <a:srgbClr val="FFFF00"/>
                </a:solidFill>
              </a:rPr>
              <a:t>Community-Acquired Pneumonia</a:t>
            </a:r>
            <a:r>
              <a:rPr lang="en-US" sz="1600">
                <a:solidFill>
                  <a:srgbClr val="FFFF00"/>
                </a:solidFill>
              </a:rPr>
              <a:t>. Lippincott Williams &amp; Wilkins, 2003  </a:t>
            </a:r>
          </a:p>
        </p:txBody>
      </p:sp>
      <p:sp>
        <p:nvSpPr>
          <p:cNvPr id="1894476" name="Oval 76"/>
          <p:cNvSpPr>
            <a:spLocks noChangeArrowheads="1"/>
          </p:cNvSpPr>
          <p:nvPr/>
        </p:nvSpPr>
        <p:spPr bwMode="auto">
          <a:xfrm rot="23428835">
            <a:off x="3962400" y="4903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7" name="Oval 77"/>
          <p:cNvSpPr>
            <a:spLocks noChangeArrowheads="1"/>
          </p:cNvSpPr>
          <p:nvPr/>
        </p:nvSpPr>
        <p:spPr bwMode="auto">
          <a:xfrm rot="23428835">
            <a:off x="4038600" y="4827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8" name="Oval 78"/>
          <p:cNvSpPr>
            <a:spLocks noChangeArrowheads="1"/>
          </p:cNvSpPr>
          <p:nvPr/>
        </p:nvSpPr>
        <p:spPr bwMode="auto">
          <a:xfrm>
            <a:off x="3886200" y="5181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79" name="Oval 79"/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0" name="Oval 80"/>
          <p:cNvSpPr>
            <a:spLocks noChangeArrowheads="1"/>
          </p:cNvSpPr>
          <p:nvPr/>
        </p:nvSpPr>
        <p:spPr bwMode="auto">
          <a:xfrm>
            <a:off x="6172200" y="5791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1" name="Oval 81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2" name="Oval 82"/>
          <p:cNvSpPr>
            <a:spLocks noChangeArrowheads="1"/>
          </p:cNvSpPr>
          <p:nvPr/>
        </p:nvSpPr>
        <p:spPr bwMode="auto">
          <a:xfrm>
            <a:off x="7239000" y="48148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3" name="Oval 83"/>
          <p:cNvSpPr>
            <a:spLocks noChangeArrowheads="1"/>
          </p:cNvSpPr>
          <p:nvPr/>
        </p:nvSpPr>
        <p:spPr bwMode="auto">
          <a:xfrm>
            <a:off x="7391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4" name="Oval 84"/>
          <p:cNvSpPr>
            <a:spLocks noChangeArrowheads="1"/>
          </p:cNvSpPr>
          <p:nvPr/>
        </p:nvSpPr>
        <p:spPr bwMode="auto">
          <a:xfrm>
            <a:off x="73152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6" name="Oval 86"/>
          <p:cNvSpPr>
            <a:spLocks noChangeArrowheads="1"/>
          </p:cNvSpPr>
          <p:nvPr/>
        </p:nvSpPr>
        <p:spPr bwMode="auto">
          <a:xfrm rot="23428835">
            <a:off x="2819400" y="2971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7" name="AutoShape 87"/>
          <p:cNvSpPr>
            <a:spLocks noChangeArrowheads="1"/>
          </p:cNvSpPr>
          <p:nvPr/>
        </p:nvSpPr>
        <p:spPr bwMode="auto">
          <a:xfrm rot="13119588">
            <a:off x="2762250" y="2928938"/>
            <a:ext cx="239713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4488" name="Text Box 88"/>
          <p:cNvSpPr txBox="1">
            <a:spLocks noChangeArrowheads="1"/>
          </p:cNvSpPr>
          <p:nvPr/>
        </p:nvSpPr>
        <p:spPr bwMode="auto">
          <a:xfrm>
            <a:off x="3886200" y="4165600"/>
            <a:ext cx="122555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Cytokines</a:t>
            </a:r>
          </a:p>
        </p:txBody>
      </p:sp>
      <p:sp>
        <p:nvSpPr>
          <p:cNvPr id="90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7766050" y="4781550"/>
            <a:ext cx="122555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Cytokines</a:t>
            </a:r>
          </a:p>
        </p:txBody>
      </p:sp>
      <p:sp>
        <p:nvSpPr>
          <p:cNvPr id="93" name="Oval 52"/>
          <p:cNvSpPr>
            <a:spLocks noChangeArrowheads="1"/>
          </p:cNvSpPr>
          <p:nvPr/>
        </p:nvSpPr>
        <p:spPr bwMode="auto">
          <a:xfrm>
            <a:off x="3886200" y="4495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" name="Oval 52"/>
          <p:cNvSpPr>
            <a:spLocks noChangeArrowheads="1"/>
          </p:cNvSpPr>
          <p:nvPr/>
        </p:nvSpPr>
        <p:spPr bwMode="auto">
          <a:xfrm>
            <a:off x="39624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 Box 88"/>
          <p:cNvSpPr txBox="1">
            <a:spLocks noChangeArrowheads="1"/>
          </p:cNvSpPr>
          <p:nvPr/>
        </p:nvSpPr>
        <p:spPr bwMode="auto">
          <a:xfrm>
            <a:off x="2514600" y="1524000"/>
            <a:ext cx="38100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Generation of Cytokines</a:t>
            </a:r>
          </a:p>
        </p:txBody>
      </p:sp>
      <p:sp>
        <p:nvSpPr>
          <p:cNvPr id="98" name="AutoShape 26"/>
          <p:cNvSpPr>
            <a:spLocks noChangeArrowheads="1"/>
          </p:cNvSpPr>
          <p:nvPr/>
        </p:nvSpPr>
        <p:spPr bwMode="auto">
          <a:xfrm rot="5979683">
            <a:off x="7365206" y="3555207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7437438" y="2938463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100" name="Oval 84"/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" name="Oval 84"/>
          <p:cNvSpPr>
            <a:spLocks noChangeArrowheads="1"/>
          </p:cNvSpPr>
          <p:nvPr/>
        </p:nvSpPr>
        <p:spPr bwMode="auto">
          <a:xfrm>
            <a:off x="7620000" y="5105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" name="Oval 84"/>
          <p:cNvSpPr>
            <a:spLocks noChangeArrowheads="1"/>
          </p:cNvSpPr>
          <p:nvPr/>
        </p:nvSpPr>
        <p:spPr bwMode="auto">
          <a:xfrm>
            <a:off x="7620000" y="5257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" name="Oval 84"/>
          <p:cNvSpPr>
            <a:spLocks noChangeArrowheads="1"/>
          </p:cNvSpPr>
          <p:nvPr/>
        </p:nvSpPr>
        <p:spPr bwMode="auto">
          <a:xfrm>
            <a:off x="76200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" name="Oval 84"/>
          <p:cNvSpPr>
            <a:spLocks noChangeArrowheads="1"/>
          </p:cNvSpPr>
          <p:nvPr/>
        </p:nvSpPr>
        <p:spPr bwMode="auto">
          <a:xfrm>
            <a:off x="7924800" y="4648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" name="Oval 83"/>
          <p:cNvSpPr>
            <a:spLocks noChangeArrowheads="1"/>
          </p:cNvSpPr>
          <p:nvPr/>
        </p:nvSpPr>
        <p:spPr bwMode="auto">
          <a:xfrm>
            <a:off x="82296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" name="Oval 83"/>
          <p:cNvSpPr>
            <a:spLocks noChangeArrowheads="1"/>
          </p:cNvSpPr>
          <p:nvPr/>
        </p:nvSpPr>
        <p:spPr bwMode="auto">
          <a:xfrm>
            <a:off x="77724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Teardrop 106"/>
          <p:cNvSpPr/>
          <p:nvPr/>
        </p:nvSpPr>
        <p:spPr bwMode="auto">
          <a:xfrm rot="4635781">
            <a:off x="6992144" y="4964907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8153400" y="5486400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7315200" y="5943600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  <p:sp>
        <p:nvSpPr>
          <p:cNvPr id="110" name="Oval 32"/>
          <p:cNvSpPr>
            <a:spLocks noChangeArrowheads="1"/>
          </p:cNvSpPr>
          <p:nvPr/>
        </p:nvSpPr>
        <p:spPr bwMode="auto">
          <a:xfrm rot="1828835">
            <a:off x="3990975" y="25622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" name="Oval 33"/>
          <p:cNvSpPr>
            <a:spLocks noChangeArrowheads="1"/>
          </p:cNvSpPr>
          <p:nvPr/>
        </p:nvSpPr>
        <p:spPr bwMode="auto">
          <a:xfrm rot="1828835">
            <a:off x="4067175" y="24860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" name="Freeform 8"/>
          <p:cNvSpPr>
            <a:spLocks/>
          </p:cNvSpPr>
          <p:nvPr/>
        </p:nvSpPr>
        <p:spPr bwMode="auto">
          <a:xfrm>
            <a:off x="7366000" y="43100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4" name="Freeform 9"/>
          <p:cNvSpPr>
            <a:spLocks/>
          </p:cNvSpPr>
          <p:nvPr/>
        </p:nvSpPr>
        <p:spPr bwMode="auto">
          <a:xfrm>
            <a:off x="7473950" y="4462463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" name="Freeform 13"/>
          <p:cNvSpPr>
            <a:spLocks/>
          </p:cNvSpPr>
          <p:nvPr/>
        </p:nvSpPr>
        <p:spPr bwMode="auto">
          <a:xfrm rot="19576917">
            <a:off x="6223000" y="50212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6" name="Oval 79"/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" name="Oval 80"/>
          <p:cNvSpPr>
            <a:spLocks noChangeArrowheads="1"/>
          </p:cNvSpPr>
          <p:nvPr/>
        </p:nvSpPr>
        <p:spPr bwMode="auto">
          <a:xfrm>
            <a:off x="6172200" y="5791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" name="Oval 81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" name="Oval 82"/>
          <p:cNvSpPr>
            <a:spLocks noChangeArrowheads="1"/>
          </p:cNvSpPr>
          <p:nvPr/>
        </p:nvSpPr>
        <p:spPr bwMode="auto">
          <a:xfrm>
            <a:off x="7239000" y="51196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Oval 83"/>
          <p:cNvSpPr>
            <a:spLocks noChangeArrowheads="1"/>
          </p:cNvSpPr>
          <p:nvPr/>
        </p:nvSpPr>
        <p:spPr bwMode="auto">
          <a:xfrm>
            <a:off x="7391400" y="49672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Oval 84"/>
          <p:cNvSpPr>
            <a:spLocks noChangeArrowheads="1"/>
          </p:cNvSpPr>
          <p:nvPr/>
        </p:nvSpPr>
        <p:spPr bwMode="auto">
          <a:xfrm>
            <a:off x="7315200" y="5105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" name="Text Box 88"/>
          <p:cNvSpPr txBox="1">
            <a:spLocks noChangeArrowheads="1"/>
          </p:cNvSpPr>
          <p:nvPr/>
        </p:nvSpPr>
        <p:spPr bwMode="auto">
          <a:xfrm>
            <a:off x="7766050" y="5086350"/>
            <a:ext cx="122555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Cytokines</a:t>
            </a:r>
          </a:p>
        </p:txBody>
      </p:sp>
      <p:sp>
        <p:nvSpPr>
          <p:cNvPr id="123" name="AutoShape 26"/>
          <p:cNvSpPr>
            <a:spLocks noChangeArrowheads="1"/>
          </p:cNvSpPr>
          <p:nvPr/>
        </p:nvSpPr>
        <p:spPr bwMode="auto">
          <a:xfrm rot="5979683">
            <a:off x="7365206" y="3555207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4" name="Text Box 27"/>
          <p:cNvSpPr txBox="1">
            <a:spLocks noChangeArrowheads="1"/>
          </p:cNvSpPr>
          <p:nvPr/>
        </p:nvSpPr>
        <p:spPr bwMode="auto">
          <a:xfrm>
            <a:off x="7437438" y="2938463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125" name="Oval 84"/>
          <p:cNvSpPr>
            <a:spLocks noChangeArrowheads="1"/>
          </p:cNvSpPr>
          <p:nvPr/>
        </p:nvSpPr>
        <p:spPr bwMode="auto">
          <a:xfrm>
            <a:off x="7467600" y="5257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" name="Oval 84"/>
          <p:cNvSpPr>
            <a:spLocks noChangeArrowheads="1"/>
          </p:cNvSpPr>
          <p:nvPr/>
        </p:nvSpPr>
        <p:spPr bwMode="auto">
          <a:xfrm>
            <a:off x="7620000" y="5410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" name="Oval 84"/>
          <p:cNvSpPr>
            <a:spLocks noChangeArrowheads="1"/>
          </p:cNvSpPr>
          <p:nvPr/>
        </p:nvSpPr>
        <p:spPr bwMode="auto">
          <a:xfrm>
            <a:off x="7620000" y="5562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" name="Oval 84"/>
          <p:cNvSpPr>
            <a:spLocks noChangeArrowheads="1"/>
          </p:cNvSpPr>
          <p:nvPr/>
        </p:nvSpPr>
        <p:spPr bwMode="auto">
          <a:xfrm>
            <a:off x="7620000" y="5105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9" name="Oval 84"/>
          <p:cNvSpPr>
            <a:spLocks noChangeArrowheads="1"/>
          </p:cNvSpPr>
          <p:nvPr/>
        </p:nvSpPr>
        <p:spPr bwMode="auto">
          <a:xfrm>
            <a:off x="7924800" y="4953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0" name="Oval 83"/>
          <p:cNvSpPr>
            <a:spLocks noChangeArrowheads="1"/>
          </p:cNvSpPr>
          <p:nvPr/>
        </p:nvSpPr>
        <p:spPr bwMode="auto">
          <a:xfrm>
            <a:off x="8229600" y="4495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1" name="Oval 83"/>
          <p:cNvSpPr>
            <a:spLocks noChangeArrowheads="1"/>
          </p:cNvSpPr>
          <p:nvPr/>
        </p:nvSpPr>
        <p:spPr bwMode="auto">
          <a:xfrm>
            <a:off x="7772400" y="5105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2" name="Teardrop 131"/>
          <p:cNvSpPr/>
          <p:nvPr/>
        </p:nvSpPr>
        <p:spPr bwMode="auto">
          <a:xfrm rot="4635781">
            <a:off x="6992144" y="4964907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" name="Rectangle 29"/>
          <p:cNvSpPr>
            <a:spLocks noChangeArrowheads="1"/>
          </p:cNvSpPr>
          <p:nvPr/>
        </p:nvSpPr>
        <p:spPr bwMode="auto">
          <a:xfrm>
            <a:off x="8153400" y="5486400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" name="Text Box 23"/>
          <p:cNvSpPr txBox="1">
            <a:spLocks noChangeArrowheads="1"/>
          </p:cNvSpPr>
          <p:nvPr/>
        </p:nvSpPr>
        <p:spPr bwMode="auto">
          <a:xfrm>
            <a:off x="7315200" y="5943600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  <p:sp>
        <p:nvSpPr>
          <p:cNvPr id="135" name="AutoShape 193"/>
          <p:cNvSpPr>
            <a:spLocks noChangeArrowheads="1"/>
          </p:cNvSpPr>
          <p:nvPr/>
        </p:nvSpPr>
        <p:spPr bwMode="auto">
          <a:xfrm>
            <a:off x="5257800" y="2895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Rounded Rectangle 1"/>
          <p:cNvSpPr>
            <a:spLocks noChangeArrowheads="1"/>
          </p:cNvSpPr>
          <p:nvPr/>
        </p:nvSpPr>
        <p:spPr bwMode="auto">
          <a:xfrm>
            <a:off x="5181600" y="1676400"/>
            <a:ext cx="3886200" cy="502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 Box 27"/>
          <p:cNvSpPr txBox="1">
            <a:spLocks noChangeArrowheads="1"/>
          </p:cNvSpPr>
          <p:nvPr/>
        </p:nvSpPr>
        <p:spPr bwMode="auto">
          <a:xfrm>
            <a:off x="5334000" y="2038350"/>
            <a:ext cx="3581400" cy="400050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err="1">
                <a:solidFill>
                  <a:schemeClr val="bg1"/>
                </a:solidFill>
              </a:rPr>
              <a:t>Proinflammatory</a:t>
            </a:r>
            <a:r>
              <a:rPr lang="en-US" sz="2000" dirty="0">
                <a:solidFill>
                  <a:schemeClr val="bg1"/>
                </a:solidFill>
              </a:rPr>
              <a:t> Cytokines    </a:t>
            </a:r>
          </a:p>
        </p:txBody>
      </p:sp>
      <p:sp>
        <p:nvSpPr>
          <p:cNvPr id="138" name="Text Box 27"/>
          <p:cNvSpPr txBox="1">
            <a:spLocks noChangeArrowheads="1"/>
          </p:cNvSpPr>
          <p:nvPr/>
        </p:nvSpPr>
        <p:spPr bwMode="auto">
          <a:xfrm>
            <a:off x="5334000" y="5257800"/>
            <a:ext cx="3581400" cy="400050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Anti-inflammatory Cytokines</a:t>
            </a:r>
          </a:p>
        </p:txBody>
      </p:sp>
      <p:sp>
        <p:nvSpPr>
          <p:cNvPr id="139" name="Text Box 27"/>
          <p:cNvSpPr txBox="1">
            <a:spLocks noChangeArrowheads="1"/>
          </p:cNvSpPr>
          <p:nvPr/>
        </p:nvSpPr>
        <p:spPr bwMode="auto">
          <a:xfrm>
            <a:off x="5334000" y="3505200"/>
            <a:ext cx="3581400" cy="708025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Chemotactic Cytokines (</a:t>
            </a:r>
            <a:r>
              <a:rPr lang="en-US" sz="2000" dirty="0" err="1">
                <a:solidFill>
                  <a:schemeClr val="bg1"/>
                </a:solidFill>
              </a:rPr>
              <a:t>Chemokines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0" name="Text Box 27"/>
          <p:cNvSpPr txBox="1">
            <a:spLocks noChangeArrowheads="1"/>
          </p:cNvSpPr>
          <p:nvPr/>
        </p:nvSpPr>
        <p:spPr bwMode="auto">
          <a:xfrm>
            <a:off x="5334000" y="4191000"/>
            <a:ext cx="3581400" cy="708025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CCL2    CCL3    CCL4    CCL5 CXCL1 (KC)   CXCL10 (IP-10)</a:t>
            </a:r>
          </a:p>
        </p:txBody>
      </p:sp>
      <p:sp>
        <p:nvSpPr>
          <p:cNvPr id="141" name="Text Box 27"/>
          <p:cNvSpPr txBox="1">
            <a:spLocks noChangeArrowheads="1"/>
          </p:cNvSpPr>
          <p:nvPr/>
        </p:nvSpPr>
        <p:spPr bwMode="auto">
          <a:xfrm>
            <a:off x="5334000" y="2416175"/>
            <a:ext cx="3581400" cy="708025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IL-1      IL-1β     IL-6     TNF-α    G-CSF     IFN-</a:t>
            </a:r>
            <a:r>
              <a:rPr lang="en-US" sz="2000" dirty="0" err="1">
                <a:solidFill>
                  <a:schemeClr val="bg1"/>
                </a:solidFill>
              </a:rPr>
              <a:t>γ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2" name="Text Box 27"/>
          <p:cNvSpPr txBox="1">
            <a:spLocks noChangeArrowheads="1"/>
          </p:cNvSpPr>
          <p:nvPr/>
        </p:nvSpPr>
        <p:spPr bwMode="auto">
          <a:xfrm>
            <a:off x="5334000" y="5638800"/>
            <a:ext cx="3581400" cy="708025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Interleukin-10 (IL-10)</a:t>
            </a:r>
          </a:p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IL-1 receptor antagonist (IL-1ra)</a:t>
            </a:r>
          </a:p>
        </p:txBody>
      </p:sp>
      <p:sp>
        <p:nvSpPr>
          <p:cNvPr id="143" name="Right Arrow 1"/>
          <p:cNvSpPr>
            <a:spLocks noChangeArrowheads="1"/>
          </p:cNvSpPr>
          <p:nvPr/>
        </p:nvSpPr>
        <p:spPr bwMode="auto">
          <a:xfrm>
            <a:off x="5029200" y="41910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</p:spTree>
    <p:extLst>
      <p:ext uri="{BB962C8B-B14F-4D97-AF65-F5344CB8AC3E}">
        <p14:creationId xmlns:p14="http://schemas.microsoft.com/office/powerpoint/2010/main" val="27349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2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43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4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9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0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89451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89452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3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89454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5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7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8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9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0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1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9464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5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9469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0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89472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73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 b="1"/>
          </a:p>
        </p:txBody>
      </p:sp>
      <p:sp>
        <p:nvSpPr>
          <p:cNvPr id="50" name="Rounded Rectangle 49"/>
          <p:cNvSpPr/>
          <p:nvPr/>
        </p:nvSpPr>
        <p:spPr bwMode="auto">
          <a:xfrm>
            <a:off x="2514600" y="2057400"/>
            <a:ext cx="6477000" cy="432435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>
              <a:ea typeface="+mn-ea"/>
              <a:cs typeface="+mn-cs"/>
            </a:endParaRPr>
          </a:p>
        </p:txBody>
      </p:sp>
      <p:pic>
        <p:nvPicPr>
          <p:cNvPr id="189475" name="Picture 5" descr="Screen shot 2011-10-18 at 10.58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24100"/>
            <a:ext cx="5867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4" descr="Screen shot 2011-10-18 at 10.58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6083300"/>
            <a:ext cx="2628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0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1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91499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91500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Line 24"/>
          <p:cNvSpPr>
            <a:spLocks noChangeShapeType="1"/>
          </p:cNvSpPr>
          <p:nvPr/>
        </p:nvSpPr>
        <p:spPr bwMode="auto">
          <a:xfrm rot="3025194" flipV="1">
            <a:off x="54109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Line 25"/>
          <p:cNvSpPr>
            <a:spLocks noChangeShapeType="1"/>
          </p:cNvSpPr>
          <p:nvPr/>
        </p:nvSpPr>
        <p:spPr bwMode="auto">
          <a:xfrm>
            <a:off x="5410200" y="5943600"/>
            <a:ext cx="32004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3" name="Line 26"/>
          <p:cNvSpPr>
            <a:spLocks noChangeShapeType="1"/>
          </p:cNvSpPr>
          <p:nvPr/>
        </p:nvSpPr>
        <p:spPr bwMode="auto">
          <a:xfrm flipV="1">
            <a:off x="5638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4" name="Line 27"/>
          <p:cNvSpPr>
            <a:spLocks noChangeShapeType="1"/>
          </p:cNvSpPr>
          <p:nvPr/>
        </p:nvSpPr>
        <p:spPr bwMode="auto">
          <a:xfrm flipV="1">
            <a:off x="68675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5" name="Line 28"/>
          <p:cNvSpPr>
            <a:spLocks noChangeShapeType="1"/>
          </p:cNvSpPr>
          <p:nvPr/>
        </p:nvSpPr>
        <p:spPr bwMode="auto">
          <a:xfrm flipV="1">
            <a:off x="7477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6" name="Line 29"/>
          <p:cNvSpPr>
            <a:spLocks noChangeShapeType="1"/>
          </p:cNvSpPr>
          <p:nvPr/>
        </p:nvSpPr>
        <p:spPr bwMode="auto">
          <a:xfrm flipV="1">
            <a:off x="62579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Line 30"/>
          <p:cNvSpPr>
            <a:spLocks noChangeShapeType="1"/>
          </p:cNvSpPr>
          <p:nvPr/>
        </p:nvSpPr>
        <p:spPr bwMode="auto">
          <a:xfrm flipV="1">
            <a:off x="80867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Text Box 31"/>
          <p:cNvSpPr txBox="1">
            <a:spLocks noChangeArrowheads="1"/>
          </p:cNvSpPr>
          <p:nvPr/>
        </p:nvSpPr>
        <p:spPr bwMode="auto">
          <a:xfrm>
            <a:off x="5486400" y="6019800"/>
            <a:ext cx="290512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1       2        3        4       5   </a:t>
            </a:r>
          </a:p>
        </p:txBody>
      </p:sp>
      <p:sp>
        <p:nvSpPr>
          <p:cNvPr id="191509" name="Text Box 32"/>
          <p:cNvSpPr txBox="1">
            <a:spLocks noChangeArrowheads="1"/>
          </p:cNvSpPr>
          <p:nvPr/>
        </p:nvSpPr>
        <p:spPr bwMode="auto">
          <a:xfrm>
            <a:off x="6610350" y="6324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Years  </a:t>
            </a: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91511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2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3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4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5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6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7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210300" y="3505200"/>
            <a:ext cx="1665288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6172200" y="5105400"/>
            <a:ext cx="1684338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20" name="Arc 14"/>
          <p:cNvSpPr>
            <a:spLocks/>
          </p:cNvSpPr>
          <p:nvPr/>
        </p:nvSpPr>
        <p:spPr bwMode="auto">
          <a:xfrm rot="16030137" flipV="1">
            <a:off x="6364288" y="4522788"/>
            <a:ext cx="733425" cy="981075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1" name="Arc 16"/>
          <p:cNvSpPr>
            <a:spLocks/>
          </p:cNvSpPr>
          <p:nvPr/>
        </p:nvSpPr>
        <p:spPr bwMode="auto">
          <a:xfrm rot="5569863">
            <a:off x="6313488" y="37369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5943600" y="44354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C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25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6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30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31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91533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34" name="AutoShape 36"/>
          <p:cNvSpPr>
            <a:spLocks noChangeArrowheads="1"/>
          </p:cNvSpPr>
          <p:nvPr/>
        </p:nvSpPr>
        <p:spPr bwMode="auto">
          <a:xfrm>
            <a:off x="5181600" y="45720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35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 b="1"/>
          </a:p>
        </p:txBody>
      </p:sp>
      <p:sp>
        <p:nvSpPr>
          <p:cNvPr id="191536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85800" y="990600"/>
            <a:ext cx="7772400" cy="9144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838200" y="1066800"/>
            <a:ext cx="2286000" cy="7620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CAP Mortality: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Days after diagnosis 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3200400" y="1066800"/>
            <a:ext cx="2438400" cy="7620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CAP Mortality: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Weeks after diagnosis 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5715000" y="1066800"/>
            <a:ext cx="2590800" cy="7620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0" dirty="0" smtClean="0">
                <a:solidFill>
                  <a:schemeClr val="bg1"/>
                </a:solidFill>
              </a:rPr>
              <a:t>CAP Mortality:</a:t>
            </a:r>
          </a:p>
          <a:p>
            <a:pPr>
              <a:defRPr/>
            </a:pPr>
            <a:r>
              <a:rPr lang="en-US" sz="1800" b="0" dirty="0" smtClean="0">
                <a:solidFill>
                  <a:schemeClr val="bg1"/>
                </a:solidFill>
              </a:rPr>
              <a:t>Years after diagnosis </a:t>
            </a:r>
          </a:p>
        </p:txBody>
      </p:sp>
      <p:sp>
        <p:nvSpPr>
          <p:cNvPr id="191547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8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9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0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1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2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3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91554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91555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6" name="Line 24"/>
          <p:cNvSpPr>
            <a:spLocks noChangeShapeType="1"/>
          </p:cNvSpPr>
          <p:nvPr/>
        </p:nvSpPr>
        <p:spPr bwMode="auto">
          <a:xfrm rot="3025194" flipV="1">
            <a:off x="54109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7" name="Line 26"/>
          <p:cNvSpPr>
            <a:spLocks noChangeShapeType="1"/>
          </p:cNvSpPr>
          <p:nvPr/>
        </p:nvSpPr>
        <p:spPr bwMode="auto">
          <a:xfrm flipV="1">
            <a:off x="5638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8" name="Line 27"/>
          <p:cNvSpPr>
            <a:spLocks noChangeShapeType="1"/>
          </p:cNvSpPr>
          <p:nvPr/>
        </p:nvSpPr>
        <p:spPr bwMode="auto">
          <a:xfrm flipV="1">
            <a:off x="68675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9" name="Line 28"/>
          <p:cNvSpPr>
            <a:spLocks noChangeShapeType="1"/>
          </p:cNvSpPr>
          <p:nvPr/>
        </p:nvSpPr>
        <p:spPr bwMode="auto">
          <a:xfrm flipV="1">
            <a:off x="7477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0" name="Line 29"/>
          <p:cNvSpPr>
            <a:spLocks noChangeShapeType="1"/>
          </p:cNvSpPr>
          <p:nvPr/>
        </p:nvSpPr>
        <p:spPr bwMode="auto">
          <a:xfrm flipV="1">
            <a:off x="62579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1" name="Line 30"/>
          <p:cNvSpPr>
            <a:spLocks noChangeShapeType="1"/>
          </p:cNvSpPr>
          <p:nvPr/>
        </p:nvSpPr>
        <p:spPr bwMode="auto">
          <a:xfrm flipV="1">
            <a:off x="80867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2" name="Text Box 31"/>
          <p:cNvSpPr txBox="1">
            <a:spLocks noChangeArrowheads="1"/>
          </p:cNvSpPr>
          <p:nvPr/>
        </p:nvSpPr>
        <p:spPr bwMode="auto">
          <a:xfrm>
            <a:off x="5486400" y="6019800"/>
            <a:ext cx="290512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1       2        3        4       5   </a:t>
            </a:r>
          </a:p>
        </p:txBody>
      </p:sp>
      <p:sp>
        <p:nvSpPr>
          <p:cNvPr id="191563" name="Text Box 32"/>
          <p:cNvSpPr txBox="1">
            <a:spLocks noChangeArrowheads="1"/>
          </p:cNvSpPr>
          <p:nvPr/>
        </p:nvSpPr>
        <p:spPr bwMode="auto">
          <a:xfrm>
            <a:off x="6610350" y="6324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Years  </a:t>
            </a:r>
          </a:p>
        </p:txBody>
      </p:sp>
      <p:sp>
        <p:nvSpPr>
          <p:cNvPr id="191564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91565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6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7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8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9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82880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381000" y="4876800"/>
            <a:ext cx="3048000" cy="838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Acute Systemic </a:t>
            </a:r>
          </a:p>
          <a:p>
            <a:pPr>
              <a:defRPr/>
            </a:pPr>
            <a:r>
              <a:rPr lang="en-US" sz="2000" dirty="0" smtClean="0"/>
              <a:t>Inflammatory  Disease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0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1" name="Line 4"/>
          <p:cNvSpPr>
            <a:spLocks noChangeShapeType="1"/>
          </p:cNvSpPr>
          <p:nvPr/>
        </p:nvSpPr>
        <p:spPr bwMode="auto">
          <a:xfrm>
            <a:off x="990600" y="1447800"/>
            <a:ext cx="0" cy="44958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91499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91500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Line 24"/>
          <p:cNvSpPr>
            <a:spLocks noChangeShapeType="1"/>
          </p:cNvSpPr>
          <p:nvPr/>
        </p:nvSpPr>
        <p:spPr bwMode="auto">
          <a:xfrm rot="3025194" flipV="1">
            <a:off x="54109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Line 25"/>
          <p:cNvSpPr>
            <a:spLocks noChangeShapeType="1"/>
          </p:cNvSpPr>
          <p:nvPr/>
        </p:nvSpPr>
        <p:spPr bwMode="auto">
          <a:xfrm>
            <a:off x="5410200" y="5943600"/>
            <a:ext cx="32004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3" name="Line 26"/>
          <p:cNvSpPr>
            <a:spLocks noChangeShapeType="1"/>
          </p:cNvSpPr>
          <p:nvPr/>
        </p:nvSpPr>
        <p:spPr bwMode="auto">
          <a:xfrm flipV="1">
            <a:off x="5638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4" name="Line 27"/>
          <p:cNvSpPr>
            <a:spLocks noChangeShapeType="1"/>
          </p:cNvSpPr>
          <p:nvPr/>
        </p:nvSpPr>
        <p:spPr bwMode="auto">
          <a:xfrm flipV="1">
            <a:off x="68675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5" name="Line 28"/>
          <p:cNvSpPr>
            <a:spLocks noChangeShapeType="1"/>
          </p:cNvSpPr>
          <p:nvPr/>
        </p:nvSpPr>
        <p:spPr bwMode="auto">
          <a:xfrm flipV="1">
            <a:off x="7477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6" name="Line 29"/>
          <p:cNvSpPr>
            <a:spLocks noChangeShapeType="1"/>
          </p:cNvSpPr>
          <p:nvPr/>
        </p:nvSpPr>
        <p:spPr bwMode="auto">
          <a:xfrm flipV="1">
            <a:off x="62579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Line 30"/>
          <p:cNvSpPr>
            <a:spLocks noChangeShapeType="1"/>
          </p:cNvSpPr>
          <p:nvPr/>
        </p:nvSpPr>
        <p:spPr bwMode="auto">
          <a:xfrm flipV="1">
            <a:off x="80867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Text Box 31"/>
          <p:cNvSpPr txBox="1">
            <a:spLocks noChangeArrowheads="1"/>
          </p:cNvSpPr>
          <p:nvPr/>
        </p:nvSpPr>
        <p:spPr bwMode="auto">
          <a:xfrm>
            <a:off x="5486400" y="6019800"/>
            <a:ext cx="290512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1       2        3        4       5   </a:t>
            </a:r>
          </a:p>
        </p:txBody>
      </p:sp>
      <p:sp>
        <p:nvSpPr>
          <p:cNvPr id="191509" name="Text Box 32"/>
          <p:cNvSpPr txBox="1">
            <a:spLocks noChangeArrowheads="1"/>
          </p:cNvSpPr>
          <p:nvPr/>
        </p:nvSpPr>
        <p:spPr bwMode="auto">
          <a:xfrm>
            <a:off x="6610350" y="6324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Years  </a:t>
            </a: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91511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2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3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4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5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6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7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210300" y="3505200"/>
            <a:ext cx="1665288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6172200" y="5105400"/>
            <a:ext cx="1684338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20" name="Arc 14"/>
          <p:cNvSpPr>
            <a:spLocks/>
          </p:cNvSpPr>
          <p:nvPr/>
        </p:nvSpPr>
        <p:spPr bwMode="auto">
          <a:xfrm rot="16030137" flipV="1">
            <a:off x="6364288" y="4522788"/>
            <a:ext cx="733425" cy="981075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1" name="Arc 16"/>
          <p:cNvSpPr>
            <a:spLocks/>
          </p:cNvSpPr>
          <p:nvPr/>
        </p:nvSpPr>
        <p:spPr bwMode="auto">
          <a:xfrm rot="5569863">
            <a:off x="6313488" y="37369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5943600" y="44354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C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592513" y="2720975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554413" y="4321175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25" name="Arc 14"/>
          <p:cNvSpPr>
            <a:spLocks/>
          </p:cNvSpPr>
          <p:nvPr/>
        </p:nvSpPr>
        <p:spPr bwMode="auto">
          <a:xfrm rot="16030137" flipV="1">
            <a:off x="3744913" y="3738563"/>
            <a:ext cx="735012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6" name="Arc 16"/>
          <p:cNvSpPr>
            <a:spLocks/>
          </p:cNvSpPr>
          <p:nvPr/>
        </p:nvSpPr>
        <p:spPr bwMode="auto">
          <a:xfrm rot="5569863">
            <a:off x="3696494" y="2953544"/>
            <a:ext cx="833437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276600" y="3651250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B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154113" y="1905000"/>
            <a:ext cx="1665287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Deterioration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16013" y="3505200"/>
            <a:ext cx="1684337" cy="708025"/>
          </a:xfrm>
          <a:prstGeom prst="rect">
            <a:avLst/>
          </a:prstGeom>
          <a:solidFill>
            <a:srgbClr val="FFFF00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Clinical</a:t>
            </a:r>
          </a:p>
          <a:p>
            <a:pPr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Improvement</a:t>
            </a:r>
            <a:endParaRPr lang="en-US" sz="2000" b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1530" name="Arc 14"/>
          <p:cNvSpPr>
            <a:spLocks/>
          </p:cNvSpPr>
          <p:nvPr/>
        </p:nvSpPr>
        <p:spPr bwMode="auto">
          <a:xfrm rot="16030137" flipV="1">
            <a:off x="1307306" y="2921795"/>
            <a:ext cx="733425" cy="982662"/>
          </a:xfrm>
          <a:custGeom>
            <a:avLst/>
            <a:gdLst>
              <a:gd name="T0" fmla="*/ 2147483647 w 21600"/>
              <a:gd name="T1" fmla="*/ 0 h 20297"/>
              <a:gd name="T2" fmla="*/ 2147483647 w 21600"/>
              <a:gd name="T3" fmla="*/ 2147483647 h 20297"/>
              <a:gd name="T4" fmla="*/ 0 w 21600"/>
              <a:gd name="T5" fmla="*/ 2147483647 h 20297"/>
              <a:gd name="T6" fmla="*/ 0 60000 65536"/>
              <a:gd name="T7" fmla="*/ 0 60000 65536"/>
              <a:gd name="T8" fmla="*/ 0 60000 65536"/>
              <a:gd name="T9" fmla="*/ 0 w 21600"/>
              <a:gd name="T10" fmla="*/ 0 h 20297"/>
              <a:gd name="T11" fmla="*/ 21600 w 21600"/>
              <a:gd name="T12" fmla="*/ 20297 h 20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7" fill="none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</a:path>
              <a:path w="21600" h="20297" stroke="0" extrusionOk="0">
                <a:moveTo>
                  <a:pt x="7388" y="-1"/>
                </a:moveTo>
                <a:cubicBezTo>
                  <a:pt x="15920" y="3105"/>
                  <a:pt x="21600" y="11216"/>
                  <a:pt x="21600" y="20297"/>
                </a:cubicBezTo>
                <a:lnTo>
                  <a:pt x="0" y="20297"/>
                </a:lnTo>
                <a:lnTo>
                  <a:pt x="7388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31" name="Arc 16"/>
          <p:cNvSpPr>
            <a:spLocks/>
          </p:cNvSpPr>
          <p:nvPr/>
        </p:nvSpPr>
        <p:spPr bwMode="auto">
          <a:xfrm rot="5569863">
            <a:off x="1257300" y="2136775"/>
            <a:ext cx="835025" cy="974725"/>
          </a:xfrm>
          <a:custGeom>
            <a:avLst/>
            <a:gdLst>
              <a:gd name="T0" fmla="*/ 2147483647 w 21600"/>
              <a:gd name="T1" fmla="*/ 0 h 19182"/>
              <a:gd name="T2" fmla="*/ 2147483647 w 21600"/>
              <a:gd name="T3" fmla="*/ 2147483647 h 19182"/>
              <a:gd name="T4" fmla="*/ 0 w 21600"/>
              <a:gd name="T5" fmla="*/ 2147483647 h 19182"/>
              <a:gd name="T6" fmla="*/ 0 60000 65536"/>
              <a:gd name="T7" fmla="*/ 0 60000 65536"/>
              <a:gd name="T8" fmla="*/ 0 60000 65536"/>
              <a:gd name="T9" fmla="*/ 0 w 21600"/>
              <a:gd name="T10" fmla="*/ 0 h 19182"/>
              <a:gd name="T11" fmla="*/ 21600 w 21600"/>
              <a:gd name="T12" fmla="*/ 19182 h 1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82" fill="none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</a:path>
              <a:path w="21600" h="19182" stroke="0" extrusionOk="0">
                <a:moveTo>
                  <a:pt x="9930" y="-1"/>
                </a:moveTo>
                <a:cubicBezTo>
                  <a:pt x="17098" y="3710"/>
                  <a:pt x="21600" y="11109"/>
                  <a:pt x="21600" y="19182"/>
                </a:cubicBezTo>
                <a:lnTo>
                  <a:pt x="0" y="19182"/>
                </a:lnTo>
                <a:lnTo>
                  <a:pt x="9930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887413" y="2835275"/>
            <a:ext cx="381000" cy="442913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s-ES_tradnl" sz="2400"/>
              <a:t>A</a:t>
            </a:r>
          </a:p>
        </p:txBody>
      </p:sp>
      <p:sp>
        <p:nvSpPr>
          <p:cNvPr id="191533" name="AutoShape 36"/>
          <p:cNvSpPr>
            <a:spLocks noChangeArrowheads="1"/>
          </p:cNvSpPr>
          <p:nvPr/>
        </p:nvSpPr>
        <p:spPr bwMode="auto">
          <a:xfrm>
            <a:off x="2667000" y="37338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34" name="AutoShape 36"/>
          <p:cNvSpPr>
            <a:spLocks noChangeArrowheads="1"/>
          </p:cNvSpPr>
          <p:nvPr/>
        </p:nvSpPr>
        <p:spPr bwMode="auto">
          <a:xfrm>
            <a:off x="5181600" y="4572000"/>
            <a:ext cx="4572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35" name="Text Box 20"/>
          <p:cNvSpPr txBox="1">
            <a:spLocks noChangeArrowheads="1"/>
          </p:cNvSpPr>
          <p:nvPr/>
        </p:nvSpPr>
        <p:spPr bwMode="auto">
          <a:xfrm>
            <a:off x="203200" y="2876550"/>
            <a:ext cx="7112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CAP</a:t>
            </a:r>
            <a:endParaRPr lang="en-US" sz="2000" b="1"/>
          </a:p>
        </p:txBody>
      </p:sp>
      <p:sp>
        <p:nvSpPr>
          <p:cNvPr id="191536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905000" cy="400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         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85800" y="990600"/>
            <a:ext cx="7772400" cy="9144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838200" y="1066800"/>
            <a:ext cx="2286000" cy="7620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CAP Mortality: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Days after diagnosis 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3200400" y="1066800"/>
            <a:ext cx="2438400" cy="7620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CAP Mortality: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Weeks after diagnosis 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5715000" y="1066800"/>
            <a:ext cx="2590800" cy="762000"/>
          </a:xfrm>
          <a:prstGeom prst="roundRect">
            <a:avLst/>
          </a:prstGeom>
          <a:solidFill>
            <a:srgbClr val="19196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0" dirty="0" smtClean="0">
                <a:solidFill>
                  <a:schemeClr val="bg1"/>
                </a:solidFill>
              </a:rPr>
              <a:t>CAP Mortality:</a:t>
            </a:r>
          </a:p>
          <a:p>
            <a:pPr>
              <a:defRPr/>
            </a:pPr>
            <a:r>
              <a:rPr lang="en-US" sz="1800" b="0" dirty="0" smtClean="0">
                <a:solidFill>
                  <a:schemeClr val="bg1"/>
                </a:solidFill>
              </a:rPr>
              <a:t>Years after diagnosis </a:t>
            </a:r>
          </a:p>
        </p:txBody>
      </p:sp>
      <p:sp>
        <p:nvSpPr>
          <p:cNvPr id="191547" name="Line 5"/>
          <p:cNvSpPr>
            <a:spLocks noChangeShapeType="1"/>
          </p:cNvSpPr>
          <p:nvPr/>
        </p:nvSpPr>
        <p:spPr bwMode="auto">
          <a:xfrm>
            <a:off x="990600" y="5943600"/>
            <a:ext cx="42672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8" name="Line 6"/>
          <p:cNvSpPr>
            <a:spLocks noChangeShapeType="1"/>
          </p:cNvSpPr>
          <p:nvPr/>
        </p:nvSpPr>
        <p:spPr bwMode="auto">
          <a:xfrm flipV="1">
            <a:off x="1295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9" name="Line 7"/>
          <p:cNvSpPr>
            <a:spLocks noChangeShapeType="1"/>
          </p:cNvSpPr>
          <p:nvPr/>
        </p:nvSpPr>
        <p:spPr bwMode="auto">
          <a:xfrm flipV="1">
            <a:off x="2524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0" name="Line 8"/>
          <p:cNvSpPr>
            <a:spLocks noChangeShapeType="1"/>
          </p:cNvSpPr>
          <p:nvPr/>
        </p:nvSpPr>
        <p:spPr bwMode="auto">
          <a:xfrm flipV="1">
            <a:off x="3505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1" name="Line 9"/>
          <p:cNvSpPr>
            <a:spLocks noChangeShapeType="1"/>
          </p:cNvSpPr>
          <p:nvPr/>
        </p:nvSpPr>
        <p:spPr bwMode="auto">
          <a:xfrm flipV="1">
            <a:off x="1447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2" name="Line 10"/>
          <p:cNvSpPr>
            <a:spLocks noChangeShapeType="1"/>
          </p:cNvSpPr>
          <p:nvPr/>
        </p:nvSpPr>
        <p:spPr bwMode="auto">
          <a:xfrm flipV="1">
            <a:off x="4267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3" name="Text Box 19"/>
          <p:cNvSpPr txBox="1">
            <a:spLocks noChangeArrowheads="1"/>
          </p:cNvSpPr>
          <p:nvPr/>
        </p:nvSpPr>
        <p:spPr bwMode="auto">
          <a:xfrm>
            <a:off x="1143000" y="6019800"/>
            <a:ext cx="151447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1 2 3 4 5 6 7        </a:t>
            </a:r>
          </a:p>
        </p:txBody>
      </p:sp>
      <p:sp>
        <p:nvSpPr>
          <p:cNvPr id="191554" name="Text Box 22"/>
          <p:cNvSpPr txBox="1">
            <a:spLocks noChangeArrowheads="1"/>
          </p:cNvSpPr>
          <p:nvPr/>
        </p:nvSpPr>
        <p:spPr bwMode="auto">
          <a:xfrm>
            <a:off x="3657600" y="6324600"/>
            <a:ext cx="109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Weeks  </a:t>
            </a:r>
          </a:p>
        </p:txBody>
      </p:sp>
      <p:sp>
        <p:nvSpPr>
          <p:cNvPr id="191555" name="Line 23"/>
          <p:cNvSpPr>
            <a:spLocks noChangeShapeType="1"/>
          </p:cNvSpPr>
          <p:nvPr/>
        </p:nvSpPr>
        <p:spPr bwMode="auto">
          <a:xfrm rot="3025194" flipV="1">
            <a:off x="52585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6" name="Line 24"/>
          <p:cNvSpPr>
            <a:spLocks noChangeShapeType="1"/>
          </p:cNvSpPr>
          <p:nvPr/>
        </p:nvSpPr>
        <p:spPr bwMode="auto">
          <a:xfrm rot="3025194" flipV="1">
            <a:off x="5410994" y="5830094"/>
            <a:ext cx="1588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7" name="Line 26"/>
          <p:cNvSpPr>
            <a:spLocks noChangeShapeType="1"/>
          </p:cNvSpPr>
          <p:nvPr/>
        </p:nvSpPr>
        <p:spPr bwMode="auto">
          <a:xfrm flipV="1">
            <a:off x="5638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8" name="Line 27"/>
          <p:cNvSpPr>
            <a:spLocks noChangeShapeType="1"/>
          </p:cNvSpPr>
          <p:nvPr/>
        </p:nvSpPr>
        <p:spPr bwMode="auto">
          <a:xfrm flipV="1">
            <a:off x="68675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59" name="Line 28"/>
          <p:cNvSpPr>
            <a:spLocks noChangeShapeType="1"/>
          </p:cNvSpPr>
          <p:nvPr/>
        </p:nvSpPr>
        <p:spPr bwMode="auto">
          <a:xfrm flipV="1">
            <a:off x="74771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0" name="Line 29"/>
          <p:cNvSpPr>
            <a:spLocks noChangeShapeType="1"/>
          </p:cNvSpPr>
          <p:nvPr/>
        </p:nvSpPr>
        <p:spPr bwMode="auto">
          <a:xfrm flipV="1">
            <a:off x="62579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1" name="Line 30"/>
          <p:cNvSpPr>
            <a:spLocks noChangeShapeType="1"/>
          </p:cNvSpPr>
          <p:nvPr/>
        </p:nvSpPr>
        <p:spPr bwMode="auto">
          <a:xfrm flipV="1">
            <a:off x="8086725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2" name="Text Box 31"/>
          <p:cNvSpPr txBox="1">
            <a:spLocks noChangeArrowheads="1"/>
          </p:cNvSpPr>
          <p:nvPr/>
        </p:nvSpPr>
        <p:spPr bwMode="auto">
          <a:xfrm>
            <a:off x="5486400" y="6019800"/>
            <a:ext cx="2905125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1       2        3        4       5   </a:t>
            </a:r>
          </a:p>
        </p:txBody>
      </p:sp>
      <p:sp>
        <p:nvSpPr>
          <p:cNvPr id="191563" name="Text Box 32"/>
          <p:cNvSpPr txBox="1">
            <a:spLocks noChangeArrowheads="1"/>
          </p:cNvSpPr>
          <p:nvPr/>
        </p:nvSpPr>
        <p:spPr bwMode="auto">
          <a:xfrm>
            <a:off x="6610350" y="6324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Years  </a:t>
            </a:r>
          </a:p>
        </p:txBody>
      </p:sp>
      <p:sp>
        <p:nvSpPr>
          <p:cNvPr id="191564" name="Text Box 22"/>
          <p:cNvSpPr txBox="1">
            <a:spLocks noChangeArrowheads="1"/>
          </p:cNvSpPr>
          <p:nvPr/>
        </p:nvSpPr>
        <p:spPr bwMode="auto">
          <a:xfrm>
            <a:off x="1524000" y="6305550"/>
            <a:ext cx="79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 Days  </a:t>
            </a:r>
          </a:p>
        </p:txBody>
      </p:sp>
      <p:sp>
        <p:nvSpPr>
          <p:cNvPr id="191565" name="Line 9"/>
          <p:cNvSpPr>
            <a:spLocks noChangeShapeType="1"/>
          </p:cNvSpPr>
          <p:nvPr/>
        </p:nvSpPr>
        <p:spPr bwMode="auto">
          <a:xfrm flipV="1">
            <a:off x="1600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6" name="Line 9"/>
          <p:cNvSpPr>
            <a:spLocks noChangeShapeType="1"/>
          </p:cNvSpPr>
          <p:nvPr/>
        </p:nvSpPr>
        <p:spPr bwMode="auto">
          <a:xfrm flipV="1">
            <a:off x="17526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7" name="Line 9"/>
          <p:cNvSpPr>
            <a:spLocks noChangeShapeType="1"/>
          </p:cNvSpPr>
          <p:nvPr/>
        </p:nvSpPr>
        <p:spPr bwMode="auto">
          <a:xfrm flipV="1">
            <a:off x="19050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8" name="Line 9"/>
          <p:cNvSpPr>
            <a:spLocks noChangeShapeType="1"/>
          </p:cNvSpPr>
          <p:nvPr/>
        </p:nvSpPr>
        <p:spPr bwMode="auto">
          <a:xfrm flipV="1">
            <a:off x="20574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69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Line 9"/>
          <p:cNvSpPr>
            <a:spLocks noChangeShapeType="1"/>
          </p:cNvSpPr>
          <p:nvPr/>
        </p:nvSpPr>
        <p:spPr bwMode="auto">
          <a:xfrm flipV="1">
            <a:off x="2362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Line 10"/>
          <p:cNvSpPr>
            <a:spLocks noChangeShapeType="1"/>
          </p:cNvSpPr>
          <p:nvPr/>
        </p:nvSpPr>
        <p:spPr bwMode="auto">
          <a:xfrm flipV="1">
            <a:off x="5029200" y="5791200"/>
            <a:ext cx="0" cy="228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Text Box 31"/>
          <p:cNvSpPr txBox="1">
            <a:spLocks noChangeArrowheads="1"/>
          </p:cNvSpPr>
          <p:nvPr/>
        </p:nvSpPr>
        <p:spPr bwMode="auto">
          <a:xfrm>
            <a:off x="3352800" y="6019800"/>
            <a:ext cx="1828800" cy="3968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 2         3          4      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381000" y="4876800"/>
            <a:ext cx="3048000" cy="838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Acute Systemic </a:t>
            </a:r>
          </a:p>
          <a:p>
            <a:pPr>
              <a:defRPr/>
            </a:pPr>
            <a:r>
              <a:rPr lang="en-US" sz="2000" dirty="0" smtClean="0"/>
              <a:t>Inflammatory  Disease</a:t>
            </a:r>
          </a:p>
        </p:txBody>
      </p:sp>
      <p:sp>
        <p:nvSpPr>
          <p:cNvPr id="98" name="Rounded Rectangle 97"/>
          <p:cNvSpPr/>
          <p:nvPr/>
        </p:nvSpPr>
        <p:spPr bwMode="auto">
          <a:xfrm>
            <a:off x="5715000" y="2590800"/>
            <a:ext cx="3048000" cy="8382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srgbClr val="000000">
                <a:alpha val="50000"/>
              </a:srgbClr>
            </a:innerShdw>
          </a:effec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Chronic Systemic  </a:t>
            </a:r>
          </a:p>
          <a:p>
            <a:pPr>
              <a:defRPr/>
            </a:pPr>
            <a:r>
              <a:rPr lang="en-US" sz="2000" dirty="0" smtClean="0"/>
              <a:t>Inflammatory  Disease?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CAP: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34820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8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ounded Rectangle 84"/>
          <p:cNvSpPr/>
          <p:nvPr/>
        </p:nvSpPr>
        <p:spPr bwMode="auto">
          <a:xfrm>
            <a:off x="1066800" y="5715000"/>
            <a:ext cx="6934200" cy="9906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685800" y="990600"/>
            <a:ext cx="7772400" cy="5029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93541" name="Picture 2" descr="Screen Shot 2013-03-03 at 12.5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3" descr="Screen Shot 2013-03-03 at 12.55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100763"/>
            <a:ext cx="33909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4" descr="Screen Shot 2013-03-03 at 12.56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21438"/>
            <a:ext cx="20955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Pneumonia: Clinical Outcomes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295400"/>
            <a:ext cx="3429000" cy="4191000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8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ounded Rectangle 84"/>
          <p:cNvSpPr/>
          <p:nvPr/>
        </p:nvSpPr>
        <p:spPr bwMode="auto">
          <a:xfrm>
            <a:off x="1066800" y="5715000"/>
            <a:ext cx="6934200" cy="9906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685800" y="990600"/>
            <a:ext cx="7772400" cy="5029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93541" name="Picture 2" descr="Screen Shot 2013-03-03 at 12.5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3" descr="Screen Shot 2013-03-03 at 12.55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100763"/>
            <a:ext cx="33909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4" descr="Screen Shot 2013-03-03 at 12.56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21438"/>
            <a:ext cx="20955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Pneumonia: Clinical Outcomes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096000" y="1295400"/>
            <a:ext cx="1905000" cy="4191000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304800" y="1143000"/>
            <a:ext cx="8534400" cy="56388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8" name="Rounded Rectangle 60"/>
          <p:cNvSpPr>
            <a:spLocks noChangeArrowheads="1"/>
          </p:cNvSpPr>
          <p:nvPr/>
        </p:nvSpPr>
        <p:spPr bwMode="auto">
          <a:xfrm>
            <a:off x="457200" y="1219200"/>
            <a:ext cx="8229600" cy="5486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ounded Rectangle 84"/>
          <p:cNvSpPr/>
          <p:nvPr/>
        </p:nvSpPr>
        <p:spPr bwMode="auto">
          <a:xfrm>
            <a:off x="1066800" y="5715000"/>
            <a:ext cx="6934200" cy="9906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685800" y="990600"/>
            <a:ext cx="7772400" cy="5029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93541" name="Picture 2" descr="Screen Shot 2013-03-03 at 12.5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3" descr="Screen Shot 2013-03-03 at 12.55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100763"/>
            <a:ext cx="33909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4" descr="Screen Shot 2013-03-03 at 12.56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21438"/>
            <a:ext cx="20955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206375"/>
            <a:ext cx="8001000" cy="708025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Pneumonia: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8049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1000" y="1447800"/>
            <a:ext cx="8229600" cy="4953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533400" y="1600200"/>
            <a:ext cx="7924800" cy="4572000"/>
          </a:xfrm>
          <a:prstGeom prst="rect">
            <a:avLst/>
          </a:prstGeom>
          <a:solidFill>
            <a:srgbClr val="FFCC99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838200" y="213360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1.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Pathogenesis 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91580"/>
            <a:ext cx="7391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2.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Early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038725"/>
            <a:ext cx="7391400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/>
              </a:rPr>
              <a:t>3.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Arial"/>
              </a:rPr>
              <a:t>CAP Late Clinical Outcomes</a:t>
            </a:r>
            <a:endParaRPr lang="en-US" sz="2800" b="1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001000" cy="769441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838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426" name="Rectangle 2"/>
          <p:cNvSpPr>
            <a:spLocks noChangeArrowheads="1"/>
          </p:cNvSpPr>
          <p:nvPr/>
        </p:nvSpPr>
        <p:spPr bwMode="auto">
          <a:xfrm>
            <a:off x="381000" y="1093788"/>
            <a:ext cx="8382000" cy="5486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27" name="Rectangle 3"/>
          <p:cNvSpPr>
            <a:spLocks noChangeArrowheads="1"/>
          </p:cNvSpPr>
          <p:nvPr/>
        </p:nvSpPr>
        <p:spPr bwMode="auto">
          <a:xfrm>
            <a:off x="533400" y="1169988"/>
            <a:ext cx="8077200" cy="5257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28" name="Freeform 4"/>
          <p:cNvSpPr>
            <a:spLocks/>
          </p:cNvSpPr>
          <p:nvPr/>
        </p:nvSpPr>
        <p:spPr bwMode="auto">
          <a:xfrm>
            <a:off x="1803400" y="1338263"/>
            <a:ext cx="5410200" cy="4076700"/>
          </a:xfrm>
          <a:custGeom>
            <a:avLst/>
            <a:gdLst>
              <a:gd name="T0" fmla="*/ 3024 w 3408"/>
              <a:gd name="T1" fmla="*/ 0 h 2568"/>
              <a:gd name="T2" fmla="*/ 2016 w 3408"/>
              <a:gd name="T3" fmla="*/ 528 h 2568"/>
              <a:gd name="T4" fmla="*/ 960 w 3408"/>
              <a:gd name="T5" fmla="*/ 192 h 2568"/>
              <a:gd name="T6" fmla="*/ 48 w 3408"/>
              <a:gd name="T7" fmla="*/ 1056 h 2568"/>
              <a:gd name="T8" fmla="*/ 672 w 3408"/>
              <a:gd name="T9" fmla="*/ 2160 h 2568"/>
              <a:gd name="T10" fmla="*/ 2352 w 3408"/>
              <a:gd name="T11" fmla="*/ 2496 h 2568"/>
              <a:gd name="T12" fmla="*/ 3216 w 3408"/>
              <a:gd name="T13" fmla="*/ 1728 h 2568"/>
              <a:gd name="T14" fmla="*/ 2832 w 3408"/>
              <a:gd name="T15" fmla="*/ 1104 h 2568"/>
              <a:gd name="T16" fmla="*/ 3408 w 3408"/>
              <a:gd name="T17" fmla="*/ 624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2568">
                <a:moveTo>
                  <a:pt x="3024" y="0"/>
                </a:moveTo>
                <a:cubicBezTo>
                  <a:pt x="2692" y="248"/>
                  <a:pt x="2360" y="496"/>
                  <a:pt x="2016" y="528"/>
                </a:cubicBezTo>
                <a:cubicBezTo>
                  <a:pt x="1672" y="560"/>
                  <a:pt x="1288" y="104"/>
                  <a:pt x="960" y="192"/>
                </a:cubicBezTo>
                <a:cubicBezTo>
                  <a:pt x="632" y="280"/>
                  <a:pt x="96" y="728"/>
                  <a:pt x="48" y="1056"/>
                </a:cubicBezTo>
                <a:cubicBezTo>
                  <a:pt x="0" y="1384"/>
                  <a:pt x="288" y="1920"/>
                  <a:pt x="672" y="2160"/>
                </a:cubicBezTo>
                <a:cubicBezTo>
                  <a:pt x="1056" y="2400"/>
                  <a:pt x="1928" y="2568"/>
                  <a:pt x="2352" y="2496"/>
                </a:cubicBezTo>
                <a:cubicBezTo>
                  <a:pt x="2776" y="2424"/>
                  <a:pt x="3136" y="1960"/>
                  <a:pt x="3216" y="1728"/>
                </a:cubicBezTo>
                <a:cubicBezTo>
                  <a:pt x="3296" y="1496"/>
                  <a:pt x="2800" y="1288"/>
                  <a:pt x="2832" y="1104"/>
                </a:cubicBezTo>
                <a:cubicBezTo>
                  <a:pt x="2864" y="920"/>
                  <a:pt x="3136" y="772"/>
                  <a:pt x="3408" y="624"/>
                </a:cubicBezTo>
              </a:path>
            </a:pathLst>
          </a:custGeom>
          <a:solidFill>
            <a:srgbClr val="66FF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29" name="Freeform 5"/>
          <p:cNvSpPr>
            <a:spLocks/>
          </p:cNvSpPr>
          <p:nvPr/>
        </p:nvSpPr>
        <p:spPr bwMode="auto">
          <a:xfrm>
            <a:off x="431800" y="3700463"/>
            <a:ext cx="7950200" cy="2755900"/>
          </a:xfrm>
          <a:custGeom>
            <a:avLst/>
            <a:gdLst>
              <a:gd name="T0" fmla="*/ 5008 w 5008"/>
              <a:gd name="T1" fmla="*/ 200 h 1736"/>
              <a:gd name="T2" fmla="*/ 4480 w 5008"/>
              <a:gd name="T3" fmla="*/ 152 h 1736"/>
              <a:gd name="T4" fmla="*/ 3424 w 5008"/>
              <a:gd name="T5" fmla="*/ 1112 h 1736"/>
              <a:gd name="T6" fmla="*/ 1696 w 5008"/>
              <a:gd name="T7" fmla="*/ 872 h 1736"/>
              <a:gd name="T8" fmla="*/ 496 w 5008"/>
              <a:gd name="T9" fmla="*/ 152 h 1736"/>
              <a:gd name="T10" fmla="*/ 352 w 5008"/>
              <a:gd name="T11" fmla="*/ 872 h 1736"/>
              <a:gd name="T12" fmla="*/ 2608 w 5008"/>
              <a:gd name="T13" fmla="*/ 1688 h 1736"/>
              <a:gd name="T14" fmla="*/ 4336 w 5008"/>
              <a:gd name="T15" fmla="*/ 1160 h 1736"/>
              <a:gd name="T16" fmla="*/ 4864 w 5008"/>
              <a:gd name="T17" fmla="*/ 824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8" h="1736">
                <a:moveTo>
                  <a:pt x="5008" y="200"/>
                </a:moveTo>
                <a:cubicBezTo>
                  <a:pt x="4876" y="100"/>
                  <a:pt x="4744" y="0"/>
                  <a:pt x="4480" y="152"/>
                </a:cubicBezTo>
                <a:cubicBezTo>
                  <a:pt x="4216" y="304"/>
                  <a:pt x="3888" y="992"/>
                  <a:pt x="3424" y="1112"/>
                </a:cubicBezTo>
                <a:cubicBezTo>
                  <a:pt x="2960" y="1232"/>
                  <a:pt x="2184" y="1032"/>
                  <a:pt x="1696" y="872"/>
                </a:cubicBezTo>
                <a:cubicBezTo>
                  <a:pt x="1208" y="712"/>
                  <a:pt x="720" y="152"/>
                  <a:pt x="496" y="152"/>
                </a:cubicBezTo>
                <a:cubicBezTo>
                  <a:pt x="272" y="152"/>
                  <a:pt x="0" y="616"/>
                  <a:pt x="352" y="872"/>
                </a:cubicBezTo>
                <a:cubicBezTo>
                  <a:pt x="704" y="1128"/>
                  <a:pt x="1944" y="1640"/>
                  <a:pt x="2608" y="1688"/>
                </a:cubicBezTo>
                <a:cubicBezTo>
                  <a:pt x="3272" y="1736"/>
                  <a:pt x="3960" y="1304"/>
                  <a:pt x="4336" y="1160"/>
                </a:cubicBezTo>
                <a:cubicBezTo>
                  <a:pt x="4712" y="1016"/>
                  <a:pt x="4776" y="880"/>
                  <a:pt x="4864" y="824"/>
                </a:cubicBezTo>
              </a:path>
            </a:pathLst>
          </a:custGeom>
          <a:solidFill>
            <a:srgbClr val="3399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0" name="Freeform 6"/>
          <p:cNvSpPr>
            <a:spLocks/>
          </p:cNvSpPr>
          <p:nvPr/>
        </p:nvSpPr>
        <p:spPr bwMode="auto">
          <a:xfrm>
            <a:off x="1117600" y="4538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1" name="Freeform 7"/>
          <p:cNvSpPr>
            <a:spLocks/>
          </p:cNvSpPr>
          <p:nvPr/>
        </p:nvSpPr>
        <p:spPr bwMode="auto">
          <a:xfrm>
            <a:off x="3175000" y="5300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4" name="Freeform 10"/>
          <p:cNvSpPr>
            <a:spLocks/>
          </p:cNvSpPr>
          <p:nvPr/>
        </p:nvSpPr>
        <p:spPr bwMode="auto">
          <a:xfrm>
            <a:off x="2260600" y="49958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5" name="Freeform 11"/>
          <p:cNvSpPr>
            <a:spLocks/>
          </p:cNvSpPr>
          <p:nvPr/>
        </p:nvSpPr>
        <p:spPr bwMode="auto">
          <a:xfrm>
            <a:off x="4991100" y="56054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6" name="Freeform 12"/>
          <p:cNvSpPr>
            <a:spLocks/>
          </p:cNvSpPr>
          <p:nvPr/>
        </p:nvSpPr>
        <p:spPr bwMode="auto">
          <a:xfrm rot="-19323442">
            <a:off x="876300" y="41576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7" name="Freeform 13"/>
          <p:cNvSpPr>
            <a:spLocks/>
          </p:cNvSpPr>
          <p:nvPr/>
        </p:nvSpPr>
        <p:spPr bwMode="auto">
          <a:xfrm rot="-2023083">
            <a:off x="6223000" y="50212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8" name="Freeform 14"/>
          <p:cNvSpPr>
            <a:spLocks/>
          </p:cNvSpPr>
          <p:nvPr/>
        </p:nvSpPr>
        <p:spPr bwMode="auto">
          <a:xfrm>
            <a:off x="2252663" y="5145088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39" name="Freeform 15"/>
          <p:cNvSpPr>
            <a:spLocks/>
          </p:cNvSpPr>
          <p:nvPr/>
        </p:nvSpPr>
        <p:spPr bwMode="auto">
          <a:xfrm>
            <a:off x="4165600" y="56054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0" name="Freeform 16"/>
          <p:cNvSpPr>
            <a:spLocks/>
          </p:cNvSpPr>
          <p:nvPr/>
        </p:nvSpPr>
        <p:spPr bwMode="auto">
          <a:xfrm rot="-3711582">
            <a:off x="4229894" y="5834857"/>
            <a:ext cx="406400" cy="252412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1" name="Freeform 17"/>
          <p:cNvSpPr>
            <a:spLocks/>
          </p:cNvSpPr>
          <p:nvPr/>
        </p:nvSpPr>
        <p:spPr bwMode="auto">
          <a:xfrm rot="-1490885">
            <a:off x="2184400" y="2671763"/>
            <a:ext cx="1435100" cy="2171700"/>
          </a:xfrm>
          <a:custGeom>
            <a:avLst/>
            <a:gdLst>
              <a:gd name="T0" fmla="*/ 600 w 904"/>
              <a:gd name="T1" fmla="*/ 336 h 1368"/>
              <a:gd name="T2" fmla="*/ 456 w 904"/>
              <a:gd name="T3" fmla="*/ 96 h 1368"/>
              <a:gd name="T4" fmla="*/ 168 w 904"/>
              <a:gd name="T5" fmla="*/ 48 h 1368"/>
              <a:gd name="T6" fmla="*/ 24 w 904"/>
              <a:gd name="T7" fmla="*/ 384 h 1368"/>
              <a:gd name="T8" fmla="*/ 312 w 904"/>
              <a:gd name="T9" fmla="*/ 1104 h 1368"/>
              <a:gd name="T10" fmla="*/ 696 w 904"/>
              <a:gd name="T11" fmla="*/ 1344 h 1368"/>
              <a:gd name="T12" fmla="*/ 888 w 904"/>
              <a:gd name="T13" fmla="*/ 960 h 1368"/>
              <a:gd name="T14" fmla="*/ 600 w 904"/>
              <a:gd name="T15" fmla="*/ 336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4" h="1368">
                <a:moveTo>
                  <a:pt x="600" y="336"/>
                </a:moveTo>
                <a:cubicBezTo>
                  <a:pt x="528" y="192"/>
                  <a:pt x="528" y="144"/>
                  <a:pt x="456" y="96"/>
                </a:cubicBezTo>
                <a:cubicBezTo>
                  <a:pt x="384" y="48"/>
                  <a:pt x="240" y="0"/>
                  <a:pt x="168" y="48"/>
                </a:cubicBezTo>
                <a:cubicBezTo>
                  <a:pt x="96" y="96"/>
                  <a:pt x="0" y="208"/>
                  <a:pt x="24" y="384"/>
                </a:cubicBezTo>
                <a:cubicBezTo>
                  <a:pt x="48" y="560"/>
                  <a:pt x="200" y="944"/>
                  <a:pt x="312" y="1104"/>
                </a:cubicBezTo>
                <a:cubicBezTo>
                  <a:pt x="424" y="1264"/>
                  <a:pt x="600" y="1368"/>
                  <a:pt x="696" y="1344"/>
                </a:cubicBezTo>
                <a:cubicBezTo>
                  <a:pt x="792" y="1320"/>
                  <a:pt x="904" y="1128"/>
                  <a:pt x="888" y="960"/>
                </a:cubicBezTo>
                <a:cubicBezTo>
                  <a:pt x="872" y="792"/>
                  <a:pt x="672" y="480"/>
                  <a:pt x="600" y="336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2" name="Freeform 18"/>
          <p:cNvSpPr>
            <a:spLocks/>
          </p:cNvSpPr>
          <p:nvPr/>
        </p:nvSpPr>
        <p:spPr bwMode="auto">
          <a:xfrm rot="-1492176">
            <a:off x="2844800" y="3751263"/>
            <a:ext cx="711200" cy="787400"/>
          </a:xfrm>
          <a:custGeom>
            <a:avLst/>
            <a:gdLst>
              <a:gd name="T0" fmla="*/ 400 w 448"/>
              <a:gd name="T1" fmla="*/ 400 h 496"/>
              <a:gd name="T2" fmla="*/ 448 w 448"/>
              <a:gd name="T3" fmla="*/ 208 h 496"/>
              <a:gd name="T4" fmla="*/ 400 w 448"/>
              <a:gd name="T5" fmla="*/ 64 h 496"/>
              <a:gd name="T6" fmla="*/ 160 w 448"/>
              <a:gd name="T7" fmla="*/ 16 h 496"/>
              <a:gd name="T8" fmla="*/ 16 w 448"/>
              <a:gd name="T9" fmla="*/ 160 h 496"/>
              <a:gd name="T10" fmla="*/ 256 w 448"/>
              <a:gd name="T11" fmla="*/ 448 h 496"/>
              <a:gd name="T12" fmla="*/ 400 w 448"/>
              <a:gd name="T13" fmla="*/ 4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496">
                <a:moveTo>
                  <a:pt x="400" y="400"/>
                </a:moveTo>
                <a:cubicBezTo>
                  <a:pt x="432" y="360"/>
                  <a:pt x="448" y="264"/>
                  <a:pt x="448" y="208"/>
                </a:cubicBezTo>
                <a:cubicBezTo>
                  <a:pt x="448" y="152"/>
                  <a:pt x="448" y="96"/>
                  <a:pt x="400" y="64"/>
                </a:cubicBezTo>
                <a:cubicBezTo>
                  <a:pt x="352" y="32"/>
                  <a:pt x="224" y="0"/>
                  <a:pt x="160" y="16"/>
                </a:cubicBezTo>
                <a:cubicBezTo>
                  <a:pt x="96" y="32"/>
                  <a:pt x="0" y="88"/>
                  <a:pt x="16" y="160"/>
                </a:cubicBezTo>
                <a:cubicBezTo>
                  <a:pt x="32" y="232"/>
                  <a:pt x="200" y="400"/>
                  <a:pt x="256" y="448"/>
                </a:cubicBezTo>
                <a:cubicBezTo>
                  <a:pt x="312" y="496"/>
                  <a:pt x="368" y="440"/>
                  <a:pt x="400" y="4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3" name="Freeform 19"/>
          <p:cNvSpPr>
            <a:spLocks/>
          </p:cNvSpPr>
          <p:nvPr/>
        </p:nvSpPr>
        <p:spPr bwMode="auto">
          <a:xfrm rot="-1488641">
            <a:off x="2679700" y="3227388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4" name="Freeform 20"/>
          <p:cNvSpPr>
            <a:spLocks/>
          </p:cNvSpPr>
          <p:nvPr/>
        </p:nvSpPr>
        <p:spPr bwMode="auto">
          <a:xfrm>
            <a:off x="1270000" y="4767263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5" name="Freeform 21"/>
          <p:cNvSpPr>
            <a:spLocks/>
          </p:cNvSpPr>
          <p:nvPr/>
        </p:nvSpPr>
        <p:spPr bwMode="auto">
          <a:xfrm>
            <a:off x="3251200" y="5453063"/>
            <a:ext cx="469900" cy="330200"/>
          </a:xfrm>
          <a:custGeom>
            <a:avLst/>
            <a:gdLst>
              <a:gd name="T0" fmla="*/ 96 w 296"/>
              <a:gd name="T1" fmla="*/ 64 h 208"/>
              <a:gd name="T2" fmla="*/ 0 w 296"/>
              <a:gd name="T3" fmla="*/ 112 h 208"/>
              <a:gd name="T4" fmla="*/ 96 w 296"/>
              <a:gd name="T5" fmla="*/ 208 h 208"/>
              <a:gd name="T6" fmla="*/ 192 w 296"/>
              <a:gd name="T7" fmla="*/ 112 h 208"/>
              <a:gd name="T8" fmla="*/ 288 w 296"/>
              <a:gd name="T9" fmla="*/ 112 h 208"/>
              <a:gd name="T10" fmla="*/ 240 w 296"/>
              <a:gd name="T11" fmla="*/ 16 h 208"/>
              <a:gd name="T12" fmla="*/ 96 w 296"/>
              <a:gd name="T1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208">
                <a:moveTo>
                  <a:pt x="96" y="64"/>
                </a:moveTo>
                <a:cubicBezTo>
                  <a:pt x="56" y="80"/>
                  <a:pt x="0" y="88"/>
                  <a:pt x="0" y="112"/>
                </a:cubicBezTo>
                <a:cubicBezTo>
                  <a:pt x="0" y="136"/>
                  <a:pt x="64" y="208"/>
                  <a:pt x="96" y="208"/>
                </a:cubicBezTo>
                <a:cubicBezTo>
                  <a:pt x="128" y="208"/>
                  <a:pt x="160" y="128"/>
                  <a:pt x="192" y="112"/>
                </a:cubicBezTo>
                <a:cubicBezTo>
                  <a:pt x="224" y="96"/>
                  <a:pt x="280" y="128"/>
                  <a:pt x="288" y="112"/>
                </a:cubicBezTo>
                <a:cubicBezTo>
                  <a:pt x="296" y="96"/>
                  <a:pt x="264" y="32"/>
                  <a:pt x="240" y="16"/>
                </a:cubicBezTo>
                <a:cubicBezTo>
                  <a:pt x="216" y="0"/>
                  <a:pt x="136" y="48"/>
                  <a:pt x="96" y="6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6" name="Freeform 22"/>
          <p:cNvSpPr>
            <a:spLocks/>
          </p:cNvSpPr>
          <p:nvPr/>
        </p:nvSpPr>
        <p:spPr bwMode="auto">
          <a:xfrm rot="17443638">
            <a:off x="2070100" y="2944813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7" name="AutoShape 23"/>
          <p:cNvSpPr>
            <a:spLocks noChangeArrowheads="1"/>
          </p:cNvSpPr>
          <p:nvPr/>
        </p:nvSpPr>
        <p:spPr bwMode="auto">
          <a:xfrm rot="-18213959">
            <a:off x="1097756" y="2343944"/>
            <a:ext cx="1433513" cy="180975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48" name="Text Box 24"/>
          <p:cNvSpPr txBox="1">
            <a:spLocks noChangeArrowheads="1"/>
          </p:cNvSpPr>
          <p:nvPr/>
        </p:nvSpPr>
        <p:spPr bwMode="auto">
          <a:xfrm>
            <a:off x="647700" y="1779588"/>
            <a:ext cx="1562100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Alveolar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1895449" name="Text Box 25"/>
          <p:cNvSpPr txBox="1">
            <a:spLocks noChangeArrowheads="1"/>
          </p:cNvSpPr>
          <p:nvPr/>
        </p:nvSpPr>
        <p:spPr bwMode="auto">
          <a:xfrm>
            <a:off x="1695450" y="5857875"/>
            <a:ext cx="12223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Capillary</a:t>
            </a:r>
          </a:p>
        </p:txBody>
      </p:sp>
      <p:sp>
        <p:nvSpPr>
          <p:cNvPr id="1895455" name="Rectangle 31"/>
          <p:cNvSpPr>
            <a:spLocks noChangeArrowheads="1"/>
          </p:cNvSpPr>
          <p:nvPr/>
        </p:nvSpPr>
        <p:spPr bwMode="auto">
          <a:xfrm>
            <a:off x="609600" y="3760788"/>
            <a:ext cx="533400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56" name="Oval 32"/>
          <p:cNvSpPr>
            <a:spLocks noChangeArrowheads="1"/>
          </p:cNvSpPr>
          <p:nvPr/>
        </p:nvSpPr>
        <p:spPr bwMode="auto">
          <a:xfrm rot="23428835">
            <a:off x="6324600" y="1779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57" name="Oval 33"/>
          <p:cNvSpPr>
            <a:spLocks noChangeArrowheads="1"/>
          </p:cNvSpPr>
          <p:nvPr/>
        </p:nvSpPr>
        <p:spPr bwMode="auto">
          <a:xfrm rot="23428835">
            <a:off x="6400800" y="1703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58" name="Oval 34"/>
          <p:cNvSpPr>
            <a:spLocks noChangeArrowheads="1"/>
          </p:cNvSpPr>
          <p:nvPr/>
        </p:nvSpPr>
        <p:spPr bwMode="auto">
          <a:xfrm rot="23428835">
            <a:off x="3352800" y="2998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59" name="Oval 35"/>
          <p:cNvSpPr>
            <a:spLocks noChangeArrowheads="1"/>
          </p:cNvSpPr>
          <p:nvPr/>
        </p:nvSpPr>
        <p:spPr bwMode="auto">
          <a:xfrm rot="23428835">
            <a:off x="3276600" y="2922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0" name="Oval 36"/>
          <p:cNvSpPr>
            <a:spLocks noChangeArrowheads="1"/>
          </p:cNvSpPr>
          <p:nvPr/>
        </p:nvSpPr>
        <p:spPr bwMode="auto">
          <a:xfrm rot="23428835">
            <a:off x="27432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1" name="Oval 37"/>
          <p:cNvSpPr>
            <a:spLocks noChangeArrowheads="1"/>
          </p:cNvSpPr>
          <p:nvPr/>
        </p:nvSpPr>
        <p:spPr bwMode="auto">
          <a:xfrm rot="23428835">
            <a:off x="28956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2" name="Oval 38"/>
          <p:cNvSpPr>
            <a:spLocks noChangeArrowheads="1"/>
          </p:cNvSpPr>
          <p:nvPr/>
        </p:nvSpPr>
        <p:spPr bwMode="auto">
          <a:xfrm rot="23428835">
            <a:off x="2133600" y="3151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3" name="Oval 39"/>
          <p:cNvSpPr>
            <a:spLocks noChangeArrowheads="1"/>
          </p:cNvSpPr>
          <p:nvPr/>
        </p:nvSpPr>
        <p:spPr bwMode="auto">
          <a:xfrm rot="23428835">
            <a:off x="2209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4" name="Oval 40"/>
          <p:cNvSpPr>
            <a:spLocks noChangeArrowheads="1"/>
          </p:cNvSpPr>
          <p:nvPr/>
        </p:nvSpPr>
        <p:spPr bwMode="auto">
          <a:xfrm rot="23428835">
            <a:off x="57912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5" name="Oval 41"/>
          <p:cNvSpPr>
            <a:spLocks noChangeArrowheads="1"/>
          </p:cNvSpPr>
          <p:nvPr/>
        </p:nvSpPr>
        <p:spPr bwMode="auto">
          <a:xfrm rot="23428835">
            <a:off x="5638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6" name="Oval 42"/>
          <p:cNvSpPr>
            <a:spLocks noChangeArrowheads="1"/>
          </p:cNvSpPr>
          <p:nvPr/>
        </p:nvSpPr>
        <p:spPr bwMode="auto">
          <a:xfrm rot="23428835">
            <a:off x="35052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7" name="Oval 43"/>
          <p:cNvSpPr>
            <a:spLocks noChangeArrowheads="1"/>
          </p:cNvSpPr>
          <p:nvPr/>
        </p:nvSpPr>
        <p:spPr bwMode="auto">
          <a:xfrm rot="23428835">
            <a:off x="3581400" y="1855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8" name="Oval 44"/>
          <p:cNvSpPr>
            <a:spLocks noChangeArrowheads="1"/>
          </p:cNvSpPr>
          <p:nvPr/>
        </p:nvSpPr>
        <p:spPr bwMode="auto">
          <a:xfrm rot="23428835">
            <a:off x="4800600" y="3989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69" name="Oval 45"/>
          <p:cNvSpPr>
            <a:spLocks noChangeArrowheads="1"/>
          </p:cNvSpPr>
          <p:nvPr/>
        </p:nvSpPr>
        <p:spPr bwMode="auto">
          <a:xfrm rot="23428835">
            <a:off x="4724400" y="3913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0" name="Oval 46"/>
          <p:cNvSpPr>
            <a:spLocks noChangeArrowheads="1"/>
          </p:cNvSpPr>
          <p:nvPr/>
        </p:nvSpPr>
        <p:spPr bwMode="auto">
          <a:xfrm rot="23428835">
            <a:off x="4038600" y="4827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1" name="Oval 47"/>
          <p:cNvSpPr>
            <a:spLocks noChangeArrowheads="1"/>
          </p:cNvSpPr>
          <p:nvPr/>
        </p:nvSpPr>
        <p:spPr bwMode="auto">
          <a:xfrm rot="23428835">
            <a:off x="3962400" y="4903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2" name="Oval 48"/>
          <p:cNvSpPr>
            <a:spLocks noChangeArrowheads="1"/>
          </p:cNvSpPr>
          <p:nvPr/>
        </p:nvSpPr>
        <p:spPr bwMode="auto">
          <a:xfrm rot="23428835">
            <a:off x="4953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3" name="Oval 49"/>
          <p:cNvSpPr>
            <a:spLocks noChangeArrowheads="1"/>
          </p:cNvSpPr>
          <p:nvPr/>
        </p:nvSpPr>
        <p:spPr bwMode="auto">
          <a:xfrm rot="23428835">
            <a:off x="48768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4" name="Oval 50"/>
          <p:cNvSpPr>
            <a:spLocks noChangeArrowheads="1"/>
          </p:cNvSpPr>
          <p:nvPr/>
        </p:nvSpPr>
        <p:spPr bwMode="auto">
          <a:xfrm rot="23428835">
            <a:off x="55626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5" name="Oval 51"/>
          <p:cNvSpPr>
            <a:spLocks noChangeArrowheads="1"/>
          </p:cNvSpPr>
          <p:nvPr/>
        </p:nvSpPr>
        <p:spPr bwMode="auto">
          <a:xfrm rot="23428835">
            <a:off x="54102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6" name="Oval 52"/>
          <p:cNvSpPr>
            <a:spLocks noChangeArrowheads="1"/>
          </p:cNvSpPr>
          <p:nvPr/>
        </p:nvSpPr>
        <p:spPr bwMode="auto">
          <a:xfrm>
            <a:off x="3505200" y="4446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7" name="Oval 53"/>
          <p:cNvSpPr>
            <a:spLocks noChangeArrowheads="1"/>
          </p:cNvSpPr>
          <p:nvPr/>
        </p:nvSpPr>
        <p:spPr bwMode="auto">
          <a:xfrm>
            <a:off x="36576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8" name="Oval 54"/>
          <p:cNvSpPr>
            <a:spLocks noChangeArrowheads="1"/>
          </p:cNvSpPr>
          <p:nvPr/>
        </p:nvSpPr>
        <p:spPr bwMode="auto">
          <a:xfrm>
            <a:off x="37338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79" name="Oval 55"/>
          <p:cNvSpPr>
            <a:spLocks noChangeArrowheads="1"/>
          </p:cNvSpPr>
          <p:nvPr/>
        </p:nvSpPr>
        <p:spPr bwMode="auto">
          <a:xfrm>
            <a:off x="38862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0" name="Oval 56"/>
          <p:cNvSpPr>
            <a:spLocks noChangeArrowheads="1"/>
          </p:cNvSpPr>
          <p:nvPr/>
        </p:nvSpPr>
        <p:spPr bwMode="auto">
          <a:xfrm>
            <a:off x="3048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1" name="Oval 57"/>
          <p:cNvSpPr>
            <a:spLocks noChangeArrowheads="1"/>
          </p:cNvSpPr>
          <p:nvPr/>
        </p:nvSpPr>
        <p:spPr bwMode="auto">
          <a:xfrm>
            <a:off x="33528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2" name="Oval 58"/>
          <p:cNvSpPr>
            <a:spLocks noChangeArrowheads="1"/>
          </p:cNvSpPr>
          <p:nvPr/>
        </p:nvSpPr>
        <p:spPr bwMode="auto">
          <a:xfrm>
            <a:off x="32766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3" name="Oval 59"/>
          <p:cNvSpPr>
            <a:spLocks noChangeArrowheads="1"/>
          </p:cNvSpPr>
          <p:nvPr/>
        </p:nvSpPr>
        <p:spPr bwMode="auto">
          <a:xfrm>
            <a:off x="3429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4" name="Oval 60"/>
          <p:cNvSpPr>
            <a:spLocks noChangeArrowheads="1"/>
          </p:cNvSpPr>
          <p:nvPr/>
        </p:nvSpPr>
        <p:spPr bwMode="auto">
          <a:xfrm>
            <a:off x="2819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5" name="Oval 61"/>
          <p:cNvSpPr>
            <a:spLocks noChangeArrowheads="1"/>
          </p:cNvSpPr>
          <p:nvPr/>
        </p:nvSpPr>
        <p:spPr bwMode="auto">
          <a:xfrm>
            <a:off x="3048000" y="4903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6" name="Oval 62"/>
          <p:cNvSpPr>
            <a:spLocks noChangeArrowheads="1"/>
          </p:cNvSpPr>
          <p:nvPr/>
        </p:nvSpPr>
        <p:spPr bwMode="auto">
          <a:xfrm>
            <a:off x="36576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7" name="Oval 63"/>
          <p:cNvSpPr>
            <a:spLocks noChangeArrowheads="1"/>
          </p:cNvSpPr>
          <p:nvPr/>
        </p:nvSpPr>
        <p:spPr bwMode="auto">
          <a:xfrm>
            <a:off x="3352800" y="5208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8" name="Oval 64"/>
          <p:cNvSpPr>
            <a:spLocks noChangeArrowheads="1"/>
          </p:cNvSpPr>
          <p:nvPr/>
        </p:nvSpPr>
        <p:spPr bwMode="auto">
          <a:xfrm>
            <a:off x="26670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89" name="Oval 65"/>
          <p:cNvSpPr>
            <a:spLocks noChangeArrowheads="1"/>
          </p:cNvSpPr>
          <p:nvPr/>
        </p:nvSpPr>
        <p:spPr bwMode="auto">
          <a:xfrm>
            <a:off x="3124200" y="5284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0" name="Oval 66"/>
          <p:cNvSpPr>
            <a:spLocks noChangeArrowheads="1"/>
          </p:cNvSpPr>
          <p:nvPr/>
        </p:nvSpPr>
        <p:spPr bwMode="auto">
          <a:xfrm>
            <a:off x="2895600" y="5513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1" name="Oval 67"/>
          <p:cNvSpPr>
            <a:spLocks noChangeArrowheads="1"/>
          </p:cNvSpPr>
          <p:nvPr/>
        </p:nvSpPr>
        <p:spPr bwMode="auto">
          <a:xfrm>
            <a:off x="32766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2" name="Oval 68"/>
          <p:cNvSpPr>
            <a:spLocks noChangeArrowheads="1"/>
          </p:cNvSpPr>
          <p:nvPr/>
        </p:nvSpPr>
        <p:spPr bwMode="auto">
          <a:xfrm>
            <a:off x="28194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3" name="Oval 69"/>
          <p:cNvSpPr>
            <a:spLocks noChangeArrowheads="1"/>
          </p:cNvSpPr>
          <p:nvPr/>
        </p:nvSpPr>
        <p:spPr bwMode="auto">
          <a:xfrm>
            <a:off x="36576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4" name="Oval 70"/>
          <p:cNvSpPr>
            <a:spLocks noChangeArrowheads="1"/>
          </p:cNvSpPr>
          <p:nvPr/>
        </p:nvSpPr>
        <p:spPr bwMode="auto">
          <a:xfrm>
            <a:off x="29718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5" name="Oval 71"/>
          <p:cNvSpPr>
            <a:spLocks noChangeArrowheads="1"/>
          </p:cNvSpPr>
          <p:nvPr/>
        </p:nvSpPr>
        <p:spPr bwMode="auto">
          <a:xfrm>
            <a:off x="27432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6" name="Oval 72"/>
          <p:cNvSpPr>
            <a:spLocks noChangeArrowheads="1"/>
          </p:cNvSpPr>
          <p:nvPr/>
        </p:nvSpPr>
        <p:spPr bwMode="auto">
          <a:xfrm>
            <a:off x="2971800" y="5132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7" name="Oval 73"/>
          <p:cNvSpPr>
            <a:spLocks noChangeArrowheads="1"/>
          </p:cNvSpPr>
          <p:nvPr/>
        </p:nvSpPr>
        <p:spPr bwMode="auto">
          <a:xfrm>
            <a:off x="3581400" y="4675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8" name="Oval 74"/>
          <p:cNvSpPr>
            <a:spLocks noChangeArrowheads="1"/>
          </p:cNvSpPr>
          <p:nvPr/>
        </p:nvSpPr>
        <p:spPr bwMode="auto">
          <a:xfrm>
            <a:off x="31242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499" name="Oval 75"/>
          <p:cNvSpPr>
            <a:spLocks noChangeArrowheads="1"/>
          </p:cNvSpPr>
          <p:nvPr/>
        </p:nvSpPr>
        <p:spPr bwMode="auto">
          <a:xfrm>
            <a:off x="32004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00" name="Oval 76"/>
          <p:cNvSpPr>
            <a:spLocks noChangeArrowheads="1"/>
          </p:cNvSpPr>
          <p:nvPr/>
        </p:nvSpPr>
        <p:spPr bwMode="auto">
          <a:xfrm>
            <a:off x="34290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01" name="Oval 77"/>
          <p:cNvSpPr>
            <a:spLocks noChangeArrowheads="1"/>
          </p:cNvSpPr>
          <p:nvPr/>
        </p:nvSpPr>
        <p:spPr bwMode="auto">
          <a:xfrm>
            <a:off x="37338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02" name="Freeform 78"/>
          <p:cNvSpPr>
            <a:spLocks/>
          </p:cNvSpPr>
          <p:nvPr/>
        </p:nvSpPr>
        <p:spPr bwMode="auto">
          <a:xfrm rot="1025690">
            <a:off x="2997200" y="4497388"/>
            <a:ext cx="889000" cy="939800"/>
          </a:xfrm>
          <a:custGeom>
            <a:avLst/>
            <a:gdLst>
              <a:gd name="T0" fmla="*/ 440 w 560"/>
              <a:gd name="T1" fmla="*/ 96 h 592"/>
              <a:gd name="T2" fmla="*/ 296 w 560"/>
              <a:gd name="T3" fmla="*/ 0 h 592"/>
              <a:gd name="T4" fmla="*/ 104 w 560"/>
              <a:gd name="T5" fmla="*/ 96 h 592"/>
              <a:gd name="T6" fmla="*/ 152 w 560"/>
              <a:gd name="T7" fmla="*/ 288 h 592"/>
              <a:gd name="T8" fmla="*/ 8 w 560"/>
              <a:gd name="T9" fmla="*/ 384 h 592"/>
              <a:gd name="T10" fmla="*/ 104 w 560"/>
              <a:gd name="T11" fmla="*/ 576 h 592"/>
              <a:gd name="T12" fmla="*/ 344 w 560"/>
              <a:gd name="T13" fmla="*/ 480 h 592"/>
              <a:gd name="T14" fmla="*/ 296 w 560"/>
              <a:gd name="T15" fmla="*/ 240 h 592"/>
              <a:gd name="T16" fmla="*/ 536 w 560"/>
              <a:gd name="T17" fmla="*/ 192 h 592"/>
              <a:gd name="T18" fmla="*/ 440 w 560"/>
              <a:gd name="T19" fmla="*/ 9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0" h="592">
                <a:moveTo>
                  <a:pt x="440" y="96"/>
                </a:moveTo>
                <a:cubicBezTo>
                  <a:pt x="400" y="64"/>
                  <a:pt x="352" y="0"/>
                  <a:pt x="296" y="0"/>
                </a:cubicBezTo>
                <a:cubicBezTo>
                  <a:pt x="240" y="0"/>
                  <a:pt x="128" y="48"/>
                  <a:pt x="104" y="96"/>
                </a:cubicBezTo>
                <a:cubicBezTo>
                  <a:pt x="80" y="144"/>
                  <a:pt x="168" y="240"/>
                  <a:pt x="152" y="288"/>
                </a:cubicBezTo>
                <a:cubicBezTo>
                  <a:pt x="136" y="336"/>
                  <a:pt x="16" y="336"/>
                  <a:pt x="8" y="384"/>
                </a:cubicBezTo>
                <a:cubicBezTo>
                  <a:pt x="0" y="432"/>
                  <a:pt x="48" y="560"/>
                  <a:pt x="104" y="576"/>
                </a:cubicBezTo>
                <a:cubicBezTo>
                  <a:pt x="160" y="592"/>
                  <a:pt x="312" y="536"/>
                  <a:pt x="344" y="480"/>
                </a:cubicBezTo>
                <a:cubicBezTo>
                  <a:pt x="376" y="424"/>
                  <a:pt x="264" y="288"/>
                  <a:pt x="296" y="240"/>
                </a:cubicBezTo>
                <a:cubicBezTo>
                  <a:pt x="328" y="192"/>
                  <a:pt x="512" y="224"/>
                  <a:pt x="536" y="192"/>
                </a:cubicBezTo>
                <a:cubicBezTo>
                  <a:pt x="560" y="160"/>
                  <a:pt x="480" y="128"/>
                  <a:pt x="440" y="96"/>
                </a:cubicBezTo>
                <a:close/>
              </a:path>
            </a:pathLst>
          </a:custGeom>
          <a:solidFill>
            <a:srgbClr val="FFFF00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03" name="Freeform 79"/>
          <p:cNvSpPr>
            <a:spLocks/>
          </p:cNvSpPr>
          <p:nvPr/>
        </p:nvSpPr>
        <p:spPr bwMode="auto">
          <a:xfrm rot="-2331525">
            <a:off x="3073400" y="4802188"/>
            <a:ext cx="622300" cy="393700"/>
          </a:xfrm>
          <a:custGeom>
            <a:avLst/>
            <a:gdLst>
              <a:gd name="T0" fmla="*/ 312 w 392"/>
              <a:gd name="T1" fmla="*/ 0 h 248"/>
              <a:gd name="T2" fmla="*/ 168 w 392"/>
              <a:gd name="T3" fmla="*/ 96 h 248"/>
              <a:gd name="T4" fmla="*/ 24 w 392"/>
              <a:gd name="T5" fmla="*/ 48 h 248"/>
              <a:gd name="T6" fmla="*/ 24 w 392"/>
              <a:gd name="T7" fmla="*/ 240 h 248"/>
              <a:gd name="T8" fmla="*/ 168 w 392"/>
              <a:gd name="T9" fmla="*/ 96 h 248"/>
              <a:gd name="T10" fmla="*/ 360 w 392"/>
              <a:gd name="T11" fmla="*/ 96 h 248"/>
              <a:gd name="T12" fmla="*/ 312 w 392"/>
              <a:gd name="T1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" h="248">
                <a:moveTo>
                  <a:pt x="312" y="0"/>
                </a:moveTo>
                <a:cubicBezTo>
                  <a:pt x="280" y="0"/>
                  <a:pt x="216" y="88"/>
                  <a:pt x="168" y="96"/>
                </a:cubicBezTo>
                <a:cubicBezTo>
                  <a:pt x="120" y="104"/>
                  <a:pt x="48" y="24"/>
                  <a:pt x="24" y="48"/>
                </a:cubicBezTo>
                <a:cubicBezTo>
                  <a:pt x="0" y="72"/>
                  <a:pt x="0" y="232"/>
                  <a:pt x="24" y="240"/>
                </a:cubicBezTo>
                <a:cubicBezTo>
                  <a:pt x="48" y="248"/>
                  <a:pt x="112" y="120"/>
                  <a:pt x="168" y="96"/>
                </a:cubicBezTo>
                <a:cubicBezTo>
                  <a:pt x="224" y="72"/>
                  <a:pt x="328" y="120"/>
                  <a:pt x="360" y="96"/>
                </a:cubicBezTo>
                <a:cubicBezTo>
                  <a:pt x="392" y="72"/>
                  <a:pt x="344" y="0"/>
                  <a:pt x="312" y="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04" name="Text Box 80"/>
          <p:cNvSpPr txBox="1">
            <a:spLocks noChangeArrowheads="1"/>
          </p:cNvSpPr>
          <p:nvPr/>
        </p:nvSpPr>
        <p:spPr bwMode="auto">
          <a:xfrm>
            <a:off x="1814513" y="6515100"/>
            <a:ext cx="710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rgbClr val="FFFF00"/>
                </a:solidFill>
              </a:rPr>
              <a:t>Ramirez J. </a:t>
            </a:r>
            <a:r>
              <a:rPr lang="en-US" sz="1600" i="1">
                <a:solidFill>
                  <a:srgbClr val="FFFF00"/>
                </a:solidFill>
              </a:rPr>
              <a:t>Community-Acquired Pneumonia</a:t>
            </a:r>
            <a:r>
              <a:rPr lang="en-US" sz="1600">
                <a:solidFill>
                  <a:srgbClr val="FFFF00"/>
                </a:solidFill>
              </a:rPr>
              <a:t>. Lippincott Williams &amp; Wilkins, 2003  </a:t>
            </a:r>
          </a:p>
        </p:txBody>
      </p:sp>
      <p:sp>
        <p:nvSpPr>
          <p:cNvPr id="1895505" name="Freeform 81"/>
          <p:cNvSpPr>
            <a:spLocks/>
          </p:cNvSpPr>
          <p:nvPr/>
        </p:nvSpPr>
        <p:spPr bwMode="auto">
          <a:xfrm rot="-2020527">
            <a:off x="3962400" y="40528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06" name="Freeform 82"/>
          <p:cNvSpPr>
            <a:spLocks/>
          </p:cNvSpPr>
          <p:nvPr/>
        </p:nvSpPr>
        <p:spPr bwMode="auto">
          <a:xfrm>
            <a:off x="4191000" y="4179888"/>
            <a:ext cx="342900" cy="406400"/>
          </a:xfrm>
          <a:custGeom>
            <a:avLst/>
            <a:gdLst>
              <a:gd name="T0" fmla="*/ 248 w 368"/>
              <a:gd name="T1" fmla="*/ 160 h 512"/>
              <a:gd name="T2" fmla="*/ 152 w 368"/>
              <a:gd name="T3" fmla="*/ 112 h 512"/>
              <a:gd name="T4" fmla="*/ 8 w 368"/>
              <a:gd name="T5" fmla="*/ 448 h 512"/>
              <a:gd name="T6" fmla="*/ 200 w 368"/>
              <a:gd name="T7" fmla="*/ 352 h 512"/>
              <a:gd name="T8" fmla="*/ 344 w 368"/>
              <a:gd name="T9" fmla="*/ 496 h 512"/>
              <a:gd name="T10" fmla="*/ 344 w 368"/>
              <a:gd name="T11" fmla="*/ 256 h 512"/>
              <a:gd name="T12" fmla="*/ 344 w 368"/>
              <a:gd name="T13" fmla="*/ 16 h 512"/>
              <a:gd name="T14" fmla="*/ 248 w 368"/>
              <a:gd name="T15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" h="512">
                <a:moveTo>
                  <a:pt x="248" y="160"/>
                </a:moveTo>
                <a:cubicBezTo>
                  <a:pt x="216" y="176"/>
                  <a:pt x="192" y="64"/>
                  <a:pt x="152" y="112"/>
                </a:cubicBezTo>
                <a:cubicBezTo>
                  <a:pt x="112" y="160"/>
                  <a:pt x="0" y="408"/>
                  <a:pt x="8" y="448"/>
                </a:cubicBezTo>
                <a:cubicBezTo>
                  <a:pt x="16" y="488"/>
                  <a:pt x="144" y="344"/>
                  <a:pt x="200" y="352"/>
                </a:cubicBezTo>
                <a:cubicBezTo>
                  <a:pt x="256" y="360"/>
                  <a:pt x="320" y="512"/>
                  <a:pt x="344" y="496"/>
                </a:cubicBezTo>
                <a:cubicBezTo>
                  <a:pt x="368" y="480"/>
                  <a:pt x="344" y="336"/>
                  <a:pt x="344" y="256"/>
                </a:cubicBezTo>
                <a:cubicBezTo>
                  <a:pt x="344" y="176"/>
                  <a:pt x="360" y="32"/>
                  <a:pt x="344" y="16"/>
                </a:cubicBezTo>
                <a:cubicBezTo>
                  <a:pt x="328" y="0"/>
                  <a:pt x="280" y="144"/>
                  <a:pt x="248" y="16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15" name="Oval 91"/>
          <p:cNvSpPr>
            <a:spLocks noChangeArrowheads="1"/>
          </p:cNvSpPr>
          <p:nvPr/>
        </p:nvSpPr>
        <p:spPr bwMode="auto">
          <a:xfrm rot="23428835">
            <a:off x="2819400" y="2971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5516" name="AutoShape 92"/>
          <p:cNvSpPr>
            <a:spLocks noChangeArrowheads="1"/>
          </p:cNvSpPr>
          <p:nvPr/>
        </p:nvSpPr>
        <p:spPr bwMode="auto">
          <a:xfrm rot="13119588">
            <a:off x="2762250" y="2928938"/>
            <a:ext cx="239713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" name="Text Box 88"/>
          <p:cNvSpPr txBox="1">
            <a:spLocks noChangeArrowheads="1"/>
          </p:cNvSpPr>
          <p:nvPr/>
        </p:nvSpPr>
        <p:spPr bwMode="auto">
          <a:xfrm>
            <a:off x="2514600" y="1524000"/>
            <a:ext cx="38100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Activation of Neutrophils</a:t>
            </a:r>
          </a:p>
        </p:txBody>
      </p:sp>
      <p:sp>
        <p:nvSpPr>
          <p:cNvPr id="98" name="Freeform 8"/>
          <p:cNvSpPr>
            <a:spLocks/>
          </p:cNvSpPr>
          <p:nvPr/>
        </p:nvSpPr>
        <p:spPr bwMode="auto">
          <a:xfrm>
            <a:off x="7366000" y="40052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" name="Freeform 9"/>
          <p:cNvSpPr>
            <a:spLocks/>
          </p:cNvSpPr>
          <p:nvPr/>
        </p:nvSpPr>
        <p:spPr bwMode="auto">
          <a:xfrm>
            <a:off x="7473950" y="4157663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" name="AutoShape 26"/>
          <p:cNvSpPr>
            <a:spLocks noChangeArrowheads="1"/>
          </p:cNvSpPr>
          <p:nvPr/>
        </p:nvSpPr>
        <p:spPr bwMode="auto">
          <a:xfrm rot="5979683">
            <a:off x="7365206" y="3555207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" name="Text Box 27"/>
          <p:cNvSpPr txBox="1">
            <a:spLocks noChangeArrowheads="1"/>
          </p:cNvSpPr>
          <p:nvPr/>
        </p:nvSpPr>
        <p:spPr bwMode="auto">
          <a:xfrm>
            <a:off x="7437438" y="2938463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113" name="Teardrop 112"/>
          <p:cNvSpPr/>
          <p:nvPr/>
        </p:nvSpPr>
        <p:spPr bwMode="auto">
          <a:xfrm rot="4635781">
            <a:off x="6992144" y="4964907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8153400" y="5486400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" name="Text Box 23"/>
          <p:cNvSpPr txBox="1">
            <a:spLocks noChangeArrowheads="1"/>
          </p:cNvSpPr>
          <p:nvPr/>
        </p:nvSpPr>
        <p:spPr bwMode="auto">
          <a:xfrm>
            <a:off x="7315200" y="5943600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  <p:sp>
        <p:nvSpPr>
          <p:cNvPr id="116" name="Oval 32"/>
          <p:cNvSpPr>
            <a:spLocks noChangeArrowheads="1"/>
          </p:cNvSpPr>
          <p:nvPr/>
        </p:nvSpPr>
        <p:spPr bwMode="auto">
          <a:xfrm rot="1828835">
            <a:off x="3990975" y="25622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" name="Oval 33"/>
          <p:cNvSpPr>
            <a:spLocks noChangeArrowheads="1"/>
          </p:cNvSpPr>
          <p:nvPr/>
        </p:nvSpPr>
        <p:spPr bwMode="auto">
          <a:xfrm rot="1828835">
            <a:off x="4067175" y="24860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  <p:sp>
        <p:nvSpPr>
          <p:cNvPr id="118" name="Text Box 192"/>
          <p:cNvSpPr txBox="1">
            <a:spLocks noChangeArrowheads="1"/>
          </p:cNvSpPr>
          <p:nvPr/>
        </p:nvSpPr>
        <p:spPr bwMode="auto">
          <a:xfrm>
            <a:off x="2895600" y="28194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450" name="Rectangle 2"/>
          <p:cNvSpPr>
            <a:spLocks noChangeArrowheads="1"/>
          </p:cNvSpPr>
          <p:nvPr/>
        </p:nvSpPr>
        <p:spPr bwMode="auto">
          <a:xfrm>
            <a:off x="381000" y="1093788"/>
            <a:ext cx="8382000" cy="5486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1" name="Rectangle 3"/>
          <p:cNvSpPr>
            <a:spLocks noChangeArrowheads="1"/>
          </p:cNvSpPr>
          <p:nvPr/>
        </p:nvSpPr>
        <p:spPr bwMode="auto">
          <a:xfrm>
            <a:off x="533400" y="1169988"/>
            <a:ext cx="8077200" cy="5257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2" name="Freeform 4"/>
          <p:cNvSpPr>
            <a:spLocks/>
          </p:cNvSpPr>
          <p:nvPr/>
        </p:nvSpPr>
        <p:spPr bwMode="auto">
          <a:xfrm>
            <a:off x="1803400" y="1338263"/>
            <a:ext cx="5410200" cy="4076700"/>
          </a:xfrm>
          <a:custGeom>
            <a:avLst/>
            <a:gdLst>
              <a:gd name="T0" fmla="*/ 3024 w 3408"/>
              <a:gd name="T1" fmla="*/ 0 h 2568"/>
              <a:gd name="T2" fmla="*/ 2016 w 3408"/>
              <a:gd name="T3" fmla="*/ 528 h 2568"/>
              <a:gd name="T4" fmla="*/ 960 w 3408"/>
              <a:gd name="T5" fmla="*/ 192 h 2568"/>
              <a:gd name="T6" fmla="*/ 48 w 3408"/>
              <a:gd name="T7" fmla="*/ 1056 h 2568"/>
              <a:gd name="T8" fmla="*/ 672 w 3408"/>
              <a:gd name="T9" fmla="*/ 2160 h 2568"/>
              <a:gd name="T10" fmla="*/ 2352 w 3408"/>
              <a:gd name="T11" fmla="*/ 2496 h 2568"/>
              <a:gd name="T12" fmla="*/ 3216 w 3408"/>
              <a:gd name="T13" fmla="*/ 1728 h 2568"/>
              <a:gd name="T14" fmla="*/ 2832 w 3408"/>
              <a:gd name="T15" fmla="*/ 1104 h 2568"/>
              <a:gd name="T16" fmla="*/ 3408 w 3408"/>
              <a:gd name="T17" fmla="*/ 624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2568">
                <a:moveTo>
                  <a:pt x="3024" y="0"/>
                </a:moveTo>
                <a:cubicBezTo>
                  <a:pt x="2692" y="248"/>
                  <a:pt x="2360" y="496"/>
                  <a:pt x="2016" y="528"/>
                </a:cubicBezTo>
                <a:cubicBezTo>
                  <a:pt x="1672" y="560"/>
                  <a:pt x="1288" y="104"/>
                  <a:pt x="960" y="192"/>
                </a:cubicBezTo>
                <a:cubicBezTo>
                  <a:pt x="632" y="280"/>
                  <a:pt x="96" y="728"/>
                  <a:pt x="48" y="1056"/>
                </a:cubicBezTo>
                <a:cubicBezTo>
                  <a:pt x="0" y="1384"/>
                  <a:pt x="288" y="1920"/>
                  <a:pt x="672" y="2160"/>
                </a:cubicBezTo>
                <a:cubicBezTo>
                  <a:pt x="1056" y="2400"/>
                  <a:pt x="1928" y="2568"/>
                  <a:pt x="2352" y="2496"/>
                </a:cubicBezTo>
                <a:cubicBezTo>
                  <a:pt x="2776" y="2424"/>
                  <a:pt x="3136" y="1960"/>
                  <a:pt x="3216" y="1728"/>
                </a:cubicBezTo>
                <a:cubicBezTo>
                  <a:pt x="3296" y="1496"/>
                  <a:pt x="2800" y="1288"/>
                  <a:pt x="2832" y="1104"/>
                </a:cubicBezTo>
                <a:cubicBezTo>
                  <a:pt x="2864" y="920"/>
                  <a:pt x="3136" y="772"/>
                  <a:pt x="3408" y="624"/>
                </a:cubicBezTo>
              </a:path>
            </a:pathLst>
          </a:custGeom>
          <a:solidFill>
            <a:srgbClr val="66FF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3" name="Freeform 5"/>
          <p:cNvSpPr>
            <a:spLocks/>
          </p:cNvSpPr>
          <p:nvPr/>
        </p:nvSpPr>
        <p:spPr bwMode="auto">
          <a:xfrm>
            <a:off x="431800" y="3700463"/>
            <a:ext cx="7950200" cy="2755900"/>
          </a:xfrm>
          <a:custGeom>
            <a:avLst/>
            <a:gdLst>
              <a:gd name="T0" fmla="*/ 5008 w 5008"/>
              <a:gd name="T1" fmla="*/ 200 h 1736"/>
              <a:gd name="T2" fmla="*/ 4480 w 5008"/>
              <a:gd name="T3" fmla="*/ 152 h 1736"/>
              <a:gd name="T4" fmla="*/ 3424 w 5008"/>
              <a:gd name="T5" fmla="*/ 1112 h 1736"/>
              <a:gd name="T6" fmla="*/ 1696 w 5008"/>
              <a:gd name="T7" fmla="*/ 872 h 1736"/>
              <a:gd name="T8" fmla="*/ 496 w 5008"/>
              <a:gd name="T9" fmla="*/ 152 h 1736"/>
              <a:gd name="T10" fmla="*/ 352 w 5008"/>
              <a:gd name="T11" fmla="*/ 872 h 1736"/>
              <a:gd name="T12" fmla="*/ 2608 w 5008"/>
              <a:gd name="T13" fmla="*/ 1688 h 1736"/>
              <a:gd name="T14" fmla="*/ 4336 w 5008"/>
              <a:gd name="T15" fmla="*/ 1160 h 1736"/>
              <a:gd name="T16" fmla="*/ 4864 w 5008"/>
              <a:gd name="T17" fmla="*/ 824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8" h="1736">
                <a:moveTo>
                  <a:pt x="5008" y="200"/>
                </a:moveTo>
                <a:cubicBezTo>
                  <a:pt x="4876" y="100"/>
                  <a:pt x="4744" y="0"/>
                  <a:pt x="4480" y="152"/>
                </a:cubicBezTo>
                <a:cubicBezTo>
                  <a:pt x="4216" y="304"/>
                  <a:pt x="3888" y="992"/>
                  <a:pt x="3424" y="1112"/>
                </a:cubicBezTo>
                <a:cubicBezTo>
                  <a:pt x="2960" y="1232"/>
                  <a:pt x="2184" y="1032"/>
                  <a:pt x="1696" y="872"/>
                </a:cubicBezTo>
                <a:cubicBezTo>
                  <a:pt x="1208" y="712"/>
                  <a:pt x="720" y="152"/>
                  <a:pt x="496" y="152"/>
                </a:cubicBezTo>
                <a:cubicBezTo>
                  <a:pt x="272" y="152"/>
                  <a:pt x="0" y="616"/>
                  <a:pt x="352" y="872"/>
                </a:cubicBezTo>
                <a:cubicBezTo>
                  <a:pt x="704" y="1128"/>
                  <a:pt x="1944" y="1640"/>
                  <a:pt x="2608" y="1688"/>
                </a:cubicBezTo>
                <a:cubicBezTo>
                  <a:pt x="3272" y="1736"/>
                  <a:pt x="3960" y="1304"/>
                  <a:pt x="4336" y="1160"/>
                </a:cubicBezTo>
                <a:cubicBezTo>
                  <a:pt x="4712" y="1016"/>
                  <a:pt x="4776" y="880"/>
                  <a:pt x="4864" y="824"/>
                </a:cubicBezTo>
              </a:path>
            </a:pathLst>
          </a:custGeom>
          <a:solidFill>
            <a:srgbClr val="3399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4" name="Freeform 6"/>
          <p:cNvSpPr>
            <a:spLocks/>
          </p:cNvSpPr>
          <p:nvPr/>
        </p:nvSpPr>
        <p:spPr bwMode="auto">
          <a:xfrm>
            <a:off x="1117600" y="4538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5" name="Freeform 7"/>
          <p:cNvSpPr>
            <a:spLocks/>
          </p:cNvSpPr>
          <p:nvPr/>
        </p:nvSpPr>
        <p:spPr bwMode="auto">
          <a:xfrm>
            <a:off x="3175000" y="5300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8" name="Freeform 10"/>
          <p:cNvSpPr>
            <a:spLocks/>
          </p:cNvSpPr>
          <p:nvPr/>
        </p:nvSpPr>
        <p:spPr bwMode="auto">
          <a:xfrm>
            <a:off x="2260600" y="49958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9" name="Freeform 11"/>
          <p:cNvSpPr>
            <a:spLocks/>
          </p:cNvSpPr>
          <p:nvPr/>
        </p:nvSpPr>
        <p:spPr bwMode="auto">
          <a:xfrm>
            <a:off x="4991100" y="56054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0" name="Freeform 12"/>
          <p:cNvSpPr>
            <a:spLocks/>
          </p:cNvSpPr>
          <p:nvPr/>
        </p:nvSpPr>
        <p:spPr bwMode="auto">
          <a:xfrm rot="-19323442">
            <a:off x="876300" y="41576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1" name="Freeform 13"/>
          <p:cNvSpPr>
            <a:spLocks/>
          </p:cNvSpPr>
          <p:nvPr/>
        </p:nvSpPr>
        <p:spPr bwMode="auto">
          <a:xfrm rot="-2023083">
            <a:off x="6223000" y="50212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2" name="Freeform 14"/>
          <p:cNvSpPr>
            <a:spLocks/>
          </p:cNvSpPr>
          <p:nvPr/>
        </p:nvSpPr>
        <p:spPr bwMode="auto">
          <a:xfrm>
            <a:off x="2252663" y="5145088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3" name="Freeform 15"/>
          <p:cNvSpPr>
            <a:spLocks/>
          </p:cNvSpPr>
          <p:nvPr/>
        </p:nvSpPr>
        <p:spPr bwMode="auto">
          <a:xfrm>
            <a:off x="4165600" y="56054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4" name="Freeform 16"/>
          <p:cNvSpPr>
            <a:spLocks/>
          </p:cNvSpPr>
          <p:nvPr/>
        </p:nvSpPr>
        <p:spPr bwMode="auto">
          <a:xfrm rot="-3711582">
            <a:off x="4229894" y="5834857"/>
            <a:ext cx="406400" cy="252412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5" name="Freeform 17"/>
          <p:cNvSpPr>
            <a:spLocks/>
          </p:cNvSpPr>
          <p:nvPr/>
        </p:nvSpPr>
        <p:spPr bwMode="auto">
          <a:xfrm rot="-1490885">
            <a:off x="2184400" y="2671763"/>
            <a:ext cx="1435100" cy="2171700"/>
          </a:xfrm>
          <a:custGeom>
            <a:avLst/>
            <a:gdLst>
              <a:gd name="T0" fmla="*/ 600 w 904"/>
              <a:gd name="T1" fmla="*/ 336 h 1368"/>
              <a:gd name="T2" fmla="*/ 456 w 904"/>
              <a:gd name="T3" fmla="*/ 96 h 1368"/>
              <a:gd name="T4" fmla="*/ 168 w 904"/>
              <a:gd name="T5" fmla="*/ 48 h 1368"/>
              <a:gd name="T6" fmla="*/ 24 w 904"/>
              <a:gd name="T7" fmla="*/ 384 h 1368"/>
              <a:gd name="T8" fmla="*/ 312 w 904"/>
              <a:gd name="T9" fmla="*/ 1104 h 1368"/>
              <a:gd name="T10" fmla="*/ 696 w 904"/>
              <a:gd name="T11" fmla="*/ 1344 h 1368"/>
              <a:gd name="T12" fmla="*/ 888 w 904"/>
              <a:gd name="T13" fmla="*/ 960 h 1368"/>
              <a:gd name="T14" fmla="*/ 600 w 904"/>
              <a:gd name="T15" fmla="*/ 336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4" h="1368">
                <a:moveTo>
                  <a:pt x="600" y="336"/>
                </a:moveTo>
                <a:cubicBezTo>
                  <a:pt x="528" y="192"/>
                  <a:pt x="528" y="144"/>
                  <a:pt x="456" y="96"/>
                </a:cubicBezTo>
                <a:cubicBezTo>
                  <a:pt x="384" y="48"/>
                  <a:pt x="240" y="0"/>
                  <a:pt x="168" y="48"/>
                </a:cubicBezTo>
                <a:cubicBezTo>
                  <a:pt x="96" y="96"/>
                  <a:pt x="0" y="208"/>
                  <a:pt x="24" y="384"/>
                </a:cubicBezTo>
                <a:cubicBezTo>
                  <a:pt x="48" y="560"/>
                  <a:pt x="200" y="944"/>
                  <a:pt x="312" y="1104"/>
                </a:cubicBezTo>
                <a:cubicBezTo>
                  <a:pt x="424" y="1264"/>
                  <a:pt x="600" y="1368"/>
                  <a:pt x="696" y="1344"/>
                </a:cubicBezTo>
                <a:cubicBezTo>
                  <a:pt x="792" y="1320"/>
                  <a:pt x="904" y="1128"/>
                  <a:pt x="888" y="960"/>
                </a:cubicBezTo>
                <a:cubicBezTo>
                  <a:pt x="872" y="792"/>
                  <a:pt x="672" y="480"/>
                  <a:pt x="600" y="336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6" name="Freeform 18"/>
          <p:cNvSpPr>
            <a:spLocks/>
          </p:cNvSpPr>
          <p:nvPr/>
        </p:nvSpPr>
        <p:spPr bwMode="auto">
          <a:xfrm rot="-1492176">
            <a:off x="2844800" y="3751263"/>
            <a:ext cx="711200" cy="787400"/>
          </a:xfrm>
          <a:custGeom>
            <a:avLst/>
            <a:gdLst>
              <a:gd name="T0" fmla="*/ 400 w 448"/>
              <a:gd name="T1" fmla="*/ 400 h 496"/>
              <a:gd name="T2" fmla="*/ 448 w 448"/>
              <a:gd name="T3" fmla="*/ 208 h 496"/>
              <a:gd name="T4" fmla="*/ 400 w 448"/>
              <a:gd name="T5" fmla="*/ 64 h 496"/>
              <a:gd name="T6" fmla="*/ 160 w 448"/>
              <a:gd name="T7" fmla="*/ 16 h 496"/>
              <a:gd name="T8" fmla="*/ 16 w 448"/>
              <a:gd name="T9" fmla="*/ 160 h 496"/>
              <a:gd name="T10" fmla="*/ 256 w 448"/>
              <a:gd name="T11" fmla="*/ 448 h 496"/>
              <a:gd name="T12" fmla="*/ 400 w 448"/>
              <a:gd name="T13" fmla="*/ 4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496">
                <a:moveTo>
                  <a:pt x="400" y="400"/>
                </a:moveTo>
                <a:cubicBezTo>
                  <a:pt x="432" y="360"/>
                  <a:pt x="448" y="264"/>
                  <a:pt x="448" y="208"/>
                </a:cubicBezTo>
                <a:cubicBezTo>
                  <a:pt x="448" y="152"/>
                  <a:pt x="448" y="96"/>
                  <a:pt x="400" y="64"/>
                </a:cubicBezTo>
                <a:cubicBezTo>
                  <a:pt x="352" y="32"/>
                  <a:pt x="224" y="0"/>
                  <a:pt x="160" y="16"/>
                </a:cubicBezTo>
                <a:cubicBezTo>
                  <a:pt x="96" y="32"/>
                  <a:pt x="0" y="88"/>
                  <a:pt x="16" y="160"/>
                </a:cubicBezTo>
                <a:cubicBezTo>
                  <a:pt x="32" y="232"/>
                  <a:pt x="200" y="400"/>
                  <a:pt x="256" y="448"/>
                </a:cubicBezTo>
                <a:cubicBezTo>
                  <a:pt x="312" y="496"/>
                  <a:pt x="368" y="440"/>
                  <a:pt x="400" y="4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7" name="Freeform 19"/>
          <p:cNvSpPr>
            <a:spLocks/>
          </p:cNvSpPr>
          <p:nvPr/>
        </p:nvSpPr>
        <p:spPr bwMode="auto">
          <a:xfrm rot="-1488641">
            <a:off x="2679700" y="3227388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8" name="Freeform 20"/>
          <p:cNvSpPr>
            <a:spLocks/>
          </p:cNvSpPr>
          <p:nvPr/>
        </p:nvSpPr>
        <p:spPr bwMode="auto">
          <a:xfrm>
            <a:off x="1270000" y="4767263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9" name="Freeform 21"/>
          <p:cNvSpPr>
            <a:spLocks/>
          </p:cNvSpPr>
          <p:nvPr/>
        </p:nvSpPr>
        <p:spPr bwMode="auto">
          <a:xfrm>
            <a:off x="3251200" y="5453063"/>
            <a:ext cx="469900" cy="330200"/>
          </a:xfrm>
          <a:custGeom>
            <a:avLst/>
            <a:gdLst>
              <a:gd name="T0" fmla="*/ 96 w 296"/>
              <a:gd name="T1" fmla="*/ 64 h 208"/>
              <a:gd name="T2" fmla="*/ 0 w 296"/>
              <a:gd name="T3" fmla="*/ 112 h 208"/>
              <a:gd name="T4" fmla="*/ 96 w 296"/>
              <a:gd name="T5" fmla="*/ 208 h 208"/>
              <a:gd name="T6" fmla="*/ 192 w 296"/>
              <a:gd name="T7" fmla="*/ 112 h 208"/>
              <a:gd name="T8" fmla="*/ 288 w 296"/>
              <a:gd name="T9" fmla="*/ 112 h 208"/>
              <a:gd name="T10" fmla="*/ 240 w 296"/>
              <a:gd name="T11" fmla="*/ 16 h 208"/>
              <a:gd name="T12" fmla="*/ 96 w 296"/>
              <a:gd name="T1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208">
                <a:moveTo>
                  <a:pt x="96" y="64"/>
                </a:moveTo>
                <a:cubicBezTo>
                  <a:pt x="56" y="80"/>
                  <a:pt x="0" y="88"/>
                  <a:pt x="0" y="112"/>
                </a:cubicBezTo>
                <a:cubicBezTo>
                  <a:pt x="0" y="136"/>
                  <a:pt x="64" y="208"/>
                  <a:pt x="96" y="208"/>
                </a:cubicBezTo>
                <a:cubicBezTo>
                  <a:pt x="128" y="208"/>
                  <a:pt x="160" y="128"/>
                  <a:pt x="192" y="112"/>
                </a:cubicBezTo>
                <a:cubicBezTo>
                  <a:pt x="224" y="96"/>
                  <a:pt x="280" y="128"/>
                  <a:pt x="288" y="112"/>
                </a:cubicBezTo>
                <a:cubicBezTo>
                  <a:pt x="296" y="96"/>
                  <a:pt x="264" y="32"/>
                  <a:pt x="240" y="16"/>
                </a:cubicBezTo>
                <a:cubicBezTo>
                  <a:pt x="216" y="0"/>
                  <a:pt x="136" y="48"/>
                  <a:pt x="96" y="6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70" name="Freeform 22"/>
          <p:cNvSpPr>
            <a:spLocks/>
          </p:cNvSpPr>
          <p:nvPr/>
        </p:nvSpPr>
        <p:spPr bwMode="auto">
          <a:xfrm rot="17443638">
            <a:off x="2070100" y="2944813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71" name="AutoShape 23"/>
          <p:cNvSpPr>
            <a:spLocks noChangeArrowheads="1"/>
          </p:cNvSpPr>
          <p:nvPr/>
        </p:nvSpPr>
        <p:spPr bwMode="auto">
          <a:xfrm rot="-18213959">
            <a:off x="1097756" y="2343944"/>
            <a:ext cx="1433513" cy="180975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72" name="Text Box 24"/>
          <p:cNvSpPr txBox="1">
            <a:spLocks noChangeArrowheads="1"/>
          </p:cNvSpPr>
          <p:nvPr/>
        </p:nvSpPr>
        <p:spPr bwMode="auto">
          <a:xfrm>
            <a:off x="647700" y="1779588"/>
            <a:ext cx="1562100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Alveolar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1896473" name="Text Box 25"/>
          <p:cNvSpPr txBox="1">
            <a:spLocks noChangeArrowheads="1"/>
          </p:cNvSpPr>
          <p:nvPr/>
        </p:nvSpPr>
        <p:spPr bwMode="auto">
          <a:xfrm>
            <a:off x="1695450" y="5857875"/>
            <a:ext cx="12223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Capillary</a:t>
            </a:r>
          </a:p>
        </p:txBody>
      </p:sp>
      <p:sp>
        <p:nvSpPr>
          <p:cNvPr id="1896479" name="Rectangle 31"/>
          <p:cNvSpPr>
            <a:spLocks noChangeArrowheads="1"/>
          </p:cNvSpPr>
          <p:nvPr/>
        </p:nvSpPr>
        <p:spPr bwMode="auto">
          <a:xfrm>
            <a:off x="609600" y="3760788"/>
            <a:ext cx="533400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0" name="Oval 32"/>
          <p:cNvSpPr>
            <a:spLocks noChangeArrowheads="1"/>
          </p:cNvSpPr>
          <p:nvPr/>
        </p:nvSpPr>
        <p:spPr bwMode="auto">
          <a:xfrm rot="23428835">
            <a:off x="6324600" y="1779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1" name="Oval 33"/>
          <p:cNvSpPr>
            <a:spLocks noChangeArrowheads="1"/>
          </p:cNvSpPr>
          <p:nvPr/>
        </p:nvSpPr>
        <p:spPr bwMode="auto">
          <a:xfrm rot="23428835">
            <a:off x="6400800" y="1703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2" name="Oval 34"/>
          <p:cNvSpPr>
            <a:spLocks noChangeArrowheads="1"/>
          </p:cNvSpPr>
          <p:nvPr/>
        </p:nvSpPr>
        <p:spPr bwMode="auto">
          <a:xfrm rot="23428835">
            <a:off x="3352800" y="2998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3" name="Oval 35"/>
          <p:cNvSpPr>
            <a:spLocks noChangeArrowheads="1"/>
          </p:cNvSpPr>
          <p:nvPr/>
        </p:nvSpPr>
        <p:spPr bwMode="auto">
          <a:xfrm rot="23428835">
            <a:off x="3276600" y="2922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4" name="Oval 36"/>
          <p:cNvSpPr>
            <a:spLocks noChangeArrowheads="1"/>
          </p:cNvSpPr>
          <p:nvPr/>
        </p:nvSpPr>
        <p:spPr bwMode="auto">
          <a:xfrm rot="23428835">
            <a:off x="27432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5" name="Oval 37"/>
          <p:cNvSpPr>
            <a:spLocks noChangeArrowheads="1"/>
          </p:cNvSpPr>
          <p:nvPr/>
        </p:nvSpPr>
        <p:spPr bwMode="auto">
          <a:xfrm rot="23428835">
            <a:off x="28956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6" name="Oval 38"/>
          <p:cNvSpPr>
            <a:spLocks noChangeArrowheads="1"/>
          </p:cNvSpPr>
          <p:nvPr/>
        </p:nvSpPr>
        <p:spPr bwMode="auto">
          <a:xfrm rot="23428835">
            <a:off x="2133600" y="3151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7" name="Oval 39"/>
          <p:cNvSpPr>
            <a:spLocks noChangeArrowheads="1"/>
          </p:cNvSpPr>
          <p:nvPr/>
        </p:nvSpPr>
        <p:spPr bwMode="auto">
          <a:xfrm rot="23428835">
            <a:off x="2209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8" name="Oval 40"/>
          <p:cNvSpPr>
            <a:spLocks noChangeArrowheads="1"/>
          </p:cNvSpPr>
          <p:nvPr/>
        </p:nvSpPr>
        <p:spPr bwMode="auto">
          <a:xfrm rot="23428835">
            <a:off x="57912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9" name="Oval 41"/>
          <p:cNvSpPr>
            <a:spLocks noChangeArrowheads="1"/>
          </p:cNvSpPr>
          <p:nvPr/>
        </p:nvSpPr>
        <p:spPr bwMode="auto">
          <a:xfrm rot="23428835">
            <a:off x="5638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0" name="Oval 42"/>
          <p:cNvSpPr>
            <a:spLocks noChangeArrowheads="1"/>
          </p:cNvSpPr>
          <p:nvPr/>
        </p:nvSpPr>
        <p:spPr bwMode="auto">
          <a:xfrm rot="23428835">
            <a:off x="35052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1" name="Oval 43"/>
          <p:cNvSpPr>
            <a:spLocks noChangeArrowheads="1"/>
          </p:cNvSpPr>
          <p:nvPr/>
        </p:nvSpPr>
        <p:spPr bwMode="auto">
          <a:xfrm rot="23428835">
            <a:off x="3581400" y="2008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2" name="Oval 44"/>
          <p:cNvSpPr>
            <a:spLocks noChangeArrowheads="1"/>
          </p:cNvSpPr>
          <p:nvPr/>
        </p:nvSpPr>
        <p:spPr bwMode="auto">
          <a:xfrm rot="23428835">
            <a:off x="4800600" y="3989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3" name="Oval 45"/>
          <p:cNvSpPr>
            <a:spLocks noChangeArrowheads="1"/>
          </p:cNvSpPr>
          <p:nvPr/>
        </p:nvSpPr>
        <p:spPr bwMode="auto">
          <a:xfrm rot="23428835">
            <a:off x="4724400" y="3913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4" name="Oval 46"/>
          <p:cNvSpPr>
            <a:spLocks noChangeArrowheads="1"/>
          </p:cNvSpPr>
          <p:nvPr/>
        </p:nvSpPr>
        <p:spPr bwMode="auto">
          <a:xfrm rot="23428835">
            <a:off x="4038600" y="4827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5" name="Oval 47"/>
          <p:cNvSpPr>
            <a:spLocks noChangeArrowheads="1"/>
          </p:cNvSpPr>
          <p:nvPr/>
        </p:nvSpPr>
        <p:spPr bwMode="auto">
          <a:xfrm rot="23428835">
            <a:off x="3962400" y="4903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6" name="Oval 48"/>
          <p:cNvSpPr>
            <a:spLocks noChangeArrowheads="1"/>
          </p:cNvSpPr>
          <p:nvPr/>
        </p:nvSpPr>
        <p:spPr bwMode="auto">
          <a:xfrm rot="23428835">
            <a:off x="4953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7" name="Oval 49"/>
          <p:cNvSpPr>
            <a:spLocks noChangeArrowheads="1"/>
          </p:cNvSpPr>
          <p:nvPr/>
        </p:nvSpPr>
        <p:spPr bwMode="auto">
          <a:xfrm rot="23428835">
            <a:off x="48768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8" name="Oval 50"/>
          <p:cNvSpPr>
            <a:spLocks noChangeArrowheads="1"/>
          </p:cNvSpPr>
          <p:nvPr/>
        </p:nvSpPr>
        <p:spPr bwMode="auto">
          <a:xfrm rot="23428835">
            <a:off x="55626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9" name="Oval 51"/>
          <p:cNvSpPr>
            <a:spLocks noChangeArrowheads="1"/>
          </p:cNvSpPr>
          <p:nvPr/>
        </p:nvSpPr>
        <p:spPr bwMode="auto">
          <a:xfrm rot="23428835">
            <a:off x="54102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0" name="Oval 52"/>
          <p:cNvSpPr>
            <a:spLocks noChangeArrowheads="1"/>
          </p:cNvSpPr>
          <p:nvPr/>
        </p:nvSpPr>
        <p:spPr bwMode="auto">
          <a:xfrm>
            <a:off x="3505200" y="4446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1" name="Oval 53"/>
          <p:cNvSpPr>
            <a:spLocks noChangeArrowheads="1"/>
          </p:cNvSpPr>
          <p:nvPr/>
        </p:nvSpPr>
        <p:spPr bwMode="auto">
          <a:xfrm>
            <a:off x="36576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2" name="Oval 54"/>
          <p:cNvSpPr>
            <a:spLocks noChangeArrowheads="1"/>
          </p:cNvSpPr>
          <p:nvPr/>
        </p:nvSpPr>
        <p:spPr bwMode="auto">
          <a:xfrm>
            <a:off x="37338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3" name="Oval 55"/>
          <p:cNvSpPr>
            <a:spLocks noChangeArrowheads="1"/>
          </p:cNvSpPr>
          <p:nvPr/>
        </p:nvSpPr>
        <p:spPr bwMode="auto">
          <a:xfrm>
            <a:off x="38862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4" name="Oval 56"/>
          <p:cNvSpPr>
            <a:spLocks noChangeArrowheads="1"/>
          </p:cNvSpPr>
          <p:nvPr/>
        </p:nvSpPr>
        <p:spPr bwMode="auto">
          <a:xfrm>
            <a:off x="3048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5" name="Oval 57"/>
          <p:cNvSpPr>
            <a:spLocks noChangeArrowheads="1"/>
          </p:cNvSpPr>
          <p:nvPr/>
        </p:nvSpPr>
        <p:spPr bwMode="auto">
          <a:xfrm>
            <a:off x="33528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6" name="Oval 58"/>
          <p:cNvSpPr>
            <a:spLocks noChangeArrowheads="1"/>
          </p:cNvSpPr>
          <p:nvPr/>
        </p:nvSpPr>
        <p:spPr bwMode="auto">
          <a:xfrm>
            <a:off x="32766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7" name="Oval 59"/>
          <p:cNvSpPr>
            <a:spLocks noChangeArrowheads="1"/>
          </p:cNvSpPr>
          <p:nvPr/>
        </p:nvSpPr>
        <p:spPr bwMode="auto">
          <a:xfrm>
            <a:off x="3429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8" name="Oval 60"/>
          <p:cNvSpPr>
            <a:spLocks noChangeArrowheads="1"/>
          </p:cNvSpPr>
          <p:nvPr/>
        </p:nvSpPr>
        <p:spPr bwMode="auto">
          <a:xfrm>
            <a:off x="2819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9" name="Oval 61"/>
          <p:cNvSpPr>
            <a:spLocks noChangeArrowheads="1"/>
          </p:cNvSpPr>
          <p:nvPr/>
        </p:nvSpPr>
        <p:spPr bwMode="auto">
          <a:xfrm>
            <a:off x="3048000" y="4903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0" name="Oval 62"/>
          <p:cNvSpPr>
            <a:spLocks noChangeArrowheads="1"/>
          </p:cNvSpPr>
          <p:nvPr/>
        </p:nvSpPr>
        <p:spPr bwMode="auto">
          <a:xfrm>
            <a:off x="36576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1" name="Oval 63"/>
          <p:cNvSpPr>
            <a:spLocks noChangeArrowheads="1"/>
          </p:cNvSpPr>
          <p:nvPr/>
        </p:nvSpPr>
        <p:spPr bwMode="auto">
          <a:xfrm>
            <a:off x="3352800" y="5208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2" name="Oval 64"/>
          <p:cNvSpPr>
            <a:spLocks noChangeArrowheads="1"/>
          </p:cNvSpPr>
          <p:nvPr/>
        </p:nvSpPr>
        <p:spPr bwMode="auto">
          <a:xfrm>
            <a:off x="26670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3" name="Oval 65"/>
          <p:cNvSpPr>
            <a:spLocks noChangeArrowheads="1"/>
          </p:cNvSpPr>
          <p:nvPr/>
        </p:nvSpPr>
        <p:spPr bwMode="auto">
          <a:xfrm>
            <a:off x="3124200" y="5284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4" name="Oval 66"/>
          <p:cNvSpPr>
            <a:spLocks noChangeArrowheads="1"/>
          </p:cNvSpPr>
          <p:nvPr/>
        </p:nvSpPr>
        <p:spPr bwMode="auto">
          <a:xfrm>
            <a:off x="2895600" y="5513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5" name="Oval 67"/>
          <p:cNvSpPr>
            <a:spLocks noChangeArrowheads="1"/>
          </p:cNvSpPr>
          <p:nvPr/>
        </p:nvSpPr>
        <p:spPr bwMode="auto">
          <a:xfrm>
            <a:off x="32766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6" name="Oval 68"/>
          <p:cNvSpPr>
            <a:spLocks noChangeArrowheads="1"/>
          </p:cNvSpPr>
          <p:nvPr/>
        </p:nvSpPr>
        <p:spPr bwMode="auto">
          <a:xfrm>
            <a:off x="28194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7" name="Oval 69"/>
          <p:cNvSpPr>
            <a:spLocks noChangeArrowheads="1"/>
          </p:cNvSpPr>
          <p:nvPr/>
        </p:nvSpPr>
        <p:spPr bwMode="auto">
          <a:xfrm>
            <a:off x="36576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8" name="Oval 70"/>
          <p:cNvSpPr>
            <a:spLocks noChangeArrowheads="1"/>
          </p:cNvSpPr>
          <p:nvPr/>
        </p:nvSpPr>
        <p:spPr bwMode="auto">
          <a:xfrm>
            <a:off x="29718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9" name="Oval 71"/>
          <p:cNvSpPr>
            <a:spLocks noChangeArrowheads="1"/>
          </p:cNvSpPr>
          <p:nvPr/>
        </p:nvSpPr>
        <p:spPr bwMode="auto">
          <a:xfrm>
            <a:off x="27432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0" name="Oval 72"/>
          <p:cNvSpPr>
            <a:spLocks noChangeArrowheads="1"/>
          </p:cNvSpPr>
          <p:nvPr/>
        </p:nvSpPr>
        <p:spPr bwMode="auto">
          <a:xfrm>
            <a:off x="2971800" y="5132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1" name="Oval 73"/>
          <p:cNvSpPr>
            <a:spLocks noChangeArrowheads="1"/>
          </p:cNvSpPr>
          <p:nvPr/>
        </p:nvSpPr>
        <p:spPr bwMode="auto">
          <a:xfrm>
            <a:off x="3581400" y="4675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2" name="Oval 74"/>
          <p:cNvSpPr>
            <a:spLocks noChangeArrowheads="1"/>
          </p:cNvSpPr>
          <p:nvPr/>
        </p:nvSpPr>
        <p:spPr bwMode="auto">
          <a:xfrm>
            <a:off x="31242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3" name="Oval 75"/>
          <p:cNvSpPr>
            <a:spLocks noChangeArrowheads="1"/>
          </p:cNvSpPr>
          <p:nvPr/>
        </p:nvSpPr>
        <p:spPr bwMode="auto">
          <a:xfrm>
            <a:off x="32004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4" name="Oval 76"/>
          <p:cNvSpPr>
            <a:spLocks noChangeArrowheads="1"/>
          </p:cNvSpPr>
          <p:nvPr/>
        </p:nvSpPr>
        <p:spPr bwMode="auto">
          <a:xfrm>
            <a:off x="34290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5" name="Oval 77"/>
          <p:cNvSpPr>
            <a:spLocks noChangeArrowheads="1"/>
          </p:cNvSpPr>
          <p:nvPr/>
        </p:nvSpPr>
        <p:spPr bwMode="auto">
          <a:xfrm>
            <a:off x="37338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6" name="Freeform 78"/>
          <p:cNvSpPr>
            <a:spLocks/>
          </p:cNvSpPr>
          <p:nvPr/>
        </p:nvSpPr>
        <p:spPr bwMode="auto">
          <a:xfrm rot="1025690">
            <a:off x="2997200" y="4497388"/>
            <a:ext cx="889000" cy="939800"/>
          </a:xfrm>
          <a:custGeom>
            <a:avLst/>
            <a:gdLst>
              <a:gd name="T0" fmla="*/ 440 w 560"/>
              <a:gd name="T1" fmla="*/ 96 h 592"/>
              <a:gd name="T2" fmla="*/ 296 w 560"/>
              <a:gd name="T3" fmla="*/ 0 h 592"/>
              <a:gd name="T4" fmla="*/ 104 w 560"/>
              <a:gd name="T5" fmla="*/ 96 h 592"/>
              <a:gd name="T6" fmla="*/ 152 w 560"/>
              <a:gd name="T7" fmla="*/ 288 h 592"/>
              <a:gd name="T8" fmla="*/ 8 w 560"/>
              <a:gd name="T9" fmla="*/ 384 h 592"/>
              <a:gd name="T10" fmla="*/ 104 w 560"/>
              <a:gd name="T11" fmla="*/ 576 h 592"/>
              <a:gd name="T12" fmla="*/ 344 w 560"/>
              <a:gd name="T13" fmla="*/ 480 h 592"/>
              <a:gd name="T14" fmla="*/ 296 w 560"/>
              <a:gd name="T15" fmla="*/ 240 h 592"/>
              <a:gd name="T16" fmla="*/ 536 w 560"/>
              <a:gd name="T17" fmla="*/ 192 h 592"/>
              <a:gd name="T18" fmla="*/ 440 w 560"/>
              <a:gd name="T19" fmla="*/ 9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0" h="592">
                <a:moveTo>
                  <a:pt x="440" y="96"/>
                </a:moveTo>
                <a:cubicBezTo>
                  <a:pt x="400" y="64"/>
                  <a:pt x="352" y="0"/>
                  <a:pt x="296" y="0"/>
                </a:cubicBezTo>
                <a:cubicBezTo>
                  <a:pt x="240" y="0"/>
                  <a:pt x="128" y="48"/>
                  <a:pt x="104" y="96"/>
                </a:cubicBezTo>
                <a:cubicBezTo>
                  <a:pt x="80" y="144"/>
                  <a:pt x="168" y="240"/>
                  <a:pt x="152" y="288"/>
                </a:cubicBezTo>
                <a:cubicBezTo>
                  <a:pt x="136" y="336"/>
                  <a:pt x="16" y="336"/>
                  <a:pt x="8" y="384"/>
                </a:cubicBezTo>
                <a:cubicBezTo>
                  <a:pt x="0" y="432"/>
                  <a:pt x="48" y="560"/>
                  <a:pt x="104" y="576"/>
                </a:cubicBezTo>
                <a:cubicBezTo>
                  <a:pt x="160" y="592"/>
                  <a:pt x="312" y="536"/>
                  <a:pt x="344" y="480"/>
                </a:cubicBezTo>
                <a:cubicBezTo>
                  <a:pt x="376" y="424"/>
                  <a:pt x="264" y="288"/>
                  <a:pt x="296" y="240"/>
                </a:cubicBezTo>
                <a:cubicBezTo>
                  <a:pt x="328" y="192"/>
                  <a:pt x="512" y="224"/>
                  <a:pt x="536" y="192"/>
                </a:cubicBezTo>
                <a:cubicBezTo>
                  <a:pt x="560" y="160"/>
                  <a:pt x="480" y="128"/>
                  <a:pt x="440" y="96"/>
                </a:cubicBezTo>
                <a:close/>
              </a:path>
            </a:pathLst>
          </a:custGeom>
          <a:solidFill>
            <a:srgbClr val="FFFF00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7" name="Freeform 79"/>
          <p:cNvSpPr>
            <a:spLocks/>
          </p:cNvSpPr>
          <p:nvPr/>
        </p:nvSpPr>
        <p:spPr bwMode="auto">
          <a:xfrm rot="-2331525">
            <a:off x="3073400" y="4802188"/>
            <a:ext cx="622300" cy="393700"/>
          </a:xfrm>
          <a:custGeom>
            <a:avLst/>
            <a:gdLst>
              <a:gd name="T0" fmla="*/ 312 w 392"/>
              <a:gd name="T1" fmla="*/ 0 h 248"/>
              <a:gd name="T2" fmla="*/ 168 w 392"/>
              <a:gd name="T3" fmla="*/ 96 h 248"/>
              <a:gd name="T4" fmla="*/ 24 w 392"/>
              <a:gd name="T5" fmla="*/ 48 h 248"/>
              <a:gd name="T6" fmla="*/ 24 w 392"/>
              <a:gd name="T7" fmla="*/ 240 h 248"/>
              <a:gd name="T8" fmla="*/ 168 w 392"/>
              <a:gd name="T9" fmla="*/ 96 h 248"/>
              <a:gd name="T10" fmla="*/ 360 w 392"/>
              <a:gd name="T11" fmla="*/ 96 h 248"/>
              <a:gd name="T12" fmla="*/ 312 w 392"/>
              <a:gd name="T1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" h="248">
                <a:moveTo>
                  <a:pt x="312" y="0"/>
                </a:moveTo>
                <a:cubicBezTo>
                  <a:pt x="280" y="0"/>
                  <a:pt x="216" y="88"/>
                  <a:pt x="168" y="96"/>
                </a:cubicBezTo>
                <a:cubicBezTo>
                  <a:pt x="120" y="104"/>
                  <a:pt x="48" y="24"/>
                  <a:pt x="24" y="48"/>
                </a:cubicBezTo>
                <a:cubicBezTo>
                  <a:pt x="0" y="72"/>
                  <a:pt x="0" y="232"/>
                  <a:pt x="24" y="240"/>
                </a:cubicBezTo>
                <a:cubicBezTo>
                  <a:pt x="48" y="248"/>
                  <a:pt x="112" y="120"/>
                  <a:pt x="168" y="96"/>
                </a:cubicBezTo>
                <a:cubicBezTo>
                  <a:pt x="224" y="72"/>
                  <a:pt x="328" y="120"/>
                  <a:pt x="360" y="96"/>
                </a:cubicBezTo>
                <a:cubicBezTo>
                  <a:pt x="392" y="72"/>
                  <a:pt x="344" y="0"/>
                  <a:pt x="312" y="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8" name="Freeform 80"/>
          <p:cNvSpPr>
            <a:spLocks/>
          </p:cNvSpPr>
          <p:nvPr/>
        </p:nvSpPr>
        <p:spPr bwMode="auto">
          <a:xfrm rot="18530804">
            <a:off x="5537200" y="29860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9" name="Freeform 81"/>
          <p:cNvSpPr>
            <a:spLocks/>
          </p:cNvSpPr>
          <p:nvPr/>
        </p:nvSpPr>
        <p:spPr bwMode="auto">
          <a:xfrm rot="18557432">
            <a:off x="5645150" y="3138488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0" name="Freeform 82"/>
          <p:cNvSpPr>
            <a:spLocks/>
          </p:cNvSpPr>
          <p:nvPr/>
        </p:nvSpPr>
        <p:spPr bwMode="auto">
          <a:xfrm>
            <a:off x="6070600" y="35194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1" name="Freeform 83"/>
          <p:cNvSpPr>
            <a:spLocks/>
          </p:cNvSpPr>
          <p:nvPr/>
        </p:nvSpPr>
        <p:spPr bwMode="auto">
          <a:xfrm>
            <a:off x="6223000" y="374808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2" name="Freeform 84"/>
          <p:cNvSpPr>
            <a:spLocks/>
          </p:cNvSpPr>
          <p:nvPr/>
        </p:nvSpPr>
        <p:spPr bwMode="auto">
          <a:xfrm>
            <a:off x="3784600" y="42814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3" name="Freeform 85"/>
          <p:cNvSpPr>
            <a:spLocks/>
          </p:cNvSpPr>
          <p:nvPr/>
        </p:nvSpPr>
        <p:spPr bwMode="auto">
          <a:xfrm>
            <a:off x="3937000" y="451008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4" name="Freeform 86"/>
          <p:cNvSpPr>
            <a:spLocks/>
          </p:cNvSpPr>
          <p:nvPr/>
        </p:nvSpPr>
        <p:spPr bwMode="auto">
          <a:xfrm rot="-2020527">
            <a:off x="4699000" y="31384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5" name="Freeform 87"/>
          <p:cNvSpPr>
            <a:spLocks/>
          </p:cNvSpPr>
          <p:nvPr/>
        </p:nvSpPr>
        <p:spPr bwMode="auto">
          <a:xfrm rot="-2018062">
            <a:off x="4851400" y="336708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6" name="Freeform 88"/>
          <p:cNvSpPr>
            <a:spLocks/>
          </p:cNvSpPr>
          <p:nvPr/>
        </p:nvSpPr>
        <p:spPr bwMode="auto">
          <a:xfrm rot="-2020527">
            <a:off x="5232400" y="43576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7" name="Freeform 89"/>
          <p:cNvSpPr>
            <a:spLocks/>
          </p:cNvSpPr>
          <p:nvPr/>
        </p:nvSpPr>
        <p:spPr bwMode="auto">
          <a:xfrm>
            <a:off x="5384800" y="45100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8" name="Freeform 90"/>
          <p:cNvSpPr>
            <a:spLocks/>
          </p:cNvSpPr>
          <p:nvPr/>
        </p:nvSpPr>
        <p:spPr bwMode="auto">
          <a:xfrm>
            <a:off x="5257800" y="360838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9" name="Freeform 91"/>
          <p:cNvSpPr>
            <a:spLocks/>
          </p:cNvSpPr>
          <p:nvPr/>
        </p:nvSpPr>
        <p:spPr bwMode="auto">
          <a:xfrm>
            <a:off x="5376863" y="3821113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0" name="Freeform 92"/>
          <p:cNvSpPr>
            <a:spLocks/>
          </p:cNvSpPr>
          <p:nvPr/>
        </p:nvSpPr>
        <p:spPr bwMode="auto">
          <a:xfrm>
            <a:off x="4851400" y="443388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1" name="Freeform 93"/>
          <p:cNvSpPr>
            <a:spLocks/>
          </p:cNvSpPr>
          <p:nvPr/>
        </p:nvSpPr>
        <p:spPr bwMode="auto">
          <a:xfrm>
            <a:off x="4843463" y="4583113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2" name="Freeform 94"/>
          <p:cNvSpPr>
            <a:spLocks/>
          </p:cNvSpPr>
          <p:nvPr/>
        </p:nvSpPr>
        <p:spPr bwMode="auto">
          <a:xfrm rot="4575891">
            <a:off x="5803900" y="40909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3" name="Freeform 95"/>
          <p:cNvSpPr>
            <a:spLocks/>
          </p:cNvSpPr>
          <p:nvPr/>
        </p:nvSpPr>
        <p:spPr bwMode="auto">
          <a:xfrm rot="6596159">
            <a:off x="5956300" y="42433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4" name="Freeform 96"/>
          <p:cNvSpPr>
            <a:spLocks/>
          </p:cNvSpPr>
          <p:nvPr/>
        </p:nvSpPr>
        <p:spPr bwMode="auto">
          <a:xfrm>
            <a:off x="4089400" y="23129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5" name="Freeform 97"/>
          <p:cNvSpPr>
            <a:spLocks/>
          </p:cNvSpPr>
          <p:nvPr/>
        </p:nvSpPr>
        <p:spPr bwMode="auto">
          <a:xfrm rot="-19679865">
            <a:off x="4197350" y="2541588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6" name="Freeform 98"/>
          <p:cNvSpPr>
            <a:spLocks/>
          </p:cNvSpPr>
          <p:nvPr/>
        </p:nvSpPr>
        <p:spPr bwMode="auto">
          <a:xfrm rot="-2020527">
            <a:off x="4394200" y="40528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7" name="Freeform 99"/>
          <p:cNvSpPr>
            <a:spLocks/>
          </p:cNvSpPr>
          <p:nvPr/>
        </p:nvSpPr>
        <p:spPr bwMode="auto">
          <a:xfrm>
            <a:off x="4546600" y="4179888"/>
            <a:ext cx="342900" cy="406400"/>
          </a:xfrm>
          <a:custGeom>
            <a:avLst/>
            <a:gdLst>
              <a:gd name="T0" fmla="*/ 248 w 368"/>
              <a:gd name="T1" fmla="*/ 160 h 512"/>
              <a:gd name="T2" fmla="*/ 152 w 368"/>
              <a:gd name="T3" fmla="*/ 112 h 512"/>
              <a:gd name="T4" fmla="*/ 8 w 368"/>
              <a:gd name="T5" fmla="*/ 448 h 512"/>
              <a:gd name="T6" fmla="*/ 200 w 368"/>
              <a:gd name="T7" fmla="*/ 352 h 512"/>
              <a:gd name="T8" fmla="*/ 344 w 368"/>
              <a:gd name="T9" fmla="*/ 496 h 512"/>
              <a:gd name="T10" fmla="*/ 344 w 368"/>
              <a:gd name="T11" fmla="*/ 256 h 512"/>
              <a:gd name="T12" fmla="*/ 344 w 368"/>
              <a:gd name="T13" fmla="*/ 16 h 512"/>
              <a:gd name="T14" fmla="*/ 248 w 368"/>
              <a:gd name="T15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" h="512">
                <a:moveTo>
                  <a:pt x="248" y="160"/>
                </a:moveTo>
                <a:cubicBezTo>
                  <a:pt x="216" y="176"/>
                  <a:pt x="192" y="64"/>
                  <a:pt x="152" y="112"/>
                </a:cubicBezTo>
                <a:cubicBezTo>
                  <a:pt x="112" y="160"/>
                  <a:pt x="0" y="408"/>
                  <a:pt x="8" y="448"/>
                </a:cubicBezTo>
                <a:cubicBezTo>
                  <a:pt x="16" y="488"/>
                  <a:pt x="144" y="344"/>
                  <a:pt x="200" y="352"/>
                </a:cubicBezTo>
                <a:cubicBezTo>
                  <a:pt x="256" y="360"/>
                  <a:pt x="320" y="512"/>
                  <a:pt x="344" y="496"/>
                </a:cubicBezTo>
                <a:cubicBezTo>
                  <a:pt x="368" y="480"/>
                  <a:pt x="344" y="336"/>
                  <a:pt x="344" y="256"/>
                </a:cubicBezTo>
                <a:cubicBezTo>
                  <a:pt x="344" y="176"/>
                  <a:pt x="360" y="32"/>
                  <a:pt x="344" y="16"/>
                </a:cubicBezTo>
                <a:cubicBezTo>
                  <a:pt x="328" y="0"/>
                  <a:pt x="280" y="144"/>
                  <a:pt x="248" y="16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8" name="Freeform 100"/>
          <p:cNvSpPr>
            <a:spLocks/>
          </p:cNvSpPr>
          <p:nvPr/>
        </p:nvSpPr>
        <p:spPr bwMode="auto">
          <a:xfrm rot="-2020527">
            <a:off x="3733800" y="33035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9" name="Freeform 101"/>
          <p:cNvSpPr>
            <a:spLocks/>
          </p:cNvSpPr>
          <p:nvPr/>
        </p:nvSpPr>
        <p:spPr bwMode="auto">
          <a:xfrm>
            <a:off x="4038600" y="3455988"/>
            <a:ext cx="342900" cy="406400"/>
          </a:xfrm>
          <a:custGeom>
            <a:avLst/>
            <a:gdLst>
              <a:gd name="T0" fmla="*/ 248 w 368"/>
              <a:gd name="T1" fmla="*/ 160 h 512"/>
              <a:gd name="T2" fmla="*/ 152 w 368"/>
              <a:gd name="T3" fmla="*/ 112 h 512"/>
              <a:gd name="T4" fmla="*/ 8 w 368"/>
              <a:gd name="T5" fmla="*/ 448 h 512"/>
              <a:gd name="T6" fmla="*/ 200 w 368"/>
              <a:gd name="T7" fmla="*/ 352 h 512"/>
              <a:gd name="T8" fmla="*/ 344 w 368"/>
              <a:gd name="T9" fmla="*/ 496 h 512"/>
              <a:gd name="T10" fmla="*/ 344 w 368"/>
              <a:gd name="T11" fmla="*/ 256 h 512"/>
              <a:gd name="T12" fmla="*/ 344 w 368"/>
              <a:gd name="T13" fmla="*/ 16 h 512"/>
              <a:gd name="T14" fmla="*/ 248 w 368"/>
              <a:gd name="T15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" h="512">
                <a:moveTo>
                  <a:pt x="248" y="160"/>
                </a:moveTo>
                <a:cubicBezTo>
                  <a:pt x="216" y="176"/>
                  <a:pt x="192" y="64"/>
                  <a:pt x="152" y="112"/>
                </a:cubicBezTo>
                <a:cubicBezTo>
                  <a:pt x="112" y="160"/>
                  <a:pt x="0" y="408"/>
                  <a:pt x="8" y="448"/>
                </a:cubicBezTo>
                <a:cubicBezTo>
                  <a:pt x="16" y="488"/>
                  <a:pt x="144" y="344"/>
                  <a:pt x="200" y="352"/>
                </a:cubicBezTo>
                <a:cubicBezTo>
                  <a:pt x="256" y="360"/>
                  <a:pt x="320" y="512"/>
                  <a:pt x="344" y="496"/>
                </a:cubicBezTo>
                <a:cubicBezTo>
                  <a:pt x="368" y="480"/>
                  <a:pt x="344" y="336"/>
                  <a:pt x="344" y="256"/>
                </a:cubicBezTo>
                <a:cubicBezTo>
                  <a:pt x="344" y="176"/>
                  <a:pt x="360" y="32"/>
                  <a:pt x="344" y="16"/>
                </a:cubicBezTo>
                <a:cubicBezTo>
                  <a:pt x="328" y="0"/>
                  <a:pt x="280" y="144"/>
                  <a:pt x="248" y="16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0" name="Oval 102"/>
          <p:cNvSpPr>
            <a:spLocks noChangeArrowheads="1"/>
          </p:cNvSpPr>
          <p:nvPr/>
        </p:nvSpPr>
        <p:spPr bwMode="auto">
          <a:xfrm>
            <a:off x="53340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1" name="Oval 103"/>
          <p:cNvSpPr>
            <a:spLocks noChangeArrowheads="1"/>
          </p:cNvSpPr>
          <p:nvPr/>
        </p:nvSpPr>
        <p:spPr bwMode="auto">
          <a:xfrm>
            <a:off x="5486400" y="4675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2" name="Oval 104"/>
          <p:cNvSpPr>
            <a:spLocks noChangeArrowheads="1"/>
          </p:cNvSpPr>
          <p:nvPr/>
        </p:nvSpPr>
        <p:spPr bwMode="auto">
          <a:xfrm>
            <a:off x="5638800" y="3608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3" name="Oval 105"/>
          <p:cNvSpPr>
            <a:spLocks noChangeArrowheads="1"/>
          </p:cNvSpPr>
          <p:nvPr/>
        </p:nvSpPr>
        <p:spPr bwMode="auto">
          <a:xfrm>
            <a:off x="6019800" y="3989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4" name="Oval 106"/>
          <p:cNvSpPr>
            <a:spLocks noChangeArrowheads="1"/>
          </p:cNvSpPr>
          <p:nvPr/>
        </p:nvSpPr>
        <p:spPr bwMode="auto">
          <a:xfrm>
            <a:off x="67056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5" name="Oval 107"/>
          <p:cNvSpPr>
            <a:spLocks noChangeArrowheads="1"/>
          </p:cNvSpPr>
          <p:nvPr/>
        </p:nvSpPr>
        <p:spPr bwMode="auto">
          <a:xfrm>
            <a:off x="6629400" y="5513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6" name="Oval 108"/>
          <p:cNvSpPr>
            <a:spLocks noChangeArrowheads="1"/>
          </p:cNvSpPr>
          <p:nvPr/>
        </p:nvSpPr>
        <p:spPr bwMode="auto">
          <a:xfrm>
            <a:off x="5410200" y="3151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7" name="Oval 109"/>
          <p:cNvSpPr>
            <a:spLocks noChangeArrowheads="1"/>
          </p:cNvSpPr>
          <p:nvPr/>
        </p:nvSpPr>
        <p:spPr bwMode="auto">
          <a:xfrm>
            <a:off x="4876800" y="2998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8" name="Oval 110"/>
          <p:cNvSpPr>
            <a:spLocks noChangeArrowheads="1"/>
          </p:cNvSpPr>
          <p:nvPr/>
        </p:nvSpPr>
        <p:spPr bwMode="auto">
          <a:xfrm>
            <a:off x="56388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9" name="Oval 111"/>
          <p:cNvSpPr>
            <a:spLocks noChangeArrowheads="1"/>
          </p:cNvSpPr>
          <p:nvPr/>
        </p:nvSpPr>
        <p:spPr bwMode="auto">
          <a:xfrm>
            <a:off x="52578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0" name="Oval 112"/>
          <p:cNvSpPr>
            <a:spLocks noChangeArrowheads="1"/>
          </p:cNvSpPr>
          <p:nvPr/>
        </p:nvSpPr>
        <p:spPr bwMode="auto">
          <a:xfrm>
            <a:off x="5638800" y="3760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1" name="Oval 113"/>
          <p:cNvSpPr>
            <a:spLocks noChangeArrowheads="1"/>
          </p:cNvSpPr>
          <p:nvPr/>
        </p:nvSpPr>
        <p:spPr bwMode="auto">
          <a:xfrm>
            <a:off x="3657600" y="3913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2" name="Oval 114"/>
          <p:cNvSpPr>
            <a:spLocks noChangeArrowheads="1"/>
          </p:cNvSpPr>
          <p:nvPr/>
        </p:nvSpPr>
        <p:spPr bwMode="auto">
          <a:xfrm>
            <a:off x="37338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3" name="Oval 115"/>
          <p:cNvSpPr>
            <a:spLocks noChangeArrowheads="1"/>
          </p:cNvSpPr>
          <p:nvPr/>
        </p:nvSpPr>
        <p:spPr bwMode="auto">
          <a:xfrm>
            <a:off x="3810000" y="3608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4" name="Oval 116"/>
          <p:cNvSpPr>
            <a:spLocks noChangeArrowheads="1"/>
          </p:cNvSpPr>
          <p:nvPr/>
        </p:nvSpPr>
        <p:spPr bwMode="auto">
          <a:xfrm>
            <a:off x="5867400" y="3684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5" name="Oval 117"/>
          <p:cNvSpPr>
            <a:spLocks noChangeArrowheads="1"/>
          </p:cNvSpPr>
          <p:nvPr/>
        </p:nvSpPr>
        <p:spPr bwMode="auto">
          <a:xfrm>
            <a:off x="4648200" y="4903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6" name="Oval 118"/>
          <p:cNvSpPr>
            <a:spLocks noChangeArrowheads="1"/>
          </p:cNvSpPr>
          <p:nvPr/>
        </p:nvSpPr>
        <p:spPr bwMode="auto">
          <a:xfrm>
            <a:off x="44196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7" name="Freeform 119"/>
          <p:cNvSpPr>
            <a:spLocks/>
          </p:cNvSpPr>
          <p:nvPr/>
        </p:nvSpPr>
        <p:spPr bwMode="auto">
          <a:xfrm rot="775112">
            <a:off x="2641600" y="23002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8" name="Freeform 120"/>
          <p:cNvSpPr>
            <a:spLocks/>
          </p:cNvSpPr>
          <p:nvPr/>
        </p:nvSpPr>
        <p:spPr bwMode="auto">
          <a:xfrm rot="2786431">
            <a:off x="2794000" y="24526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9" name="Oval 121"/>
          <p:cNvSpPr>
            <a:spLocks noChangeArrowheads="1"/>
          </p:cNvSpPr>
          <p:nvPr/>
        </p:nvSpPr>
        <p:spPr bwMode="auto">
          <a:xfrm>
            <a:off x="2590800" y="2465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0" name="Oval 122"/>
          <p:cNvSpPr>
            <a:spLocks noChangeArrowheads="1"/>
          </p:cNvSpPr>
          <p:nvPr/>
        </p:nvSpPr>
        <p:spPr bwMode="auto">
          <a:xfrm>
            <a:off x="2667000" y="3379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1" name="Oval 123"/>
          <p:cNvSpPr>
            <a:spLocks noChangeArrowheads="1"/>
          </p:cNvSpPr>
          <p:nvPr/>
        </p:nvSpPr>
        <p:spPr bwMode="auto">
          <a:xfrm>
            <a:off x="3352800" y="3532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2" name="Freeform 124"/>
          <p:cNvSpPr>
            <a:spLocks/>
          </p:cNvSpPr>
          <p:nvPr/>
        </p:nvSpPr>
        <p:spPr bwMode="auto">
          <a:xfrm rot="-1262189">
            <a:off x="5308600" y="22367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3" name="Freeform 125"/>
          <p:cNvSpPr>
            <a:spLocks/>
          </p:cNvSpPr>
          <p:nvPr/>
        </p:nvSpPr>
        <p:spPr bwMode="auto">
          <a:xfrm rot="746644">
            <a:off x="5461000" y="23891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4" name="Oval 126"/>
          <p:cNvSpPr>
            <a:spLocks noChangeArrowheads="1"/>
          </p:cNvSpPr>
          <p:nvPr/>
        </p:nvSpPr>
        <p:spPr bwMode="auto">
          <a:xfrm rot="-2183061">
            <a:off x="5257800" y="24018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5" name="Oval 127"/>
          <p:cNvSpPr>
            <a:spLocks noChangeArrowheads="1"/>
          </p:cNvSpPr>
          <p:nvPr/>
        </p:nvSpPr>
        <p:spPr bwMode="auto">
          <a:xfrm rot="-2183061">
            <a:off x="5334000" y="33162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6" name="Oval 128"/>
          <p:cNvSpPr>
            <a:spLocks noChangeArrowheads="1"/>
          </p:cNvSpPr>
          <p:nvPr/>
        </p:nvSpPr>
        <p:spPr bwMode="auto">
          <a:xfrm rot="-2183061">
            <a:off x="6019800" y="34686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7" name="Oval 129"/>
          <p:cNvSpPr>
            <a:spLocks noChangeArrowheads="1"/>
          </p:cNvSpPr>
          <p:nvPr/>
        </p:nvSpPr>
        <p:spPr bwMode="auto">
          <a:xfrm rot="23428835">
            <a:off x="59436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8" name="Oval 130"/>
          <p:cNvSpPr>
            <a:spLocks noChangeArrowheads="1"/>
          </p:cNvSpPr>
          <p:nvPr/>
        </p:nvSpPr>
        <p:spPr bwMode="auto">
          <a:xfrm rot="23428835">
            <a:off x="6019800" y="3303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9" name="Oval 131"/>
          <p:cNvSpPr>
            <a:spLocks noChangeArrowheads="1"/>
          </p:cNvSpPr>
          <p:nvPr/>
        </p:nvSpPr>
        <p:spPr bwMode="auto">
          <a:xfrm rot="23428835">
            <a:off x="3200400" y="2312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0" name="Oval 132"/>
          <p:cNvSpPr>
            <a:spLocks noChangeArrowheads="1"/>
          </p:cNvSpPr>
          <p:nvPr/>
        </p:nvSpPr>
        <p:spPr bwMode="auto">
          <a:xfrm rot="23428835">
            <a:off x="3276600" y="2389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1" name="Oval 133"/>
          <p:cNvSpPr>
            <a:spLocks noChangeArrowheads="1"/>
          </p:cNvSpPr>
          <p:nvPr/>
        </p:nvSpPr>
        <p:spPr bwMode="auto">
          <a:xfrm rot="23428835">
            <a:off x="4267200" y="2465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2" name="Oval 134"/>
          <p:cNvSpPr>
            <a:spLocks noChangeArrowheads="1"/>
          </p:cNvSpPr>
          <p:nvPr/>
        </p:nvSpPr>
        <p:spPr bwMode="auto">
          <a:xfrm rot="23428835">
            <a:off x="4343400" y="2389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3" name="Oval 135"/>
          <p:cNvSpPr>
            <a:spLocks noChangeArrowheads="1"/>
          </p:cNvSpPr>
          <p:nvPr/>
        </p:nvSpPr>
        <p:spPr bwMode="auto">
          <a:xfrm rot="23428835">
            <a:off x="3886200" y="3532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4" name="Oval 136"/>
          <p:cNvSpPr>
            <a:spLocks noChangeArrowheads="1"/>
          </p:cNvSpPr>
          <p:nvPr/>
        </p:nvSpPr>
        <p:spPr bwMode="auto">
          <a:xfrm rot="23428835">
            <a:off x="3962400" y="3455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5" name="Oval 137"/>
          <p:cNvSpPr>
            <a:spLocks noChangeArrowheads="1"/>
          </p:cNvSpPr>
          <p:nvPr/>
        </p:nvSpPr>
        <p:spPr bwMode="auto">
          <a:xfrm rot="23428835">
            <a:off x="6096000" y="4598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6" name="Oval 138"/>
          <p:cNvSpPr>
            <a:spLocks noChangeArrowheads="1"/>
          </p:cNvSpPr>
          <p:nvPr/>
        </p:nvSpPr>
        <p:spPr bwMode="auto">
          <a:xfrm rot="23428835">
            <a:off x="6172200" y="4522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7" name="Oval 139"/>
          <p:cNvSpPr>
            <a:spLocks noChangeArrowheads="1"/>
          </p:cNvSpPr>
          <p:nvPr/>
        </p:nvSpPr>
        <p:spPr bwMode="auto">
          <a:xfrm rot="23428835">
            <a:off x="4648200" y="3151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8" name="Oval 140"/>
          <p:cNvSpPr>
            <a:spLocks noChangeArrowheads="1"/>
          </p:cNvSpPr>
          <p:nvPr/>
        </p:nvSpPr>
        <p:spPr bwMode="auto">
          <a:xfrm rot="23428835">
            <a:off x="47244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9" name="Oval 141"/>
          <p:cNvSpPr>
            <a:spLocks noChangeArrowheads="1"/>
          </p:cNvSpPr>
          <p:nvPr/>
        </p:nvSpPr>
        <p:spPr bwMode="auto">
          <a:xfrm rot="23428835">
            <a:off x="6477000" y="4370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0" name="Oval 142"/>
          <p:cNvSpPr>
            <a:spLocks noChangeArrowheads="1"/>
          </p:cNvSpPr>
          <p:nvPr/>
        </p:nvSpPr>
        <p:spPr bwMode="auto">
          <a:xfrm rot="23428835">
            <a:off x="6553200" y="4294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1" name="Oval 143"/>
          <p:cNvSpPr>
            <a:spLocks noChangeArrowheads="1"/>
          </p:cNvSpPr>
          <p:nvPr/>
        </p:nvSpPr>
        <p:spPr bwMode="auto">
          <a:xfrm rot="23428835">
            <a:off x="4114800" y="5056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2" name="Oval 144"/>
          <p:cNvSpPr>
            <a:spLocks noChangeArrowheads="1"/>
          </p:cNvSpPr>
          <p:nvPr/>
        </p:nvSpPr>
        <p:spPr bwMode="auto">
          <a:xfrm rot="23428835">
            <a:off x="4191000" y="4979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3" name="Oval 145"/>
          <p:cNvSpPr>
            <a:spLocks noChangeArrowheads="1"/>
          </p:cNvSpPr>
          <p:nvPr/>
        </p:nvSpPr>
        <p:spPr bwMode="auto">
          <a:xfrm rot="23428835">
            <a:off x="39624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4" name="Oval 146"/>
          <p:cNvSpPr>
            <a:spLocks noChangeArrowheads="1"/>
          </p:cNvSpPr>
          <p:nvPr/>
        </p:nvSpPr>
        <p:spPr bwMode="auto">
          <a:xfrm rot="23428835">
            <a:off x="4114800" y="2008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5" name="Oval 147"/>
          <p:cNvSpPr>
            <a:spLocks noChangeArrowheads="1"/>
          </p:cNvSpPr>
          <p:nvPr/>
        </p:nvSpPr>
        <p:spPr bwMode="auto">
          <a:xfrm rot="23428835">
            <a:off x="5105400" y="2846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6" name="Oval 148"/>
          <p:cNvSpPr>
            <a:spLocks noChangeArrowheads="1"/>
          </p:cNvSpPr>
          <p:nvPr/>
        </p:nvSpPr>
        <p:spPr bwMode="auto">
          <a:xfrm rot="23428835">
            <a:off x="5105400" y="2693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7" name="Oval 149"/>
          <p:cNvSpPr>
            <a:spLocks noChangeArrowheads="1"/>
          </p:cNvSpPr>
          <p:nvPr/>
        </p:nvSpPr>
        <p:spPr bwMode="auto">
          <a:xfrm rot="23428835">
            <a:off x="3657600" y="2084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8" name="Oval 150"/>
          <p:cNvSpPr>
            <a:spLocks noChangeArrowheads="1"/>
          </p:cNvSpPr>
          <p:nvPr/>
        </p:nvSpPr>
        <p:spPr bwMode="auto">
          <a:xfrm rot="23428835">
            <a:off x="3733800" y="2160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9" name="Oval 151"/>
          <p:cNvSpPr>
            <a:spLocks noChangeArrowheads="1"/>
          </p:cNvSpPr>
          <p:nvPr/>
        </p:nvSpPr>
        <p:spPr bwMode="auto">
          <a:xfrm rot="23428835">
            <a:off x="2362200" y="2693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0" name="Oval 152"/>
          <p:cNvSpPr>
            <a:spLocks noChangeArrowheads="1"/>
          </p:cNvSpPr>
          <p:nvPr/>
        </p:nvSpPr>
        <p:spPr bwMode="auto">
          <a:xfrm rot="23428835">
            <a:off x="2362200" y="2541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1" name="Oval 153"/>
          <p:cNvSpPr>
            <a:spLocks noChangeArrowheads="1"/>
          </p:cNvSpPr>
          <p:nvPr/>
        </p:nvSpPr>
        <p:spPr bwMode="auto">
          <a:xfrm rot="23428835">
            <a:off x="4191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2" name="Oval 154"/>
          <p:cNvSpPr>
            <a:spLocks noChangeArrowheads="1"/>
          </p:cNvSpPr>
          <p:nvPr/>
        </p:nvSpPr>
        <p:spPr bwMode="auto">
          <a:xfrm rot="23428835">
            <a:off x="42672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3" name="Oval 155"/>
          <p:cNvSpPr>
            <a:spLocks noChangeArrowheads="1"/>
          </p:cNvSpPr>
          <p:nvPr/>
        </p:nvSpPr>
        <p:spPr bwMode="auto">
          <a:xfrm rot="23428835">
            <a:off x="4800600" y="2465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4" name="Oval 156"/>
          <p:cNvSpPr>
            <a:spLocks noChangeArrowheads="1"/>
          </p:cNvSpPr>
          <p:nvPr/>
        </p:nvSpPr>
        <p:spPr bwMode="auto">
          <a:xfrm rot="23428835">
            <a:off x="4876800" y="2465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5" name="Text Box 157"/>
          <p:cNvSpPr txBox="1">
            <a:spLocks noChangeArrowheads="1"/>
          </p:cNvSpPr>
          <p:nvPr/>
        </p:nvSpPr>
        <p:spPr bwMode="auto">
          <a:xfrm>
            <a:off x="1814513" y="6515100"/>
            <a:ext cx="710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rgbClr val="FFFF00"/>
                </a:solidFill>
              </a:rPr>
              <a:t>Ramirez J. </a:t>
            </a:r>
            <a:r>
              <a:rPr lang="en-US" sz="1600" i="1">
                <a:solidFill>
                  <a:srgbClr val="FFFF00"/>
                </a:solidFill>
              </a:rPr>
              <a:t>Community-Acquired Pneumonia</a:t>
            </a:r>
            <a:r>
              <a:rPr lang="en-US" sz="1600">
                <a:solidFill>
                  <a:srgbClr val="FFFF00"/>
                </a:solidFill>
              </a:rPr>
              <a:t>. Lippincott Williams &amp; Wilkins, 2003  </a:t>
            </a:r>
          </a:p>
        </p:txBody>
      </p:sp>
      <p:sp>
        <p:nvSpPr>
          <p:cNvPr id="1896606" name="Oval 158"/>
          <p:cNvSpPr>
            <a:spLocks noChangeArrowheads="1"/>
          </p:cNvSpPr>
          <p:nvPr/>
        </p:nvSpPr>
        <p:spPr bwMode="auto">
          <a:xfrm>
            <a:off x="4800600" y="34290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7" name="Oval 159"/>
          <p:cNvSpPr>
            <a:spLocks noChangeArrowheads="1"/>
          </p:cNvSpPr>
          <p:nvPr/>
        </p:nvSpPr>
        <p:spPr bwMode="auto">
          <a:xfrm>
            <a:off x="3810000" y="36576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8" name="Oval 160"/>
          <p:cNvSpPr>
            <a:spLocks noChangeArrowheads="1"/>
          </p:cNvSpPr>
          <p:nvPr/>
        </p:nvSpPr>
        <p:spPr bwMode="auto">
          <a:xfrm>
            <a:off x="57150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9" name="Oval 161"/>
          <p:cNvSpPr>
            <a:spLocks noChangeArrowheads="1"/>
          </p:cNvSpPr>
          <p:nvPr/>
        </p:nvSpPr>
        <p:spPr bwMode="auto">
          <a:xfrm>
            <a:off x="4343400" y="27432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0" name="Oval 162"/>
          <p:cNvSpPr>
            <a:spLocks noChangeArrowheads="1"/>
          </p:cNvSpPr>
          <p:nvPr/>
        </p:nvSpPr>
        <p:spPr bwMode="auto">
          <a:xfrm>
            <a:off x="5715000" y="2667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1" name="Oval 163"/>
          <p:cNvSpPr>
            <a:spLocks noChangeArrowheads="1"/>
          </p:cNvSpPr>
          <p:nvPr/>
        </p:nvSpPr>
        <p:spPr bwMode="auto">
          <a:xfrm>
            <a:off x="4191000" y="4724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2" name="Oval 164"/>
          <p:cNvSpPr>
            <a:spLocks noChangeArrowheads="1"/>
          </p:cNvSpPr>
          <p:nvPr/>
        </p:nvSpPr>
        <p:spPr bwMode="auto">
          <a:xfrm>
            <a:off x="3505200" y="4572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3" name="Oval 165"/>
          <p:cNvSpPr>
            <a:spLocks noChangeArrowheads="1"/>
          </p:cNvSpPr>
          <p:nvPr/>
        </p:nvSpPr>
        <p:spPr bwMode="auto">
          <a:xfrm>
            <a:off x="6400800" y="3962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4" name="Oval 166"/>
          <p:cNvSpPr>
            <a:spLocks noChangeArrowheads="1"/>
          </p:cNvSpPr>
          <p:nvPr/>
        </p:nvSpPr>
        <p:spPr bwMode="auto">
          <a:xfrm>
            <a:off x="6248400" y="4191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5" name="Oval 167"/>
          <p:cNvSpPr>
            <a:spLocks noChangeArrowheads="1"/>
          </p:cNvSpPr>
          <p:nvPr/>
        </p:nvSpPr>
        <p:spPr bwMode="auto">
          <a:xfrm>
            <a:off x="6248400" y="44196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6" name="Oval 168"/>
          <p:cNvSpPr>
            <a:spLocks noChangeArrowheads="1"/>
          </p:cNvSpPr>
          <p:nvPr/>
        </p:nvSpPr>
        <p:spPr bwMode="auto">
          <a:xfrm>
            <a:off x="3124200" y="25908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7" name="AutoShape 169"/>
          <p:cNvSpPr>
            <a:spLocks noChangeArrowheads="1"/>
          </p:cNvSpPr>
          <p:nvPr/>
        </p:nvSpPr>
        <p:spPr bwMode="auto">
          <a:xfrm>
            <a:off x="3810000" y="3657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8" name="AutoShape 170"/>
          <p:cNvSpPr>
            <a:spLocks noChangeArrowheads="1"/>
          </p:cNvSpPr>
          <p:nvPr/>
        </p:nvSpPr>
        <p:spPr bwMode="auto">
          <a:xfrm>
            <a:off x="5181600" y="34290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9" name="AutoShape 171"/>
          <p:cNvSpPr>
            <a:spLocks noChangeArrowheads="1"/>
          </p:cNvSpPr>
          <p:nvPr/>
        </p:nvSpPr>
        <p:spPr bwMode="auto">
          <a:xfrm>
            <a:off x="3962400" y="43434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0" name="AutoShape 172"/>
          <p:cNvSpPr>
            <a:spLocks noChangeArrowheads="1"/>
          </p:cNvSpPr>
          <p:nvPr/>
        </p:nvSpPr>
        <p:spPr bwMode="auto">
          <a:xfrm>
            <a:off x="3124200" y="2514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1" name="AutoShape 173"/>
          <p:cNvSpPr>
            <a:spLocks noChangeArrowheads="1"/>
          </p:cNvSpPr>
          <p:nvPr/>
        </p:nvSpPr>
        <p:spPr bwMode="auto">
          <a:xfrm>
            <a:off x="2895600" y="22860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2" name="AutoShape 174"/>
          <p:cNvSpPr>
            <a:spLocks noChangeArrowheads="1"/>
          </p:cNvSpPr>
          <p:nvPr/>
        </p:nvSpPr>
        <p:spPr bwMode="auto">
          <a:xfrm>
            <a:off x="5715000" y="2590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3" name="AutoShape 175"/>
          <p:cNvSpPr>
            <a:spLocks noChangeArrowheads="1"/>
          </p:cNvSpPr>
          <p:nvPr/>
        </p:nvSpPr>
        <p:spPr bwMode="auto">
          <a:xfrm>
            <a:off x="4953000" y="41910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4" name="AutoShape 176"/>
          <p:cNvSpPr>
            <a:spLocks noChangeArrowheads="1"/>
          </p:cNvSpPr>
          <p:nvPr/>
        </p:nvSpPr>
        <p:spPr bwMode="auto">
          <a:xfrm>
            <a:off x="5562600" y="4800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5" name="AutoShape 177"/>
          <p:cNvSpPr>
            <a:spLocks noChangeArrowheads="1"/>
          </p:cNvSpPr>
          <p:nvPr/>
        </p:nvSpPr>
        <p:spPr bwMode="auto">
          <a:xfrm>
            <a:off x="5715000" y="3276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6" name="AutoShape 178"/>
          <p:cNvSpPr>
            <a:spLocks noChangeArrowheads="1"/>
          </p:cNvSpPr>
          <p:nvPr/>
        </p:nvSpPr>
        <p:spPr bwMode="auto">
          <a:xfrm>
            <a:off x="6629400" y="3733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7" name="AutoShape 179"/>
          <p:cNvSpPr>
            <a:spLocks noChangeArrowheads="1"/>
          </p:cNvSpPr>
          <p:nvPr/>
        </p:nvSpPr>
        <p:spPr bwMode="auto">
          <a:xfrm>
            <a:off x="5943600" y="43434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8" name="AutoShape 180"/>
          <p:cNvSpPr>
            <a:spLocks noChangeArrowheads="1"/>
          </p:cNvSpPr>
          <p:nvPr/>
        </p:nvSpPr>
        <p:spPr bwMode="auto">
          <a:xfrm>
            <a:off x="4572000" y="2514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0" name="AutoShape 182"/>
          <p:cNvSpPr>
            <a:spLocks noChangeArrowheads="1"/>
          </p:cNvSpPr>
          <p:nvPr/>
        </p:nvSpPr>
        <p:spPr bwMode="auto">
          <a:xfrm>
            <a:off x="3124200" y="34290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1" name="AutoShape 183"/>
          <p:cNvSpPr>
            <a:spLocks noChangeArrowheads="1"/>
          </p:cNvSpPr>
          <p:nvPr/>
        </p:nvSpPr>
        <p:spPr bwMode="auto">
          <a:xfrm>
            <a:off x="2362200" y="32766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2" name="AutoShape 184"/>
          <p:cNvSpPr>
            <a:spLocks noChangeArrowheads="1"/>
          </p:cNvSpPr>
          <p:nvPr/>
        </p:nvSpPr>
        <p:spPr bwMode="auto">
          <a:xfrm rot="-5400000">
            <a:off x="2590800" y="35052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3" name="AutoShape 185"/>
          <p:cNvSpPr>
            <a:spLocks noChangeArrowheads="1"/>
          </p:cNvSpPr>
          <p:nvPr/>
        </p:nvSpPr>
        <p:spPr bwMode="auto">
          <a:xfrm rot="-5400000">
            <a:off x="5410200" y="35814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4" name="Oval 186"/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5" name="Oval 187"/>
          <p:cNvSpPr>
            <a:spLocks noChangeArrowheads="1"/>
          </p:cNvSpPr>
          <p:nvPr/>
        </p:nvSpPr>
        <p:spPr bwMode="auto">
          <a:xfrm>
            <a:off x="6172200" y="5791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6" name="Oval 188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7" name="Oval 189"/>
          <p:cNvSpPr>
            <a:spLocks noChangeArrowheads="1"/>
          </p:cNvSpPr>
          <p:nvPr/>
        </p:nvSpPr>
        <p:spPr bwMode="auto">
          <a:xfrm>
            <a:off x="7239000" y="48148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1" name="AutoShape 193"/>
          <p:cNvSpPr>
            <a:spLocks noChangeArrowheads="1"/>
          </p:cNvSpPr>
          <p:nvPr/>
        </p:nvSpPr>
        <p:spPr bwMode="auto">
          <a:xfrm>
            <a:off x="5257800" y="2895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2" name="AutoShape 194"/>
          <p:cNvSpPr>
            <a:spLocks noChangeArrowheads="1"/>
          </p:cNvSpPr>
          <p:nvPr/>
        </p:nvSpPr>
        <p:spPr bwMode="auto">
          <a:xfrm>
            <a:off x="3505200" y="2971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3" name="AutoShape 195"/>
          <p:cNvSpPr>
            <a:spLocks noChangeArrowheads="1"/>
          </p:cNvSpPr>
          <p:nvPr/>
        </p:nvSpPr>
        <p:spPr bwMode="auto">
          <a:xfrm>
            <a:off x="4419600" y="31242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4" name="AutoShape 196"/>
          <p:cNvSpPr>
            <a:spLocks noChangeArrowheads="1"/>
          </p:cNvSpPr>
          <p:nvPr/>
        </p:nvSpPr>
        <p:spPr bwMode="auto">
          <a:xfrm>
            <a:off x="3352800" y="1828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5" name="AutoShape 197"/>
          <p:cNvSpPr>
            <a:spLocks noChangeArrowheads="1"/>
          </p:cNvSpPr>
          <p:nvPr/>
        </p:nvSpPr>
        <p:spPr bwMode="auto">
          <a:xfrm>
            <a:off x="3733800" y="1752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8" name="Oval 200"/>
          <p:cNvSpPr>
            <a:spLocks noChangeArrowheads="1"/>
          </p:cNvSpPr>
          <p:nvPr/>
        </p:nvSpPr>
        <p:spPr bwMode="auto">
          <a:xfrm rot="23428835">
            <a:off x="2819400" y="2971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9" name="AutoShape 201"/>
          <p:cNvSpPr>
            <a:spLocks noChangeArrowheads="1"/>
          </p:cNvSpPr>
          <p:nvPr/>
        </p:nvSpPr>
        <p:spPr bwMode="auto">
          <a:xfrm rot="13119588">
            <a:off x="2762250" y="2928938"/>
            <a:ext cx="239713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" name="Text Box 88"/>
          <p:cNvSpPr txBox="1">
            <a:spLocks noChangeArrowheads="1"/>
          </p:cNvSpPr>
          <p:nvPr/>
        </p:nvSpPr>
        <p:spPr bwMode="auto">
          <a:xfrm>
            <a:off x="2514600" y="1524000"/>
            <a:ext cx="38100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Consolidation Phase</a:t>
            </a:r>
          </a:p>
        </p:txBody>
      </p:sp>
      <p:sp>
        <p:nvSpPr>
          <p:cNvPr id="209" name="Freeform 8"/>
          <p:cNvSpPr>
            <a:spLocks/>
          </p:cNvSpPr>
          <p:nvPr/>
        </p:nvSpPr>
        <p:spPr bwMode="auto">
          <a:xfrm>
            <a:off x="7366000" y="40052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0" name="Freeform 9"/>
          <p:cNvSpPr>
            <a:spLocks/>
          </p:cNvSpPr>
          <p:nvPr/>
        </p:nvSpPr>
        <p:spPr bwMode="auto">
          <a:xfrm>
            <a:off x="7473950" y="4157663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Oval 82"/>
          <p:cNvSpPr>
            <a:spLocks noChangeArrowheads="1"/>
          </p:cNvSpPr>
          <p:nvPr/>
        </p:nvSpPr>
        <p:spPr bwMode="auto">
          <a:xfrm>
            <a:off x="7239000" y="48148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Oval 83"/>
          <p:cNvSpPr>
            <a:spLocks noChangeArrowheads="1"/>
          </p:cNvSpPr>
          <p:nvPr/>
        </p:nvSpPr>
        <p:spPr bwMode="auto">
          <a:xfrm>
            <a:off x="7391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Oval 84"/>
          <p:cNvSpPr>
            <a:spLocks noChangeArrowheads="1"/>
          </p:cNvSpPr>
          <p:nvPr/>
        </p:nvSpPr>
        <p:spPr bwMode="auto">
          <a:xfrm>
            <a:off x="73152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Text Box 88"/>
          <p:cNvSpPr txBox="1">
            <a:spLocks noChangeArrowheads="1"/>
          </p:cNvSpPr>
          <p:nvPr/>
        </p:nvSpPr>
        <p:spPr bwMode="auto">
          <a:xfrm>
            <a:off x="7766050" y="4781550"/>
            <a:ext cx="122555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Cytokines</a:t>
            </a:r>
          </a:p>
        </p:txBody>
      </p:sp>
      <p:sp>
        <p:nvSpPr>
          <p:cNvPr id="215" name="AutoShape 26"/>
          <p:cNvSpPr>
            <a:spLocks noChangeArrowheads="1"/>
          </p:cNvSpPr>
          <p:nvPr/>
        </p:nvSpPr>
        <p:spPr bwMode="auto">
          <a:xfrm rot="5979683">
            <a:off x="7365206" y="3555207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Text Box 27"/>
          <p:cNvSpPr txBox="1">
            <a:spLocks noChangeArrowheads="1"/>
          </p:cNvSpPr>
          <p:nvPr/>
        </p:nvSpPr>
        <p:spPr bwMode="auto">
          <a:xfrm>
            <a:off x="7437438" y="2938463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217" name="Oval 84"/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8" name="Oval 84"/>
          <p:cNvSpPr>
            <a:spLocks noChangeArrowheads="1"/>
          </p:cNvSpPr>
          <p:nvPr/>
        </p:nvSpPr>
        <p:spPr bwMode="auto">
          <a:xfrm>
            <a:off x="7620000" y="5105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9" name="Oval 84"/>
          <p:cNvSpPr>
            <a:spLocks noChangeArrowheads="1"/>
          </p:cNvSpPr>
          <p:nvPr/>
        </p:nvSpPr>
        <p:spPr bwMode="auto">
          <a:xfrm>
            <a:off x="7620000" y="5257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" name="Oval 84"/>
          <p:cNvSpPr>
            <a:spLocks noChangeArrowheads="1"/>
          </p:cNvSpPr>
          <p:nvPr/>
        </p:nvSpPr>
        <p:spPr bwMode="auto">
          <a:xfrm>
            <a:off x="76200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" name="Oval 84"/>
          <p:cNvSpPr>
            <a:spLocks noChangeArrowheads="1"/>
          </p:cNvSpPr>
          <p:nvPr/>
        </p:nvSpPr>
        <p:spPr bwMode="auto">
          <a:xfrm>
            <a:off x="7924800" y="4648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2" name="Oval 83"/>
          <p:cNvSpPr>
            <a:spLocks noChangeArrowheads="1"/>
          </p:cNvSpPr>
          <p:nvPr/>
        </p:nvSpPr>
        <p:spPr bwMode="auto">
          <a:xfrm>
            <a:off x="82296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3" name="Oval 83"/>
          <p:cNvSpPr>
            <a:spLocks noChangeArrowheads="1"/>
          </p:cNvSpPr>
          <p:nvPr/>
        </p:nvSpPr>
        <p:spPr bwMode="auto">
          <a:xfrm>
            <a:off x="77724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045" name="Rounded Rectangle 1"/>
          <p:cNvSpPr>
            <a:spLocks noChangeArrowheads="1"/>
          </p:cNvSpPr>
          <p:nvPr/>
        </p:nvSpPr>
        <p:spPr bwMode="auto">
          <a:xfrm>
            <a:off x="6553200" y="914400"/>
            <a:ext cx="2133600" cy="24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Text Box 27"/>
          <p:cNvSpPr txBox="1">
            <a:spLocks noChangeArrowheads="1"/>
          </p:cNvSpPr>
          <p:nvPr/>
        </p:nvSpPr>
        <p:spPr bwMode="auto">
          <a:xfrm>
            <a:off x="6781800" y="9906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Neutrophils</a:t>
            </a:r>
          </a:p>
        </p:txBody>
      </p:sp>
      <p:sp>
        <p:nvSpPr>
          <p:cNvPr id="225" name="Text Box 27"/>
          <p:cNvSpPr txBox="1">
            <a:spLocks noChangeArrowheads="1"/>
          </p:cNvSpPr>
          <p:nvPr/>
        </p:nvSpPr>
        <p:spPr bwMode="auto">
          <a:xfrm>
            <a:off x="6781800" y="14478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Monocytes</a:t>
            </a:r>
          </a:p>
        </p:txBody>
      </p:sp>
      <p:sp>
        <p:nvSpPr>
          <p:cNvPr id="226" name="Text Box 27"/>
          <p:cNvSpPr txBox="1">
            <a:spLocks noChangeArrowheads="1"/>
          </p:cNvSpPr>
          <p:nvPr/>
        </p:nvSpPr>
        <p:spPr bwMode="auto">
          <a:xfrm>
            <a:off x="6781800" y="19050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B / T cells</a:t>
            </a:r>
          </a:p>
        </p:txBody>
      </p:sp>
      <p:sp>
        <p:nvSpPr>
          <p:cNvPr id="227" name="Text Box 27"/>
          <p:cNvSpPr txBox="1">
            <a:spLocks noChangeArrowheads="1"/>
          </p:cNvSpPr>
          <p:nvPr/>
        </p:nvSpPr>
        <p:spPr bwMode="auto">
          <a:xfrm>
            <a:off x="6781800" y="23622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Dendritic cells </a:t>
            </a:r>
          </a:p>
        </p:txBody>
      </p:sp>
      <p:sp>
        <p:nvSpPr>
          <p:cNvPr id="228" name="Teardrop 227"/>
          <p:cNvSpPr/>
          <p:nvPr/>
        </p:nvSpPr>
        <p:spPr bwMode="auto">
          <a:xfrm rot="4635781">
            <a:off x="6992144" y="4964907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9" name="Rectangle 29"/>
          <p:cNvSpPr>
            <a:spLocks noChangeArrowheads="1"/>
          </p:cNvSpPr>
          <p:nvPr/>
        </p:nvSpPr>
        <p:spPr bwMode="auto">
          <a:xfrm>
            <a:off x="8153400" y="5486400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0" name="Text Box 23"/>
          <p:cNvSpPr txBox="1">
            <a:spLocks noChangeArrowheads="1"/>
          </p:cNvSpPr>
          <p:nvPr/>
        </p:nvSpPr>
        <p:spPr bwMode="auto">
          <a:xfrm>
            <a:off x="7315200" y="5943600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  <p:sp>
        <p:nvSpPr>
          <p:cNvPr id="36053" name="Freeform 9"/>
          <p:cNvSpPr>
            <a:spLocks/>
          </p:cNvSpPr>
          <p:nvPr/>
        </p:nvSpPr>
        <p:spPr bwMode="auto">
          <a:xfrm rot="-4885838">
            <a:off x="6608763" y="5472113"/>
            <a:ext cx="439737" cy="1106487"/>
          </a:xfrm>
          <a:custGeom>
            <a:avLst/>
            <a:gdLst>
              <a:gd name="T0" fmla="*/ 2147483647 w 704"/>
              <a:gd name="T1" fmla="*/ 2147483647 h 504"/>
              <a:gd name="T2" fmla="*/ 2147483647 w 704"/>
              <a:gd name="T3" fmla="*/ 2147483647 h 504"/>
              <a:gd name="T4" fmla="*/ 2147483647 w 704"/>
              <a:gd name="T5" fmla="*/ 2147483647 h 504"/>
              <a:gd name="T6" fmla="*/ 2147483647 w 704"/>
              <a:gd name="T7" fmla="*/ 2147483647 h 504"/>
              <a:gd name="T8" fmla="*/ 2147483647 w 704"/>
              <a:gd name="T9" fmla="*/ 2147483647 h 504"/>
              <a:gd name="T10" fmla="*/ 2147483647 w 704"/>
              <a:gd name="T11" fmla="*/ 2147483647 h 504"/>
              <a:gd name="T12" fmla="*/ 2147483647 w 704"/>
              <a:gd name="T13" fmla="*/ 2147483647 h 504"/>
              <a:gd name="T14" fmla="*/ 2147483647 w 704"/>
              <a:gd name="T15" fmla="*/ 2147483647 h 504"/>
              <a:gd name="T16" fmla="*/ 2147483647 w 704"/>
              <a:gd name="T17" fmla="*/ 2147483647 h 504"/>
              <a:gd name="T18" fmla="*/ 2147483647 w 704"/>
              <a:gd name="T19" fmla="*/ 2147483647 h 504"/>
              <a:gd name="T20" fmla="*/ 2147483647 w 704"/>
              <a:gd name="T21" fmla="*/ 2147483647 h 504"/>
              <a:gd name="T22" fmla="*/ 2147483647 w 704"/>
              <a:gd name="T23" fmla="*/ 2147483647 h 504"/>
              <a:gd name="T24" fmla="*/ 2147483647 w 704"/>
              <a:gd name="T25" fmla="*/ 2147483647 h 504"/>
              <a:gd name="T26" fmla="*/ 2147483647 w 704"/>
              <a:gd name="T27" fmla="*/ 2147483647 h 504"/>
              <a:gd name="T28" fmla="*/ 2147483647 w 704"/>
              <a:gd name="T29" fmla="*/ 2147483647 h 504"/>
              <a:gd name="T30" fmla="*/ 2147483647 w 704"/>
              <a:gd name="T31" fmla="*/ 2147483647 h 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Freeform 16"/>
          <p:cNvSpPr>
            <a:spLocks/>
          </p:cNvSpPr>
          <p:nvPr/>
        </p:nvSpPr>
        <p:spPr bwMode="auto">
          <a:xfrm rot="12846266">
            <a:off x="6869113" y="5988050"/>
            <a:ext cx="187325" cy="96838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" name="Text Box 27"/>
          <p:cNvSpPr txBox="1">
            <a:spLocks noChangeArrowheads="1"/>
          </p:cNvSpPr>
          <p:nvPr/>
        </p:nvSpPr>
        <p:spPr bwMode="auto">
          <a:xfrm>
            <a:off x="6781800" y="28194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Fluid/Proteins</a:t>
            </a:r>
          </a:p>
        </p:txBody>
      </p:sp>
      <p:sp>
        <p:nvSpPr>
          <p:cNvPr id="231" name="Oval 32"/>
          <p:cNvSpPr>
            <a:spLocks noChangeArrowheads="1"/>
          </p:cNvSpPr>
          <p:nvPr/>
        </p:nvSpPr>
        <p:spPr bwMode="auto">
          <a:xfrm rot="1828835">
            <a:off x="3990975" y="25622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4" name="Oval 33"/>
          <p:cNvSpPr>
            <a:spLocks noChangeArrowheads="1"/>
          </p:cNvSpPr>
          <p:nvPr/>
        </p:nvSpPr>
        <p:spPr bwMode="auto">
          <a:xfrm rot="1828835">
            <a:off x="4067175" y="24860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  <p:sp>
        <p:nvSpPr>
          <p:cNvPr id="235" name="Oval 186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7" name="Oval 186"/>
          <p:cNvSpPr>
            <a:spLocks noChangeArrowheads="1"/>
          </p:cNvSpPr>
          <p:nvPr/>
        </p:nvSpPr>
        <p:spPr bwMode="auto">
          <a:xfrm>
            <a:off x="5943600" y="4953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8" name="Oval 186"/>
          <p:cNvSpPr>
            <a:spLocks noChangeArrowheads="1"/>
          </p:cNvSpPr>
          <p:nvPr/>
        </p:nvSpPr>
        <p:spPr bwMode="auto">
          <a:xfrm>
            <a:off x="5181600" y="5181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9" name="Oval 186"/>
          <p:cNvSpPr>
            <a:spLocks noChangeArrowheads="1"/>
          </p:cNvSpPr>
          <p:nvPr/>
        </p:nvSpPr>
        <p:spPr bwMode="auto">
          <a:xfrm>
            <a:off x="4800600" y="5105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0" name="Oval 186"/>
          <p:cNvSpPr>
            <a:spLocks noChangeArrowheads="1"/>
          </p:cNvSpPr>
          <p:nvPr/>
        </p:nvSpPr>
        <p:spPr bwMode="auto">
          <a:xfrm>
            <a:off x="5486400" y="5410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" name="Oval 186"/>
          <p:cNvSpPr>
            <a:spLocks noChangeArrowheads="1"/>
          </p:cNvSpPr>
          <p:nvPr/>
        </p:nvSpPr>
        <p:spPr bwMode="auto">
          <a:xfrm>
            <a:off x="5867400" y="5562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2" name="Oval 186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450" name="Rectangle 2"/>
          <p:cNvSpPr>
            <a:spLocks noChangeArrowheads="1"/>
          </p:cNvSpPr>
          <p:nvPr/>
        </p:nvSpPr>
        <p:spPr bwMode="auto">
          <a:xfrm>
            <a:off x="381000" y="1093788"/>
            <a:ext cx="8382000" cy="5486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1" name="Rectangle 3"/>
          <p:cNvSpPr>
            <a:spLocks noChangeArrowheads="1"/>
          </p:cNvSpPr>
          <p:nvPr/>
        </p:nvSpPr>
        <p:spPr bwMode="auto">
          <a:xfrm>
            <a:off x="533400" y="1169988"/>
            <a:ext cx="8077200" cy="525780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2" name="Freeform 4"/>
          <p:cNvSpPr>
            <a:spLocks/>
          </p:cNvSpPr>
          <p:nvPr/>
        </p:nvSpPr>
        <p:spPr bwMode="auto">
          <a:xfrm>
            <a:off x="1803400" y="1338263"/>
            <a:ext cx="5410200" cy="4076700"/>
          </a:xfrm>
          <a:custGeom>
            <a:avLst/>
            <a:gdLst>
              <a:gd name="T0" fmla="*/ 3024 w 3408"/>
              <a:gd name="T1" fmla="*/ 0 h 2568"/>
              <a:gd name="T2" fmla="*/ 2016 w 3408"/>
              <a:gd name="T3" fmla="*/ 528 h 2568"/>
              <a:gd name="T4" fmla="*/ 960 w 3408"/>
              <a:gd name="T5" fmla="*/ 192 h 2568"/>
              <a:gd name="T6" fmla="*/ 48 w 3408"/>
              <a:gd name="T7" fmla="*/ 1056 h 2568"/>
              <a:gd name="T8" fmla="*/ 672 w 3408"/>
              <a:gd name="T9" fmla="*/ 2160 h 2568"/>
              <a:gd name="T10" fmla="*/ 2352 w 3408"/>
              <a:gd name="T11" fmla="*/ 2496 h 2568"/>
              <a:gd name="T12" fmla="*/ 3216 w 3408"/>
              <a:gd name="T13" fmla="*/ 1728 h 2568"/>
              <a:gd name="T14" fmla="*/ 2832 w 3408"/>
              <a:gd name="T15" fmla="*/ 1104 h 2568"/>
              <a:gd name="T16" fmla="*/ 3408 w 3408"/>
              <a:gd name="T17" fmla="*/ 624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8" h="2568">
                <a:moveTo>
                  <a:pt x="3024" y="0"/>
                </a:moveTo>
                <a:cubicBezTo>
                  <a:pt x="2692" y="248"/>
                  <a:pt x="2360" y="496"/>
                  <a:pt x="2016" y="528"/>
                </a:cubicBezTo>
                <a:cubicBezTo>
                  <a:pt x="1672" y="560"/>
                  <a:pt x="1288" y="104"/>
                  <a:pt x="960" y="192"/>
                </a:cubicBezTo>
                <a:cubicBezTo>
                  <a:pt x="632" y="280"/>
                  <a:pt x="96" y="728"/>
                  <a:pt x="48" y="1056"/>
                </a:cubicBezTo>
                <a:cubicBezTo>
                  <a:pt x="0" y="1384"/>
                  <a:pt x="288" y="1920"/>
                  <a:pt x="672" y="2160"/>
                </a:cubicBezTo>
                <a:cubicBezTo>
                  <a:pt x="1056" y="2400"/>
                  <a:pt x="1928" y="2568"/>
                  <a:pt x="2352" y="2496"/>
                </a:cubicBezTo>
                <a:cubicBezTo>
                  <a:pt x="2776" y="2424"/>
                  <a:pt x="3136" y="1960"/>
                  <a:pt x="3216" y="1728"/>
                </a:cubicBezTo>
                <a:cubicBezTo>
                  <a:pt x="3296" y="1496"/>
                  <a:pt x="2800" y="1288"/>
                  <a:pt x="2832" y="1104"/>
                </a:cubicBezTo>
                <a:cubicBezTo>
                  <a:pt x="2864" y="920"/>
                  <a:pt x="3136" y="772"/>
                  <a:pt x="3408" y="624"/>
                </a:cubicBezTo>
              </a:path>
            </a:pathLst>
          </a:custGeom>
          <a:solidFill>
            <a:srgbClr val="66FF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3" name="Freeform 5"/>
          <p:cNvSpPr>
            <a:spLocks/>
          </p:cNvSpPr>
          <p:nvPr/>
        </p:nvSpPr>
        <p:spPr bwMode="auto">
          <a:xfrm>
            <a:off x="431800" y="3700463"/>
            <a:ext cx="7950200" cy="2755900"/>
          </a:xfrm>
          <a:custGeom>
            <a:avLst/>
            <a:gdLst>
              <a:gd name="T0" fmla="*/ 5008 w 5008"/>
              <a:gd name="T1" fmla="*/ 200 h 1736"/>
              <a:gd name="T2" fmla="*/ 4480 w 5008"/>
              <a:gd name="T3" fmla="*/ 152 h 1736"/>
              <a:gd name="T4" fmla="*/ 3424 w 5008"/>
              <a:gd name="T5" fmla="*/ 1112 h 1736"/>
              <a:gd name="T6" fmla="*/ 1696 w 5008"/>
              <a:gd name="T7" fmla="*/ 872 h 1736"/>
              <a:gd name="T8" fmla="*/ 496 w 5008"/>
              <a:gd name="T9" fmla="*/ 152 h 1736"/>
              <a:gd name="T10" fmla="*/ 352 w 5008"/>
              <a:gd name="T11" fmla="*/ 872 h 1736"/>
              <a:gd name="T12" fmla="*/ 2608 w 5008"/>
              <a:gd name="T13" fmla="*/ 1688 h 1736"/>
              <a:gd name="T14" fmla="*/ 4336 w 5008"/>
              <a:gd name="T15" fmla="*/ 1160 h 1736"/>
              <a:gd name="T16" fmla="*/ 4864 w 5008"/>
              <a:gd name="T17" fmla="*/ 824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8" h="1736">
                <a:moveTo>
                  <a:pt x="5008" y="200"/>
                </a:moveTo>
                <a:cubicBezTo>
                  <a:pt x="4876" y="100"/>
                  <a:pt x="4744" y="0"/>
                  <a:pt x="4480" y="152"/>
                </a:cubicBezTo>
                <a:cubicBezTo>
                  <a:pt x="4216" y="304"/>
                  <a:pt x="3888" y="992"/>
                  <a:pt x="3424" y="1112"/>
                </a:cubicBezTo>
                <a:cubicBezTo>
                  <a:pt x="2960" y="1232"/>
                  <a:pt x="2184" y="1032"/>
                  <a:pt x="1696" y="872"/>
                </a:cubicBezTo>
                <a:cubicBezTo>
                  <a:pt x="1208" y="712"/>
                  <a:pt x="720" y="152"/>
                  <a:pt x="496" y="152"/>
                </a:cubicBezTo>
                <a:cubicBezTo>
                  <a:pt x="272" y="152"/>
                  <a:pt x="0" y="616"/>
                  <a:pt x="352" y="872"/>
                </a:cubicBezTo>
                <a:cubicBezTo>
                  <a:pt x="704" y="1128"/>
                  <a:pt x="1944" y="1640"/>
                  <a:pt x="2608" y="1688"/>
                </a:cubicBezTo>
                <a:cubicBezTo>
                  <a:pt x="3272" y="1736"/>
                  <a:pt x="3960" y="1304"/>
                  <a:pt x="4336" y="1160"/>
                </a:cubicBezTo>
                <a:cubicBezTo>
                  <a:pt x="4712" y="1016"/>
                  <a:pt x="4776" y="880"/>
                  <a:pt x="4864" y="824"/>
                </a:cubicBezTo>
              </a:path>
            </a:pathLst>
          </a:custGeom>
          <a:solidFill>
            <a:srgbClr val="3399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4" name="Freeform 6"/>
          <p:cNvSpPr>
            <a:spLocks/>
          </p:cNvSpPr>
          <p:nvPr/>
        </p:nvSpPr>
        <p:spPr bwMode="auto">
          <a:xfrm>
            <a:off x="1117600" y="4538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5" name="Freeform 7"/>
          <p:cNvSpPr>
            <a:spLocks/>
          </p:cNvSpPr>
          <p:nvPr/>
        </p:nvSpPr>
        <p:spPr bwMode="auto">
          <a:xfrm>
            <a:off x="3175000" y="53006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8" name="Freeform 10"/>
          <p:cNvSpPr>
            <a:spLocks/>
          </p:cNvSpPr>
          <p:nvPr/>
        </p:nvSpPr>
        <p:spPr bwMode="auto">
          <a:xfrm>
            <a:off x="2260600" y="49958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59" name="Freeform 11"/>
          <p:cNvSpPr>
            <a:spLocks/>
          </p:cNvSpPr>
          <p:nvPr/>
        </p:nvSpPr>
        <p:spPr bwMode="auto">
          <a:xfrm>
            <a:off x="4991100" y="56054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0" name="Freeform 12"/>
          <p:cNvSpPr>
            <a:spLocks/>
          </p:cNvSpPr>
          <p:nvPr/>
        </p:nvSpPr>
        <p:spPr bwMode="auto">
          <a:xfrm rot="-19323442">
            <a:off x="876300" y="41576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1" name="Freeform 13"/>
          <p:cNvSpPr>
            <a:spLocks/>
          </p:cNvSpPr>
          <p:nvPr/>
        </p:nvSpPr>
        <p:spPr bwMode="auto">
          <a:xfrm rot="-2023083">
            <a:off x="6223000" y="5021263"/>
            <a:ext cx="1003300" cy="431800"/>
          </a:xfrm>
          <a:custGeom>
            <a:avLst/>
            <a:gdLst>
              <a:gd name="T0" fmla="*/ 1096 w 1104"/>
              <a:gd name="T1" fmla="*/ 240 h 512"/>
              <a:gd name="T2" fmla="*/ 952 w 1104"/>
              <a:gd name="T3" fmla="*/ 48 h 512"/>
              <a:gd name="T4" fmla="*/ 760 w 1104"/>
              <a:gd name="T5" fmla="*/ 48 h 512"/>
              <a:gd name="T6" fmla="*/ 664 w 1104"/>
              <a:gd name="T7" fmla="*/ 144 h 512"/>
              <a:gd name="T8" fmla="*/ 520 w 1104"/>
              <a:gd name="T9" fmla="*/ 144 h 512"/>
              <a:gd name="T10" fmla="*/ 376 w 1104"/>
              <a:gd name="T11" fmla="*/ 96 h 512"/>
              <a:gd name="T12" fmla="*/ 280 w 1104"/>
              <a:gd name="T13" fmla="*/ 0 h 512"/>
              <a:gd name="T14" fmla="*/ 40 w 1104"/>
              <a:gd name="T15" fmla="*/ 96 h 512"/>
              <a:gd name="T16" fmla="*/ 40 w 1104"/>
              <a:gd name="T17" fmla="*/ 336 h 512"/>
              <a:gd name="T18" fmla="*/ 232 w 1104"/>
              <a:gd name="T19" fmla="*/ 432 h 512"/>
              <a:gd name="T20" fmla="*/ 376 w 1104"/>
              <a:gd name="T21" fmla="*/ 336 h 512"/>
              <a:gd name="T22" fmla="*/ 616 w 1104"/>
              <a:gd name="T23" fmla="*/ 336 h 512"/>
              <a:gd name="T24" fmla="*/ 760 w 1104"/>
              <a:gd name="T25" fmla="*/ 432 h 512"/>
              <a:gd name="T26" fmla="*/ 1000 w 1104"/>
              <a:gd name="T27" fmla="*/ 480 h 512"/>
              <a:gd name="T28" fmla="*/ 1096 w 1104"/>
              <a:gd name="T29" fmla="*/ 2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4" h="512">
                <a:moveTo>
                  <a:pt x="1096" y="240"/>
                </a:moveTo>
                <a:cubicBezTo>
                  <a:pt x="1088" y="168"/>
                  <a:pt x="1008" y="80"/>
                  <a:pt x="952" y="48"/>
                </a:cubicBezTo>
                <a:cubicBezTo>
                  <a:pt x="896" y="16"/>
                  <a:pt x="808" y="32"/>
                  <a:pt x="760" y="48"/>
                </a:cubicBezTo>
                <a:cubicBezTo>
                  <a:pt x="712" y="64"/>
                  <a:pt x="704" y="128"/>
                  <a:pt x="664" y="144"/>
                </a:cubicBezTo>
                <a:cubicBezTo>
                  <a:pt x="624" y="160"/>
                  <a:pt x="568" y="152"/>
                  <a:pt x="520" y="144"/>
                </a:cubicBezTo>
                <a:cubicBezTo>
                  <a:pt x="472" y="136"/>
                  <a:pt x="416" y="120"/>
                  <a:pt x="376" y="96"/>
                </a:cubicBezTo>
                <a:cubicBezTo>
                  <a:pt x="336" y="72"/>
                  <a:pt x="336" y="0"/>
                  <a:pt x="280" y="0"/>
                </a:cubicBezTo>
                <a:cubicBezTo>
                  <a:pt x="224" y="0"/>
                  <a:pt x="80" y="40"/>
                  <a:pt x="40" y="96"/>
                </a:cubicBezTo>
                <a:cubicBezTo>
                  <a:pt x="0" y="152"/>
                  <a:pt x="8" y="280"/>
                  <a:pt x="40" y="336"/>
                </a:cubicBezTo>
                <a:cubicBezTo>
                  <a:pt x="72" y="392"/>
                  <a:pt x="176" y="432"/>
                  <a:pt x="232" y="432"/>
                </a:cubicBezTo>
                <a:cubicBezTo>
                  <a:pt x="288" y="432"/>
                  <a:pt x="312" y="352"/>
                  <a:pt x="376" y="336"/>
                </a:cubicBezTo>
                <a:cubicBezTo>
                  <a:pt x="440" y="320"/>
                  <a:pt x="552" y="320"/>
                  <a:pt x="616" y="336"/>
                </a:cubicBezTo>
                <a:cubicBezTo>
                  <a:pt x="680" y="352"/>
                  <a:pt x="696" y="408"/>
                  <a:pt x="760" y="432"/>
                </a:cubicBezTo>
                <a:cubicBezTo>
                  <a:pt x="824" y="456"/>
                  <a:pt x="944" y="512"/>
                  <a:pt x="1000" y="480"/>
                </a:cubicBezTo>
                <a:cubicBezTo>
                  <a:pt x="1056" y="448"/>
                  <a:pt x="1104" y="312"/>
                  <a:pt x="1096" y="24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2" name="Freeform 14"/>
          <p:cNvSpPr>
            <a:spLocks/>
          </p:cNvSpPr>
          <p:nvPr/>
        </p:nvSpPr>
        <p:spPr bwMode="auto">
          <a:xfrm>
            <a:off x="2252663" y="5145088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3" name="Freeform 15"/>
          <p:cNvSpPr>
            <a:spLocks/>
          </p:cNvSpPr>
          <p:nvPr/>
        </p:nvSpPr>
        <p:spPr bwMode="auto">
          <a:xfrm>
            <a:off x="4165600" y="5605463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4" name="Freeform 16"/>
          <p:cNvSpPr>
            <a:spLocks/>
          </p:cNvSpPr>
          <p:nvPr/>
        </p:nvSpPr>
        <p:spPr bwMode="auto">
          <a:xfrm rot="-3711582">
            <a:off x="4229894" y="5834857"/>
            <a:ext cx="406400" cy="252412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5" name="Freeform 17"/>
          <p:cNvSpPr>
            <a:spLocks/>
          </p:cNvSpPr>
          <p:nvPr/>
        </p:nvSpPr>
        <p:spPr bwMode="auto">
          <a:xfrm rot="-1490885">
            <a:off x="2184400" y="2671763"/>
            <a:ext cx="1435100" cy="2171700"/>
          </a:xfrm>
          <a:custGeom>
            <a:avLst/>
            <a:gdLst>
              <a:gd name="T0" fmla="*/ 600 w 904"/>
              <a:gd name="T1" fmla="*/ 336 h 1368"/>
              <a:gd name="T2" fmla="*/ 456 w 904"/>
              <a:gd name="T3" fmla="*/ 96 h 1368"/>
              <a:gd name="T4" fmla="*/ 168 w 904"/>
              <a:gd name="T5" fmla="*/ 48 h 1368"/>
              <a:gd name="T6" fmla="*/ 24 w 904"/>
              <a:gd name="T7" fmla="*/ 384 h 1368"/>
              <a:gd name="T8" fmla="*/ 312 w 904"/>
              <a:gd name="T9" fmla="*/ 1104 h 1368"/>
              <a:gd name="T10" fmla="*/ 696 w 904"/>
              <a:gd name="T11" fmla="*/ 1344 h 1368"/>
              <a:gd name="T12" fmla="*/ 888 w 904"/>
              <a:gd name="T13" fmla="*/ 960 h 1368"/>
              <a:gd name="T14" fmla="*/ 600 w 904"/>
              <a:gd name="T15" fmla="*/ 336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4" h="1368">
                <a:moveTo>
                  <a:pt x="600" y="336"/>
                </a:moveTo>
                <a:cubicBezTo>
                  <a:pt x="528" y="192"/>
                  <a:pt x="528" y="144"/>
                  <a:pt x="456" y="96"/>
                </a:cubicBezTo>
                <a:cubicBezTo>
                  <a:pt x="384" y="48"/>
                  <a:pt x="240" y="0"/>
                  <a:pt x="168" y="48"/>
                </a:cubicBezTo>
                <a:cubicBezTo>
                  <a:pt x="96" y="96"/>
                  <a:pt x="0" y="208"/>
                  <a:pt x="24" y="384"/>
                </a:cubicBezTo>
                <a:cubicBezTo>
                  <a:pt x="48" y="560"/>
                  <a:pt x="200" y="944"/>
                  <a:pt x="312" y="1104"/>
                </a:cubicBezTo>
                <a:cubicBezTo>
                  <a:pt x="424" y="1264"/>
                  <a:pt x="600" y="1368"/>
                  <a:pt x="696" y="1344"/>
                </a:cubicBezTo>
                <a:cubicBezTo>
                  <a:pt x="792" y="1320"/>
                  <a:pt x="904" y="1128"/>
                  <a:pt x="888" y="960"/>
                </a:cubicBezTo>
                <a:cubicBezTo>
                  <a:pt x="872" y="792"/>
                  <a:pt x="672" y="480"/>
                  <a:pt x="600" y="336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6" name="Freeform 18"/>
          <p:cNvSpPr>
            <a:spLocks/>
          </p:cNvSpPr>
          <p:nvPr/>
        </p:nvSpPr>
        <p:spPr bwMode="auto">
          <a:xfrm rot="-1492176">
            <a:off x="2844800" y="3751263"/>
            <a:ext cx="711200" cy="787400"/>
          </a:xfrm>
          <a:custGeom>
            <a:avLst/>
            <a:gdLst>
              <a:gd name="T0" fmla="*/ 400 w 448"/>
              <a:gd name="T1" fmla="*/ 400 h 496"/>
              <a:gd name="T2" fmla="*/ 448 w 448"/>
              <a:gd name="T3" fmla="*/ 208 h 496"/>
              <a:gd name="T4" fmla="*/ 400 w 448"/>
              <a:gd name="T5" fmla="*/ 64 h 496"/>
              <a:gd name="T6" fmla="*/ 160 w 448"/>
              <a:gd name="T7" fmla="*/ 16 h 496"/>
              <a:gd name="T8" fmla="*/ 16 w 448"/>
              <a:gd name="T9" fmla="*/ 160 h 496"/>
              <a:gd name="T10" fmla="*/ 256 w 448"/>
              <a:gd name="T11" fmla="*/ 448 h 496"/>
              <a:gd name="T12" fmla="*/ 400 w 448"/>
              <a:gd name="T13" fmla="*/ 4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8" h="496">
                <a:moveTo>
                  <a:pt x="400" y="400"/>
                </a:moveTo>
                <a:cubicBezTo>
                  <a:pt x="432" y="360"/>
                  <a:pt x="448" y="264"/>
                  <a:pt x="448" y="208"/>
                </a:cubicBezTo>
                <a:cubicBezTo>
                  <a:pt x="448" y="152"/>
                  <a:pt x="448" y="96"/>
                  <a:pt x="400" y="64"/>
                </a:cubicBezTo>
                <a:cubicBezTo>
                  <a:pt x="352" y="32"/>
                  <a:pt x="224" y="0"/>
                  <a:pt x="160" y="16"/>
                </a:cubicBezTo>
                <a:cubicBezTo>
                  <a:pt x="96" y="32"/>
                  <a:pt x="0" y="88"/>
                  <a:pt x="16" y="160"/>
                </a:cubicBezTo>
                <a:cubicBezTo>
                  <a:pt x="32" y="232"/>
                  <a:pt x="200" y="400"/>
                  <a:pt x="256" y="448"/>
                </a:cubicBezTo>
                <a:cubicBezTo>
                  <a:pt x="312" y="496"/>
                  <a:pt x="368" y="440"/>
                  <a:pt x="400" y="4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7" name="Freeform 19"/>
          <p:cNvSpPr>
            <a:spLocks/>
          </p:cNvSpPr>
          <p:nvPr/>
        </p:nvSpPr>
        <p:spPr bwMode="auto">
          <a:xfrm rot="-1488641">
            <a:off x="2679700" y="3227388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8" name="Freeform 20"/>
          <p:cNvSpPr>
            <a:spLocks/>
          </p:cNvSpPr>
          <p:nvPr/>
        </p:nvSpPr>
        <p:spPr bwMode="auto">
          <a:xfrm>
            <a:off x="1270000" y="4767263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69" name="Freeform 21"/>
          <p:cNvSpPr>
            <a:spLocks/>
          </p:cNvSpPr>
          <p:nvPr/>
        </p:nvSpPr>
        <p:spPr bwMode="auto">
          <a:xfrm>
            <a:off x="3251200" y="5453063"/>
            <a:ext cx="469900" cy="330200"/>
          </a:xfrm>
          <a:custGeom>
            <a:avLst/>
            <a:gdLst>
              <a:gd name="T0" fmla="*/ 96 w 296"/>
              <a:gd name="T1" fmla="*/ 64 h 208"/>
              <a:gd name="T2" fmla="*/ 0 w 296"/>
              <a:gd name="T3" fmla="*/ 112 h 208"/>
              <a:gd name="T4" fmla="*/ 96 w 296"/>
              <a:gd name="T5" fmla="*/ 208 h 208"/>
              <a:gd name="T6" fmla="*/ 192 w 296"/>
              <a:gd name="T7" fmla="*/ 112 h 208"/>
              <a:gd name="T8" fmla="*/ 288 w 296"/>
              <a:gd name="T9" fmla="*/ 112 h 208"/>
              <a:gd name="T10" fmla="*/ 240 w 296"/>
              <a:gd name="T11" fmla="*/ 16 h 208"/>
              <a:gd name="T12" fmla="*/ 96 w 296"/>
              <a:gd name="T13" fmla="*/ 6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6" h="208">
                <a:moveTo>
                  <a:pt x="96" y="64"/>
                </a:moveTo>
                <a:cubicBezTo>
                  <a:pt x="56" y="80"/>
                  <a:pt x="0" y="88"/>
                  <a:pt x="0" y="112"/>
                </a:cubicBezTo>
                <a:cubicBezTo>
                  <a:pt x="0" y="136"/>
                  <a:pt x="64" y="208"/>
                  <a:pt x="96" y="208"/>
                </a:cubicBezTo>
                <a:cubicBezTo>
                  <a:pt x="128" y="208"/>
                  <a:pt x="160" y="128"/>
                  <a:pt x="192" y="112"/>
                </a:cubicBezTo>
                <a:cubicBezTo>
                  <a:pt x="224" y="96"/>
                  <a:pt x="280" y="128"/>
                  <a:pt x="288" y="112"/>
                </a:cubicBezTo>
                <a:cubicBezTo>
                  <a:pt x="296" y="96"/>
                  <a:pt x="264" y="32"/>
                  <a:pt x="240" y="16"/>
                </a:cubicBezTo>
                <a:cubicBezTo>
                  <a:pt x="216" y="0"/>
                  <a:pt x="136" y="48"/>
                  <a:pt x="96" y="6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70" name="Freeform 22"/>
          <p:cNvSpPr>
            <a:spLocks/>
          </p:cNvSpPr>
          <p:nvPr/>
        </p:nvSpPr>
        <p:spPr bwMode="auto">
          <a:xfrm rot="17443638">
            <a:off x="2070100" y="2944813"/>
            <a:ext cx="444500" cy="431800"/>
          </a:xfrm>
          <a:custGeom>
            <a:avLst/>
            <a:gdLst>
              <a:gd name="T0" fmla="*/ 104 w 280"/>
              <a:gd name="T1" fmla="*/ 248 h 272"/>
              <a:gd name="T2" fmla="*/ 8 w 280"/>
              <a:gd name="T3" fmla="*/ 152 h 272"/>
              <a:gd name="T4" fmla="*/ 56 w 280"/>
              <a:gd name="T5" fmla="*/ 8 h 272"/>
              <a:gd name="T6" fmla="*/ 248 w 280"/>
              <a:gd name="T7" fmla="*/ 104 h 272"/>
              <a:gd name="T8" fmla="*/ 248 w 280"/>
              <a:gd name="T9" fmla="*/ 248 h 272"/>
              <a:gd name="T10" fmla="*/ 104 w 280"/>
              <a:gd name="T11" fmla="*/ 2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2">
                <a:moveTo>
                  <a:pt x="104" y="248"/>
                </a:moveTo>
                <a:cubicBezTo>
                  <a:pt x="64" y="232"/>
                  <a:pt x="16" y="192"/>
                  <a:pt x="8" y="152"/>
                </a:cubicBezTo>
                <a:cubicBezTo>
                  <a:pt x="0" y="112"/>
                  <a:pt x="16" y="16"/>
                  <a:pt x="56" y="8"/>
                </a:cubicBezTo>
                <a:cubicBezTo>
                  <a:pt x="96" y="0"/>
                  <a:pt x="216" y="64"/>
                  <a:pt x="248" y="104"/>
                </a:cubicBezTo>
                <a:cubicBezTo>
                  <a:pt x="280" y="144"/>
                  <a:pt x="272" y="224"/>
                  <a:pt x="248" y="248"/>
                </a:cubicBezTo>
                <a:cubicBezTo>
                  <a:pt x="224" y="272"/>
                  <a:pt x="144" y="264"/>
                  <a:pt x="104" y="2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71" name="AutoShape 23"/>
          <p:cNvSpPr>
            <a:spLocks noChangeArrowheads="1"/>
          </p:cNvSpPr>
          <p:nvPr/>
        </p:nvSpPr>
        <p:spPr bwMode="auto">
          <a:xfrm rot="-18213959">
            <a:off x="1097756" y="2343944"/>
            <a:ext cx="1433513" cy="180975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72" name="Text Box 24"/>
          <p:cNvSpPr txBox="1">
            <a:spLocks noChangeArrowheads="1"/>
          </p:cNvSpPr>
          <p:nvPr/>
        </p:nvSpPr>
        <p:spPr bwMode="auto">
          <a:xfrm>
            <a:off x="647700" y="1779588"/>
            <a:ext cx="1562100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Alveolar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1896473" name="Text Box 25"/>
          <p:cNvSpPr txBox="1">
            <a:spLocks noChangeArrowheads="1"/>
          </p:cNvSpPr>
          <p:nvPr/>
        </p:nvSpPr>
        <p:spPr bwMode="auto">
          <a:xfrm>
            <a:off x="1695450" y="5857875"/>
            <a:ext cx="1222375" cy="40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Capillary</a:t>
            </a:r>
          </a:p>
        </p:txBody>
      </p:sp>
      <p:sp>
        <p:nvSpPr>
          <p:cNvPr id="1896479" name="Rectangle 31"/>
          <p:cNvSpPr>
            <a:spLocks noChangeArrowheads="1"/>
          </p:cNvSpPr>
          <p:nvPr/>
        </p:nvSpPr>
        <p:spPr bwMode="auto">
          <a:xfrm>
            <a:off x="609600" y="3760788"/>
            <a:ext cx="533400" cy="1524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0" name="Oval 32"/>
          <p:cNvSpPr>
            <a:spLocks noChangeArrowheads="1"/>
          </p:cNvSpPr>
          <p:nvPr/>
        </p:nvSpPr>
        <p:spPr bwMode="auto">
          <a:xfrm rot="23428835">
            <a:off x="6324600" y="1779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1" name="Oval 33"/>
          <p:cNvSpPr>
            <a:spLocks noChangeArrowheads="1"/>
          </p:cNvSpPr>
          <p:nvPr/>
        </p:nvSpPr>
        <p:spPr bwMode="auto">
          <a:xfrm rot="23428835">
            <a:off x="6400800" y="1703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2" name="Oval 34"/>
          <p:cNvSpPr>
            <a:spLocks noChangeArrowheads="1"/>
          </p:cNvSpPr>
          <p:nvPr/>
        </p:nvSpPr>
        <p:spPr bwMode="auto">
          <a:xfrm rot="23428835">
            <a:off x="3352800" y="2998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3" name="Oval 35"/>
          <p:cNvSpPr>
            <a:spLocks noChangeArrowheads="1"/>
          </p:cNvSpPr>
          <p:nvPr/>
        </p:nvSpPr>
        <p:spPr bwMode="auto">
          <a:xfrm rot="23428835">
            <a:off x="3276600" y="2922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4" name="Oval 36"/>
          <p:cNvSpPr>
            <a:spLocks noChangeArrowheads="1"/>
          </p:cNvSpPr>
          <p:nvPr/>
        </p:nvSpPr>
        <p:spPr bwMode="auto">
          <a:xfrm rot="23428835">
            <a:off x="27432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5" name="Oval 37"/>
          <p:cNvSpPr>
            <a:spLocks noChangeArrowheads="1"/>
          </p:cNvSpPr>
          <p:nvPr/>
        </p:nvSpPr>
        <p:spPr bwMode="auto">
          <a:xfrm rot="23428835">
            <a:off x="28956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6" name="Oval 38"/>
          <p:cNvSpPr>
            <a:spLocks noChangeArrowheads="1"/>
          </p:cNvSpPr>
          <p:nvPr/>
        </p:nvSpPr>
        <p:spPr bwMode="auto">
          <a:xfrm rot="23428835">
            <a:off x="2133600" y="3151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7" name="Oval 39"/>
          <p:cNvSpPr>
            <a:spLocks noChangeArrowheads="1"/>
          </p:cNvSpPr>
          <p:nvPr/>
        </p:nvSpPr>
        <p:spPr bwMode="auto">
          <a:xfrm rot="23428835">
            <a:off x="2209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8" name="Oval 40"/>
          <p:cNvSpPr>
            <a:spLocks noChangeArrowheads="1"/>
          </p:cNvSpPr>
          <p:nvPr/>
        </p:nvSpPr>
        <p:spPr bwMode="auto">
          <a:xfrm rot="23428835">
            <a:off x="57912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89" name="Oval 41"/>
          <p:cNvSpPr>
            <a:spLocks noChangeArrowheads="1"/>
          </p:cNvSpPr>
          <p:nvPr/>
        </p:nvSpPr>
        <p:spPr bwMode="auto">
          <a:xfrm rot="23428835">
            <a:off x="56388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0" name="Oval 42"/>
          <p:cNvSpPr>
            <a:spLocks noChangeArrowheads="1"/>
          </p:cNvSpPr>
          <p:nvPr/>
        </p:nvSpPr>
        <p:spPr bwMode="auto">
          <a:xfrm rot="23428835">
            <a:off x="35052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1" name="Oval 43"/>
          <p:cNvSpPr>
            <a:spLocks noChangeArrowheads="1"/>
          </p:cNvSpPr>
          <p:nvPr/>
        </p:nvSpPr>
        <p:spPr bwMode="auto">
          <a:xfrm rot="23428835">
            <a:off x="3581400" y="2008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2" name="Oval 44"/>
          <p:cNvSpPr>
            <a:spLocks noChangeArrowheads="1"/>
          </p:cNvSpPr>
          <p:nvPr/>
        </p:nvSpPr>
        <p:spPr bwMode="auto">
          <a:xfrm rot="23428835">
            <a:off x="4800600" y="3989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3" name="Oval 45"/>
          <p:cNvSpPr>
            <a:spLocks noChangeArrowheads="1"/>
          </p:cNvSpPr>
          <p:nvPr/>
        </p:nvSpPr>
        <p:spPr bwMode="auto">
          <a:xfrm rot="23428835">
            <a:off x="4724400" y="3913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4" name="Oval 46"/>
          <p:cNvSpPr>
            <a:spLocks noChangeArrowheads="1"/>
          </p:cNvSpPr>
          <p:nvPr/>
        </p:nvSpPr>
        <p:spPr bwMode="auto">
          <a:xfrm rot="23428835">
            <a:off x="4038600" y="4827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5" name="Oval 47"/>
          <p:cNvSpPr>
            <a:spLocks noChangeArrowheads="1"/>
          </p:cNvSpPr>
          <p:nvPr/>
        </p:nvSpPr>
        <p:spPr bwMode="auto">
          <a:xfrm rot="23428835">
            <a:off x="3962400" y="4903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6" name="Oval 48"/>
          <p:cNvSpPr>
            <a:spLocks noChangeArrowheads="1"/>
          </p:cNvSpPr>
          <p:nvPr/>
        </p:nvSpPr>
        <p:spPr bwMode="auto">
          <a:xfrm rot="23428835">
            <a:off x="4953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7" name="Oval 49"/>
          <p:cNvSpPr>
            <a:spLocks noChangeArrowheads="1"/>
          </p:cNvSpPr>
          <p:nvPr/>
        </p:nvSpPr>
        <p:spPr bwMode="auto">
          <a:xfrm rot="23428835">
            <a:off x="48768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8" name="Oval 50"/>
          <p:cNvSpPr>
            <a:spLocks noChangeArrowheads="1"/>
          </p:cNvSpPr>
          <p:nvPr/>
        </p:nvSpPr>
        <p:spPr bwMode="auto">
          <a:xfrm rot="23428835">
            <a:off x="55626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499" name="Oval 51"/>
          <p:cNvSpPr>
            <a:spLocks noChangeArrowheads="1"/>
          </p:cNvSpPr>
          <p:nvPr/>
        </p:nvSpPr>
        <p:spPr bwMode="auto">
          <a:xfrm rot="23428835">
            <a:off x="5410200" y="5132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0" name="Oval 52"/>
          <p:cNvSpPr>
            <a:spLocks noChangeArrowheads="1"/>
          </p:cNvSpPr>
          <p:nvPr/>
        </p:nvSpPr>
        <p:spPr bwMode="auto">
          <a:xfrm>
            <a:off x="3505200" y="4446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1" name="Oval 53"/>
          <p:cNvSpPr>
            <a:spLocks noChangeArrowheads="1"/>
          </p:cNvSpPr>
          <p:nvPr/>
        </p:nvSpPr>
        <p:spPr bwMode="auto">
          <a:xfrm>
            <a:off x="36576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2" name="Oval 54"/>
          <p:cNvSpPr>
            <a:spLocks noChangeArrowheads="1"/>
          </p:cNvSpPr>
          <p:nvPr/>
        </p:nvSpPr>
        <p:spPr bwMode="auto">
          <a:xfrm>
            <a:off x="37338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3" name="Oval 55"/>
          <p:cNvSpPr>
            <a:spLocks noChangeArrowheads="1"/>
          </p:cNvSpPr>
          <p:nvPr/>
        </p:nvSpPr>
        <p:spPr bwMode="auto">
          <a:xfrm>
            <a:off x="38862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4" name="Oval 56"/>
          <p:cNvSpPr>
            <a:spLocks noChangeArrowheads="1"/>
          </p:cNvSpPr>
          <p:nvPr/>
        </p:nvSpPr>
        <p:spPr bwMode="auto">
          <a:xfrm>
            <a:off x="3048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5" name="Oval 57"/>
          <p:cNvSpPr>
            <a:spLocks noChangeArrowheads="1"/>
          </p:cNvSpPr>
          <p:nvPr/>
        </p:nvSpPr>
        <p:spPr bwMode="auto">
          <a:xfrm>
            <a:off x="33528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6" name="Oval 58"/>
          <p:cNvSpPr>
            <a:spLocks noChangeArrowheads="1"/>
          </p:cNvSpPr>
          <p:nvPr/>
        </p:nvSpPr>
        <p:spPr bwMode="auto">
          <a:xfrm>
            <a:off x="32766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7" name="Oval 59"/>
          <p:cNvSpPr>
            <a:spLocks noChangeArrowheads="1"/>
          </p:cNvSpPr>
          <p:nvPr/>
        </p:nvSpPr>
        <p:spPr bwMode="auto">
          <a:xfrm>
            <a:off x="34290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8" name="Oval 60"/>
          <p:cNvSpPr>
            <a:spLocks noChangeArrowheads="1"/>
          </p:cNvSpPr>
          <p:nvPr/>
        </p:nvSpPr>
        <p:spPr bwMode="auto">
          <a:xfrm>
            <a:off x="2819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09" name="Oval 61"/>
          <p:cNvSpPr>
            <a:spLocks noChangeArrowheads="1"/>
          </p:cNvSpPr>
          <p:nvPr/>
        </p:nvSpPr>
        <p:spPr bwMode="auto">
          <a:xfrm>
            <a:off x="3048000" y="4903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0" name="Oval 62"/>
          <p:cNvSpPr>
            <a:spLocks noChangeArrowheads="1"/>
          </p:cNvSpPr>
          <p:nvPr/>
        </p:nvSpPr>
        <p:spPr bwMode="auto">
          <a:xfrm>
            <a:off x="36576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1" name="Oval 63"/>
          <p:cNvSpPr>
            <a:spLocks noChangeArrowheads="1"/>
          </p:cNvSpPr>
          <p:nvPr/>
        </p:nvSpPr>
        <p:spPr bwMode="auto">
          <a:xfrm>
            <a:off x="3352800" y="5208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2" name="Oval 64"/>
          <p:cNvSpPr>
            <a:spLocks noChangeArrowheads="1"/>
          </p:cNvSpPr>
          <p:nvPr/>
        </p:nvSpPr>
        <p:spPr bwMode="auto">
          <a:xfrm>
            <a:off x="26670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3" name="Oval 65"/>
          <p:cNvSpPr>
            <a:spLocks noChangeArrowheads="1"/>
          </p:cNvSpPr>
          <p:nvPr/>
        </p:nvSpPr>
        <p:spPr bwMode="auto">
          <a:xfrm>
            <a:off x="3124200" y="5284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4" name="Oval 66"/>
          <p:cNvSpPr>
            <a:spLocks noChangeArrowheads="1"/>
          </p:cNvSpPr>
          <p:nvPr/>
        </p:nvSpPr>
        <p:spPr bwMode="auto">
          <a:xfrm>
            <a:off x="2895600" y="5513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5" name="Oval 67"/>
          <p:cNvSpPr>
            <a:spLocks noChangeArrowheads="1"/>
          </p:cNvSpPr>
          <p:nvPr/>
        </p:nvSpPr>
        <p:spPr bwMode="auto">
          <a:xfrm>
            <a:off x="32766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6" name="Oval 68"/>
          <p:cNvSpPr>
            <a:spLocks noChangeArrowheads="1"/>
          </p:cNvSpPr>
          <p:nvPr/>
        </p:nvSpPr>
        <p:spPr bwMode="auto">
          <a:xfrm>
            <a:off x="28194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7" name="Oval 69"/>
          <p:cNvSpPr>
            <a:spLocks noChangeArrowheads="1"/>
          </p:cNvSpPr>
          <p:nvPr/>
        </p:nvSpPr>
        <p:spPr bwMode="auto">
          <a:xfrm>
            <a:off x="36576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8" name="Oval 70"/>
          <p:cNvSpPr>
            <a:spLocks noChangeArrowheads="1"/>
          </p:cNvSpPr>
          <p:nvPr/>
        </p:nvSpPr>
        <p:spPr bwMode="auto">
          <a:xfrm>
            <a:off x="29718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19" name="Oval 71"/>
          <p:cNvSpPr>
            <a:spLocks noChangeArrowheads="1"/>
          </p:cNvSpPr>
          <p:nvPr/>
        </p:nvSpPr>
        <p:spPr bwMode="auto">
          <a:xfrm>
            <a:off x="27432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0" name="Oval 72"/>
          <p:cNvSpPr>
            <a:spLocks noChangeArrowheads="1"/>
          </p:cNvSpPr>
          <p:nvPr/>
        </p:nvSpPr>
        <p:spPr bwMode="auto">
          <a:xfrm>
            <a:off x="2971800" y="5132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1" name="Oval 73"/>
          <p:cNvSpPr>
            <a:spLocks noChangeArrowheads="1"/>
          </p:cNvSpPr>
          <p:nvPr/>
        </p:nvSpPr>
        <p:spPr bwMode="auto">
          <a:xfrm>
            <a:off x="3581400" y="4675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2" name="Oval 74"/>
          <p:cNvSpPr>
            <a:spLocks noChangeArrowheads="1"/>
          </p:cNvSpPr>
          <p:nvPr/>
        </p:nvSpPr>
        <p:spPr bwMode="auto">
          <a:xfrm>
            <a:off x="3124200" y="4370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3" name="Oval 75"/>
          <p:cNvSpPr>
            <a:spLocks noChangeArrowheads="1"/>
          </p:cNvSpPr>
          <p:nvPr/>
        </p:nvSpPr>
        <p:spPr bwMode="auto">
          <a:xfrm>
            <a:off x="32004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4" name="Oval 76"/>
          <p:cNvSpPr>
            <a:spLocks noChangeArrowheads="1"/>
          </p:cNvSpPr>
          <p:nvPr/>
        </p:nvSpPr>
        <p:spPr bwMode="auto">
          <a:xfrm>
            <a:off x="3429000" y="4598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5" name="Oval 77"/>
          <p:cNvSpPr>
            <a:spLocks noChangeArrowheads="1"/>
          </p:cNvSpPr>
          <p:nvPr/>
        </p:nvSpPr>
        <p:spPr bwMode="auto">
          <a:xfrm>
            <a:off x="37338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6" name="Freeform 78"/>
          <p:cNvSpPr>
            <a:spLocks/>
          </p:cNvSpPr>
          <p:nvPr/>
        </p:nvSpPr>
        <p:spPr bwMode="auto">
          <a:xfrm rot="1025690">
            <a:off x="2997200" y="4497388"/>
            <a:ext cx="889000" cy="939800"/>
          </a:xfrm>
          <a:custGeom>
            <a:avLst/>
            <a:gdLst>
              <a:gd name="T0" fmla="*/ 440 w 560"/>
              <a:gd name="T1" fmla="*/ 96 h 592"/>
              <a:gd name="T2" fmla="*/ 296 w 560"/>
              <a:gd name="T3" fmla="*/ 0 h 592"/>
              <a:gd name="T4" fmla="*/ 104 w 560"/>
              <a:gd name="T5" fmla="*/ 96 h 592"/>
              <a:gd name="T6" fmla="*/ 152 w 560"/>
              <a:gd name="T7" fmla="*/ 288 h 592"/>
              <a:gd name="T8" fmla="*/ 8 w 560"/>
              <a:gd name="T9" fmla="*/ 384 h 592"/>
              <a:gd name="T10" fmla="*/ 104 w 560"/>
              <a:gd name="T11" fmla="*/ 576 h 592"/>
              <a:gd name="T12" fmla="*/ 344 w 560"/>
              <a:gd name="T13" fmla="*/ 480 h 592"/>
              <a:gd name="T14" fmla="*/ 296 w 560"/>
              <a:gd name="T15" fmla="*/ 240 h 592"/>
              <a:gd name="T16" fmla="*/ 536 w 560"/>
              <a:gd name="T17" fmla="*/ 192 h 592"/>
              <a:gd name="T18" fmla="*/ 440 w 560"/>
              <a:gd name="T19" fmla="*/ 9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0" h="592">
                <a:moveTo>
                  <a:pt x="440" y="96"/>
                </a:moveTo>
                <a:cubicBezTo>
                  <a:pt x="400" y="64"/>
                  <a:pt x="352" y="0"/>
                  <a:pt x="296" y="0"/>
                </a:cubicBezTo>
                <a:cubicBezTo>
                  <a:pt x="240" y="0"/>
                  <a:pt x="128" y="48"/>
                  <a:pt x="104" y="96"/>
                </a:cubicBezTo>
                <a:cubicBezTo>
                  <a:pt x="80" y="144"/>
                  <a:pt x="168" y="240"/>
                  <a:pt x="152" y="288"/>
                </a:cubicBezTo>
                <a:cubicBezTo>
                  <a:pt x="136" y="336"/>
                  <a:pt x="16" y="336"/>
                  <a:pt x="8" y="384"/>
                </a:cubicBezTo>
                <a:cubicBezTo>
                  <a:pt x="0" y="432"/>
                  <a:pt x="48" y="560"/>
                  <a:pt x="104" y="576"/>
                </a:cubicBezTo>
                <a:cubicBezTo>
                  <a:pt x="160" y="592"/>
                  <a:pt x="312" y="536"/>
                  <a:pt x="344" y="480"/>
                </a:cubicBezTo>
                <a:cubicBezTo>
                  <a:pt x="376" y="424"/>
                  <a:pt x="264" y="288"/>
                  <a:pt x="296" y="240"/>
                </a:cubicBezTo>
                <a:cubicBezTo>
                  <a:pt x="328" y="192"/>
                  <a:pt x="512" y="224"/>
                  <a:pt x="536" y="192"/>
                </a:cubicBezTo>
                <a:cubicBezTo>
                  <a:pt x="560" y="160"/>
                  <a:pt x="480" y="128"/>
                  <a:pt x="440" y="96"/>
                </a:cubicBezTo>
                <a:close/>
              </a:path>
            </a:pathLst>
          </a:custGeom>
          <a:solidFill>
            <a:srgbClr val="FFFF00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7" name="Freeform 79"/>
          <p:cNvSpPr>
            <a:spLocks/>
          </p:cNvSpPr>
          <p:nvPr/>
        </p:nvSpPr>
        <p:spPr bwMode="auto">
          <a:xfrm rot="-2331525">
            <a:off x="3073400" y="4802188"/>
            <a:ext cx="622300" cy="393700"/>
          </a:xfrm>
          <a:custGeom>
            <a:avLst/>
            <a:gdLst>
              <a:gd name="T0" fmla="*/ 312 w 392"/>
              <a:gd name="T1" fmla="*/ 0 h 248"/>
              <a:gd name="T2" fmla="*/ 168 w 392"/>
              <a:gd name="T3" fmla="*/ 96 h 248"/>
              <a:gd name="T4" fmla="*/ 24 w 392"/>
              <a:gd name="T5" fmla="*/ 48 h 248"/>
              <a:gd name="T6" fmla="*/ 24 w 392"/>
              <a:gd name="T7" fmla="*/ 240 h 248"/>
              <a:gd name="T8" fmla="*/ 168 w 392"/>
              <a:gd name="T9" fmla="*/ 96 h 248"/>
              <a:gd name="T10" fmla="*/ 360 w 392"/>
              <a:gd name="T11" fmla="*/ 96 h 248"/>
              <a:gd name="T12" fmla="*/ 312 w 392"/>
              <a:gd name="T13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" h="248">
                <a:moveTo>
                  <a:pt x="312" y="0"/>
                </a:moveTo>
                <a:cubicBezTo>
                  <a:pt x="280" y="0"/>
                  <a:pt x="216" y="88"/>
                  <a:pt x="168" y="96"/>
                </a:cubicBezTo>
                <a:cubicBezTo>
                  <a:pt x="120" y="104"/>
                  <a:pt x="48" y="24"/>
                  <a:pt x="24" y="48"/>
                </a:cubicBezTo>
                <a:cubicBezTo>
                  <a:pt x="0" y="72"/>
                  <a:pt x="0" y="232"/>
                  <a:pt x="24" y="240"/>
                </a:cubicBezTo>
                <a:cubicBezTo>
                  <a:pt x="48" y="248"/>
                  <a:pt x="112" y="120"/>
                  <a:pt x="168" y="96"/>
                </a:cubicBezTo>
                <a:cubicBezTo>
                  <a:pt x="224" y="72"/>
                  <a:pt x="328" y="120"/>
                  <a:pt x="360" y="96"/>
                </a:cubicBezTo>
                <a:cubicBezTo>
                  <a:pt x="392" y="72"/>
                  <a:pt x="344" y="0"/>
                  <a:pt x="312" y="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8" name="Freeform 80"/>
          <p:cNvSpPr>
            <a:spLocks/>
          </p:cNvSpPr>
          <p:nvPr/>
        </p:nvSpPr>
        <p:spPr bwMode="auto">
          <a:xfrm rot="18530804">
            <a:off x="5537200" y="29860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29" name="Freeform 81"/>
          <p:cNvSpPr>
            <a:spLocks/>
          </p:cNvSpPr>
          <p:nvPr/>
        </p:nvSpPr>
        <p:spPr bwMode="auto">
          <a:xfrm rot="18557432">
            <a:off x="5645150" y="3138488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0" name="Freeform 82"/>
          <p:cNvSpPr>
            <a:spLocks/>
          </p:cNvSpPr>
          <p:nvPr/>
        </p:nvSpPr>
        <p:spPr bwMode="auto">
          <a:xfrm>
            <a:off x="6070600" y="35194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1" name="Freeform 83"/>
          <p:cNvSpPr>
            <a:spLocks/>
          </p:cNvSpPr>
          <p:nvPr/>
        </p:nvSpPr>
        <p:spPr bwMode="auto">
          <a:xfrm>
            <a:off x="6223000" y="374808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2" name="Freeform 84"/>
          <p:cNvSpPr>
            <a:spLocks/>
          </p:cNvSpPr>
          <p:nvPr/>
        </p:nvSpPr>
        <p:spPr bwMode="auto">
          <a:xfrm>
            <a:off x="3784600" y="42814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3" name="Freeform 85"/>
          <p:cNvSpPr>
            <a:spLocks/>
          </p:cNvSpPr>
          <p:nvPr/>
        </p:nvSpPr>
        <p:spPr bwMode="auto">
          <a:xfrm>
            <a:off x="3937000" y="451008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4" name="Freeform 86"/>
          <p:cNvSpPr>
            <a:spLocks/>
          </p:cNvSpPr>
          <p:nvPr/>
        </p:nvSpPr>
        <p:spPr bwMode="auto">
          <a:xfrm rot="-2020527">
            <a:off x="4699000" y="31384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5" name="Freeform 87"/>
          <p:cNvSpPr>
            <a:spLocks/>
          </p:cNvSpPr>
          <p:nvPr/>
        </p:nvSpPr>
        <p:spPr bwMode="auto">
          <a:xfrm rot="-2018062">
            <a:off x="4851400" y="3367088"/>
            <a:ext cx="419100" cy="279400"/>
          </a:xfrm>
          <a:custGeom>
            <a:avLst/>
            <a:gdLst>
              <a:gd name="T0" fmla="*/ 160 w 264"/>
              <a:gd name="T1" fmla="*/ 16 h 176"/>
              <a:gd name="T2" fmla="*/ 16 w 264"/>
              <a:gd name="T3" fmla="*/ 64 h 176"/>
              <a:gd name="T4" fmla="*/ 64 w 264"/>
              <a:gd name="T5" fmla="*/ 160 h 176"/>
              <a:gd name="T6" fmla="*/ 160 w 264"/>
              <a:gd name="T7" fmla="*/ 112 h 176"/>
              <a:gd name="T8" fmla="*/ 256 w 264"/>
              <a:gd name="T9" fmla="*/ 160 h 176"/>
              <a:gd name="T10" fmla="*/ 160 w 264"/>
              <a:gd name="T1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176">
                <a:moveTo>
                  <a:pt x="160" y="16"/>
                </a:moveTo>
                <a:cubicBezTo>
                  <a:pt x="120" y="0"/>
                  <a:pt x="32" y="40"/>
                  <a:pt x="16" y="64"/>
                </a:cubicBezTo>
                <a:cubicBezTo>
                  <a:pt x="0" y="88"/>
                  <a:pt x="40" y="152"/>
                  <a:pt x="64" y="160"/>
                </a:cubicBezTo>
                <a:cubicBezTo>
                  <a:pt x="88" y="168"/>
                  <a:pt x="128" y="112"/>
                  <a:pt x="160" y="112"/>
                </a:cubicBezTo>
                <a:cubicBezTo>
                  <a:pt x="192" y="112"/>
                  <a:pt x="248" y="176"/>
                  <a:pt x="256" y="160"/>
                </a:cubicBezTo>
                <a:cubicBezTo>
                  <a:pt x="264" y="144"/>
                  <a:pt x="200" y="32"/>
                  <a:pt x="160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6" name="Freeform 88"/>
          <p:cNvSpPr>
            <a:spLocks/>
          </p:cNvSpPr>
          <p:nvPr/>
        </p:nvSpPr>
        <p:spPr bwMode="auto">
          <a:xfrm rot="-2020527">
            <a:off x="5232400" y="43576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7" name="Freeform 89"/>
          <p:cNvSpPr>
            <a:spLocks/>
          </p:cNvSpPr>
          <p:nvPr/>
        </p:nvSpPr>
        <p:spPr bwMode="auto">
          <a:xfrm>
            <a:off x="5384800" y="45100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8" name="Freeform 90"/>
          <p:cNvSpPr>
            <a:spLocks/>
          </p:cNvSpPr>
          <p:nvPr/>
        </p:nvSpPr>
        <p:spPr bwMode="auto">
          <a:xfrm>
            <a:off x="5257800" y="360838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39" name="Freeform 91"/>
          <p:cNvSpPr>
            <a:spLocks/>
          </p:cNvSpPr>
          <p:nvPr/>
        </p:nvSpPr>
        <p:spPr bwMode="auto">
          <a:xfrm>
            <a:off x="5376863" y="3821113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0" name="Freeform 92"/>
          <p:cNvSpPr>
            <a:spLocks/>
          </p:cNvSpPr>
          <p:nvPr/>
        </p:nvSpPr>
        <p:spPr bwMode="auto">
          <a:xfrm>
            <a:off x="4851400" y="4433888"/>
            <a:ext cx="6096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0000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1" name="Freeform 93"/>
          <p:cNvSpPr>
            <a:spLocks/>
          </p:cNvSpPr>
          <p:nvPr/>
        </p:nvSpPr>
        <p:spPr bwMode="auto">
          <a:xfrm>
            <a:off x="4843463" y="4583113"/>
            <a:ext cx="427037" cy="384175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2" name="Freeform 94"/>
          <p:cNvSpPr>
            <a:spLocks/>
          </p:cNvSpPr>
          <p:nvPr/>
        </p:nvSpPr>
        <p:spPr bwMode="auto">
          <a:xfrm rot="4575891">
            <a:off x="5803900" y="40909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3" name="Freeform 95"/>
          <p:cNvSpPr>
            <a:spLocks/>
          </p:cNvSpPr>
          <p:nvPr/>
        </p:nvSpPr>
        <p:spPr bwMode="auto">
          <a:xfrm rot="6596159">
            <a:off x="5956300" y="42433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4" name="Freeform 96"/>
          <p:cNvSpPr>
            <a:spLocks/>
          </p:cNvSpPr>
          <p:nvPr/>
        </p:nvSpPr>
        <p:spPr bwMode="auto">
          <a:xfrm>
            <a:off x="4089400" y="23129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5" name="Freeform 97"/>
          <p:cNvSpPr>
            <a:spLocks/>
          </p:cNvSpPr>
          <p:nvPr/>
        </p:nvSpPr>
        <p:spPr bwMode="auto">
          <a:xfrm rot="-19679865">
            <a:off x="4197350" y="2541588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6" name="Freeform 98"/>
          <p:cNvSpPr>
            <a:spLocks/>
          </p:cNvSpPr>
          <p:nvPr/>
        </p:nvSpPr>
        <p:spPr bwMode="auto">
          <a:xfrm rot="-2020527">
            <a:off x="4394200" y="40528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7" name="Freeform 99"/>
          <p:cNvSpPr>
            <a:spLocks/>
          </p:cNvSpPr>
          <p:nvPr/>
        </p:nvSpPr>
        <p:spPr bwMode="auto">
          <a:xfrm>
            <a:off x="4546600" y="4179888"/>
            <a:ext cx="342900" cy="406400"/>
          </a:xfrm>
          <a:custGeom>
            <a:avLst/>
            <a:gdLst>
              <a:gd name="T0" fmla="*/ 248 w 368"/>
              <a:gd name="T1" fmla="*/ 160 h 512"/>
              <a:gd name="T2" fmla="*/ 152 w 368"/>
              <a:gd name="T3" fmla="*/ 112 h 512"/>
              <a:gd name="T4" fmla="*/ 8 w 368"/>
              <a:gd name="T5" fmla="*/ 448 h 512"/>
              <a:gd name="T6" fmla="*/ 200 w 368"/>
              <a:gd name="T7" fmla="*/ 352 h 512"/>
              <a:gd name="T8" fmla="*/ 344 w 368"/>
              <a:gd name="T9" fmla="*/ 496 h 512"/>
              <a:gd name="T10" fmla="*/ 344 w 368"/>
              <a:gd name="T11" fmla="*/ 256 h 512"/>
              <a:gd name="T12" fmla="*/ 344 w 368"/>
              <a:gd name="T13" fmla="*/ 16 h 512"/>
              <a:gd name="T14" fmla="*/ 248 w 368"/>
              <a:gd name="T15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" h="512">
                <a:moveTo>
                  <a:pt x="248" y="160"/>
                </a:moveTo>
                <a:cubicBezTo>
                  <a:pt x="216" y="176"/>
                  <a:pt x="192" y="64"/>
                  <a:pt x="152" y="112"/>
                </a:cubicBezTo>
                <a:cubicBezTo>
                  <a:pt x="112" y="160"/>
                  <a:pt x="0" y="408"/>
                  <a:pt x="8" y="448"/>
                </a:cubicBezTo>
                <a:cubicBezTo>
                  <a:pt x="16" y="488"/>
                  <a:pt x="144" y="344"/>
                  <a:pt x="200" y="352"/>
                </a:cubicBezTo>
                <a:cubicBezTo>
                  <a:pt x="256" y="360"/>
                  <a:pt x="320" y="512"/>
                  <a:pt x="344" y="496"/>
                </a:cubicBezTo>
                <a:cubicBezTo>
                  <a:pt x="368" y="480"/>
                  <a:pt x="344" y="336"/>
                  <a:pt x="344" y="256"/>
                </a:cubicBezTo>
                <a:cubicBezTo>
                  <a:pt x="344" y="176"/>
                  <a:pt x="360" y="32"/>
                  <a:pt x="344" y="16"/>
                </a:cubicBezTo>
                <a:cubicBezTo>
                  <a:pt x="328" y="0"/>
                  <a:pt x="280" y="144"/>
                  <a:pt x="248" y="16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8" name="Freeform 100"/>
          <p:cNvSpPr>
            <a:spLocks/>
          </p:cNvSpPr>
          <p:nvPr/>
        </p:nvSpPr>
        <p:spPr bwMode="auto">
          <a:xfrm rot="-2020527">
            <a:off x="3733800" y="33035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49" name="Freeform 101"/>
          <p:cNvSpPr>
            <a:spLocks/>
          </p:cNvSpPr>
          <p:nvPr/>
        </p:nvSpPr>
        <p:spPr bwMode="auto">
          <a:xfrm>
            <a:off x="4038600" y="3455988"/>
            <a:ext cx="342900" cy="406400"/>
          </a:xfrm>
          <a:custGeom>
            <a:avLst/>
            <a:gdLst>
              <a:gd name="T0" fmla="*/ 248 w 368"/>
              <a:gd name="T1" fmla="*/ 160 h 512"/>
              <a:gd name="T2" fmla="*/ 152 w 368"/>
              <a:gd name="T3" fmla="*/ 112 h 512"/>
              <a:gd name="T4" fmla="*/ 8 w 368"/>
              <a:gd name="T5" fmla="*/ 448 h 512"/>
              <a:gd name="T6" fmla="*/ 200 w 368"/>
              <a:gd name="T7" fmla="*/ 352 h 512"/>
              <a:gd name="T8" fmla="*/ 344 w 368"/>
              <a:gd name="T9" fmla="*/ 496 h 512"/>
              <a:gd name="T10" fmla="*/ 344 w 368"/>
              <a:gd name="T11" fmla="*/ 256 h 512"/>
              <a:gd name="T12" fmla="*/ 344 w 368"/>
              <a:gd name="T13" fmla="*/ 16 h 512"/>
              <a:gd name="T14" fmla="*/ 248 w 368"/>
              <a:gd name="T15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" h="512">
                <a:moveTo>
                  <a:pt x="248" y="160"/>
                </a:moveTo>
                <a:cubicBezTo>
                  <a:pt x="216" y="176"/>
                  <a:pt x="192" y="64"/>
                  <a:pt x="152" y="112"/>
                </a:cubicBezTo>
                <a:cubicBezTo>
                  <a:pt x="112" y="160"/>
                  <a:pt x="0" y="408"/>
                  <a:pt x="8" y="448"/>
                </a:cubicBezTo>
                <a:cubicBezTo>
                  <a:pt x="16" y="488"/>
                  <a:pt x="144" y="344"/>
                  <a:pt x="200" y="352"/>
                </a:cubicBezTo>
                <a:cubicBezTo>
                  <a:pt x="256" y="360"/>
                  <a:pt x="320" y="512"/>
                  <a:pt x="344" y="496"/>
                </a:cubicBezTo>
                <a:cubicBezTo>
                  <a:pt x="368" y="480"/>
                  <a:pt x="344" y="336"/>
                  <a:pt x="344" y="256"/>
                </a:cubicBezTo>
                <a:cubicBezTo>
                  <a:pt x="344" y="176"/>
                  <a:pt x="360" y="32"/>
                  <a:pt x="344" y="16"/>
                </a:cubicBezTo>
                <a:cubicBezTo>
                  <a:pt x="328" y="0"/>
                  <a:pt x="280" y="144"/>
                  <a:pt x="248" y="16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0" name="Oval 102"/>
          <p:cNvSpPr>
            <a:spLocks noChangeArrowheads="1"/>
          </p:cNvSpPr>
          <p:nvPr/>
        </p:nvSpPr>
        <p:spPr bwMode="auto">
          <a:xfrm>
            <a:off x="5334000" y="4522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1" name="Oval 103"/>
          <p:cNvSpPr>
            <a:spLocks noChangeArrowheads="1"/>
          </p:cNvSpPr>
          <p:nvPr/>
        </p:nvSpPr>
        <p:spPr bwMode="auto">
          <a:xfrm>
            <a:off x="5486400" y="4675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2" name="Oval 104"/>
          <p:cNvSpPr>
            <a:spLocks noChangeArrowheads="1"/>
          </p:cNvSpPr>
          <p:nvPr/>
        </p:nvSpPr>
        <p:spPr bwMode="auto">
          <a:xfrm>
            <a:off x="5638800" y="3608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3" name="Oval 105"/>
          <p:cNvSpPr>
            <a:spLocks noChangeArrowheads="1"/>
          </p:cNvSpPr>
          <p:nvPr/>
        </p:nvSpPr>
        <p:spPr bwMode="auto">
          <a:xfrm>
            <a:off x="6019800" y="3989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4" name="Oval 106"/>
          <p:cNvSpPr>
            <a:spLocks noChangeArrowheads="1"/>
          </p:cNvSpPr>
          <p:nvPr/>
        </p:nvSpPr>
        <p:spPr bwMode="auto">
          <a:xfrm>
            <a:off x="67056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5" name="Oval 107"/>
          <p:cNvSpPr>
            <a:spLocks noChangeArrowheads="1"/>
          </p:cNvSpPr>
          <p:nvPr/>
        </p:nvSpPr>
        <p:spPr bwMode="auto">
          <a:xfrm>
            <a:off x="6629400" y="5513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6" name="Oval 108"/>
          <p:cNvSpPr>
            <a:spLocks noChangeArrowheads="1"/>
          </p:cNvSpPr>
          <p:nvPr/>
        </p:nvSpPr>
        <p:spPr bwMode="auto">
          <a:xfrm>
            <a:off x="5410200" y="3151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7" name="Oval 109"/>
          <p:cNvSpPr>
            <a:spLocks noChangeArrowheads="1"/>
          </p:cNvSpPr>
          <p:nvPr/>
        </p:nvSpPr>
        <p:spPr bwMode="auto">
          <a:xfrm>
            <a:off x="4876800" y="2998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8" name="Oval 110"/>
          <p:cNvSpPr>
            <a:spLocks noChangeArrowheads="1"/>
          </p:cNvSpPr>
          <p:nvPr/>
        </p:nvSpPr>
        <p:spPr bwMode="auto">
          <a:xfrm>
            <a:off x="5638800" y="4217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59" name="Oval 111"/>
          <p:cNvSpPr>
            <a:spLocks noChangeArrowheads="1"/>
          </p:cNvSpPr>
          <p:nvPr/>
        </p:nvSpPr>
        <p:spPr bwMode="auto">
          <a:xfrm>
            <a:off x="52578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0" name="Oval 112"/>
          <p:cNvSpPr>
            <a:spLocks noChangeArrowheads="1"/>
          </p:cNvSpPr>
          <p:nvPr/>
        </p:nvSpPr>
        <p:spPr bwMode="auto">
          <a:xfrm>
            <a:off x="5638800" y="3760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1" name="Oval 113"/>
          <p:cNvSpPr>
            <a:spLocks noChangeArrowheads="1"/>
          </p:cNvSpPr>
          <p:nvPr/>
        </p:nvSpPr>
        <p:spPr bwMode="auto">
          <a:xfrm>
            <a:off x="3657600" y="3913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2" name="Oval 114"/>
          <p:cNvSpPr>
            <a:spLocks noChangeArrowheads="1"/>
          </p:cNvSpPr>
          <p:nvPr/>
        </p:nvSpPr>
        <p:spPr bwMode="auto">
          <a:xfrm>
            <a:off x="3733800" y="4827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3" name="Oval 115"/>
          <p:cNvSpPr>
            <a:spLocks noChangeArrowheads="1"/>
          </p:cNvSpPr>
          <p:nvPr/>
        </p:nvSpPr>
        <p:spPr bwMode="auto">
          <a:xfrm>
            <a:off x="3810000" y="3608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4" name="Oval 116"/>
          <p:cNvSpPr>
            <a:spLocks noChangeArrowheads="1"/>
          </p:cNvSpPr>
          <p:nvPr/>
        </p:nvSpPr>
        <p:spPr bwMode="auto">
          <a:xfrm>
            <a:off x="5867400" y="36845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5" name="Oval 117"/>
          <p:cNvSpPr>
            <a:spLocks noChangeArrowheads="1"/>
          </p:cNvSpPr>
          <p:nvPr/>
        </p:nvSpPr>
        <p:spPr bwMode="auto">
          <a:xfrm>
            <a:off x="4648200" y="4903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6" name="Oval 118"/>
          <p:cNvSpPr>
            <a:spLocks noChangeArrowheads="1"/>
          </p:cNvSpPr>
          <p:nvPr/>
        </p:nvSpPr>
        <p:spPr bwMode="auto">
          <a:xfrm>
            <a:off x="4419600" y="49799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7" name="Freeform 119"/>
          <p:cNvSpPr>
            <a:spLocks/>
          </p:cNvSpPr>
          <p:nvPr/>
        </p:nvSpPr>
        <p:spPr bwMode="auto">
          <a:xfrm rot="775112">
            <a:off x="2641600" y="23002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8" name="Freeform 120"/>
          <p:cNvSpPr>
            <a:spLocks/>
          </p:cNvSpPr>
          <p:nvPr/>
        </p:nvSpPr>
        <p:spPr bwMode="auto">
          <a:xfrm rot="2786431">
            <a:off x="2794000" y="24526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69" name="Oval 121"/>
          <p:cNvSpPr>
            <a:spLocks noChangeArrowheads="1"/>
          </p:cNvSpPr>
          <p:nvPr/>
        </p:nvSpPr>
        <p:spPr bwMode="auto">
          <a:xfrm>
            <a:off x="2590800" y="24653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0" name="Oval 122"/>
          <p:cNvSpPr>
            <a:spLocks noChangeArrowheads="1"/>
          </p:cNvSpPr>
          <p:nvPr/>
        </p:nvSpPr>
        <p:spPr bwMode="auto">
          <a:xfrm>
            <a:off x="2667000" y="33797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1" name="Oval 123"/>
          <p:cNvSpPr>
            <a:spLocks noChangeArrowheads="1"/>
          </p:cNvSpPr>
          <p:nvPr/>
        </p:nvSpPr>
        <p:spPr bwMode="auto">
          <a:xfrm>
            <a:off x="3352800" y="35321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2" name="Freeform 124"/>
          <p:cNvSpPr>
            <a:spLocks/>
          </p:cNvSpPr>
          <p:nvPr/>
        </p:nvSpPr>
        <p:spPr bwMode="auto">
          <a:xfrm rot="-1262189">
            <a:off x="5308600" y="2236788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3" name="Freeform 125"/>
          <p:cNvSpPr>
            <a:spLocks/>
          </p:cNvSpPr>
          <p:nvPr/>
        </p:nvSpPr>
        <p:spPr bwMode="auto">
          <a:xfrm rot="746644">
            <a:off x="5461000" y="2389188"/>
            <a:ext cx="457200" cy="330200"/>
          </a:xfrm>
          <a:custGeom>
            <a:avLst/>
            <a:gdLst>
              <a:gd name="T0" fmla="*/ 160 w 400"/>
              <a:gd name="T1" fmla="*/ 152 h 312"/>
              <a:gd name="T2" fmla="*/ 16 w 400"/>
              <a:gd name="T3" fmla="*/ 200 h 312"/>
              <a:gd name="T4" fmla="*/ 64 w 400"/>
              <a:gd name="T5" fmla="*/ 296 h 312"/>
              <a:gd name="T6" fmla="*/ 160 w 400"/>
              <a:gd name="T7" fmla="*/ 296 h 312"/>
              <a:gd name="T8" fmla="*/ 304 w 400"/>
              <a:gd name="T9" fmla="*/ 200 h 312"/>
              <a:gd name="T10" fmla="*/ 400 w 400"/>
              <a:gd name="T11" fmla="*/ 248 h 312"/>
              <a:gd name="T12" fmla="*/ 304 w 400"/>
              <a:gd name="T13" fmla="*/ 104 h 312"/>
              <a:gd name="T14" fmla="*/ 112 w 400"/>
              <a:gd name="T15" fmla="*/ 8 h 312"/>
              <a:gd name="T16" fmla="*/ 160 w 400"/>
              <a:gd name="T17" fmla="*/ 15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312">
                <a:moveTo>
                  <a:pt x="160" y="152"/>
                </a:moveTo>
                <a:cubicBezTo>
                  <a:pt x="144" y="184"/>
                  <a:pt x="32" y="176"/>
                  <a:pt x="16" y="200"/>
                </a:cubicBezTo>
                <a:cubicBezTo>
                  <a:pt x="0" y="224"/>
                  <a:pt x="40" y="280"/>
                  <a:pt x="64" y="296"/>
                </a:cubicBezTo>
                <a:cubicBezTo>
                  <a:pt x="88" y="312"/>
                  <a:pt x="120" y="312"/>
                  <a:pt x="160" y="296"/>
                </a:cubicBezTo>
                <a:cubicBezTo>
                  <a:pt x="200" y="280"/>
                  <a:pt x="264" y="208"/>
                  <a:pt x="304" y="200"/>
                </a:cubicBezTo>
                <a:cubicBezTo>
                  <a:pt x="344" y="192"/>
                  <a:pt x="400" y="264"/>
                  <a:pt x="400" y="248"/>
                </a:cubicBezTo>
                <a:cubicBezTo>
                  <a:pt x="400" y="232"/>
                  <a:pt x="352" y="144"/>
                  <a:pt x="304" y="104"/>
                </a:cubicBezTo>
                <a:cubicBezTo>
                  <a:pt x="256" y="64"/>
                  <a:pt x="136" y="0"/>
                  <a:pt x="112" y="8"/>
                </a:cubicBezTo>
                <a:cubicBezTo>
                  <a:pt x="88" y="16"/>
                  <a:pt x="176" y="120"/>
                  <a:pt x="160" y="15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4" name="Oval 126"/>
          <p:cNvSpPr>
            <a:spLocks noChangeArrowheads="1"/>
          </p:cNvSpPr>
          <p:nvPr/>
        </p:nvSpPr>
        <p:spPr bwMode="auto">
          <a:xfrm rot="-2183061">
            <a:off x="5257800" y="24018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5" name="Oval 127"/>
          <p:cNvSpPr>
            <a:spLocks noChangeArrowheads="1"/>
          </p:cNvSpPr>
          <p:nvPr/>
        </p:nvSpPr>
        <p:spPr bwMode="auto">
          <a:xfrm rot="-2183061">
            <a:off x="5334000" y="33162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6" name="Oval 128"/>
          <p:cNvSpPr>
            <a:spLocks noChangeArrowheads="1"/>
          </p:cNvSpPr>
          <p:nvPr/>
        </p:nvSpPr>
        <p:spPr bwMode="auto">
          <a:xfrm rot="-2183061">
            <a:off x="6019800" y="34686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7" name="Oval 129"/>
          <p:cNvSpPr>
            <a:spLocks noChangeArrowheads="1"/>
          </p:cNvSpPr>
          <p:nvPr/>
        </p:nvSpPr>
        <p:spPr bwMode="auto">
          <a:xfrm rot="23428835">
            <a:off x="5943600" y="3379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8" name="Oval 130"/>
          <p:cNvSpPr>
            <a:spLocks noChangeArrowheads="1"/>
          </p:cNvSpPr>
          <p:nvPr/>
        </p:nvSpPr>
        <p:spPr bwMode="auto">
          <a:xfrm rot="23428835">
            <a:off x="6019800" y="3303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79" name="Oval 131"/>
          <p:cNvSpPr>
            <a:spLocks noChangeArrowheads="1"/>
          </p:cNvSpPr>
          <p:nvPr/>
        </p:nvSpPr>
        <p:spPr bwMode="auto">
          <a:xfrm rot="23428835">
            <a:off x="3200400" y="2312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0" name="Oval 132"/>
          <p:cNvSpPr>
            <a:spLocks noChangeArrowheads="1"/>
          </p:cNvSpPr>
          <p:nvPr/>
        </p:nvSpPr>
        <p:spPr bwMode="auto">
          <a:xfrm rot="23428835">
            <a:off x="3276600" y="2389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1" name="Oval 133"/>
          <p:cNvSpPr>
            <a:spLocks noChangeArrowheads="1"/>
          </p:cNvSpPr>
          <p:nvPr/>
        </p:nvSpPr>
        <p:spPr bwMode="auto">
          <a:xfrm rot="23428835">
            <a:off x="4267200" y="2465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2" name="Oval 134"/>
          <p:cNvSpPr>
            <a:spLocks noChangeArrowheads="1"/>
          </p:cNvSpPr>
          <p:nvPr/>
        </p:nvSpPr>
        <p:spPr bwMode="auto">
          <a:xfrm rot="23428835">
            <a:off x="4343400" y="2389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3" name="Oval 135"/>
          <p:cNvSpPr>
            <a:spLocks noChangeArrowheads="1"/>
          </p:cNvSpPr>
          <p:nvPr/>
        </p:nvSpPr>
        <p:spPr bwMode="auto">
          <a:xfrm rot="23428835">
            <a:off x="3886200" y="3532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4" name="Oval 136"/>
          <p:cNvSpPr>
            <a:spLocks noChangeArrowheads="1"/>
          </p:cNvSpPr>
          <p:nvPr/>
        </p:nvSpPr>
        <p:spPr bwMode="auto">
          <a:xfrm rot="23428835">
            <a:off x="3962400" y="3455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5" name="Oval 137"/>
          <p:cNvSpPr>
            <a:spLocks noChangeArrowheads="1"/>
          </p:cNvSpPr>
          <p:nvPr/>
        </p:nvSpPr>
        <p:spPr bwMode="auto">
          <a:xfrm rot="23428835">
            <a:off x="6096000" y="4598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6" name="Oval 138"/>
          <p:cNvSpPr>
            <a:spLocks noChangeArrowheads="1"/>
          </p:cNvSpPr>
          <p:nvPr/>
        </p:nvSpPr>
        <p:spPr bwMode="auto">
          <a:xfrm rot="23428835">
            <a:off x="6172200" y="4522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7" name="Oval 139"/>
          <p:cNvSpPr>
            <a:spLocks noChangeArrowheads="1"/>
          </p:cNvSpPr>
          <p:nvPr/>
        </p:nvSpPr>
        <p:spPr bwMode="auto">
          <a:xfrm rot="23428835">
            <a:off x="4648200" y="3151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8" name="Oval 140"/>
          <p:cNvSpPr>
            <a:spLocks noChangeArrowheads="1"/>
          </p:cNvSpPr>
          <p:nvPr/>
        </p:nvSpPr>
        <p:spPr bwMode="auto">
          <a:xfrm rot="23428835">
            <a:off x="4724400" y="3074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89" name="Oval 141"/>
          <p:cNvSpPr>
            <a:spLocks noChangeArrowheads="1"/>
          </p:cNvSpPr>
          <p:nvPr/>
        </p:nvSpPr>
        <p:spPr bwMode="auto">
          <a:xfrm rot="23428835">
            <a:off x="6477000" y="4370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0" name="Oval 142"/>
          <p:cNvSpPr>
            <a:spLocks noChangeArrowheads="1"/>
          </p:cNvSpPr>
          <p:nvPr/>
        </p:nvSpPr>
        <p:spPr bwMode="auto">
          <a:xfrm rot="23428835">
            <a:off x="6553200" y="4294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1" name="Oval 143"/>
          <p:cNvSpPr>
            <a:spLocks noChangeArrowheads="1"/>
          </p:cNvSpPr>
          <p:nvPr/>
        </p:nvSpPr>
        <p:spPr bwMode="auto">
          <a:xfrm rot="23428835">
            <a:off x="4114800" y="5056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2" name="Oval 144"/>
          <p:cNvSpPr>
            <a:spLocks noChangeArrowheads="1"/>
          </p:cNvSpPr>
          <p:nvPr/>
        </p:nvSpPr>
        <p:spPr bwMode="auto">
          <a:xfrm rot="23428835">
            <a:off x="4191000" y="4979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3" name="Oval 145"/>
          <p:cNvSpPr>
            <a:spLocks noChangeArrowheads="1"/>
          </p:cNvSpPr>
          <p:nvPr/>
        </p:nvSpPr>
        <p:spPr bwMode="auto">
          <a:xfrm rot="23428835">
            <a:off x="3962400" y="1931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4" name="Oval 146"/>
          <p:cNvSpPr>
            <a:spLocks noChangeArrowheads="1"/>
          </p:cNvSpPr>
          <p:nvPr/>
        </p:nvSpPr>
        <p:spPr bwMode="auto">
          <a:xfrm rot="23428835">
            <a:off x="4114800" y="20081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5" name="Oval 147"/>
          <p:cNvSpPr>
            <a:spLocks noChangeArrowheads="1"/>
          </p:cNvSpPr>
          <p:nvPr/>
        </p:nvSpPr>
        <p:spPr bwMode="auto">
          <a:xfrm rot="23428835">
            <a:off x="5105400" y="2846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6" name="Oval 148"/>
          <p:cNvSpPr>
            <a:spLocks noChangeArrowheads="1"/>
          </p:cNvSpPr>
          <p:nvPr/>
        </p:nvSpPr>
        <p:spPr bwMode="auto">
          <a:xfrm rot="23428835">
            <a:off x="5105400" y="2693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7" name="Oval 149"/>
          <p:cNvSpPr>
            <a:spLocks noChangeArrowheads="1"/>
          </p:cNvSpPr>
          <p:nvPr/>
        </p:nvSpPr>
        <p:spPr bwMode="auto">
          <a:xfrm rot="23428835">
            <a:off x="3657600" y="2084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8" name="Oval 150"/>
          <p:cNvSpPr>
            <a:spLocks noChangeArrowheads="1"/>
          </p:cNvSpPr>
          <p:nvPr/>
        </p:nvSpPr>
        <p:spPr bwMode="auto">
          <a:xfrm rot="23428835">
            <a:off x="3733800" y="2160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599" name="Oval 151"/>
          <p:cNvSpPr>
            <a:spLocks noChangeArrowheads="1"/>
          </p:cNvSpPr>
          <p:nvPr/>
        </p:nvSpPr>
        <p:spPr bwMode="auto">
          <a:xfrm rot="23428835">
            <a:off x="2362200" y="26939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0" name="Oval 152"/>
          <p:cNvSpPr>
            <a:spLocks noChangeArrowheads="1"/>
          </p:cNvSpPr>
          <p:nvPr/>
        </p:nvSpPr>
        <p:spPr bwMode="auto">
          <a:xfrm rot="23428835">
            <a:off x="2362200" y="2541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1" name="Oval 153"/>
          <p:cNvSpPr>
            <a:spLocks noChangeArrowheads="1"/>
          </p:cNvSpPr>
          <p:nvPr/>
        </p:nvSpPr>
        <p:spPr bwMode="auto">
          <a:xfrm rot="23428835">
            <a:off x="4191000" y="41417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2" name="Oval 154"/>
          <p:cNvSpPr>
            <a:spLocks noChangeArrowheads="1"/>
          </p:cNvSpPr>
          <p:nvPr/>
        </p:nvSpPr>
        <p:spPr bwMode="auto">
          <a:xfrm rot="23428835">
            <a:off x="4267200" y="40655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3" name="Oval 155"/>
          <p:cNvSpPr>
            <a:spLocks noChangeArrowheads="1"/>
          </p:cNvSpPr>
          <p:nvPr/>
        </p:nvSpPr>
        <p:spPr bwMode="auto">
          <a:xfrm rot="23428835">
            <a:off x="4800600" y="2465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4" name="Oval 156"/>
          <p:cNvSpPr>
            <a:spLocks noChangeArrowheads="1"/>
          </p:cNvSpPr>
          <p:nvPr/>
        </p:nvSpPr>
        <p:spPr bwMode="auto">
          <a:xfrm rot="23428835">
            <a:off x="4876800" y="2465388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5" name="Text Box 157"/>
          <p:cNvSpPr txBox="1">
            <a:spLocks noChangeArrowheads="1"/>
          </p:cNvSpPr>
          <p:nvPr/>
        </p:nvSpPr>
        <p:spPr bwMode="auto">
          <a:xfrm>
            <a:off x="1814513" y="6515100"/>
            <a:ext cx="710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rgbClr val="FFFF00"/>
                </a:solidFill>
              </a:rPr>
              <a:t>Ramirez J. </a:t>
            </a:r>
            <a:r>
              <a:rPr lang="en-US" sz="1600" i="1">
                <a:solidFill>
                  <a:srgbClr val="FFFF00"/>
                </a:solidFill>
              </a:rPr>
              <a:t>Community-Acquired Pneumonia</a:t>
            </a:r>
            <a:r>
              <a:rPr lang="en-US" sz="1600">
                <a:solidFill>
                  <a:srgbClr val="FFFF00"/>
                </a:solidFill>
              </a:rPr>
              <a:t>. Lippincott Williams &amp; Wilkins, 2003  </a:t>
            </a:r>
          </a:p>
        </p:txBody>
      </p:sp>
      <p:sp>
        <p:nvSpPr>
          <p:cNvPr id="1896606" name="Oval 158"/>
          <p:cNvSpPr>
            <a:spLocks noChangeArrowheads="1"/>
          </p:cNvSpPr>
          <p:nvPr/>
        </p:nvSpPr>
        <p:spPr bwMode="auto">
          <a:xfrm>
            <a:off x="4800600" y="34290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7" name="Oval 159"/>
          <p:cNvSpPr>
            <a:spLocks noChangeArrowheads="1"/>
          </p:cNvSpPr>
          <p:nvPr/>
        </p:nvSpPr>
        <p:spPr bwMode="auto">
          <a:xfrm>
            <a:off x="3810000" y="36576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8" name="Oval 160"/>
          <p:cNvSpPr>
            <a:spLocks noChangeArrowheads="1"/>
          </p:cNvSpPr>
          <p:nvPr/>
        </p:nvSpPr>
        <p:spPr bwMode="auto">
          <a:xfrm>
            <a:off x="57150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09" name="Oval 161"/>
          <p:cNvSpPr>
            <a:spLocks noChangeArrowheads="1"/>
          </p:cNvSpPr>
          <p:nvPr/>
        </p:nvSpPr>
        <p:spPr bwMode="auto">
          <a:xfrm>
            <a:off x="4343400" y="27432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0" name="Oval 162"/>
          <p:cNvSpPr>
            <a:spLocks noChangeArrowheads="1"/>
          </p:cNvSpPr>
          <p:nvPr/>
        </p:nvSpPr>
        <p:spPr bwMode="auto">
          <a:xfrm>
            <a:off x="5715000" y="2667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1" name="Oval 163"/>
          <p:cNvSpPr>
            <a:spLocks noChangeArrowheads="1"/>
          </p:cNvSpPr>
          <p:nvPr/>
        </p:nvSpPr>
        <p:spPr bwMode="auto">
          <a:xfrm>
            <a:off x="4191000" y="4724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2" name="Oval 164"/>
          <p:cNvSpPr>
            <a:spLocks noChangeArrowheads="1"/>
          </p:cNvSpPr>
          <p:nvPr/>
        </p:nvSpPr>
        <p:spPr bwMode="auto">
          <a:xfrm>
            <a:off x="3505200" y="4572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3" name="Oval 165"/>
          <p:cNvSpPr>
            <a:spLocks noChangeArrowheads="1"/>
          </p:cNvSpPr>
          <p:nvPr/>
        </p:nvSpPr>
        <p:spPr bwMode="auto">
          <a:xfrm>
            <a:off x="6400800" y="39624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4" name="Oval 166"/>
          <p:cNvSpPr>
            <a:spLocks noChangeArrowheads="1"/>
          </p:cNvSpPr>
          <p:nvPr/>
        </p:nvSpPr>
        <p:spPr bwMode="auto">
          <a:xfrm>
            <a:off x="6248400" y="41910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5" name="Oval 167"/>
          <p:cNvSpPr>
            <a:spLocks noChangeArrowheads="1"/>
          </p:cNvSpPr>
          <p:nvPr/>
        </p:nvSpPr>
        <p:spPr bwMode="auto">
          <a:xfrm>
            <a:off x="6248400" y="44196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6" name="Oval 168"/>
          <p:cNvSpPr>
            <a:spLocks noChangeArrowheads="1"/>
          </p:cNvSpPr>
          <p:nvPr/>
        </p:nvSpPr>
        <p:spPr bwMode="auto">
          <a:xfrm>
            <a:off x="3124200" y="25908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7" name="AutoShape 169"/>
          <p:cNvSpPr>
            <a:spLocks noChangeArrowheads="1"/>
          </p:cNvSpPr>
          <p:nvPr/>
        </p:nvSpPr>
        <p:spPr bwMode="auto">
          <a:xfrm>
            <a:off x="3810000" y="3657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8" name="AutoShape 170"/>
          <p:cNvSpPr>
            <a:spLocks noChangeArrowheads="1"/>
          </p:cNvSpPr>
          <p:nvPr/>
        </p:nvSpPr>
        <p:spPr bwMode="auto">
          <a:xfrm>
            <a:off x="5181600" y="34290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19" name="AutoShape 171"/>
          <p:cNvSpPr>
            <a:spLocks noChangeArrowheads="1"/>
          </p:cNvSpPr>
          <p:nvPr/>
        </p:nvSpPr>
        <p:spPr bwMode="auto">
          <a:xfrm>
            <a:off x="3962400" y="43434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0" name="AutoShape 172"/>
          <p:cNvSpPr>
            <a:spLocks noChangeArrowheads="1"/>
          </p:cNvSpPr>
          <p:nvPr/>
        </p:nvSpPr>
        <p:spPr bwMode="auto">
          <a:xfrm>
            <a:off x="3124200" y="2514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1" name="AutoShape 173"/>
          <p:cNvSpPr>
            <a:spLocks noChangeArrowheads="1"/>
          </p:cNvSpPr>
          <p:nvPr/>
        </p:nvSpPr>
        <p:spPr bwMode="auto">
          <a:xfrm>
            <a:off x="2895600" y="22860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2" name="AutoShape 174"/>
          <p:cNvSpPr>
            <a:spLocks noChangeArrowheads="1"/>
          </p:cNvSpPr>
          <p:nvPr/>
        </p:nvSpPr>
        <p:spPr bwMode="auto">
          <a:xfrm>
            <a:off x="5715000" y="2590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3" name="AutoShape 175"/>
          <p:cNvSpPr>
            <a:spLocks noChangeArrowheads="1"/>
          </p:cNvSpPr>
          <p:nvPr/>
        </p:nvSpPr>
        <p:spPr bwMode="auto">
          <a:xfrm>
            <a:off x="4953000" y="41910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4" name="AutoShape 176"/>
          <p:cNvSpPr>
            <a:spLocks noChangeArrowheads="1"/>
          </p:cNvSpPr>
          <p:nvPr/>
        </p:nvSpPr>
        <p:spPr bwMode="auto">
          <a:xfrm>
            <a:off x="5562600" y="4800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5" name="AutoShape 177"/>
          <p:cNvSpPr>
            <a:spLocks noChangeArrowheads="1"/>
          </p:cNvSpPr>
          <p:nvPr/>
        </p:nvSpPr>
        <p:spPr bwMode="auto">
          <a:xfrm>
            <a:off x="5715000" y="3276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6" name="AutoShape 178"/>
          <p:cNvSpPr>
            <a:spLocks noChangeArrowheads="1"/>
          </p:cNvSpPr>
          <p:nvPr/>
        </p:nvSpPr>
        <p:spPr bwMode="auto">
          <a:xfrm>
            <a:off x="6629400" y="3733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7" name="AutoShape 179"/>
          <p:cNvSpPr>
            <a:spLocks noChangeArrowheads="1"/>
          </p:cNvSpPr>
          <p:nvPr/>
        </p:nvSpPr>
        <p:spPr bwMode="auto">
          <a:xfrm>
            <a:off x="5943600" y="43434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28" name="AutoShape 180"/>
          <p:cNvSpPr>
            <a:spLocks noChangeArrowheads="1"/>
          </p:cNvSpPr>
          <p:nvPr/>
        </p:nvSpPr>
        <p:spPr bwMode="auto">
          <a:xfrm>
            <a:off x="4572000" y="2514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0" name="AutoShape 182"/>
          <p:cNvSpPr>
            <a:spLocks noChangeArrowheads="1"/>
          </p:cNvSpPr>
          <p:nvPr/>
        </p:nvSpPr>
        <p:spPr bwMode="auto">
          <a:xfrm>
            <a:off x="3124200" y="34290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1" name="AutoShape 183"/>
          <p:cNvSpPr>
            <a:spLocks noChangeArrowheads="1"/>
          </p:cNvSpPr>
          <p:nvPr/>
        </p:nvSpPr>
        <p:spPr bwMode="auto">
          <a:xfrm>
            <a:off x="2362200" y="32766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2" name="AutoShape 184"/>
          <p:cNvSpPr>
            <a:spLocks noChangeArrowheads="1"/>
          </p:cNvSpPr>
          <p:nvPr/>
        </p:nvSpPr>
        <p:spPr bwMode="auto">
          <a:xfrm rot="-5400000">
            <a:off x="2590800" y="35052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3" name="AutoShape 185"/>
          <p:cNvSpPr>
            <a:spLocks noChangeArrowheads="1"/>
          </p:cNvSpPr>
          <p:nvPr/>
        </p:nvSpPr>
        <p:spPr bwMode="auto">
          <a:xfrm rot="-5400000">
            <a:off x="5410200" y="3581400"/>
            <a:ext cx="152400" cy="3048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4" name="Oval 186"/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5" name="Oval 187"/>
          <p:cNvSpPr>
            <a:spLocks noChangeArrowheads="1"/>
          </p:cNvSpPr>
          <p:nvPr/>
        </p:nvSpPr>
        <p:spPr bwMode="auto">
          <a:xfrm>
            <a:off x="6172200" y="5791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6" name="Oval 188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37" name="Oval 189"/>
          <p:cNvSpPr>
            <a:spLocks noChangeArrowheads="1"/>
          </p:cNvSpPr>
          <p:nvPr/>
        </p:nvSpPr>
        <p:spPr bwMode="auto">
          <a:xfrm>
            <a:off x="7239000" y="48148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1" name="AutoShape 193"/>
          <p:cNvSpPr>
            <a:spLocks noChangeArrowheads="1"/>
          </p:cNvSpPr>
          <p:nvPr/>
        </p:nvSpPr>
        <p:spPr bwMode="auto">
          <a:xfrm>
            <a:off x="5257800" y="2895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2" name="AutoShape 194"/>
          <p:cNvSpPr>
            <a:spLocks noChangeArrowheads="1"/>
          </p:cNvSpPr>
          <p:nvPr/>
        </p:nvSpPr>
        <p:spPr bwMode="auto">
          <a:xfrm>
            <a:off x="3505200" y="2971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3" name="AutoShape 195"/>
          <p:cNvSpPr>
            <a:spLocks noChangeArrowheads="1"/>
          </p:cNvSpPr>
          <p:nvPr/>
        </p:nvSpPr>
        <p:spPr bwMode="auto">
          <a:xfrm>
            <a:off x="4419600" y="31242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4" name="AutoShape 196"/>
          <p:cNvSpPr>
            <a:spLocks noChangeArrowheads="1"/>
          </p:cNvSpPr>
          <p:nvPr/>
        </p:nvSpPr>
        <p:spPr bwMode="auto">
          <a:xfrm>
            <a:off x="3352800" y="18288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5" name="AutoShape 197"/>
          <p:cNvSpPr>
            <a:spLocks noChangeArrowheads="1"/>
          </p:cNvSpPr>
          <p:nvPr/>
        </p:nvSpPr>
        <p:spPr bwMode="auto">
          <a:xfrm>
            <a:off x="3733800" y="1752600"/>
            <a:ext cx="1524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8" name="Oval 200"/>
          <p:cNvSpPr>
            <a:spLocks noChangeArrowheads="1"/>
          </p:cNvSpPr>
          <p:nvPr/>
        </p:nvSpPr>
        <p:spPr bwMode="auto">
          <a:xfrm rot="23428835">
            <a:off x="2819400" y="29718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96649" name="AutoShape 201"/>
          <p:cNvSpPr>
            <a:spLocks noChangeArrowheads="1"/>
          </p:cNvSpPr>
          <p:nvPr/>
        </p:nvSpPr>
        <p:spPr bwMode="auto">
          <a:xfrm rot="13119588">
            <a:off x="2762250" y="2928938"/>
            <a:ext cx="239713" cy="304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3" name="Text Box 192"/>
          <p:cNvSpPr txBox="1">
            <a:spLocks noChangeArrowheads="1"/>
          </p:cNvSpPr>
          <p:nvPr/>
        </p:nvSpPr>
        <p:spPr bwMode="auto">
          <a:xfrm>
            <a:off x="2514600" y="990600"/>
            <a:ext cx="3810000" cy="523875"/>
          </a:xfrm>
          <a:prstGeom prst="rect">
            <a:avLst/>
          </a:prstGeom>
          <a:solidFill>
            <a:srgbClr val="000066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" name="Text Box 88"/>
          <p:cNvSpPr txBox="1">
            <a:spLocks noChangeArrowheads="1"/>
          </p:cNvSpPr>
          <p:nvPr/>
        </p:nvSpPr>
        <p:spPr bwMode="auto">
          <a:xfrm>
            <a:off x="2514600" y="1524000"/>
            <a:ext cx="38100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Consolidation Phase</a:t>
            </a:r>
          </a:p>
        </p:txBody>
      </p:sp>
      <p:sp>
        <p:nvSpPr>
          <p:cNvPr id="209" name="Freeform 8"/>
          <p:cNvSpPr>
            <a:spLocks/>
          </p:cNvSpPr>
          <p:nvPr/>
        </p:nvSpPr>
        <p:spPr bwMode="auto">
          <a:xfrm>
            <a:off x="7366000" y="4005263"/>
            <a:ext cx="762000" cy="685800"/>
          </a:xfrm>
          <a:custGeom>
            <a:avLst/>
            <a:gdLst>
              <a:gd name="T0" fmla="*/ 560 w 856"/>
              <a:gd name="T1" fmla="*/ 120 h 752"/>
              <a:gd name="T2" fmla="*/ 272 w 856"/>
              <a:gd name="T3" fmla="*/ 24 h 752"/>
              <a:gd name="T4" fmla="*/ 32 w 856"/>
              <a:gd name="T5" fmla="*/ 264 h 752"/>
              <a:gd name="T6" fmla="*/ 80 w 856"/>
              <a:gd name="T7" fmla="*/ 504 h 752"/>
              <a:gd name="T8" fmla="*/ 224 w 856"/>
              <a:gd name="T9" fmla="*/ 648 h 752"/>
              <a:gd name="T10" fmla="*/ 464 w 856"/>
              <a:gd name="T11" fmla="*/ 744 h 752"/>
              <a:gd name="T12" fmla="*/ 752 w 856"/>
              <a:gd name="T13" fmla="*/ 600 h 752"/>
              <a:gd name="T14" fmla="*/ 848 w 856"/>
              <a:gd name="T15" fmla="*/ 504 h 752"/>
              <a:gd name="T16" fmla="*/ 800 w 856"/>
              <a:gd name="T17" fmla="*/ 312 h 752"/>
              <a:gd name="T18" fmla="*/ 560 w 856"/>
              <a:gd name="T19" fmla="*/ 12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" h="752">
                <a:moveTo>
                  <a:pt x="560" y="120"/>
                </a:moveTo>
                <a:cubicBezTo>
                  <a:pt x="472" y="72"/>
                  <a:pt x="360" y="0"/>
                  <a:pt x="272" y="24"/>
                </a:cubicBezTo>
                <a:cubicBezTo>
                  <a:pt x="184" y="48"/>
                  <a:pt x="64" y="184"/>
                  <a:pt x="32" y="264"/>
                </a:cubicBezTo>
                <a:cubicBezTo>
                  <a:pt x="0" y="344"/>
                  <a:pt x="48" y="440"/>
                  <a:pt x="80" y="504"/>
                </a:cubicBezTo>
                <a:cubicBezTo>
                  <a:pt x="112" y="568"/>
                  <a:pt x="160" y="608"/>
                  <a:pt x="224" y="648"/>
                </a:cubicBezTo>
                <a:cubicBezTo>
                  <a:pt x="288" y="688"/>
                  <a:pt x="376" y="752"/>
                  <a:pt x="464" y="744"/>
                </a:cubicBezTo>
                <a:cubicBezTo>
                  <a:pt x="552" y="736"/>
                  <a:pt x="688" y="640"/>
                  <a:pt x="752" y="600"/>
                </a:cubicBezTo>
                <a:cubicBezTo>
                  <a:pt x="816" y="560"/>
                  <a:pt x="840" y="552"/>
                  <a:pt x="848" y="504"/>
                </a:cubicBezTo>
                <a:cubicBezTo>
                  <a:pt x="856" y="456"/>
                  <a:pt x="848" y="368"/>
                  <a:pt x="800" y="312"/>
                </a:cubicBezTo>
                <a:cubicBezTo>
                  <a:pt x="752" y="256"/>
                  <a:pt x="648" y="168"/>
                  <a:pt x="560" y="120"/>
                </a:cubicBezTo>
                <a:close/>
              </a:path>
            </a:pathLst>
          </a:custGeom>
          <a:solidFill>
            <a:srgbClr val="FFFF00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0" name="Freeform 9"/>
          <p:cNvSpPr>
            <a:spLocks/>
          </p:cNvSpPr>
          <p:nvPr/>
        </p:nvSpPr>
        <p:spPr bwMode="auto">
          <a:xfrm>
            <a:off x="7473950" y="4157663"/>
            <a:ext cx="501650" cy="304800"/>
          </a:xfrm>
          <a:custGeom>
            <a:avLst/>
            <a:gdLst>
              <a:gd name="T0" fmla="*/ 352 w 704"/>
              <a:gd name="T1" fmla="*/ 64 h 504"/>
              <a:gd name="T2" fmla="*/ 256 w 704"/>
              <a:gd name="T3" fmla="*/ 16 h 504"/>
              <a:gd name="T4" fmla="*/ 256 w 704"/>
              <a:gd name="T5" fmla="*/ 160 h 504"/>
              <a:gd name="T6" fmla="*/ 208 w 704"/>
              <a:gd name="T7" fmla="*/ 352 h 504"/>
              <a:gd name="T8" fmla="*/ 16 w 704"/>
              <a:gd name="T9" fmla="*/ 352 h 504"/>
              <a:gd name="T10" fmla="*/ 112 w 704"/>
              <a:gd name="T11" fmla="*/ 496 h 504"/>
              <a:gd name="T12" fmla="*/ 256 w 704"/>
              <a:gd name="T13" fmla="*/ 400 h 504"/>
              <a:gd name="T14" fmla="*/ 352 w 704"/>
              <a:gd name="T15" fmla="*/ 448 h 504"/>
              <a:gd name="T16" fmla="*/ 496 w 704"/>
              <a:gd name="T17" fmla="*/ 496 h 504"/>
              <a:gd name="T18" fmla="*/ 448 w 704"/>
              <a:gd name="T19" fmla="*/ 400 h 504"/>
              <a:gd name="T20" fmla="*/ 544 w 704"/>
              <a:gd name="T21" fmla="*/ 304 h 504"/>
              <a:gd name="T22" fmla="*/ 688 w 704"/>
              <a:gd name="T23" fmla="*/ 256 h 504"/>
              <a:gd name="T24" fmla="*/ 640 w 704"/>
              <a:gd name="T25" fmla="*/ 160 h 504"/>
              <a:gd name="T26" fmla="*/ 496 w 704"/>
              <a:gd name="T27" fmla="*/ 208 h 504"/>
              <a:gd name="T28" fmla="*/ 400 w 704"/>
              <a:gd name="T29" fmla="*/ 256 h 504"/>
              <a:gd name="T30" fmla="*/ 448 w 704"/>
              <a:gd name="T31" fmla="*/ 11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Oval 82"/>
          <p:cNvSpPr>
            <a:spLocks noChangeArrowheads="1"/>
          </p:cNvSpPr>
          <p:nvPr/>
        </p:nvSpPr>
        <p:spPr bwMode="auto">
          <a:xfrm>
            <a:off x="7239000" y="48148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Oval 83"/>
          <p:cNvSpPr>
            <a:spLocks noChangeArrowheads="1"/>
          </p:cNvSpPr>
          <p:nvPr/>
        </p:nvSpPr>
        <p:spPr bwMode="auto">
          <a:xfrm>
            <a:off x="7391400" y="466248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Oval 84"/>
          <p:cNvSpPr>
            <a:spLocks noChangeArrowheads="1"/>
          </p:cNvSpPr>
          <p:nvPr/>
        </p:nvSpPr>
        <p:spPr bwMode="auto">
          <a:xfrm>
            <a:off x="73152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Text Box 88"/>
          <p:cNvSpPr txBox="1">
            <a:spLocks noChangeArrowheads="1"/>
          </p:cNvSpPr>
          <p:nvPr/>
        </p:nvSpPr>
        <p:spPr bwMode="auto">
          <a:xfrm>
            <a:off x="7766050" y="4781550"/>
            <a:ext cx="122555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Cytokines</a:t>
            </a:r>
          </a:p>
        </p:txBody>
      </p:sp>
      <p:sp>
        <p:nvSpPr>
          <p:cNvPr id="215" name="AutoShape 26"/>
          <p:cNvSpPr>
            <a:spLocks noChangeArrowheads="1"/>
          </p:cNvSpPr>
          <p:nvPr/>
        </p:nvSpPr>
        <p:spPr bwMode="auto">
          <a:xfrm rot="5979683">
            <a:off x="7365206" y="3555207"/>
            <a:ext cx="1076325" cy="169862"/>
          </a:xfrm>
          <a:prstGeom prst="rightArrow">
            <a:avLst>
              <a:gd name="adj1" fmla="val 50000"/>
              <a:gd name="adj2" fmla="val 19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Text Box 27"/>
          <p:cNvSpPr txBox="1">
            <a:spLocks noChangeArrowheads="1"/>
          </p:cNvSpPr>
          <p:nvPr/>
        </p:nvSpPr>
        <p:spPr bwMode="auto">
          <a:xfrm>
            <a:off x="7437438" y="2938463"/>
            <a:ext cx="1554162" cy="7112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White Blood</a:t>
            </a:r>
          </a:p>
          <a:p>
            <a:pPr algn="l">
              <a:defRPr/>
            </a:pPr>
            <a:r>
              <a:rPr lang="en-US" sz="2000">
                <a:solidFill>
                  <a:schemeClr val="bg1"/>
                </a:solidFill>
              </a:rPr>
              <a:t>       Cell</a:t>
            </a:r>
          </a:p>
        </p:txBody>
      </p:sp>
      <p:sp>
        <p:nvSpPr>
          <p:cNvPr id="217" name="Oval 84"/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8" name="Oval 84"/>
          <p:cNvSpPr>
            <a:spLocks noChangeArrowheads="1"/>
          </p:cNvSpPr>
          <p:nvPr/>
        </p:nvSpPr>
        <p:spPr bwMode="auto">
          <a:xfrm>
            <a:off x="7620000" y="5105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9" name="Oval 84"/>
          <p:cNvSpPr>
            <a:spLocks noChangeArrowheads="1"/>
          </p:cNvSpPr>
          <p:nvPr/>
        </p:nvSpPr>
        <p:spPr bwMode="auto">
          <a:xfrm>
            <a:off x="7620000" y="5257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" name="Oval 84"/>
          <p:cNvSpPr>
            <a:spLocks noChangeArrowheads="1"/>
          </p:cNvSpPr>
          <p:nvPr/>
        </p:nvSpPr>
        <p:spPr bwMode="auto">
          <a:xfrm>
            <a:off x="76200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" name="Oval 84"/>
          <p:cNvSpPr>
            <a:spLocks noChangeArrowheads="1"/>
          </p:cNvSpPr>
          <p:nvPr/>
        </p:nvSpPr>
        <p:spPr bwMode="auto">
          <a:xfrm>
            <a:off x="7924800" y="4648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2" name="Oval 83"/>
          <p:cNvSpPr>
            <a:spLocks noChangeArrowheads="1"/>
          </p:cNvSpPr>
          <p:nvPr/>
        </p:nvSpPr>
        <p:spPr bwMode="auto">
          <a:xfrm>
            <a:off x="82296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3" name="Oval 83"/>
          <p:cNvSpPr>
            <a:spLocks noChangeArrowheads="1"/>
          </p:cNvSpPr>
          <p:nvPr/>
        </p:nvSpPr>
        <p:spPr bwMode="auto">
          <a:xfrm>
            <a:off x="77724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045" name="Rounded Rectangle 1"/>
          <p:cNvSpPr>
            <a:spLocks noChangeArrowheads="1"/>
          </p:cNvSpPr>
          <p:nvPr/>
        </p:nvSpPr>
        <p:spPr bwMode="auto">
          <a:xfrm>
            <a:off x="6553200" y="914400"/>
            <a:ext cx="2133600" cy="243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Text Box 27"/>
          <p:cNvSpPr txBox="1">
            <a:spLocks noChangeArrowheads="1"/>
          </p:cNvSpPr>
          <p:nvPr/>
        </p:nvSpPr>
        <p:spPr bwMode="auto">
          <a:xfrm>
            <a:off x="6781800" y="9906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Neutrophils</a:t>
            </a:r>
          </a:p>
        </p:txBody>
      </p:sp>
      <p:sp>
        <p:nvSpPr>
          <p:cNvPr id="225" name="Text Box 27"/>
          <p:cNvSpPr txBox="1">
            <a:spLocks noChangeArrowheads="1"/>
          </p:cNvSpPr>
          <p:nvPr/>
        </p:nvSpPr>
        <p:spPr bwMode="auto">
          <a:xfrm>
            <a:off x="6781800" y="14478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Monocytes</a:t>
            </a:r>
          </a:p>
        </p:txBody>
      </p:sp>
      <p:sp>
        <p:nvSpPr>
          <p:cNvPr id="226" name="Text Box 27"/>
          <p:cNvSpPr txBox="1">
            <a:spLocks noChangeArrowheads="1"/>
          </p:cNvSpPr>
          <p:nvPr/>
        </p:nvSpPr>
        <p:spPr bwMode="auto">
          <a:xfrm>
            <a:off x="6781800" y="19050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B / T cells</a:t>
            </a:r>
          </a:p>
        </p:txBody>
      </p:sp>
      <p:sp>
        <p:nvSpPr>
          <p:cNvPr id="227" name="Text Box 27"/>
          <p:cNvSpPr txBox="1">
            <a:spLocks noChangeArrowheads="1"/>
          </p:cNvSpPr>
          <p:nvPr/>
        </p:nvSpPr>
        <p:spPr bwMode="auto">
          <a:xfrm>
            <a:off x="6781800" y="23622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Dendritic cells </a:t>
            </a:r>
          </a:p>
        </p:txBody>
      </p:sp>
      <p:sp>
        <p:nvSpPr>
          <p:cNvPr id="228" name="Teardrop 227"/>
          <p:cNvSpPr/>
          <p:nvPr/>
        </p:nvSpPr>
        <p:spPr bwMode="auto">
          <a:xfrm rot="4635781">
            <a:off x="6992144" y="4964907"/>
            <a:ext cx="682625" cy="1995487"/>
          </a:xfrm>
          <a:prstGeom prst="teardrop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9" name="Rectangle 29"/>
          <p:cNvSpPr>
            <a:spLocks noChangeArrowheads="1"/>
          </p:cNvSpPr>
          <p:nvPr/>
        </p:nvSpPr>
        <p:spPr bwMode="auto">
          <a:xfrm>
            <a:off x="8153400" y="5486400"/>
            <a:ext cx="228600" cy="685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0" name="Text Box 23"/>
          <p:cNvSpPr txBox="1">
            <a:spLocks noChangeArrowheads="1"/>
          </p:cNvSpPr>
          <p:nvPr/>
        </p:nvSpPr>
        <p:spPr bwMode="auto">
          <a:xfrm>
            <a:off x="7315200" y="5943600"/>
            <a:ext cx="1281113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Lymphatic</a:t>
            </a:r>
          </a:p>
        </p:txBody>
      </p:sp>
      <p:sp>
        <p:nvSpPr>
          <p:cNvPr id="36053" name="Freeform 9"/>
          <p:cNvSpPr>
            <a:spLocks/>
          </p:cNvSpPr>
          <p:nvPr/>
        </p:nvSpPr>
        <p:spPr bwMode="auto">
          <a:xfrm rot="-4885838">
            <a:off x="6608763" y="5472113"/>
            <a:ext cx="439737" cy="1106487"/>
          </a:xfrm>
          <a:custGeom>
            <a:avLst/>
            <a:gdLst>
              <a:gd name="T0" fmla="*/ 2147483647 w 704"/>
              <a:gd name="T1" fmla="*/ 2147483647 h 504"/>
              <a:gd name="T2" fmla="*/ 2147483647 w 704"/>
              <a:gd name="T3" fmla="*/ 2147483647 h 504"/>
              <a:gd name="T4" fmla="*/ 2147483647 w 704"/>
              <a:gd name="T5" fmla="*/ 2147483647 h 504"/>
              <a:gd name="T6" fmla="*/ 2147483647 w 704"/>
              <a:gd name="T7" fmla="*/ 2147483647 h 504"/>
              <a:gd name="T8" fmla="*/ 2147483647 w 704"/>
              <a:gd name="T9" fmla="*/ 2147483647 h 504"/>
              <a:gd name="T10" fmla="*/ 2147483647 w 704"/>
              <a:gd name="T11" fmla="*/ 2147483647 h 504"/>
              <a:gd name="T12" fmla="*/ 2147483647 w 704"/>
              <a:gd name="T13" fmla="*/ 2147483647 h 504"/>
              <a:gd name="T14" fmla="*/ 2147483647 w 704"/>
              <a:gd name="T15" fmla="*/ 2147483647 h 504"/>
              <a:gd name="T16" fmla="*/ 2147483647 w 704"/>
              <a:gd name="T17" fmla="*/ 2147483647 h 504"/>
              <a:gd name="T18" fmla="*/ 2147483647 w 704"/>
              <a:gd name="T19" fmla="*/ 2147483647 h 504"/>
              <a:gd name="T20" fmla="*/ 2147483647 w 704"/>
              <a:gd name="T21" fmla="*/ 2147483647 h 504"/>
              <a:gd name="T22" fmla="*/ 2147483647 w 704"/>
              <a:gd name="T23" fmla="*/ 2147483647 h 504"/>
              <a:gd name="T24" fmla="*/ 2147483647 w 704"/>
              <a:gd name="T25" fmla="*/ 2147483647 h 504"/>
              <a:gd name="T26" fmla="*/ 2147483647 w 704"/>
              <a:gd name="T27" fmla="*/ 2147483647 h 504"/>
              <a:gd name="T28" fmla="*/ 2147483647 w 704"/>
              <a:gd name="T29" fmla="*/ 2147483647 h 504"/>
              <a:gd name="T30" fmla="*/ 2147483647 w 704"/>
              <a:gd name="T31" fmla="*/ 2147483647 h 5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04" h="504">
                <a:moveTo>
                  <a:pt x="352" y="64"/>
                </a:moveTo>
                <a:cubicBezTo>
                  <a:pt x="312" y="32"/>
                  <a:pt x="272" y="0"/>
                  <a:pt x="256" y="16"/>
                </a:cubicBezTo>
                <a:cubicBezTo>
                  <a:pt x="240" y="32"/>
                  <a:pt x="264" y="104"/>
                  <a:pt x="256" y="160"/>
                </a:cubicBezTo>
                <a:cubicBezTo>
                  <a:pt x="248" y="216"/>
                  <a:pt x="248" y="320"/>
                  <a:pt x="208" y="352"/>
                </a:cubicBezTo>
                <a:cubicBezTo>
                  <a:pt x="168" y="384"/>
                  <a:pt x="32" y="328"/>
                  <a:pt x="16" y="352"/>
                </a:cubicBezTo>
                <a:cubicBezTo>
                  <a:pt x="0" y="376"/>
                  <a:pt x="72" y="488"/>
                  <a:pt x="112" y="496"/>
                </a:cubicBezTo>
                <a:cubicBezTo>
                  <a:pt x="152" y="504"/>
                  <a:pt x="216" y="408"/>
                  <a:pt x="256" y="400"/>
                </a:cubicBezTo>
                <a:cubicBezTo>
                  <a:pt x="296" y="392"/>
                  <a:pt x="312" y="432"/>
                  <a:pt x="352" y="448"/>
                </a:cubicBezTo>
                <a:cubicBezTo>
                  <a:pt x="392" y="464"/>
                  <a:pt x="480" y="504"/>
                  <a:pt x="496" y="496"/>
                </a:cubicBezTo>
                <a:cubicBezTo>
                  <a:pt x="512" y="488"/>
                  <a:pt x="440" y="432"/>
                  <a:pt x="448" y="400"/>
                </a:cubicBezTo>
                <a:cubicBezTo>
                  <a:pt x="456" y="368"/>
                  <a:pt x="504" y="328"/>
                  <a:pt x="544" y="304"/>
                </a:cubicBezTo>
                <a:cubicBezTo>
                  <a:pt x="584" y="280"/>
                  <a:pt x="672" y="280"/>
                  <a:pt x="688" y="256"/>
                </a:cubicBezTo>
                <a:cubicBezTo>
                  <a:pt x="704" y="232"/>
                  <a:pt x="672" y="168"/>
                  <a:pt x="640" y="160"/>
                </a:cubicBezTo>
                <a:cubicBezTo>
                  <a:pt x="608" y="152"/>
                  <a:pt x="536" y="192"/>
                  <a:pt x="496" y="208"/>
                </a:cubicBezTo>
                <a:cubicBezTo>
                  <a:pt x="456" y="224"/>
                  <a:pt x="408" y="272"/>
                  <a:pt x="400" y="256"/>
                </a:cubicBezTo>
                <a:cubicBezTo>
                  <a:pt x="392" y="240"/>
                  <a:pt x="448" y="144"/>
                  <a:pt x="448" y="112"/>
                </a:cubicBezTo>
              </a:path>
            </a:pathLst>
          </a:custGeom>
          <a:solidFill>
            <a:srgbClr val="66FF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Freeform 16"/>
          <p:cNvSpPr>
            <a:spLocks/>
          </p:cNvSpPr>
          <p:nvPr/>
        </p:nvSpPr>
        <p:spPr bwMode="auto">
          <a:xfrm rot="12846266">
            <a:off x="6869113" y="5988050"/>
            <a:ext cx="187325" cy="96838"/>
          </a:xfrm>
          <a:custGeom>
            <a:avLst/>
            <a:gdLst>
              <a:gd name="T0" fmla="*/ 296 w 504"/>
              <a:gd name="T1" fmla="*/ 96 h 296"/>
              <a:gd name="T2" fmla="*/ 152 w 504"/>
              <a:gd name="T3" fmla="*/ 0 h 296"/>
              <a:gd name="T4" fmla="*/ 8 w 504"/>
              <a:gd name="T5" fmla="*/ 96 h 296"/>
              <a:gd name="T6" fmla="*/ 104 w 504"/>
              <a:gd name="T7" fmla="*/ 240 h 296"/>
              <a:gd name="T8" fmla="*/ 344 w 504"/>
              <a:gd name="T9" fmla="*/ 288 h 296"/>
              <a:gd name="T10" fmla="*/ 488 w 504"/>
              <a:gd name="T11" fmla="*/ 192 h 296"/>
              <a:gd name="T12" fmla="*/ 440 w 504"/>
              <a:gd name="T13" fmla="*/ 48 h 296"/>
              <a:gd name="T14" fmla="*/ 296 w 504"/>
              <a:gd name="T15" fmla="*/ 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4" h="296">
                <a:moveTo>
                  <a:pt x="296" y="96"/>
                </a:moveTo>
                <a:cubicBezTo>
                  <a:pt x="248" y="88"/>
                  <a:pt x="200" y="0"/>
                  <a:pt x="152" y="0"/>
                </a:cubicBezTo>
                <a:cubicBezTo>
                  <a:pt x="104" y="0"/>
                  <a:pt x="16" y="56"/>
                  <a:pt x="8" y="96"/>
                </a:cubicBezTo>
                <a:cubicBezTo>
                  <a:pt x="0" y="136"/>
                  <a:pt x="48" y="208"/>
                  <a:pt x="104" y="240"/>
                </a:cubicBezTo>
                <a:cubicBezTo>
                  <a:pt x="160" y="272"/>
                  <a:pt x="280" y="296"/>
                  <a:pt x="344" y="288"/>
                </a:cubicBezTo>
                <a:cubicBezTo>
                  <a:pt x="408" y="280"/>
                  <a:pt x="472" y="232"/>
                  <a:pt x="488" y="192"/>
                </a:cubicBezTo>
                <a:cubicBezTo>
                  <a:pt x="504" y="152"/>
                  <a:pt x="472" y="72"/>
                  <a:pt x="440" y="48"/>
                </a:cubicBezTo>
                <a:cubicBezTo>
                  <a:pt x="408" y="24"/>
                  <a:pt x="344" y="104"/>
                  <a:pt x="296" y="9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3" name="Text Box 27"/>
          <p:cNvSpPr txBox="1">
            <a:spLocks noChangeArrowheads="1"/>
          </p:cNvSpPr>
          <p:nvPr/>
        </p:nvSpPr>
        <p:spPr bwMode="auto">
          <a:xfrm>
            <a:off x="6781800" y="2819400"/>
            <a:ext cx="1676400" cy="4000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</a:rPr>
              <a:t>Fluid/Proteins</a:t>
            </a:r>
          </a:p>
        </p:txBody>
      </p:sp>
      <p:sp>
        <p:nvSpPr>
          <p:cNvPr id="231" name="Oval 32"/>
          <p:cNvSpPr>
            <a:spLocks noChangeArrowheads="1"/>
          </p:cNvSpPr>
          <p:nvPr/>
        </p:nvSpPr>
        <p:spPr bwMode="auto">
          <a:xfrm rot="1828835">
            <a:off x="3990975" y="25622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4" name="Oval 33"/>
          <p:cNvSpPr>
            <a:spLocks noChangeArrowheads="1"/>
          </p:cNvSpPr>
          <p:nvPr/>
        </p:nvSpPr>
        <p:spPr bwMode="auto">
          <a:xfrm rot="1828835">
            <a:off x="4067175" y="2486025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6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01000" cy="707886"/>
          </a:xfrm>
          <a:prstGeom prst="rect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Pneumonia Pathogenesis </a:t>
            </a:r>
          </a:p>
        </p:txBody>
      </p:sp>
      <p:sp>
        <p:nvSpPr>
          <p:cNvPr id="235" name="Text Box 192"/>
          <p:cNvSpPr txBox="1">
            <a:spLocks noChangeArrowheads="1"/>
          </p:cNvSpPr>
          <p:nvPr/>
        </p:nvSpPr>
        <p:spPr bwMode="auto">
          <a:xfrm>
            <a:off x="2895600" y="28194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7" name="Text Box 192"/>
          <p:cNvSpPr txBox="1">
            <a:spLocks noChangeArrowheads="1"/>
          </p:cNvSpPr>
          <p:nvPr/>
        </p:nvSpPr>
        <p:spPr bwMode="auto">
          <a:xfrm>
            <a:off x="6858000" y="3352800"/>
            <a:ext cx="2133600" cy="990600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Systemic Inflammatory Response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2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28192</TotalTime>
  <Words>2772</Words>
  <Application>Microsoft Office PowerPoint</Application>
  <PresentationFormat>Presentación en pantalla (4:3)</PresentationFormat>
  <Paragraphs>1643</Paragraphs>
  <Slides>67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8" baseType="lpstr">
      <vt:lpstr>Default Design</vt:lpstr>
      <vt:lpstr> Clinical Outcomes in Patients with  Community-Acquired Pneumonia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Confronting the Challenge of Respiratory Tract Infections     </dc:title>
  <dc:creator>Julio Ramirez, M.D.</dc:creator>
  <cp:lastModifiedBy>alquiler</cp:lastModifiedBy>
  <cp:revision>739</cp:revision>
  <dcterms:created xsi:type="dcterms:W3CDTF">2000-11-08T21:39:28Z</dcterms:created>
  <dcterms:modified xsi:type="dcterms:W3CDTF">2014-10-10T15:58:19Z</dcterms:modified>
</cp:coreProperties>
</file>