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8" r:id="rId5"/>
    <p:sldId id="263" r:id="rId6"/>
    <p:sldId id="257" r:id="rId7"/>
    <p:sldId id="264" r:id="rId8"/>
    <p:sldId id="259" r:id="rId9"/>
    <p:sldId id="262" r:id="rId10"/>
    <p:sldId id="260" r:id="rId11"/>
    <p:sldId id="261" r:id="rId12"/>
    <p:sldId id="265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2ED0-8AEF-478D-A84E-F1419757135D}" type="datetimeFigureOut">
              <a:rPr lang="es-ES" smtClean="0"/>
              <a:t>10/10/2014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56-9633-4647-913E-9BF2021AB4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63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2ED0-8AEF-478D-A84E-F1419757135D}" type="datetimeFigureOut">
              <a:rPr lang="es-ES" smtClean="0"/>
              <a:t>10/10/2014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56-9633-4647-913E-9BF2021AB4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19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2ED0-8AEF-478D-A84E-F1419757135D}" type="datetimeFigureOut">
              <a:rPr lang="es-ES" smtClean="0"/>
              <a:t>10/10/2014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56-9633-4647-913E-9BF2021AB4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178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2ED0-8AEF-478D-A84E-F1419757135D}" type="datetimeFigureOut">
              <a:rPr lang="es-ES" smtClean="0"/>
              <a:t>10/10/2014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56-9633-4647-913E-9BF2021AB4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74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2ED0-8AEF-478D-A84E-F1419757135D}" type="datetimeFigureOut">
              <a:rPr lang="es-ES" smtClean="0"/>
              <a:t>10/10/2014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56-9633-4647-913E-9BF2021AB4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79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2ED0-8AEF-478D-A84E-F1419757135D}" type="datetimeFigureOut">
              <a:rPr lang="es-ES" smtClean="0"/>
              <a:t>10/10/2014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56-9633-4647-913E-9BF2021AB4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810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2ED0-8AEF-478D-A84E-F1419757135D}" type="datetimeFigureOut">
              <a:rPr lang="es-ES" smtClean="0"/>
              <a:t>10/10/2014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56-9633-4647-913E-9BF2021AB4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78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2ED0-8AEF-478D-A84E-F1419757135D}" type="datetimeFigureOut">
              <a:rPr lang="es-ES" smtClean="0"/>
              <a:t>10/10/2014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56-9633-4647-913E-9BF2021AB4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34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2ED0-8AEF-478D-A84E-F1419757135D}" type="datetimeFigureOut">
              <a:rPr lang="es-ES" smtClean="0"/>
              <a:t>10/10/2014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56-9633-4647-913E-9BF2021AB4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43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2ED0-8AEF-478D-A84E-F1419757135D}" type="datetimeFigureOut">
              <a:rPr lang="es-ES" smtClean="0"/>
              <a:t>10/10/2014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56-9633-4647-913E-9BF2021AB4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79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2ED0-8AEF-478D-A84E-F1419757135D}" type="datetimeFigureOut">
              <a:rPr lang="es-ES" smtClean="0"/>
              <a:t>10/10/2014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56-9633-4647-913E-9BF2021AB4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287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62ED0-8AEF-478D-A84E-F1419757135D}" type="datetimeFigureOut">
              <a:rPr lang="es-ES" smtClean="0"/>
              <a:t>10/10/2014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62656-9633-4647-913E-9BF2021AB4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600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Evaluación y respuesta cardiovascular a los programas de RR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70962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s-ES" dirty="0"/>
              <a:t>Eduardo De Vito</a:t>
            </a:r>
          </a:p>
          <a:p>
            <a:r>
              <a:rPr lang="es-ES" dirty="0"/>
              <a:t>Instituto </a:t>
            </a:r>
            <a:r>
              <a:rPr lang="es-ES" dirty="0" err="1"/>
              <a:t>Lanari</a:t>
            </a:r>
            <a:r>
              <a:rPr lang="es-ES" dirty="0"/>
              <a:t>. UBA, CONICET</a:t>
            </a:r>
          </a:p>
          <a:p>
            <a:r>
              <a:rPr lang="es-ES" dirty="0"/>
              <a:t>Centro del Parque</a:t>
            </a:r>
          </a:p>
          <a:p>
            <a:r>
              <a:rPr lang="es-ES" dirty="0"/>
              <a:t>2014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259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2"/>
                </a:solidFill>
              </a:rPr>
              <a:t>Enfoque terapéutico clínico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Broncodilatadores</a:t>
            </a:r>
          </a:p>
          <a:p>
            <a:r>
              <a:rPr lang="es-ES" dirty="0" smtClean="0"/>
              <a:t>Cirugía de reducción de volumen</a:t>
            </a:r>
          </a:p>
          <a:p>
            <a:r>
              <a:rPr lang="es-ES" dirty="0" smtClean="0"/>
              <a:t>Rehabilitación pulmonar</a:t>
            </a:r>
          </a:p>
          <a:p>
            <a:r>
              <a:rPr lang="es-ES" dirty="0" smtClean="0"/>
              <a:t>Mejoría de la masa muscular (nutrición, </a:t>
            </a:r>
            <a:r>
              <a:rPr lang="es-ES" dirty="0" err="1" smtClean="0"/>
              <a:t>etc</a:t>
            </a:r>
            <a:r>
              <a:rPr lang="es-ES" dirty="0" smtClean="0"/>
              <a:t>)</a:t>
            </a:r>
          </a:p>
          <a:p>
            <a:endParaRPr lang="es-ES" dirty="0"/>
          </a:p>
          <a:p>
            <a:pPr marL="0" indent="0" algn="ctr">
              <a:buNone/>
            </a:pPr>
            <a:r>
              <a:rPr lang="es-ES" b="1" dirty="0" smtClean="0">
                <a:solidFill>
                  <a:schemeClr val="tx2"/>
                </a:solidFill>
              </a:rPr>
              <a:t>Pueden mejorar tanto la función respiratoria y cardiovascular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83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2"/>
                </a:solidFill>
              </a:rPr>
              <a:t>Fenotipos enfisema bronquitis crónica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 smtClean="0"/>
              <a:t>No solo pueden ser fenotipos diferentes desde el punto de vista respiratorio, sino también cardiovascular. 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b="1" dirty="0" smtClean="0">
                <a:solidFill>
                  <a:schemeClr val="tx2"/>
                </a:solidFill>
              </a:rPr>
              <a:t>¿Efectos diferentes sobre estos fenotipos?</a:t>
            </a:r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Compromiso </a:t>
            </a:r>
            <a:r>
              <a:rPr lang="es-ES" dirty="0"/>
              <a:t>de la mecánica pulmonar</a:t>
            </a:r>
          </a:p>
          <a:p>
            <a:pPr marL="0" indent="0" algn="ctr">
              <a:buNone/>
            </a:pPr>
            <a:r>
              <a:rPr lang="es-ES" dirty="0" smtClean="0"/>
              <a:t>Inflamación sistémica</a:t>
            </a:r>
          </a:p>
          <a:p>
            <a:pPr marL="0" indent="0" algn="ctr">
              <a:buNone/>
            </a:pPr>
            <a:r>
              <a:rPr lang="es-ES" dirty="0" smtClean="0"/>
              <a:t>Depleción de masa muscular</a:t>
            </a:r>
          </a:p>
          <a:p>
            <a:pPr marL="0" indent="0" algn="ctr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2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62162" y="2846231"/>
            <a:ext cx="4991637" cy="3330732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9175" t="14568" r="12122" b="10959"/>
          <a:stretch/>
        </p:blipFill>
        <p:spPr>
          <a:xfrm>
            <a:off x="0" y="150792"/>
            <a:ext cx="6027312" cy="65205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2747" t="15449" r="24594" b="50572"/>
          <a:stretch/>
        </p:blipFill>
        <p:spPr>
          <a:xfrm>
            <a:off x="6027312" y="150792"/>
            <a:ext cx="6164687" cy="22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6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7000" t="32175" r="21822" b="18178"/>
          <a:stretch/>
        </p:blipFill>
        <p:spPr>
          <a:xfrm>
            <a:off x="1661373" y="495280"/>
            <a:ext cx="8692692" cy="589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8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2"/>
                </a:solidFill>
              </a:rPr>
              <a:t>Disnea e ICC vs EPOC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BNP y pro BNP para descartar IC</a:t>
            </a:r>
          </a:p>
          <a:p>
            <a:pPr lvl="1"/>
            <a:r>
              <a:rPr lang="es-ES" dirty="0" smtClean="0"/>
              <a:t>Buen valor predictivo negativo</a:t>
            </a:r>
          </a:p>
          <a:p>
            <a:pPr lvl="1"/>
            <a:endParaRPr lang="es-ES" dirty="0" smtClean="0"/>
          </a:p>
          <a:p>
            <a:r>
              <a:rPr lang="es-ES" b="1" dirty="0" err="1" smtClean="0"/>
              <a:t>Espirometría</a:t>
            </a:r>
            <a:endParaRPr lang="es-ES" b="1" dirty="0" smtClean="0"/>
          </a:p>
          <a:p>
            <a:pPr lvl="1"/>
            <a:r>
              <a:rPr lang="es-ES" dirty="0" err="1" smtClean="0"/>
              <a:t>Util</a:t>
            </a:r>
            <a:r>
              <a:rPr lang="es-ES" dirty="0" smtClean="0"/>
              <a:t> solo en pacientes con estado clínico estable, dudosa utilidad en exacerbaciones</a:t>
            </a:r>
          </a:p>
          <a:p>
            <a:pPr lvl="1"/>
            <a:endParaRPr lang="es-ES" dirty="0" smtClean="0"/>
          </a:p>
          <a:p>
            <a:r>
              <a:rPr lang="es-ES" b="1" dirty="0" smtClean="0"/>
              <a:t> Ecocardiograma</a:t>
            </a:r>
          </a:p>
          <a:p>
            <a:pPr lvl="1"/>
            <a:r>
              <a:rPr lang="es-ES" dirty="0" smtClean="0"/>
              <a:t>Puede ser útil para descartar la presencia de disfunción sistólica o diastólica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090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979571"/>
            <a:ext cx="10515600" cy="21973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dirty="0" smtClean="0"/>
              <a:t>Enfermedad coronaria</a:t>
            </a:r>
          </a:p>
          <a:p>
            <a:pPr marL="0" indent="0" algn="ctr">
              <a:buNone/>
            </a:pPr>
            <a:r>
              <a:rPr lang="es-ES" dirty="0" smtClean="0"/>
              <a:t>Insuficiencia cardíaca congestiva</a:t>
            </a:r>
          </a:p>
          <a:p>
            <a:pPr marL="0" indent="0" algn="ctr">
              <a:buNone/>
            </a:pPr>
            <a:r>
              <a:rPr lang="es-ES" dirty="0" smtClean="0"/>
              <a:t>Arritmias cardíacas</a:t>
            </a:r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 smtClean="0">
                <a:solidFill>
                  <a:srgbClr val="FF0000"/>
                </a:solidFill>
              </a:rPr>
              <a:t>Denominador común inflamación sistémica</a:t>
            </a:r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351" t="17385" r="23704" b="37192"/>
          <a:stretch/>
        </p:blipFill>
        <p:spPr>
          <a:xfrm>
            <a:off x="4137860" y="115905"/>
            <a:ext cx="7916762" cy="37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9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>
                <a:solidFill>
                  <a:schemeClr val="tx2"/>
                </a:solidFill>
              </a:rPr>
              <a:t>Respuesta cardiovascular al ejercicio y a la hiperinflación </a:t>
            </a:r>
            <a:r>
              <a:rPr lang="es-ES" b="1" dirty="0" smtClean="0">
                <a:solidFill>
                  <a:schemeClr val="tx2"/>
                </a:solidFill>
              </a:rPr>
              <a:t>pulmonar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s-ES" dirty="0" smtClean="0"/>
          </a:p>
          <a:p>
            <a:pPr lvl="1"/>
            <a:r>
              <a:rPr lang="es-ES" dirty="0" smtClean="0"/>
              <a:t>Hipertensión pulmonar</a:t>
            </a:r>
          </a:p>
          <a:p>
            <a:pPr lvl="1"/>
            <a:endParaRPr lang="es-ES" dirty="0"/>
          </a:p>
          <a:p>
            <a:pPr lvl="1"/>
            <a:r>
              <a:rPr lang="es-ES" dirty="0" smtClean="0"/>
              <a:t>Auto PEEP</a:t>
            </a:r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Menor pulso de O2 a ejercicio pico</a:t>
            </a:r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Cirugía de reducción de volumen mejora la respuesta cardiovascular al ejercicio.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623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177306"/>
            <a:ext cx="10515600" cy="1339403"/>
          </a:xfrm>
        </p:spPr>
        <p:txBody>
          <a:bodyPr/>
          <a:lstStyle/>
          <a:p>
            <a:r>
              <a:rPr lang="es-ES" dirty="0" smtClean="0"/>
              <a:t>La hiperinflación dinámica afecta la función cardíaca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521" t="23371" r="17567" b="12016"/>
          <a:stretch/>
        </p:blipFill>
        <p:spPr>
          <a:xfrm>
            <a:off x="3042457" y="177900"/>
            <a:ext cx="8947769" cy="485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747" t="15449" r="24594" b="50572"/>
          <a:stretch/>
        </p:blipFill>
        <p:spPr>
          <a:xfrm>
            <a:off x="5340440" y="154546"/>
            <a:ext cx="6851560" cy="24856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0858" t="42738" r="13904" b="16417"/>
          <a:stretch/>
        </p:blipFill>
        <p:spPr>
          <a:xfrm>
            <a:off x="708338" y="2654300"/>
            <a:ext cx="5731099" cy="37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Músculos esqueléticos y función cardíaca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La depleción de la masa muscular esquelética </a:t>
            </a:r>
            <a:r>
              <a:rPr lang="es-ES" i="1" dirty="0" smtClean="0"/>
              <a:t>per se</a:t>
            </a:r>
            <a:r>
              <a:rPr lang="es-ES" dirty="0" smtClean="0"/>
              <a:t> reduce la capacidad de ejercicio:</a:t>
            </a:r>
          </a:p>
          <a:p>
            <a:endParaRPr lang="es-ES" dirty="0" smtClean="0"/>
          </a:p>
          <a:p>
            <a:pPr lvl="1"/>
            <a:r>
              <a:rPr lang="es-ES" dirty="0" smtClean="0"/>
              <a:t>Independiente de la función pulmonar. </a:t>
            </a:r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Directamente asociada a la inadecuada respuesta cardiovascular al ejercicio y fatiga de MMII	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263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EPOC y enfermedad cardíaca crónica parecen estar ligadas a un estado inflamatorio sistémico.</a:t>
            </a:r>
          </a:p>
          <a:p>
            <a:pPr marL="0" indent="0">
              <a:buNone/>
            </a:pPr>
            <a:r>
              <a:rPr lang="es-ES" dirty="0" smtClean="0"/>
              <a:t> </a:t>
            </a:r>
          </a:p>
          <a:p>
            <a:r>
              <a:rPr lang="es-ES" dirty="0" smtClean="0"/>
              <a:t>En algún momento mecánica respiratoria y función cardíaca dependen una de otra y pueden ser responsables ambas de la limitación al ejercicio, disnea, mala QL.</a:t>
            </a:r>
          </a:p>
          <a:p>
            <a:endParaRPr lang="es-ES" dirty="0"/>
          </a:p>
          <a:p>
            <a:r>
              <a:rPr lang="es-ES" dirty="0" smtClean="0"/>
              <a:t>La depleción de la masa muscular contribuye a esto</a:t>
            </a:r>
          </a:p>
          <a:p>
            <a:pPr lvl="1"/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28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275</Words>
  <Application>Microsoft Office PowerPoint</Application>
  <PresentationFormat>Panorámica</PresentationFormat>
  <Paragraphs>56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Evaluación y respuesta cardiovascular a los programas de RR</vt:lpstr>
      <vt:lpstr>Presentación de PowerPoint</vt:lpstr>
      <vt:lpstr>Disnea e ICC vs EPOC</vt:lpstr>
      <vt:lpstr>Presentación de PowerPoint</vt:lpstr>
      <vt:lpstr>Respuesta cardiovascular al ejercicio y a la hiperinflación pulmonar</vt:lpstr>
      <vt:lpstr>Presentación de PowerPoint</vt:lpstr>
      <vt:lpstr>Presentación de PowerPoint</vt:lpstr>
      <vt:lpstr>Músculos esqueléticos y función cardíaca</vt:lpstr>
      <vt:lpstr>Presentación de PowerPoint</vt:lpstr>
      <vt:lpstr>Enfoque terapéutico clínico</vt:lpstr>
      <vt:lpstr>Fenotipos enfisema bronquitis crónica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y respuesta cardiovascular a los programas de RR</dc:title>
  <dc:creator>Eduardo De Vito</dc:creator>
  <cp:lastModifiedBy>Eduardo De Vito</cp:lastModifiedBy>
  <cp:revision>14</cp:revision>
  <dcterms:created xsi:type="dcterms:W3CDTF">2014-10-01T23:04:47Z</dcterms:created>
  <dcterms:modified xsi:type="dcterms:W3CDTF">2014-10-10T19:08:40Z</dcterms:modified>
</cp:coreProperties>
</file>