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43"/>
  </p:notesMasterIdLst>
  <p:handoutMasterIdLst>
    <p:handoutMasterId r:id="rId44"/>
  </p:handoutMasterIdLst>
  <p:sldIdLst>
    <p:sldId id="453" r:id="rId2"/>
    <p:sldId id="454" r:id="rId3"/>
    <p:sldId id="456" r:id="rId4"/>
    <p:sldId id="462" r:id="rId5"/>
    <p:sldId id="459" r:id="rId6"/>
    <p:sldId id="463" r:id="rId7"/>
    <p:sldId id="461" r:id="rId8"/>
    <p:sldId id="464" r:id="rId9"/>
    <p:sldId id="465" r:id="rId10"/>
    <p:sldId id="466" r:id="rId11"/>
    <p:sldId id="467" r:id="rId12"/>
    <p:sldId id="479" r:id="rId13"/>
    <p:sldId id="480" r:id="rId14"/>
    <p:sldId id="486" r:id="rId15"/>
    <p:sldId id="484" r:id="rId16"/>
    <p:sldId id="517" r:id="rId17"/>
    <p:sldId id="516" r:id="rId18"/>
    <p:sldId id="487" r:id="rId19"/>
    <p:sldId id="488" r:id="rId20"/>
    <p:sldId id="489" r:id="rId21"/>
    <p:sldId id="490" r:id="rId22"/>
    <p:sldId id="491" r:id="rId23"/>
    <p:sldId id="492" r:id="rId24"/>
    <p:sldId id="493" r:id="rId25"/>
    <p:sldId id="495" r:id="rId26"/>
    <p:sldId id="500" r:id="rId27"/>
    <p:sldId id="499" r:id="rId28"/>
    <p:sldId id="501" r:id="rId29"/>
    <p:sldId id="497" r:id="rId30"/>
    <p:sldId id="498" r:id="rId31"/>
    <p:sldId id="502" r:id="rId32"/>
    <p:sldId id="503" r:id="rId33"/>
    <p:sldId id="504" r:id="rId34"/>
    <p:sldId id="506" r:id="rId35"/>
    <p:sldId id="507" r:id="rId36"/>
    <p:sldId id="508" r:id="rId37"/>
    <p:sldId id="509" r:id="rId38"/>
    <p:sldId id="510" r:id="rId39"/>
    <p:sldId id="511" r:id="rId40"/>
    <p:sldId id="513" r:id="rId41"/>
    <p:sldId id="514" r:id="rId42"/>
  </p:sldIdLst>
  <p:sldSz cx="10287000" cy="6858000" type="35mm"/>
  <p:notesSz cx="6784975" cy="9856788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00"/>
    <a:srgbClr val="009900"/>
    <a:srgbClr val="1927A7"/>
    <a:srgbClr val="0033CC"/>
    <a:srgbClr val="FF7C80"/>
    <a:srgbClr val="FF3399"/>
    <a:srgbClr val="FF2F2F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898" autoAdjust="0"/>
    <p:restoredTop sz="98545" autoAdjust="0"/>
  </p:normalViewPr>
  <p:slideViewPr>
    <p:cSldViewPr>
      <p:cViewPr>
        <p:scale>
          <a:sx n="80" d="100"/>
          <a:sy n="80" d="100"/>
        </p:scale>
        <p:origin x="-756" y="10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24" y="-78"/>
      </p:cViewPr>
      <p:guideLst>
        <p:guide orient="horz" pos="310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9900"/>
              </a:solidFill>
              <a:ln w="12700">
                <a:solidFill>
                  <a:srgbClr val="FFFF00"/>
                </a:solidFill>
              </a:ln>
              <a:effectLst>
                <a:innerShdw blurRad="114300">
                  <a:prstClr val="black"/>
                </a:inn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FFFF00"/>
                </a:solidFill>
              </a:ln>
              <a:effectLst>
                <a:innerShdw blurRad="114300">
                  <a:schemeClr val="tx1"/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FF7C80"/>
              </a:solidFill>
              <a:ln w="1270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1270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c:spPr>
          </c:dPt>
          <c:cat>
            <c:strRef>
              <c:f>Hoja1!$A$2:$A$8</c:f>
              <c:strCache>
                <c:ptCount val="7"/>
                <c:pt idx="0">
                  <c:v>Infeccción</c:v>
                </c:pt>
                <c:pt idx="1">
                  <c:v>Infecc Resp</c:v>
                </c:pt>
                <c:pt idx="2">
                  <c:v>Abdomen</c:v>
                </c:pt>
                <c:pt idx="3">
                  <c:v>Bacteremia</c:v>
                </c:pt>
                <c:pt idx="4">
                  <c:v>Renal</c:v>
                </c:pt>
                <c:pt idx="5">
                  <c:v>Piel</c:v>
                </c:pt>
                <c:pt idx="6">
                  <c:v>Otras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7087</c:v>
                </c:pt>
                <c:pt idx="1">
                  <c:v>4503</c:v>
                </c:pt>
                <c:pt idx="2">
                  <c:v>1392</c:v>
                </c:pt>
                <c:pt idx="3">
                  <c:v>1071</c:v>
                </c:pt>
                <c:pt idx="4">
                  <c:v>1011</c:v>
                </c:pt>
                <c:pt idx="5">
                  <c:v>467</c:v>
                </c:pt>
                <c:pt idx="6">
                  <c:v>540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76658560"/>
        <c:axId val="76660096"/>
      </c:barChart>
      <c:catAx>
        <c:axId val="766585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>
            <a:solidFill>
              <a:srgbClr val="FFFF00"/>
            </a:solidFill>
          </a:ln>
        </c:spPr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s-ES"/>
          </a:p>
        </c:txPr>
        <c:crossAx val="76660096"/>
        <c:crosses val="autoZero"/>
        <c:auto val="1"/>
        <c:lblAlgn val="ctr"/>
        <c:lblOffset val="100"/>
        <c:noMultiLvlLbl val="0"/>
      </c:catAx>
      <c:valAx>
        <c:axId val="76660096"/>
        <c:scaling>
          <c:orientation val="minMax"/>
          <c:max val="8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12700">
            <a:solidFill>
              <a:srgbClr val="FFFF00"/>
            </a:solidFill>
          </a:ln>
        </c:spPr>
        <c:txPr>
          <a:bodyPr/>
          <a:lstStyle/>
          <a:p>
            <a:pPr>
              <a:defRPr sz="1100" b="1" baseline="0">
                <a:solidFill>
                  <a:schemeClr val="bg1"/>
                </a:solidFill>
              </a:defRPr>
            </a:pPr>
            <a:endParaRPr lang="es-ES"/>
          </a:p>
        </c:txPr>
        <c:crossAx val="76658560"/>
        <c:crosses val="autoZero"/>
        <c:crossBetween val="between"/>
        <c:majorUnit val="100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20641763202861"/>
          <c:y val="0.1464938470969776"/>
          <c:w val="0.69841256561679776"/>
          <c:h val="0.7108166830708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Pacientes sin PDA</c:v>
                </c:pt>
              </c:strCache>
            </c:strRef>
          </c:tx>
          <c:spPr>
            <a:solidFill>
              <a:srgbClr val="FFFF00"/>
            </a:solidFill>
            <a:ln>
              <a:noFill/>
              <a:rou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cat>
            <c:strRef>
              <c:f>Hoja1!$A$2:$A$5</c:f>
              <c:strCache>
                <c:ptCount val="4"/>
                <c:pt idx="0">
                  <c:v>Población total</c:v>
                </c:pt>
                <c:pt idx="1">
                  <c:v>NAVM</c:v>
                </c:pt>
                <c:pt idx="2">
                  <c:v>Neumonia No ventilados</c:v>
                </c:pt>
                <c:pt idx="3">
                  <c:v>Etiología confirmada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18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Pacientes con PDA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694"/>
          </c:spPr>
          <c:invertIfNegative val="0"/>
          <c:cat>
            <c:strRef>
              <c:f>Hoja1!$A$2:$A$5</c:f>
              <c:strCache>
                <c:ptCount val="4"/>
                <c:pt idx="0">
                  <c:v>Población total</c:v>
                </c:pt>
                <c:pt idx="1">
                  <c:v>NAVM</c:v>
                </c:pt>
                <c:pt idx="2">
                  <c:v>Neumonia No ventilados</c:v>
                </c:pt>
                <c:pt idx="3">
                  <c:v>Etiología confirmada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45</c:v>
                </c:pt>
                <c:pt idx="1">
                  <c:v>39</c:v>
                </c:pt>
                <c:pt idx="2">
                  <c:v>53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977792"/>
        <c:axId val="112979328"/>
      </c:barChart>
      <c:catAx>
        <c:axId val="11297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 baseline="0">
                <a:solidFill>
                  <a:schemeClr val="bg1"/>
                </a:solidFill>
              </a:defRPr>
            </a:pPr>
            <a:endParaRPr lang="es-ES"/>
          </a:p>
        </c:txPr>
        <c:crossAx val="112979328"/>
        <c:crosses val="autoZero"/>
        <c:auto val="1"/>
        <c:lblAlgn val="ctr"/>
        <c:lblOffset val="100"/>
        <c:noMultiLvlLbl val="0"/>
      </c:catAx>
      <c:valAx>
        <c:axId val="11297932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 baseline="0">
                <a:solidFill>
                  <a:schemeClr val="bg1"/>
                </a:solidFill>
              </a:defRPr>
            </a:pPr>
            <a:endParaRPr lang="es-ES"/>
          </a:p>
        </c:txPr>
        <c:crossAx val="112977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602603342059469"/>
          <c:y val="4.5180526271461637E-2"/>
          <c:w val="0.31394483705305565"/>
          <c:h val="0.13551771781951916"/>
        </c:manualLayout>
      </c:layout>
      <c:overlay val="0"/>
      <c:txPr>
        <a:bodyPr/>
        <a:lstStyle/>
        <a:p>
          <a:pPr algn="ctr">
            <a:defRPr lang="es-ES" sz="1598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es-E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E3DBF-2FAE-41D1-B852-84956C2F060A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CBD7C16-CDE5-419D-B0B1-7AE65D55E344}">
      <dgm:prSet phldrT="[Texto]"/>
      <dgm:spPr/>
      <dgm:t>
        <a:bodyPr lIns="0"/>
        <a:lstStyle/>
        <a:p>
          <a:r>
            <a:rPr lang="es-ES_tradnl" b="1" dirty="0" smtClean="0"/>
            <a:t>1089</a:t>
          </a:r>
        </a:p>
        <a:p>
          <a:r>
            <a:rPr lang="es-ES_tradnl" b="1" dirty="0" smtClean="0"/>
            <a:t>Neumonía</a:t>
          </a:r>
          <a:endParaRPr lang="es-ES" b="1" dirty="0"/>
        </a:p>
      </dgm:t>
    </dgm:pt>
    <dgm:pt modelId="{12CF396D-363A-4F07-A542-0B64C91FF87A}" type="parTrans" cxnId="{BA59DCC8-96C5-447E-B51C-A65741C931A2}">
      <dgm:prSet/>
      <dgm:spPr/>
      <dgm:t>
        <a:bodyPr/>
        <a:lstStyle/>
        <a:p>
          <a:endParaRPr lang="es-ES"/>
        </a:p>
      </dgm:t>
    </dgm:pt>
    <dgm:pt modelId="{3C6E56E2-1303-4EC9-870F-91A09C2D98E7}" type="sibTrans" cxnId="{BA59DCC8-96C5-447E-B51C-A65741C931A2}">
      <dgm:prSet/>
      <dgm:spPr/>
      <dgm:t>
        <a:bodyPr/>
        <a:lstStyle/>
        <a:p>
          <a:endParaRPr lang="es-ES"/>
        </a:p>
      </dgm:t>
    </dgm:pt>
    <dgm:pt modelId="{BE3DF425-F2AE-4CFF-AEB6-7A404CCB93DC}">
      <dgm:prSet phldrT="[Texto]"/>
      <dgm:spPr/>
      <dgm:t>
        <a:bodyPr/>
        <a:lstStyle/>
        <a:p>
          <a:r>
            <a:rPr lang="es-ES_tradnl" b="1" dirty="0" err="1" smtClean="0"/>
            <a:t>Neumonia</a:t>
          </a:r>
          <a:r>
            <a:rPr lang="es-ES_tradnl" b="1" dirty="0" smtClean="0"/>
            <a:t> nosocomial</a:t>
          </a:r>
        </a:p>
        <a:p>
          <a:r>
            <a:rPr lang="es-ES_tradnl" b="1" dirty="0" smtClean="0"/>
            <a:t>827 (76%)</a:t>
          </a:r>
          <a:endParaRPr lang="es-ES" b="1" dirty="0"/>
        </a:p>
      </dgm:t>
    </dgm:pt>
    <dgm:pt modelId="{53510096-9733-48D6-91E6-E870BF4B128A}" type="parTrans" cxnId="{80335067-DE8C-4F50-BA55-0C1DA0CE8852}">
      <dgm:prSet/>
      <dgm:spPr/>
      <dgm:t>
        <a:bodyPr/>
        <a:lstStyle/>
        <a:p>
          <a:endParaRPr lang="es-ES"/>
        </a:p>
      </dgm:t>
    </dgm:pt>
    <dgm:pt modelId="{08DDFF1F-2ED0-4E9A-A6A9-E91BAC00A5D8}" type="sibTrans" cxnId="{80335067-DE8C-4F50-BA55-0C1DA0CE8852}">
      <dgm:prSet/>
      <dgm:spPr/>
      <dgm:t>
        <a:bodyPr/>
        <a:lstStyle/>
        <a:p>
          <a:endParaRPr lang="es-ES"/>
        </a:p>
      </dgm:t>
    </dgm:pt>
    <dgm:pt modelId="{C45CD47F-F475-40C6-8A26-2679B8EC009F}">
      <dgm:prSet phldrT="[Texto]"/>
      <dgm:spPr/>
      <dgm:t>
        <a:bodyPr/>
        <a:lstStyle/>
        <a:p>
          <a:r>
            <a:rPr lang="es-ES_tradnl" b="1" dirty="0" smtClean="0"/>
            <a:t>Nosocomial NO VM 224 (27%)</a:t>
          </a:r>
          <a:endParaRPr lang="es-ES" b="1" dirty="0"/>
        </a:p>
      </dgm:t>
    </dgm:pt>
    <dgm:pt modelId="{379A36CE-9EDC-4EF0-B3CD-0D28EEE598CB}" type="parTrans" cxnId="{E91922AD-73B8-4C57-AA06-DCD17939A2B5}">
      <dgm:prSet/>
      <dgm:spPr/>
      <dgm:t>
        <a:bodyPr/>
        <a:lstStyle/>
        <a:p>
          <a:endParaRPr lang="es-ES"/>
        </a:p>
      </dgm:t>
    </dgm:pt>
    <dgm:pt modelId="{D9BA3E4B-A4A1-4AB6-828E-ECCDD8584F74}" type="sibTrans" cxnId="{E91922AD-73B8-4C57-AA06-DCD17939A2B5}">
      <dgm:prSet/>
      <dgm:spPr/>
      <dgm:t>
        <a:bodyPr/>
        <a:lstStyle/>
        <a:p>
          <a:endParaRPr lang="es-ES"/>
        </a:p>
      </dgm:t>
    </dgm:pt>
    <dgm:pt modelId="{F126D9A7-AB52-4955-ACEE-3F0748B5412E}">
      <dgm:prSet phldrT="[Texto]"/>
      <dgm:spPr/>
      <dgm:t>
        <a:bodyPr/>
        <a:lstStyle/>
        <a:p>
          <a:r>
            <a:rPr lang="es-ES_tradnl" b="1" smtClean="0"/>
            <a:t>Asociada a la VM 465 (56%)</a:t>
          </a:r>
          <a:endParaRPr lang="es-ES" b="1" dirty="0"/>
        </a:p>
      </dgm:t>
    </dgm:pt>
    <dgm:pt modelId="{73672C14-A699-451A-9A37-01EF343241D2}" type="parTrans" cxnId="{A6535269-2DA1-494C-A62B-2F0240F8F5DF}">
      <dgm:prSet/>
      <dgm:spPr/>
      <dgm:t>
        <a:bodyPr/>
        <a:lstStyle/>
        <a:p>
          <a:endParaRPr lang="es-ES"/>
        </a:p>
      </dgm:t>
    </dgm:pt>
    <dgm:pt modelId="{811ABF99-D194-4759-9222-1FCAA3713590}" type="sibTrans" cxnId="{A6535269-2DA1-494C-A62B-2F0240F8F5DF}">
      <dgm:prSet/>
      <dgm:spPr/>
      <dgm:t>
        <a:bodyPr/>
        <a:lstStyle/>
        <a:p>
          <a:endParaRPr lang="es-ES"/>
        </a:p>
      </dgm:t>
    </dgm:pt>
    <dgm:pt modelId="{CDAB04B8-9142-475D-9451-96B4CCB355E6}">
      <dgm:prSet phldrT="[Texto]"/>
      <dgm:spPr/>
      <dgm:t>
        <a:bodyPr/>
        <a:lstStyle/>
        <a:p>
          <a:r>
            <a:rPr lang="es-ES_tradnl" b="1" dirty="0" err="1" smtClean="0"/>
            <a:t>Neumonia</a:t>
          </a:r>
          <a:r>
            <a:rPr lang="es-ES_tradnl" b="1" dirty="0" smtClean="0"/>
            <a:t> Comunitaria</a:t>
          </a:r>
        </a:p>
        <a:p>
          <a:r>
            <a:rPr lang="es-ES_tradnl" b="1" dirty="0" smtClean="0"/>
            <a:t>262 (24%)</a:t>
          </a:r>
          <a:endParaRPr lang="es-ES" b="1" dirty="0"/>
        </a:p>
      </dgm:t>
    </dgm:pt>
    <dgm:pt modelId="{F75FE56E-2A05-486A-AF52-DEE85C80B10E}" type="parTrans" cxnId="{4F51E5DD-DB01-4292-9FE3-4E208D5C96AA}">
      <dgm:prSet/>
      <dgm:spPr/>
      <dgm:t>
        <a:bodyPr/>
        <a:lstStyle/>
        <a:p>
          <a:endParaRPr lang="es-ES"/>
        </a:p>
      </dgm:t>
    </dgm:pt>
    <dgm:pt modelId="{D614B44F-7BEE-40B0-A34D-63C28C9139D3}" type="sibTrans" cxnId="{4F51E5DD-DB01-4292-9FE3-4E208D5C96AA}">
      <dgm:prSet/>
      <dgm:spPr/>
      <dgm:t>
        <a:bodyPr/>
        <a:lstStyle/>
        <a:p>
          <a:endParaRPr lang="es-ES"/>
        </a:p>
      </dgm:t>
    </dgm:pt>
    <dgm:pt modelId="{D83CB3DE-6DC0-4B81-B168-365AF62FC4F1}">
      <dgm:prSet/>
      <dgm:spPr/>
      <dgm:t>
        <a:bodyPr/>
        <a:lstStyle/>
        <a:p>
          <a:r>
            <a:rPr lang="es-ES_tradnl" b="1" dirty="0" smtClean="0"/>
            <a:t>2587 Pacientes ventilados en UCI</a:t>
          </a:r>
          <a:endParaRPr lang="es-ES" b="1" dirty="0"/>
        </a:p>
      </dgm:t>
    </dgm:pt>
    <dgm:pt modelId="{407A6197-A469-47E9-85A3-B3FAB8590344}" type="parTrans" cxnId="{C47B1002-7389-43F2-8D4E-4563ABE2FA23}">
      <dgm:prSet/>
      <dgm:spPr/>
      <dgm:t>
        <a:bodyPr/>
        <a:lstStyle/>
        <a:p>
          <a:endParaRPr lang="es-ES"/>
        </a:p>
      </dgm:t>
    </dgm:pt>
    <dgm:pt modelId="{F6F39659-C7F0-4A0C-9C34-788B751E6CC1}" type="sibTrans" cxnId="{C47B1002-7389-43F2-8D4E-4563ABE2FA23}">
      <dgm:prSet/>
      <dgm:spPr/>
      <dgm:t>
        <a:bodyPr/>
        <a:lstStyle/>
        <a:p>
          <a:endParaRPr lang="es-ES"/>
        </a:p>
      </dgm:t>
    </dgm:pt>
    <dgm:pt modelId="{E475CEA6-DEB6-43F6-8425-F305EA062C98}">
      <dgm:prSet/>
      <dgm:spPr/>
      <dgm:t>
        <a:bodyPr/>
        <a:lstStyle/>
        <a:p>
          <a:r>
            <a:rPr lang="es-ES_tradnl" b="1" dirty="0" smtClean="0"/>
            <a:t>Asociada a la VM &lt; 48h 138 (16%)</a:t>
          </a:r>
          <a:endParaRPr lang="es-ES" b="1" dirty="0"/>
        </a:p>
      </dgm:t>
    </dgm:pt>
    <dgm:pt modelId="{DEF292DB-1C3F-4003-94CE-48F9278958E9}" type="parTrans" cxnId="{6D929193-86E3-4855-96C3-1A2C334362BD}">
      <dgm:prSet/>
      <dgm:spPr/>
      <dgm:t>
        <a:bodyPr/>
        <a:lstStyle/>
        <a:p>
          <a:endParaRPr lang="es-ES"/>
        </a:p>
      </dgm:t>
    </dgm:pt>
    <dgm:pt modelId="{DD62313D-6988-4AD7-BC56-D5B1743B839E}" type="sibTrans" cxnId="{6D929193-86E3-4855-96C3-1A2C334362BD}">
      <dgm:prSet/>
      <dgm:spPr/>
      <dgm:t>
        <a:bodyPr/>
        <a:lstStyle/>
        <a:p>
          <a:endParaRPr lang="es-ES"/>
        </a:p>
      </dgm:t>
    </dgm:pt>
    <dgm:pt modelId="{8472D387-BB9E-46C3-B27A-FF5E676231F6}" type="pres">
      <dgm:prSet presAssocID="{0B0E3DBF-2FAE-41D1-B852-84956C2F060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57CBC5-F33F-4C91-87C9-7C3C473D9BCA}" type="pres">
      <dgm:prSet presAssocID="{0B0E3DBF-2FAE-41D1-B852-84956C2F060A}" presName="hierFlow" presStyleCnt="0"/>
      <dgm:spPr/>
    </dgm:pt>
    <dgm:pt modelId="{2362C6EB-E37A-4A2C-BE67-30093F38F853}" type="pres">
      <dgm:prSet presAssocID="{0B0E3DBF-2FAE-41D1-B852-84956C2F060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BFDF19C-2FCC-4B6C-8D69-66040F026397}" type="pres">
      <dgm:prSet presAssocID="{D83CB3DE-6DC0-4B81-B168-365AF62FC4F1}" presName="Name14" presStyleCnt="0"/>
      <dgm:spPr/>
    </dgm:pt>
    <dgm:pt modelId="{CD90865E-5FA7-426F-98FB-2B1275352DE9}" type="pres">
      <dgm:prSet presAssocID="{D83CB3DE-6DC0-4B81-B168-365AF62FC4F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FFD964-2DBB-44E0-B5FF-AA710DB048D0}" type="pres">
      <dgm:prSet presAssocID="{D83CB3DE-6DC0-4B81-B168-365AF62FC4F1}" presName="hierChild2" presStyleCnt="0"/>
      <dgm:spPr/>
    </dgm:pt>
    <dgm:pt modelId="{2B946E0C-1F37-48B8-B57C-A8CE9E654346}" type="pres">
      <dgm:prSet presAssocID="{12CF396D-363A-4F07-A542-0B64C91FF87A}" presName="Name19" presStyleLbl="parChTrans1D2" presStyleIdx="0" presStyleCnt="1"/>
      <dgm:spPr/>
      <dgm:t>
        <a:bodyPr/>
        <a:lstStyle/>
        <a:p>
          <a:endParaRPr lang="es-ES"/>
        </a:p>
      </dgm:t>
    </dgm:pt>
    <dgm:pt modelId="{15FB708D-FD8D-4DAC-BA01-6E422D4D7004}" type="pres">
      <dgm:prSet presAssocID="{ACBD7C16-CDE5-419D-B0B1-7AE65D55E344}" presName="Name21" presStyleCnt="0"/>
      <dgm:spPr/>
    </dgm:pt>
    <dgm:pt modelId="{07AC0CBD-2EF5-484E-954D-8B616A39F048}" type="pres">
      <dgm:prSet presAssocID="{ACBD7C16-CDE5-419D-B0B1-7AE65D55E344}" presName="level2Shape" presStyleLbl="node2" presStyleIdx="0" presStyleCnt="1"/>
      <dgm:spPr/>
      <dgm:t>
        <a:bodyPr/>
        <a:lstStyle/>
        <a:p>
          <a:endParaRPr lang="es-ES"/>
        </a:p>
      </dgm:t>
    </dgm:pt>
    <dgm:pt modelId="{3AC673D1-9327-4CCB-A921-24349E5622BD}" type="pres">
      <dgm:prSet presAssocID="{ACBD7C16-CDE5-419D-B0B1-7AE65D55E344}" presName="hierChild3" presStyleCnt="0"/>
      <dgm:spPr/>
    </dgm:pt>
    <dgm:pt modelId="{F0E250B1-3C65-4056-B9A9-C0BAC9371605}" type="pres">
      <dgm:prSet presAssocID="{53510096-9733-48D6-91E6-E870BF4B128A}" presName="Name19" presStyleLbl="parChTrans1D3" presStyleIdx="0" presStyleCnt="2"/>
      <dgm:spPr/>
      <dgm:t>
        <a:bodyPr/>
        <a:lstStyle/>
        <a:p>
          <a:endParaRPr lang="es-ES"/>
        </a:p>
      </dgm:t>
    </dgm:pt>
    <dgm:pt modelId="{74A06B69-C392-4AA6-B0E9-B7918014AD2F}" type="pres">
      <dgm:prSet presAssocID="{BE3DF425-F2AE-4CFF-AEB6-7A404CCB93DC}" presName="Name21" presStyleCnt="0"/>
      <dgm:spPr/>
    </dgm:pt>
    <dgm:pt modelId="{BD464D29-6320-4463-AB79-936F4D8F5206}" type="pres">
      <dgm:prSet presAssocID="{BE3DF425-F2AE-4CFF-AEB6-7A404CCB93DC}" presName="level2Shape" presStyleLbl="node3" presStyleIdx="0" presStyleCnt="2"/>
      <dgm:spPr/>
      <dgm:t>
        <a:bodyPr/>
        <a:lstStyle/>
        <a:p>
          <a:endParaRPr lang="es-ES"/>
        </a:p>
      </dgm:t>
    </dgm:pt>
    <dgm:pt modelId="{06E90FC8-DB94-4358-96C1-7A54519A1266}" type="pres">
      <dgm:prSet presAssocID="{BE3DF425-F2AE-4CFF-AEB6-7A404CCB93DC}" presName="hierChild3" presStyleCnt="0"/>
      <dgm:spPr/>
    </dgm:pt>
    <dgm:pt modelId="{C40ADC86-9793-4972-8733-B0EF233D8077}" type="pres">
      <dgm:prSet presAssocID="{379A36CE-9EDC-4EF0-B3CD-0D28EEE598CB}" presName="Name19" presStyleLbl="parChTrans1D4" presStyleIdx="0" presStyleCnt="3"/>
      <dgm:spPr/>
      <dgm:t>
        <a:bodyPr/>
        <a:lstStyle/>
        <a:p>
          <a:endParaRPr lang="es-ES"/>
        </a:p>
      </dgm:t>
    </dgm:pt>
    <dgm:pt modelId="{65302CF8-AA90-4FD1-A7E2-C7905E579BBA}" type="pres">
      <dgm:prSet presAssocID="{C45CD47F-F475-40C6-8A26-2679B8EC009F}" presName="Name21" presStyleCnt="0"/>
      <dgm:spPr/>
    </dgm:pt>
    <dgm:pt modelId="{12F80D0C-04B3-4D56-92B6-B308CEC695D3}" type="pres">
      <dgm:prSet presAssocID="{C45CD47F-F475-40C6-8A26-2679B8EC009F}" presName="level2Shape" presStyleLbl="node4" presStyleIdx="0" presStyleCnt="3"/>
      <dgm:spPr/>
      <dgm:t>
        <a:bodyPr/>
        <a:lstStyle/>
        <a:p>
          <a:endParaRPr lang="es-ES"/>
        </a:p>
      </dgm:t>
    </dgm:pt>
    <dgm:pt modelId="{61266B35-2DC7-463B-842C-0621CD2B69D2}" type="pres">
      <dgm:prSet presAssocID="{C45CD47F-F475-40C6-8A26-2679B8EC009F}" presName="hierChild3" presStyleCnt="0"/>
      <dgm:spPr/>
    </dgm:pt>
    <dgm:pt modelId="{1CE6A21E-7867-4AA2-94EE-977D7EC2DFE5}" type="pres">
      <dgm:prSet presAssocID="{73672C14-A699-451A-9A37-01EF343241D2}" presName="Name19" presStyleLbl="parChTrans1D4" presStyleIdx="1" presStyleCnt="3"/>
      <dgm:spPr/>
      <dgm:t>
        <a:bodyPr/>
        <a:lstStyle/>
        <a:p>
          <a:endParaRPr lang="es-ES"/>
        </a:p>
      </dgm:t>
    </dgm:pt>
    <dgm:pt modelId="{FE231868-CC68-4AD4-8BB5-CF36A22D1E05}" type="pres">
      <dgm:prSet presAssocID="{F126D9A7-AB52-4955-ACEE-3F0748B5412E}" presName="Name21" presStyleCnt="0"/>
      <dgm:spPr/>
    </dgm:pt>
    <dgm:pt modelId="{B25AA094-A5B0-4479-B657-A1F86F0C39D8}" type="pres">
      <dgm:prSet presAssocID="{F126D9A7-AB52-4955-ACEE-3F0748B5412E}" presName="level2Shape" presStyleLbl="node4" presStyleIdx="1" presStyleCnt="3"/>
      <dgm:spPr/>
      <dgm:t>
        <a:bodyPr/>
        <a:lstStyle/>
        <a:p>
          <a:endParaRPr lang="es-ES"/>
        </a:p>
      </dgm:t>
    </dgm:pt>
    <dgm:pt modelId="{69FF3D70-28F0-4EFD-9605-D391B17D9CF5}" type="pres">
      <dgm:prSet presAssocID="{F126D9A7-AB52-4955-ACEE-3F0748B5412E}" presName="hierChild3" presStyleCnt="0"/>
      <dgm:spPr/>
    </dgm:pt>
    <dgm:pt modelId="{645ADB7F-8A28-45AB-96B8-1AAEA5F7D74E}" type="pres">
      <dgm:prSet presAssocID="{DEF292DB-1C3F-4003-94CE-48F9278958E9}" presName="Name19" presStyleLbl="parChTrans1D4" presStyleIdx="2" presStyleCnt="3"/>
      <dgm:spPr/>
      <dgm:t>
        <a:bodyPr/>
        <a:lstStyle/>
        <a:p>
          <a:endParaRPr lang="es-ES"/>
        </a:p>
      </dgm:t>
    </dgm:pt>
    <dgm:pt modelId="{F811EB81-D1E9-46A7-90CD-400BB8E8EF73}" type="pres">
      <dgm:prSet presAssocID="{E475CEA6-DEB6-43F6-8425-F305EA062C98}" presName="Name21" presStyleCnt="0"/>
      <dgm:spPr/>
    </dgm:pt>
    <dgm:pt modelId="{4E78FE44-4E27-4F7A-A24A-A2BC0FB1EE14}" type="pres">
      <dgm:prSet presAssocID="{E475CEA6-DEB6-43F6-8425-F305EA062C98}" presName="level2Shape" presStyleLbl="node4" presStyleIdx="2" presStyleCnt="3"/>
      <dgm:spPr/>
      <dgm:t>
        <a:bodyPr/>
        <a:lstStyle/>
        <a:p>
          <a:endParaRPr lang="es-ES"/>
        </a:p>
      </dgm:t>
    </dgm:pt>
    <dgm:pt modelId="{3D8C3C26-0883-4B80-9FE3-B570267E4739}" type="pres">
      <dgm:prSet presAssocID="{E475CEA6-DEB6-43F6-8425-F305EA062C98}" presName="hierChild3" presStyleCnt="0"/>
      <dgm:spPr/>
    </dgm:pt>
    <dgm:pt modelId="{F0284BC9-7032-454A-937C-E7E1EB0A49D8}" type="pres">
      <dgm:prSet presAssocID="{F75FE56E-2A05-486A-AF52-DEE85C80B10E}" presName="Name19" presStyleLbl="parChTrans1D3" presStyleIdx="1" presStyleCnt="2"/>
      <dgm:spPr/>
      <dgm:t>
        <a:bodyPr/>
        <a:lstStyle/>
        <a:p>
          <a:endParaRPr lang="es-ES"/>
        </a:p>
      </dgm:t>
    </dgm:pt>
    <dgm:pt modelId="{39E23289-200C-48B2-80C3-AF64F9F46E36}" type="pres">
      <dgm:prSet presAssocID="{CDAB04B8-9142-475D-9451-96B4CCB355E6}" presName="Name21" presStyleCnt="0"/>
      <dgm:spPr/>
    </dgm:pt>
    <dgm:pt modelId="{0B5462C3-F9F4-4EF0-85AE-04A2BCE5EB22}" type="pres">
      <dgm:prSet presAssocID="{CDAB04B8-9142-475D-9451-96B4CCB355E6}" presName="level2Shape" presStyleLbl="node3" presStyleIdx="1" presStyleCnt="2"/>
      <dgm:spPr/>
      <dgm:t>
        <a:bodyPr/>
        <a:lstStyle/>
        <a:p>
          <a:endParaRPr lang="es-ES"/>
        </a:p>
      </dgm:t>
    </dgm:pt>
    <dgm:pt modelId="{4D90F366-C8DA-4F5C-97B0-6F7B666B167E}" type="pres">
      <dgm:prSet presAssocID="{CDAB04B8-9142-475D-9451-96B4CCB355E6}" presName="hierChild3" presStyleCnt="0"/>
      <dgm:spPr/>
    </dgm:pt>
    <dgm:pt modelId="{42AE47B2-C22E-4CF6-90A1-5F857874491E}" type="pres">
      <dgm:prSet presAssocID="{0B0E3DBF-2FAE-41D1-B852-84956C2F060A}" presName="bgShapesFlow" presStyleCnt="0"/>
      <dgm:spPr/>
    </dgm:pt>
  </dgm:ptLst>
  <dgm:cxnLst>
    <dgm:cxn modelId="{C47B1002-7389-43F2-8D4E-4563ABE2FA23}" srcId="{0B0E3DBF-2FAE-41D1-B852-84956C2F060A}" destId="{D83CB3DE-6DC0-4B81-B168-365AF62FC4F1}" srcOrd="0" destOrd="0" parTransId="{407A6197-A469-47E9-85A3-B3FAB8590344}" sibTransId="{F6F39659-C7F0-4A0C-9C34-788B751E6CC1}"/>
    <dgm:cxn modelId="{F4DC83DC-7C98-4C7E-8B58-E6B365408FEA}" type="presOf" srcId="{73672C14-A699-451A-9A37-01EF343241D2}" destId="{1CE6A21E-7867-4AA2-94EE-977D7EC2DFE5}" srcOrd="0" destOrd="0" presId="urn:microsoft.com/office/officeart/2005/8/layout/hierarchy6"/>
    <dgm:cxn modelId="{6D929193-86E3-4855-96C3-1A2C334362BD}" srcId="{BE3DF425-F2AE-4CFF-AEB6-7A404CCB93DC}" destId="{E475CEA6-DEB6-43F6-8425-F305EA062C98}" srcOrd="2" destOrd="0" parTransId="{DEF292DB-1C3F-4003-94CE-48F9278958E9}" sibTransId="{DD62313D-6988-4AD7-BC56-D5B1743B839E}"/>
    <dgm:cxn modelId="{B545C2CC-C72A-4EE5-BC55-5F40DAC294D4}" type="presOf" srcId="{C45CD47F-F475-40C6-8A26-2679B8EC009F}" destId="{12F80D0C-04B3-4D56-92B6-B308CEC695D3}" srcOrd="0" destOrd="0" presId="urn:microsoft.com/office/officeart/2005/8/layout/hierarchy6"/>
    <dgm:cxn modelId="{4C567574-DCDE-408D-AC16-6002D69DFCB1}" type="presOf" srcId="{53510096-9733-48D6-91E6-E870BF4B128A}" destId="{F0E250B1-3C65-4056-B9A9-C0BAC9371605}" srcOrd="0" destOrd="0" presId="urn:microsoft.com/office/officeart/2005/8/layout/hierarchy6"/>
    <dgm:cxn modelId="{6348A29B-3D3B-481E-A05F-B77073912738}" type="presOf" srcId="{379A36CE-9EDC-4EF0-B3CD-0D28EEE598CB}" destId="{C40ADC86-9793-4972-8733-B0EF233D8077}" srcOrd="0" destOrd="0" presId="urn:microsoft.com/office/officeart/2005/8/layout/hierarchy6"/>
    <dgm:cxn modelId="{A6535269-2DA1-494C-A62B-2F0240F8F5DF}" srcId="{BE3DF425-F2AE-4CFF-AEB6-7A404CCB93DC}" destId="{F126D9A7-AB52-4955-ACEE-3F0748B5412E}" srcOrd="1" destOrd="0" parTransId="{73672C14-A699-451A-9A37-01EF343241D2}" sibTransId="{811ABF99-D194-4759-9222-1FCAA3713590}"/>
    <dgm:cxn modelId="{E86850CF-BFC3-43B5-B202-20B7E4BFAAE7}" type="presOf" srcId="{ACBD7C16-CDE5-419D-B0B1-7AE65D55E344}" destId="{07AC0CBD-2EF5-484E-954D-8B616A39F048}" srcOrd="0" destOrd="0" presId="urn:microsoft.com/office/officeart/2005/8/layout/hierarchy6"/>
    <dgm:cxn modelId="{2EB699AE-7347-4856-AAE1-589D9585F429}" type="presOf" srcId="{0B0E3DBF-2FAE-41D1-B852-84956C2F060A}" destId="{8472D387-BB9E-46C3-B27A-FF5E676231F6}" srcOrd="0" destOrd="0" presId="urn:microsoft.com/office/officeart/2005/8/layout/hierarchy6"/>
    <dgm:cxn modelId="{55CF3C3F-C7D9-43F8-A099-F9055D6E4A66}" type="presOf" srcId="{DEF292DB-1C3F-4003-94CE-48F9278958E9}" destId="{645ADB7F-8A28-45AB-96B8-1AAEA5F7D74E}" srcOrd="0" destOrd="0" presId="urn:microsoft.com/office/officeart/2005/8/layout/hierarchy6"/>
    <dgm:cxn modelId="{E91922AD-73B8-4C57-AA06-DCD17939A2B5}" srcId="{BE3DF425-F2AE-4CFF-AEB6-7A404CCB93DC}" destId="{C45CD47F-F475-40C6-8A26-2679B8EC009F}" srcOrd="0" destOrd="0" parTransId="{379A36CE-9EDC-4EF0-B3CD-0D28EEE598CB}" sibTransId="{D9BA3E4B-A4A1-4AB6-828E-ECCDD8584F74}"/>
    <dgm:cxn modelId="{4DE9B54F-91E6-49D2-8C75-177EA0184395}" type="presOf" srcId="{F75FE56E-2A05-486A-AF52-DEE85C80B10E}" destId="{F0284BC9-7032-454A-937C-E7E1EB0A49D8}" srcOrd="0" destOrd="0" presId="urn:microsoft.com/office/officeart/2005/8/layout/hierarchy6"/>
    <dgm:cxn modelId="{6DD16A67-CE47-443A-9D96-8BFB50DF3C42}" type="presOf" srcId="{E475CEA6-DEB6-43F6-8425-F305EA062C98}" destId="{4E78FE44-4E27-4F7A-A24A-A2BC0FB1EE14}" srcOrd="0" destOrd="0" presId="urn:microsoft.com/office/officeart/2005/8/layout/hierarchy6"/>
    <dgm:cxn modelId="{80335067-DE8C-4F50-BA55-0C1DA0CE8852}" srcId="{ACBD7C16-CDE5-419D-B0B1-7AE65D55E344}" destId="{BE3DF425-F2AE-4CFF-AEB6-7A404CCB93DC}" srcOrd="0" destOrd="0" parTransId="{53510096-9733-48D6-91E6-E870BF4B128A}" sibTransId="{08DDFF1F-2ED0-4E9A-A6A9-E91BAC00A5D8}"/>
    <dgm:cxn modelId="{1FA49D5F-CDB5-47A3-AB8A-BDD65777C828}" type="presOf" srcId="{12CF396D-363A-4F07-A542-0B64C91FF87A}" destId="{2B946E0C-1F37-48B8-B57C-A8CE9E654346}" srcOrd="0" destOrd="0" presId="urn:microsoft.com/office/officeart/2005/8/layout/hierarchy6"/>
    <dgm:cxn modelId="{E0DAFC85-5372-478D-95FB-E78830DBC1C5}" type="presOf" srcId="{D83CB3DE-6DC0-4B81-B168-365AF62FC4F1}" destId="{CD90865E-5FA7-426F-98FB-2B1275352DE9}" srcOrd="0" destOrd="0" presId="urn:microsoft.com/office/officeart/2005/8/layout/hierarchy6"/>
    <dgm:cxn modelId="{545D21E4-DFCB-4961-84B9-E26FDFB8EDA8}" type="presOf" srcId="{CDAB04B8-9142-475D-9451-96B4CCB355E6}" destId="{0B5462C3-F9F4-4EF0-85AE-04A2BCE5EB22}" srcOrd="0" destOrd="0" presId="urn:microsoft.com/office/officeart/2005/8/layout/hierarchy6"/>
    <dgm:cxn modelId="{BA59DCC8-96C5-447E-B51C-A65741C931A2}" srcId="{D83CB3DE-6DC0-4B81-B168-365AF62FC4F1}" destId="{ACBD7C16-CDE5-419D-B0B1-7AE65D55E344}" srcOrd="0" destOrd="0" parTransId="{12CF396D-363A-4F07-A542-0B64C91FF87A}" sibTransId="{3C6E56E2-1303-4EC9-870F-91A09C2D98E7}"/>
    <dgm:cxn modelId="{4F51E5DD-DB01-4292-9FE3-4E208D5C96AA}" srcId="{ACBD7C16-CDE5-419D-B0B1-7AE65D55E344}" destId="{CDAB04B8-9142-475D-9451-96B4CCB355E6}" srcOrd="1" destOrd="0" parTransId="{F75FE56E-2A05-486A-AF52-DEE85C80B10E}" sibTransId="{D614B44F-7BEE-40B0-A34D-63C28C9139D3}"/>
    <dgm:cxn modelId="{623D5912-ABF6-49F3-B2A5-8CDD11F14695}" type="presOf" srcId="{F126D9A7-AB52-4955-ACEE-3F0748B5412E}" destId="{B25AA094-A5B0-4479-B657-A1F86F0C39D8}" srcOrd="0" destOrd="0" presId="urn:microsoft.com/office/officeart/2005/8/layout/hierarchy6"/>
    <dgm:cxn modelId="{1AE9F212-5798-416E-8928-2A5B873AA540}" type="presOf" srcId="{BE3DF425-F2AE-4CFF-AEB6-7A404CCB93DC}" destId="{BD464D29-6320-4463-AB79-936F4D8F5206}" srcOrd="0" destOrd="0" presId="urn:microsoft.com/office/officeart/2005/8/layout/hierarchy6"/>
    <dgm:cxn modelId="{7DF97ABA-B0CF-4144-B667-B61D5D761897}" type="presParOf" srcId="{8472D387-BB9E-46C3-B27A-FF5E676231F6}" destId="{3A57CBC5-F33F-4C91-87C9-7C3C473D9BCA}" srcOrd="0" destOrd="0" presId="urn:microsoft.com/office/officeart/2005/8/layout/hierarchy6"/>
    <dgm:cxn modelId="{74D44C2F-4C6D-4E44-9199-3D32F0909298}" type="presParOf" srcId="{3A57CBC5-F33F-4C91-87C9-7C3C473D9BCA}" destId="{2362C6EB-E37A-4A2C-BE67-30093F38F853}" srcOrd="0" destOrd="0" presId="urn:microsoft.com/office/officeart/2005/8/layout/hierarchy6"/>
    <dgm:cxn modelId="{20C5217A-2BAD-4ECE-A200-BEE37D271329}" type="presParOf" srcId="{2362C6EB-E37A-4A2C-BE67-30093F38F853}" destId="{8BFDF19C-2FCC-4B6C-8D69-66040F026397}" srcOrd="0" destOrd="0" presId="urn:microsoft.com/office/officeart/2005/8/layout/hierarchy6"/>
    <dgm:cxn modelId="{8DD40273-87A7-4635-A2AF-E2F3A318ABB8}" type="presParOf" srcId="{8BFDF19C-2FCC-4B6C-8D69-66040F026397}" destId="{CD90865E-5FA7-426F-98FB-2B1275352DE9}" srcOrd="0" destOrd="0" presId="urn:microsoft.com/office/officeart/2005/8/layout/hierarchy6"/>
    <dgm:cxn modelId="{B3D5A20E-7164-4A61-9AD3-DB4934A757A2}" type="presParOf" srcId="{8BFDF19C-2FCC-4B6C-8D69-66040F026397}" destId="{69FFD964-2DBB-44E0-B5FF-AA710DB048D0}" srcOrd="1" destOrd="0" presId="urn:microsoft.com/office/officeart/2005/8/layout/hierarchy6"/>
    <dgm:cxn modelId="{51417976-D2BB-46D5-913A-C1ED5C080A76}" type="presParOf" srcId="{69FFD964-2DBB-44E0-B5FF-AA710DB048D0}" destId="{2B946E0C-1F37-48B8-B57C-A8CE9E654346}" srcOrd="0" destOrd="0" presId="urn:microsoft.com/office/officeart/2005/8/layout/hierarchy6"/>
    <dgm:cxn modelId="{ACA814F8-15D3-471E-8D6B-D097149DBDF4}" type="presParOf" srcId="{69FFD964-2DBB-44E0-B5FF-AA710DB048D0}" destId="{15FB708D-FD8D-4DAC-BA01-6E422D4D7004}" srcOrd="1" destOrd="0" presId="urn:microsoft.com/office/officeart/2005/8/layout/hierarchy6"/>
    <dgm:cxn modelId="{16F34DC0-F2EB-4A6B-813F-E528537801B0}" type="presParOf" srcId="{15FB708D-FD8D-4DAC-BA01-6E422D4D7004}" destId="{07AC0CBD-2EF5-484E-954D-8B616A39F048}" srcOrd="0" destOrd="0" presId="urn:microsoft.com/office/officeart/2005/8/layout/hierarchy6"/>
    <dgm:cxn modelId="{47282FB3-F815-47C3-83C6-2F8BA38D971C}" type="presParOf" srcId="{15FB708D-FD8D-4DAC-BA01-6E422D4D7004}" destId="{3AC673D1-9327-4CCB-A921-24349E5622BD}" srcOrd="1" destOrd="0" presId="urn:microsoft.com/office/officeart/2005/8/layout/hierarchy6"/>
    <dgm:cxn modelId="{0C2255D6-F47E-4658-8982-4C269027B8AA}" type="presParOf" srcId="{3AC673D1-9327-4CCB-A921-24349E5622BD}" destId="{F0E250B1-3C65-4056-B9A9-C0BAC9371605}" srcOrd="0" destOrd="0" presId="urn:microsoft.com/office/officeart/2005/8/layout/hierarchy6"/>
    <dgm:cxn modelId="{C1C67B9D-CB32-4A7D-B250-76106592B854}" type="presParOf" srcId="{3AC673D1-9327-4CCB-A921-24349E5622BD}" destId="{74A06B69-C392-4AA6-B0E9-B7918014AD2F}" srcOrd="1" destOrd="0" presId="urn:microsoft.com/office/officeart/2005/8/layout/hierarchy6"/>
    <dgm:cxn modelId="{7D179B77-FB51-4867-A868-1C1554BA36E0}" type="presParOf" srcId="{74A06B69-C392-4AA6-B0E9-B7918014AD2F}" destId="{BD464D29-6320-4463-AB79-936F4D8F5206}" srcOrd="0" destOrd="0" presId="urn:microsoft.com/office/officeart/2005/8/layout/hierarchy6"/>
    <dgm:cxn modelId="{0E30E2F1-3BDA-4B63-B104-91FE45235FBE}" type="presParOf" srcId="{74A06B69-C392-4AA6-B0E9-B7918014AD2F}" destId="{06E90FC8-DB94-4358-96C1-7A54519A1266}" srcOrd="1" destOrd="0" presId="urn:microsoft.com/office/officeart/2005/8/layout/hierarchy6"/>
    <dgm:cxn modelId="{6D3172C6-A5AE-46B7-91B5-607A4F7DBACD}" type="presParOf" srcId="{06E90FC8-DB94-4358-96C1-7A54519A1266}" destId="{C40ADC86-9793-4972-8733-B0EF233D8077}" srcOrd="0" destOrd="0" presId="urn:microsoft.com/office/officeart/2005/8/layout/hierarchy6"/>
    <dgm:cxn modelId="{2D048082-07D5-4CA7-9DE6-89BD392AB50D}" type="presParOf" srcId="{06E90FC8-DB94-4358-96C1-7A54519A1266}" destId="{65302CF8-AA90-4FD1-A7E2-C7905E579BBA}" srcOrd="1" destOrd="0" presId="urn:microsoft.com/office/officeart/2005/8/layout/hierarchy6"/>
    <dgm:cxn modelId="{EDD34FE7-E8F1-456E-B1E6-EA7566A15891}" type="presParOf" srcId="{65302CF8-AA90-4FD1-A7E2-C7905E579BBA}" destId="{12F80D0C-04B3-4D56-92B6-B308CEC695D3}" srcOrd="0" destOrd="0" presId="urn:microsoft.com/office/officeart/2005/8/layout/hierarchy6"/>
    <dgm:cxn modelId="{6C4A63EF-F3FA-4BF1-A2B3-275FD8778B6A}" type="presParOf" srcId="{65302CF8-AA90-4FD1-A7E2-C7905E579BBA}" destId="{61266B35-2DC7-463B-842C-0621CD2B69D2}" srcOrd="1" destOrd="0" presId="urn:microsoft.com/office/officeart/2005/8/layout/hierarchy6"/>
    <dgm:cxn modelId="{7472F9E9-8527-472B-A783-2963E617505B}" type="presParOf" srcId="{06E90FC8-DB94-4358-96C1-7A54519A1266}" destId="{1CE6A21E-7867-4AA2-94EE-977D7EC2DFE5}" srcOrd="2" destOrd="0" presId="urn:microsoft.com/office/officeart/2005/8/layout/hierarchy6"/>
    <dgm:cxn modelId="{CFB7C028-A9A8-47C6-B818-E357CB8CE5E7}" type="presParOf" srcId="{06E90FC8-DB94-4358-96C1-7A54519A1266}" destId="{FE231868-CC68-4AD4-8BB5-CF36A22D1E05}" srcOrd="3" destOrd="0" presId="urn:microsoft.com/office/officeart/2005/8/layout/hierarchy6"/>
    <dgm:cxn modelId="{2D8DE127-8AD7-40D2-A1A0-83B9B4218DEA}" type="presParOf" srcId="{FE231868-CC68-4AD4-8BB5-CF36A22D1E05}" destId="{B25AA094-A5B0-4479-B657-A1F86F0C39D8}" srcOrd="0" destOrd="0" presId="urn:microsoft.com/office/officeart/2005/8/layout/hierarchy6"/>
    <dgm:cxn modelId="{64CCD153-AA41-47D0-8C69-905CF4EDE27B}" type="presParOf" srcId="{FE231868-CC68-4AD4-8BB5-CF36A22D1E05}" destId="{69FF3D70-28F0-4EFD-9605-D391B17D9CF5}" srcOrd="1" destOrd="0" presId="urn:microsoft.com/office/officeart/2005/8/layout/hierarchy6"/>
    <dgm:cxn modelId="{508E0D80-D596-48E0-AC8D-2773B8ADEE43}" type="presParOf" srcId="{06E90FC8-DB94-4358-96C1-7A54519A1266}" destId="{645ADB7F-8A28-45AB-96B8-1AAEA5F7D74E}" srcOrd="4" destOrd="0" presId="urn:microsoft.com/office/officeart/2005/8/layout/hierarchy6"/>
    <dgm:cxn modelId="{64E8B2E8-1FDD-4C31-B4C7-9CEF24623F92}" type="presParOf" srcId="{06E90FC8-DB94-4358-96C1-7A54519A1266}" destId="{F811EB81-D1E9-46A7-90CD-400BB8E8EF73}" srcOrd="5" destOrd="0" presId="urn:microsoft.com/office/officeart/2005/8/layout/hierarchy6"/>
    <dgm:cxn modelId="{1DD808F8-E656-4764-92B4-1C985D4475ED}" type="presParOf" srcId="{F811EB81-D1E9-46A7-90CD-400BB8E8EF73}" destId="{4E78FE44-4E27-4F7A-A24A-A2BC0FB1EE14}" srcOrd="0" destOrd="0" presId="urn:microsoft.com/office/officeart/2005/8/layout/hierarchy6"/>
    <dgm:cxn modelId="{E96F96B9-6C94-47B6-B47B-9E0F97501FEF}" type="presParOf" srcId="{F811EB81-D1E9-46A7-90CD-400BB8E8EF73}" destId="{3D8C3C26-0883-4B80-9FE3-B570267E4739}" srcOrd="1" destOrd="0" presId="urn:microsoft.com/office/officeart/2005/8/layout/hierarchy6"/>
    <dgm:cxn modelId="{23C6A0BD-33CC-4E01-9CC2-8720B030A581}" type="presParOf" srcId="{3AC673D1-9327-4CCB-A921-24349E5622BD}" destId="{F0284BC9-7032-454A-937C-E7E1EB0A49D8}" srcOrd="2" destOrd="0" presId="urn:microsoft.com/office/officeart/2005/8/layout/hierarchy6"/>
    <dgm:cxn modelId="{2614E132-32F3-47BD-85CD-4B6E130B7F5D}" type="presParOf" srcId="{3AC673D1-9327-4CCB-A921-24349E5622BD}" destId="{39E23289-200C-48B2-80C3-AF64F9F46E36}" srcOrd="3" destOrd="0" presId="urn:microsoft.com/office/officeart/2005/8/layout/hierarchy6"/>
    <dgm:cxn modelId="{633190BF-27D7-452F-ADF5-12FB48CCAA76}" type="presParOf" srcId="{39E23289-200C-48B2-80C3-AF64F9F46E36}" destId="{0B5462C3-F9F4-4EF0-85AE-04A2BCE5EB22}" srcOrd="0" destOrd="0" presId="urn:microsoft.com/office/officeart/2005/8/layout/hierarchy6"/>
    <dgm:cxn modelId="{E32BBECF-A732-45A4-B7B9-D0989646885F}" type="presParOf" srcId="{39E23289-200C-48B2-80C3-AF64F9F46E36}" destId="{4D90F366-C8DA-4F5C-97B0-6F7B666B167E}" srcOrd="1" destOrd="0" presId="urn:microsoft.com/office/officeart/2005/8/layout/hierarchy6"/>
    <dgm:cxn modelId="{3F0A4EB6-6E6E-4BF5-84EE-21BB6F130BD6}" type="presParOf" srcId="{8472D387-BB9E-46C3-B27A-FF5E676231F6}" destId="{42AE47B2-C22E-4CF6-90A1-5F857874491E}" srcOrd="1" destOrd="0" presId="urn:microsoft.com/office/officeart/2005/8/layout/hierarchy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E3DBF-2FAE-41D1-B852-84956C2F060A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CBD7C16-CDE5-419D-B0B1-7AE65D55E344}">
      <dgm:prSet phldrT="[Texto]"/>
      <dgm:spPr/>
      <dgm:t>
        <a:bodyPr lIns="0"/>
        <a:lstStyle/>
        <a:p>
          <a:r>
            <a:rPr lang="es-ES_tradnl" b="1" dirty="0" smtClean="0"/>
            <a:t>6869</a:t>
          </a:r>
        </a:p>
        <a:p>
          <a:r>
            <a:rPr lang="es-ES_tradnl" b="1" dirty="0" smtClean="0"/>
            <a:t>Neumonías Nosocomiales</a:t>
          </a:r>
          <a:endParaRPr lang="es-ES" b="1" dirty="0"/>
        </a:p>
      </dgm:t>
    </dgm:pt>
    <dgm:pt modelId="{12CF396D-363A-4F07-A542-0B64C91FF87A}" type="parTrans" cxnId="{BA59DCC8-96C5-447E-B51C-A65741C931A2}">
      <dgm:prSet/>
      <dgm:spPr/>
      <dgm:t>
        <a:bodyPr/>
        <a:lstStyle/>
        <a:p>
          <a:endParaRPr lang="es-ES"/>
        </a:p>
      </dgm:t>
    </dgm:pt>
    <dgm:pt modelId="{3C6E56E2-1303-4EC9-870F-91A09C2D98E7}" type="sibTrans" cxnId="{BA59DCC8-96C5-447E-B51C-A65741C931A2}">
      <dgm:prSet/>
      <dgm:spPr/>
      <dgm:t>
        <a:bodyPr/>
        <a:lstStyle/>
        <a:p>
          <a:endParaRPr lang="es-ES"/>
        </a:p>
      </dgm:t>
    </dgm:pt>
    <dgm:pt modelId="{BE3DF425-F2AE-4CFF-AEB6-7A404CCB93DC}">
      <dgm:prSet phldrT="[Texto]"/>
      <dgm:spPr/>
      <dgm:t>
        <a:bodyPr/>
        <a:lstStyle/>
        <a:p>
          <a:r>
            <a:rPr lang="es-ES_tradnl" b="1" dirty="0" smtClean="0"/>
            <a:t>NO intubados 1058 (15,5%)</a:t>
          </a:r>
          <a:endParaRPr lang="es-ES" b="1" dirty="0"/>
        </a:p>
      </dgm:t>
    </dgm:pt>
    <dgm:pt modelId="{53510096-9733-48D6-91E6-E870BF4B128A}" type="parTrans" cxnId="{80335067-DE8C-4F50-BA55-0C1DA0CE8852}">
      <dgm:prSet/>
      <dgm:spPr/>
      <dgm:t>
        <a:bodyPr/>
        <a:lstStyle/>
        <a:p>
          <a:endParaRPr lang="es-ES"/>
        </a:p>
      </dgm:t>
    </dgm:pt>
    <dgm:pt modelId="{08DDFF1F-2ED0-4E9A-A6A9-E91BAC00A5D8}" type="sibTrans" cxnId="{80335067-DE8C-4F50-BA55-0C1DA0CE8852}">
      <dgm:prSet/>
      <dgm:spPr/>
      <dgm:t>
        <a:bodyPr/>
        <a:lstStyle/>
        <a:p>
          <a:endParaRPr lang="es-ES"/>
        </a:p>
      </dgm:t>
    </dgm:pt>
    <dgm:pt modelId="{C45CD47F-F475-40C6-8A26-2679B8EC009F}">
      <dgm:prSet phldrT="[Texto]"/>
      <dgm:spPr/>
      <dgm:t>
        <a:bodyPr/>
        <a:lstStyle/>
        <a:p>
          <a:r>
            <a:rPr lang="es-ES_tradnl" b="1" dirty="0" smtClean="0"/>
            <a:t>Nosocomial NO VM 898</a:t>
          </a:r>
          <a:endParaRPr lang="es-ES" b="1" dirty="0"/>
        </a:p>
      </dgm:t>
    </dgm:pt>
    <dgm:pt modelId="{379A36CE-9EDC-4EF0-B3CD-0D28EEE598CB}" type="parTrans" cxnId="{E91922AD-73B8-4C57-AA06-DCD17939A2B5}">
      <dgm:prSet/>
      <dgm:spPr/>
      <dgm:t>
        <a:bodyPr/>
        <a:lstStyle/>
        <a:p>
          <a:endParaRPr lang="es-ES"/>
        </a:p>
      </dgm:t>
    </dgm:pt>
    <dgm:pt modelId="{D9BA3E4B-A4A1-4AB6-828E-ECCDD8584F74}" type="sibTrans" cxnId="{E91922AD-73B8-4C57-AA06-DCD17939A2B5}">
      <dgm:prSet/>
      <dgm:spPr/>
      <dgm:t>
        <a:bodyPr/>
        <a:lstStyle/>
        <a:p>
          <a:endParaRPr lang="es-ES"/>
        </a:p>
      </dgm:t>
    </dgm:pt>
    <dgm:pt modelId="{CDAB04B8-9142-475D-9451-96B4CCB355E6}">
      <dgm:prSet phldrT="[Texto]"/>
      <dgm:spPr/>
      <dgm:t>
        <a:bodyPr/>
        <a:lstStyle/>
        <a:p>
          <a:r>
            <a:rPr lang="es-ES_tradnl" b="1" dirty="0" smtClean="0"/>
            <a:t>Asociada a la VM 5869 (84,5%)</a:t>
          </a:r>
          <a:endParaRPr lang="es-ES" b="1" dirty="0"/>
        </a:p>
      </dgm:t>
    </dgm:pt>
    <dgm:pt modelId="{F75FE56E-2A05-486A-AF52-DEE85C80B10E}" type="parTrans" cxnId="{4F51E5DD-DB01-4292-9FE3-4E208D5C96AA}">
      <dgm:prSet/>
      <dgm:spPr/>
      <dgm:t>
        <a:bodyPr/>
        <a:lstStyle/>
        <a:p>
          <a:endParaRPr lang="es-ES"/>
        </a:p>
      </dgm:t>
    </dgm:pt>
    <dgm:pt modelId="{D614B44F-7BEE-40B0-A34D-63C28C9139D3}" type="sibTrans" cxnId="{4F51E5DD-DB01-4292-9FE3-4E208D5C96AA}">
      <dgm:prSet/>
      <dgm:spPr/>
      <dgm:t>
        <a:bodyPr/>
        <a:lstStyle/>
        <a:p>
          <a:endParaRPr lang="es-ES"/>
        </a:p>
      </dgm:t>
    </dgm:pt>
    <dgm:pt modelId="{E475CEA6-DEB6-43F6-8425-F305EA062C98}">
      <dgm:prSet/>
      <dgm:spPr/>
      <dgm:t>
        <a:bodyPr/>
        <a:lstStyle/>
        <a:p>
          <a:r>
            <a:rPr lang="es-ES_tradnl" b="1" dirty="0" smtClean="0"/>
            <a:t>Ventilación</a:t>
          </a:r>
          <a:r>
            <a:rPr lang="es-ES_tradnl" b="1" baseline="0" dirty="0" smtClean="0"/>
            <a:t> no invasiva 160</a:t>
          </a:r>
          <a:endParaRPr lang="es-ES" b="1" dirty="0"/>
        </a:p>
      </dgm:t>
    </dgm:pt>
    <dgm:pt modelId="{DEF292DB-1C3F-4003-94CE-48F9278958E9}" type="parTrans" cxnId="{6D929193-86E3-4855-96C3-1A2C334362BD}">
      <dgm:prSet/>
      <dgm:spPr/>
      <dgm:t>
        <a:bodyPr/>
        <a:lstStyle/>
        <a:p>
          <a:endParaRPr lang="es-ES"/>
        </a:p>
      </dgm:t>
    </dgm:pt>
    <dgm:pt modelId="{DD62313D-6988-4AD7-BC56-D5B1743B839E}" type="sibTrans" cxnId="{6D929193-86E3-4855-96C3-1A2C334362BD}">
      <dgm:prSet/>
      <dgm:spPr/>
      <dgm:t>
        <a:bodyPr/>
        <a:lstStyle/>
        <a:p>
          <a:endParaRPr lang="es-ES"/>
        </a:p>
      </dgm:t>
    </dgm:pt>
    <dgm:pt modelId="{8472D387-BB9E-46C3-B27A-FF5E676231F6}" type="pres">
      <dgm:prSet presAssocID="{0B0E3DBF-2FAE-41D1-B852-84956C2F060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57CBC5-F33F-4C91-87C9-7C3C473D9BCA}" type="pres">
      <dgm:prSet presAssocID="{0B0E3DBF-2FAE-41D1-B852-84956C2F060A}" presName="hierFlow" presStyleCnt="0"/>
      <dgm:spPr/>
    </dgm:pt>
    <dgm:pt modelId="{2362C6EB-E37A-4A2C-BE67-30093F38F853}" type="pres">
      <dgm:prSet presAssocID="{0B0E3DBF-2FAE-41D1-B852-84956C2F060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D354E5D-9A86-4364-AF50-4AC695F26B89}" type="pres">
      <dgm:prSet presAssocID="{ACBD7C16-CDE5-419D-B0B1-7AE65D55E344}" presName="Name14" presStyleCnt="0"/>
      <dgm:spPr/>
    </dgm:pt>
    <dgm:pt modelId="{089AA687-8227-4B0C-9263-DFD4C87F7C4F}" type="pres">
      <dgm:prSet presAssocID="{ACBD7C16-CDE5-419D-B0B1-7AE65D55E34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B27A02-01A4-4D2A-8631-8E61E3B9FD77}" type="pres">
      <dgm:prSet presAssocID="{ACBD7C16-CDE5-419D-B0B1-7AE65D55E344}" presName="hierChild2" presStyleCnt="0"/>
      <dgm:spPr/>
    </dgm:pt>
    <dgm:pt modelId="{F0E250B1-3C65-4056-B9A9-C0BAC9371605}" type="pres">
      <dgm:prSet presAssocID="{53510096-9733-48D6-91E6-E870BF4B128A}" presName="Name19" presStyleLbl="parChTrans1D2" presStyleIdx="0" presStyleCnt="2"/>
      <dgm:spPr/>
      <dgm:t>
        <a:bodyPr/>
        <a:lstStyle/>
        <a:p>
          <a:endParaRPr lang="es-ES"/>
        </a:p>
      </dgm:t>
    </dgm:pt>
    <dgm:pt modelId="{74A06B69-C392-4AA6-B0E9-B7918014AD2F}" type="pres">
      <dgm:prSet presAssocID="{BE3DF425-F2AE-4CFF-AEB6-7A404CCB93DC}" presName="Name21" presStyleCnt="0"/>
      <dgm:spPr/>
    </dgm:pt>
    <dgm:pt modelId="{BD464D29-6320-4463-AB79-936F4D8F5206}" type="pres">
      <dgm:prSet presAssocID="{BE3DF425-F2AE-4CFF-AEB6-7A404CCB93DC}" presName="level2Shape" presStyleLbl="node2" presStyleIdx="0" presStyleCnt="2"/>
      <dgm:spPr/>
      <dgm:t>
        <a:bodyPr/>
        <a:lstStyle/>
        <a:p>
          <a:endParaRPr lang="es-ES"/>
        </a:p>
      </dgm:t>
    </dgm:pt>
    <dgm:pt modelId="{06E90FC8-DB94-4358-96C1-7A54519A1266}" type="pres">
      <dgm:prSet presAssocID="{BE3DF425-F2AE-4CFF-AEB6-7A404CCB93DC}" presName="hierChild3" presStyleCnt="0"/>
      <dgm:spPr/>
    </dgm:pt>
    <dgm:pt modelId="{C40ADC86-9793-4972-8733-B0EF233D8077}" type="pres">
      <dgm:prSet presAssocID="{379A36CE-9EDC-4EF0-B3CD-0D28EEE598CB}" presName="Name19" presStyleLbl="parChTrans1D3" presStyleIdx="0" presStyleCnt="2"/>
      <dgm:spPr/>
      <dgm:t>
        <a:bodyPr/>
        <a:lstStyle/>
        <a:p>
          <a:endParaRPr lang="es-ES"/>
        </a:p>
      </dgm:t>
    </dgm:pt>
    <dgm:pt modelId="{65302CF8-AA90-4FD1-A7E2-C7905E579BBA}" type="pres">
      <dgm:prSet presAssocID="{C45CD47F-F475-40C6-8A26-2679B8EC009F}" presName="Name21" presStyleCnt="0"/>
      <dgm:spPr/>
    </dgm:pt>
    <dgm:pt modelId="{12F80D0C-04B3-4D56-92B6-B308CEC695D3}" type="pres">
      <dgm:prSet presAssocID="{C45CD47F-F475-40C6-8A26-2679B8EC009F}" presName="level2Shape" presStyleLbl="node3" presStyleIdx="0" presStyleCnt="2"/>
      <dgm:spPr/>
      <dgm:t>
        <a:bodyPr/>
        <a:lstStyle/>
        <a:p>
          <a:endParaRPr lang="es-ES"/>
        </a:p>
      </dgm:t>
    </dgm:pt>
    <dgm:pt modelId="{61266B35-2DC7-463B-842C-0621CD2B69D2}" type="pres">
      <dgm:prSet presAssocID="{C45CD47F-F475-40C6-8A26-2679B8EC009F}" presName="hierChild3" presStyleCnt="0"/>
      <dgm:spPr/>
    </dgm:pt>
    <dgm:pt modelId="{645ADB7F-8A28-45AB-96B8-1AAEA5F7D74E}" type="pres">
      <dgm:prSet presAssocID="{DEF292DB-1C3F-4003-94CE-48F9278958E9}" presName="Name19" presStyleLbl="parChTrans1D3" presStyleIdx="1" presStyleCnt="2"/>
      <dgm:spPr/>
      <dgm:t>
        <a:bodyPr/>
        <a:lstStyle/>
        <a:p>
          <a:endParaRPr lang="es-ES"/>
        </a:p>
      </dgm:t>
    </dgm:pt>
    <dgm:pt modelId="{F811EB81-D1E9-46A7-90CD-400BB8E8EF73}" type="pres">
      <dgm:prSet presAssocID="{E475CEA6-DEB6-43F6-8425-F305EA062C98}" presName="Name21" presStyleCnt="0"/>
      <dgm:spPr/>
    </dgm:pt>
    <dgm:pt modelId="{4E78FE44-4E27-4F7A-A24A-A2BC0FB1EE14}" type="pres">
      <dgm:prSet presAssocID="{E475CEA6-DEB6-43F6-8425-F305EA062C98}" presName="level2Shape" presStyleLbl="node3" presStyleIdx="1" presStyleCnt="2"/>
      <dgm:spPr/>
      <dgm:t>
        <a:bodyPr/>
        <a:lstStyle/>
        <a:p>
          <a:endParaRPr lang="es-ES"/>
        </a:p>
      </dgm:t>
    </dgm:pt>
    <dgm:pt modelId="{3D8C3C26-0883-4B80-9FE3-B570267E4739}" type="pres">
      <dgm:prSet presAssocID="{E475CEA6-DEB6-43F6-8425-F305EA062C98}" presName="hierChild3" presStyleCnt="0"/>
      <dgm:spPr/>
    </dgm:pt>
    <dgm:pt modelId="{F0284BC9-7032-454A-937C-E7E1EB0A49D8}" type="pres">
      <dgm:prSet presAssocID="{F75FE56E-2A05-486A-AF52-DEE85C80B10E}" presName="Name19" presStyleLbl="parChTrans1D2" presStyleIdx="1" presStyleCnt="2"/>
      <dgm:spPr/>
      <dgm:t>
        <a:bodyPr/>
        <a:lstStyle/>
        <a:p>
          <a:endParaRPr lang="es-ES"/>
        </a:p>
      </dgm:t>
    </dgm:pt>
    <dgm:pt modelId="{39E23289-200C-48B2-80C3-AF64F9F46E36}" type="pres">
      <dgm:prSet presAssocID="{CDAB04B8-9142-475D-9451-96B4CCB355E6}" presName="Name21" presStyleCnt="0"/>
      <dgm:spPr/>
    </dgm:pt>
    <dgm:pt modelId="{0B5462C3-F9F4-4EF0-85AE-04A2BCE5EB22}" type="pres">
      <dgm:prSet presAssocID="{CDAB04B8-9142-475D-9451-96B4CCB355E6}" presName="level2Shape" presStyleLbl="node2" presStyleIdx="1" presStyleCnt="2"/>
      <dgm:spPr/>
      <dgm:t>
        <a:bodyPr/>
        <a:lstStyle/>
        <a:p>
          <a:endParaRPr lang="es-ES"/>
        </a:p>
      </dgm:t>
    </dgm:pt>
    <dgm:pt modelId="{4D90F366-C8DA-4F5C-97B0-6F7B666B167E}" type="pres">
      <dgm:prSet presAssocID="{CDAB04B8-9142-475D-9451-96B4CCB355E6}" presName="hierChild3" presStyleCnt="0"/>
      <dgm:spPr/>
    </dgm:pt>
    <dgm:pt modelId="{42AE47B2-C22E-4CF6-90A1-5F857874491E}" type="pres">
      <dgm:prSet presAssocID="{0B0E3DBF-2FAE-41D1-B852-84956C2F060A}" presName="bgShapesFlow" presStyleCnt="0"/>
      <dgm:spPr/>
    </dgm:pt>
  </dgm:ptLst>
  <dgm:cxnLst>
    <dgm:cxn modelId="{214D4DC6-E38F-41F3-ACAA-00ADF4142BF7}" type="presOf" srcId="{DEF292DB-1C3F-4003-94CE-48F9278958E9}" destId="{645ADB7F-8A28-45AB-96B8-1AAEA5F7D74E}" srcOrd="0" destOrd="0" presId="urn:microsoft.com/office/officeart/2005/8/layout/hierarchy6"/>
    <dgm:cxn modelId="{30E706A3-F551-4461-ACDA-494423BC75AC}" type="presOf" srcId="{F75FE56E-2A05-486A-AF52-DEE85C80B10E}" destId="{F0284BC9-7032-454A-937C-E7E1EB0A49D8}" srcOrd="0" destOrd="0" presId="urn:microsoft.com/office/officeart/2005/8/layout/hierarchy6"/>
    <dgm:cxn modelId="{BA59DCC8-96C5-447E-B51C-A65741C931A2}" srcId="{0B0E3DBF-2FAE-41D1-B852-84956C2F060A}" destId="{ACBD7C16-CDE5-419D-B0B1-7AE65D55E344}" srcOrd="0" destOrd="0" parTransId="{12CF396D-363A-4F07-A542-0B64C91FF87A}" sibTransId="{3C6E56E2-1303-4EC9-870F-91A09C2D98E7}"/>
    <dgm:cxn modelId="{798F78DB-1508-40E7-A358-3DB9E2318331}" type="presOf" srcId="{ACBD7C16-CDE5-419D-B0B1-7AE65D55E344}" destId="{089AA687-8227-4B0C-9263-DFD4C87F7C4F}" srcOrd="0" destOrd="0" presId="urn:microsoft.com/office/officeart/2005/8/layout/hierarchy6"/>
    <dgm:cxn modelId="{B41C5939-B1CB-4F02-A078-F3664CB325A5}" type="presOf" srcId="{BE3DF425-F2AE-4CFF-AEB6-7A404CCB93DC}" destId="{BD464D29-6320-4463-AB79-936F4D8F5206}" srcOrd="0" destOrd="0" presId="urn:microsoft.com/office/officeart/2005/8/layout/hierarchy6"/>
    <dgm:cxn modelId="{4F51E5DD-DB01-4292-9FE3-4E208D5C96AA}" srcId="{ACBD7C16-CDE5-419D-B0B1-7AE65D55E344}" destId="{CDAB04B8-9142-475D-9451-96B4CCB355E6}" srcOrd="1" destOrd="0" parTransId="{F75FE56E-2A05-486A-AF52-DEE85C80B10E}" sibTransId="{D614B44F-7BEE-40B0-A34D-63C28C9139D3}"/>
    <dgm:cxn modelId="{A6FA6AAA-32CE-491A-A151-DB9E973699C0}" type="presOf" srcId="{C45CD47F-F475-40C6-8A26-2679B8EC009F}" destId="{12F80D0C-04B3-4D56-92B6-B308CEC695D3}" srcOrd="0" destOrd="0" presId="urn:microsoft.com/office/officeart/2005/8/layout/hierarchy6"/>
    <dgm:cxn modelId="{E91922AD-73B8-4C57-AA06-DCD17939A2B5}" srcId="{BE3DF425-F2AE-4CFF-AEB6-7A404CCB93DC}" destId="{C45CD47F-F475-40C6-8A26-2679B8EC009F}" srcOrd="0" destOrd="0" parTransId="{379A36CE-9EDC-4EF0-B3CD-0D28EEE598CB}" sibTransId="{D9BA3E4B-A4A1-4AB6-828E-ECCDD8584F74}"/>
    <dgm:cxn modelId="{2F4F3F76-4E0B-484C-8EC2-DFB690045957}" type="presOf" srcId="{0B0E3DBF-2FAE-41D1-B852-84956C2F060A}" destId="{8472D387-BB9E-46C3-B27A-FF5E676231F6}" srcOrd="0" destOrd="0" presId="urn:microsoft.com/office/officeart/2005/8/layout/hierarchy6"/>
    <dgm:cxn modelId="{DFEDFE23-48AF-4D35-A88B-636EA973B0DB}" type="presOf" srcId="{CDAB04B8-9142-475D-9451-96B4CCB355E6}" destId="{0B5462C3-F9F4-4EF0-85AE-04A2BCE5EB22}" srcOrd="0" destOrd="0" presId="urn:microsoft.com/office/officeart/2005/8/layout/hierarchy6"/>
    <dgm:cxn modelId="{80335067-DE8C-4F50-BA55-0C1DA0CE8852}" srcId="{ACBD7C16-CDE5-419D-B0B1-7AE65D55E344}" destId="{BE3DF425-F2AE-4CFF-AEB6-7A404CCB93DC}" srcOrd="0" destOrd="0" parTransId="{53510096-9733-48D6-91E6-E870BF4B128A}" sibTransId="{08DDFF1F-2ED0-4E9A-A6A9-E91BAC00A5D8}"/>
    <dgm:cxn modelId="{B010E4CA-72AF-42F9-9473-7AB7A24A5A43}" type="presOf" srcId="{53510096-9733-48D6-91E6-E870BF4B128A}" destId="{F0E250B1-3C65-4056-B9A9-C0BAC9371605}" srcOrd="0" destOrd="0" presId="urn:microsoft.com/office/officeart/2005/8/layout/hierarchy6"/>
    <dgm:cxn modelId="{7C4708CB-50B1-4544-BD8D-81ED732F010D}" type="presOf" srcId="{379A36CE-9EDC-4EF0-B3CD-0D28EEE598CB}" destId="{C40ADC86-9793-4972-8733-B0EF233D8077}" srcOrd="0" destOrd="0" presId="urn:microsoft.com/office/officeart/2005/8/layout/hierarchy6"/>
    <dgm:cxn modelId="{6E1D7DC0-3AA2-4CCA-AC4B-94F3C0ADBDF7}" type="presOf" srcId="{E475CEA6-DEB6-43F6-8425-F305EA062C98}" destId="{4E78FE44-4E27-4F7A-A24A-A2BC0FB1EE14}" srcOrd="0" destOrd="0" presId="urn:microsoft.com/office/officeart/2005/8/layout/hierarchy6"/>
    <dgm:cxn modelId="{6D929193-86E3-4855-96C3-1A2C334362BD}" srcId="{BE3DF425-F2AE-4CFF-AEB6-7A404CCB93DC}" destId="{E475CEA6-DEB6-43F6-8425-F305EA062C98}" srcOrd="1" destOrd="0" parTransId="{DEF292DB-1C3F-4003-94CE-48F9278958E9}" sibTransId="{DD62313D-6988-4AD7-BC56-D5B1743B839E}"/>
    <dgm:cxn modelId="{547E59D4-6BAB-4423-A5C4-D2EEEF1D4703}" type="presParOf" srcId="{8472D387-BB9E-46C3-B27A-FF5E676231F6}" destId="{3A57CBC5-F33F-4C91-87C9-7C3C473D9BCA}" srcOrd="0" destOrd="0" presId="urn:microsoft.com/office/officeart/2005/8/layout/hierarchy6"/>
    <dgm:cxn modelId="{2DDFD2B5-A304-4315-A0A6-799B58F19918}" type="presParOf" srcId="{3A57CBC5-F33F-4C91-87C9-7C3C473D9BCA}" destId="{2362C6EB-E37A-4A2C-BE67-30093F38F853}" srcOrd="0" destOrd="0" presId="urn:microsoft.com/office/officeart/2005/8/layout/hierarchy6"/>
    <dgm:cxn modelId="{23F5EB0B-DB3C-401B-A72F-ABF4677B6B9E}" type="presParOf" srcId="{2362C6EB-E37A-4A2C-BE67-30093F38F853}" destId="{CD354E5D-9A86-4364-AF50-4AC695F26B89}" srcOrd="0" destOrd="0" presId="urn:microsoft.com/office/officeart/2005/8/layout/hierarchy6"/>
    <dgm:cxn modelId="{4599DA6C-A56C-4FB3-9EFD-9B7031CAD469}" type="presParOf" srcId="{CD354E5D-9A86-4364-AF50-4AC695F26B89}" destId="{089AA687-8227-4B0C-9263-DFD4C87F7C4F}" srcOrd="0" destOrd="0" presId="urn:microsoft.com/office/officeart/2005/8/layout/hierarchy6"/>
    <dgm:cxn modelId="{95932824-03A3-491C-BC40-41F221B43672}" type="presParOf" srcId="{CD354E5D-9A86-4364-AF50-4AC695F26B89}" destId="{E7B27A02-01A4-4D2A-8631-8E61E3B9FD77}" srcOrd="1" destOrd="0" presId="urn:microsoft.com/office/officeart/2005/8/layout/hierarchy6"/>
    <dgm:cxn modelId="{B3C5CEB1-E39A-4C3F-8725-F4B452CC95DA}" type="presParOf" srcId="{E7B27A02-01A4-4D2A-8631-8E61E3B9FD77}" destId="{F0E250B1-3C65-4056-B9A9-C0BAC9371605}" srcOrd="0" destOrd="0" presId="urn:microsoft.com/office/officeart/2005/8/layout/hierarchy6"/>
    <dgm:cxn modelId="{6F53BE14-F6F1-47BE-9F41-4EF8C533ADD2}" type="presParOf" srcId="{E7B27A02-01A4-4D2A-8631-8E61E3B9FD77}" destId="{74A06B69-C392-4AA6-B0E9-B7918014AD2F}" srcOrd="1" destOrd="0" presId="urn:microsoft.com/office/officeart/2005/8/layout/hierarchy6"/>
    <dgm:cxn modelId="{4B9DF9D8-A00F-4A21-893C-4B805793E779}" type="presParOf" srcId="{74A06B69-C392-4AA6-B0E9-B7918014AD2F}" destId="{BD464D29-6320-4463-AB79-936F4D8F5206}" srcOrd="0" destOrd="0" presId="urn:microsoft.com/office/officeart/2005/8/layout/hierarchy6"/>
    <dgm:cxn modelId="{83F8D058-1037-4293-8B32-C28CF389116F}" type="presParOf" srcId="{74A06B69-C392-4AA6-B0E9-B7918014AD2F}" destId="{06E90FC8-DB94-4358-96C1-7A54519A1266}" srcOrd="1" destOrd="0" presId="urn:microsoft.com/office/officeart/2005/8/layout/hierarchy6"/>
    <dgm:cxn modelId="{13D883AB-5734-49E0-BDA9-E3F44B0978C3}" type="presParOf" srcId="{06E90FC8-DB94-4358-96C1-7A54519A1266}" destId="{C40ADC86-9793-4972-8733-B0EF233D8077}" srcOrd="0" destOrd="0" presId="urn:microsoft.com/office/officeart/2005/8/layout/hierarchy6"/>
    <dgm:cxn modelId="{C97F2331-8165-401F-A6E2-C18B2238CD5D}" type="presParOf" srcId="{06E90FC8-DB94-4358-96C1-7A54519A1266}" destId="{65302CF8-AA90-4FD1-A7E2-C7905E579BBA}" srcOrd="1" destOrd="0" presId="urn:microsoft.com/office/officeart/2005/8/layout/hierarchy6"/>
    <dgm:cxn modelId="{EF9815E6-E733-47FC-8355-A72CEA8E2EFC}" type="presParOf" srcId="{65302CF8-AA90-4FD1-A7E2-C7905E579BBA}" destId="{12F80D0C-04B3-4D56-92B6-B308CEC695D3}" srcOrd="0" destOrd="0" presId="urn:microsoft.com/office/officeart/2005/8/layout/hierarchy6"/>
    <dgm:cxn modelId="{0FBE4F68-4557-43CE-BCE1-C7EC5E85882D}" type="presParOf" srcId="{65302CF8-AA90-4FD1-A7E2-C7905E579BBA}" destId="{61266B35-2DC7-463B-842C-0621CD2B69D2}" srcOrd="1" destOrd="0" presId="urn:microsoft.com/office/officeart/2005/8/layout/hierarchy6"/>
    <dgm:cxn modelId="{DA0F4DC3-E0DA-428B-84E1-B7527680DB6E}" type="presParOf" srcId="{06E90FC8-DB94-4358-96C1-7A54519A1266}" destId="{645ADB7F-8A28-45AB-96B8-1AAEA5F7D74E}" srcOrd="2" destOrd="0" presId="urn:microsoft.com/office/officeart/2005/8/layout/hierarchy6"/>
    <dgm:cxn modelId="{1477FF8C-F0CE-48D4-8E41-9B96CED7F4EA}" type="presParOf" srcId="{06E90FC8-DB94-4358-96C1-7A54519A1266}" destId="{F811EB81-D1E9-46A7-90CD-400BB8E8EF73}" srcOrd="3" destOrd="0" presId="urn:microsoft.com/office/officeart/2005/8/layout/hierarchy6"/>
    <dgm:cxn modelId="{47B8C4F5-43DF-43B5-8DC1-29AC4220EE13}" type="presParOf" srcId="{F811EB81-D1E9-46A7-90CD-400BB8E8EF73}" destId="{4E78FE44-4E27-4F7A-A24A-A2BC0FB1EE14}" srcOrd="0" destOrd="0" presId="urn:microsoft.com/office/officeart/2005/8/layout/hierarchy6"/>
    <dgm:cxn modelId="{5951B645-5222-4C99-AA31-2177B14E6678}" type="presParOf" srcId="{F811EB81-D1E9-46A7-90CD-400BB8E8EF73}" destId="{3D8C3C26-0883-4B80-9FE3-B570267E4739}" srcOrd="1" destOrd="0" presId="urn:microsoft.com/office/officeart/2005/8/layout/hierarchy6"/>
    <dgm:cxn modelId="{658809DC-5B72-4484-9056-32A4DC90B471}" type="presParOf" srcId="{E7B27A02-01A4-4D2A-8631-8E61E3B9FD77}" destId="{F0284BC9-7032-454A-937C-E7E1EB0A49D8}" srcOrd="2" destOrd="0" presId="urn:microsoft.com/office/officeart/2005/8/layout/hierarchy6"/>
    <dgm:cxn modelId="{FA232C0F-B64E-4D07-AA57-AD06430E2394}" type="presParOf" srcId="{E7B27A02-01A4-4D2A-8631-8E61E3B9FD77}" destId="{39E23289-200C-48B2-80C3-AF64F9F46E36}" srcOrd="3" destOrd="0" presId="urn:microsoft.com/office/officeart/2005/8/layout/hierarchy6"/>
    <dgm:cxn modelId="{97DC23FE-A4F4-4C93-B0EC-58F42CE8C5E7}" type="presParOf" srcId="{39E23289-200C-48B2-80C3-AF64F9F46E36}" destId="{0B5462C3-F9F4-4EF0-85AE-04A2BCE5EB22}" srcOrd="0" destOrd="0" presId="urn:microsoft.com/office/officeart/2005/8/layout/hierarchy6"/>
    <dgm:cxn modelId="{93B7816C-547E-4DAB-86BF-CF5AC1607A1F}" type="presParOf" srcId="{39E23289-200C-48B2-80C3-AF64F9F46E36}" destId="{4D90F366-C8DA-4F5C-97B0-6F7B666B167E}" srcOrd="1" destOrd="0" presId="urn:microsoft.com/office/officeart/2005/8/layout/hierarchy6"/>
    <dgm:cxn modelId="{34F11234-696A-4B2D-B4D4-990E405D4B7E}" type="presParOf" srcId="{8472D387-BB9E-46C3-B27A-FF5E676231F6}" destId="{42AE47B2-C22E-4CF6-90A1-5F857874491E}" srcOrd="1" destOrd="0" presId="urn:microsoft.com/office/officeart/2005/8/layout/hierarchy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0E3DBF-2FAE-41D1-B852-84956C2F060A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CBD7C16-CDE5-419D-B0B1-7AE65D55E344}">
      <dgm:prSet phldrT="[Texto]"/>
      <dgm:spPr/>
      <dgm:t>
        <a:bodyPr lIns="0"/>
        <a:lstStyle/>
        <a:p>
          <a:r>
            <a:rPr lang="es-ES_tradnl" b="1" dirty="0" smtClean="0"/>
            <a:t>315</a:t>
          </a:r>
        </a:p>
        <a:p>
          <a:r>
            <a:rPr lang="es-ES_tradnl" b="1" dirty="0" smtClean="0"/>
            <a:t>Neumonías Nosocomiales</a:t>
          </a:r>
          <a:endParaRPr lang="es-ES" b="1" dirty="0"/>
        </a:p>
      </dgm:t>
    </dgm:pt>
    <dgm:pt modelId="{12CF396D-363A-4F07-A542-0B64C91FF87A}" type="parTrans" cxnId="{BA59DCC8-96C5-447E-B51C-A65741C931A2}">
      <dgm:prSet/>
      <dgm:spPr/>
      <dgm:t>
        <a:bodyPr/>
        <a:lstStyle/>
        <a:p>
          <a:endParaRPr lang="es-ES"/>
        </a:p>
      </dgm:t>
    </dgm:pt>
    <dgm:pt modelId="{3C6E56E2-1303-4EC9-870F-91A09C2D98E7}" type="sibTrans" cxnId="{BA59DCC8-96C5-447E-B51C-A65741C931A2}">
      <dgm:prSet/>
      <dgm:spPr/>
      <dgm:t>
        <a:bodyPr/>
        <a:lstStyle/>
        <a:p>
          <a:endParaRPr lang="es-ES"/>
        </a:p>
      </dgm:t>
    </dgm:pt>
    <dgm:pt modelId="{BE3DF425-F2AE-4CFF-AEB6-7A404CCB93DC}">
      <dgm:prSet phldrT="[Texto]"/>
      <dgm:spPr/>
      <dgm:t>
        <a:bodyPr/>
        <a:lstStyle/>
        <a:p>
          <a:r>
            <a:rPr lang="es-ES_tradnl" b="1" dirty="0" smtClean="0"/>
            <a:t>NO intubados 151 (48%)</a:t>
          </a:r>
          <a:endParaRPr lang="es-ES" b="1" dirty="0"/>
        </a:p>
      </dgm:t>
    </dgm:pt>
    <dgm:pt modelId="{53510096-9733-48D6-91E6-E870BF4B128A}" type="parTrans" cxnId="{80335067-DE8C-4F50-BA55-0C1DA0CE8852}">
      <dgm:prSet/>
      <dgm:spPr/>
      <dgm:t>
        <a:bodyPr/>
        <a:lstStyle/>
        <a:p>
          <a:endParaRPr lang="es-ES"/>
        </a:p>
      </dgm:t>
    </dgm:pt>
    <dgm:pt modelId="{08DDFF1F-2ED0-4E9A-A6A9-E91BAC00A5D8}" type="sibTrans" cxnId="{80335067-DE8C-4F50-BA55-0C1DA0CE8852}">
      <dgm:prSet/>
      <dgm:spPr/>
      <dgm:t>
        <a:bodyPr/>
        <a:lstStyle/>
        <a:p>
          <a:endParaRPr lang="es-ES"/>
        </a:p>
      </dgm:t>
    </dgm:pt>
    <dgm:pt modelId="{C45CD47F-F475-40C6-8A26-2679B8EC009F}">
      <dgm:prSet phldrT="[Texto]"/>
      <dgm:spPr/>
      <dgm:t>
        <a:bodyPr/>
        <a:lstStyle/>
        <a:p>
          <a:r>
            <a:rPr lang="es-ES_tradnl" b="1" dirty="0" smtClean="0"/>
            <a:t>79 (51%) Intubación y VM ulterior</a:t>
          </a:r>
          <a:endParaRPr lang="es-ES" b="1" dirty="0"/>
        </a:p>
      </dgm:t>
    </dgm:pt>
    <dgm:pt modelId="{379A36CE-9EDC-4EF0-B3CD-0D28EEE598CB}" type="parTrans" cxnId="{E91922AD-73B8-4C57-AA06-DCD17939A2B5}">
      <dgm:prSet/>
      <dgm:spPr/>
      <dgm:t>
        <a:bodyPr/>
        <a:lstStyle/>
        <a:p>
          <a:endParaRPr lang="es-ES"/>
        </a:p>
      </dgm:t>
    </dgm:pt>
    <dgm:pt modelId="{D9BA3E4B-A4A1-4AB6-828E-ECCDD8584F74}" type="sibTrans" cxnId="{E91922AD-73B8-4C57-AA06-DCD17939A2B5}">
      <dgm:prSet/>
      <dgm:spPr/>
      <dgm:t>
        <a:bodyPr/>
        <a:lstStyle/>
        <a:p>
          <a:endParaRPr lang="es-ES"/>
        </a:p>
      </dgm:t>
    </dgm:pt>
    <dgm:pt modelId="{CDAB04B8-9142-475D-9451-96B4CCB355E6}">
      <dgm:prSet phldrT="[Texto]"/>
      <dgm:spPr/>
      <dgm:t>
        <a:bodyPr/>
        <a:lstStyle/>
        <a:p>
          <a:r>
            <a:rPr lang="es-ES_tradnl" b="1" dirty="0" smtClean="0"/>
            <a:t>Asociada a la VM </a:t>
          </a:r>
          <a:r>
            <a:rPr lang="es-ES_tradnl" b="1" smtClean="0"/>
            <a:t>161 (84,5%)</a:t>
          </a:r>
          <a:endParaRPr lang="es-ES" b="1" dirty="0"/>
        </a:p>
      </dgm:t>
    </dgm:pt>
    <dgm:pt modelId="{F75FE56E-2A05-486A-AF52-DEE85C80B10E}" type="parTrans" cxnId="{4F51E5DD-DB01-4292-9FE3-4E208D5C96AA}">
      <dgm:prSet/>
      <dgm:spPr/>
      <dgm:t>
        <a:bodyPr/>
        <a:lstStyle/>
        <a:p>
          <a:endParaRPr lang="es-ES"/>
        </a:p>
      </dgm:t>
    </dgm:pt>
    <dgm:pt modelId="{D614B44F-7BEE-40B0-A34D-63C28C9139D3}" type="sibTrans" cxnId="{4F51E5DD-DB01-4292-9FE3-4E208D5C96AA}">
      <dgm:prSet/>
      <dgm:spPr/>
      <dgm:t>
        <a:bodyPr/>
        <a:lstStyle/>
        <a:p>
          <a:endParaRPr lang="es-ES"/>
        </a:p>
      </dgm:t>
    </dgm:pt>
    <dgm:pt modelId="{E475CEA6-DEB6-43F6-8425-F305EA062C98}">
      <dgm:prSet/>
      <dgm:spPr/>
      <dgm:t>
        <a:bodyPr/>
        <a:lstStyle/>
        <a:p>
          <a:r>
            <a:rPr lang="es-ES_tradnl" b="1" dirty="0" smtClean="0"/>
            <a:t>72 (49%)</a:t>
          </a:r>
        </a:p>
        <a:p>
          <a:r>
            <a:rPr lang="es-ES_tradnl" b="1" dirty="0" smtClean="0"/>
            <a:t>NO VM inv</a:t>
          </a:r>
          <a:r>
            <a:rPr lang="es-ES_tradnl" b="1" baseline="0" dirty="0" smtClean="0"/>
            <a:t>asiva </a:t>
          </a:r>
          <a:endParaRPr lang="es-ES" b="1" dirty="0"/>
        </a:p>
      </dgm:t>
    </dgm:pt>
    <dgm:pt modelId="{DEF292DB-1C3F-4003-94CE-48F9278958E9}" type="parTrans" cxnId="{6D929193-86E3-4855-96C3-1A2C334362BD}">
      <dgm:prSet/>
      <dgm:spPr/>
      <dgm:t>
        <a:bodyPr/>
        <a:lstStyle/>
        <a:p>
          <a:endParaRPr lang="es-ES"/>
        </a:p>
      </dgm:t>
    </dgm:pt>
    <dgm:pt modelId="{DD62313D-6988-4AD7-BC56-D5B1743B839E}" type="sibTrans" cxnId="{6D929193-86E3-4855-96C3-1A2C334362BD}">
      <dgm:prSet/>
      <dgm:spPr/>
      <dgm:t>
        <a:bodyPr/>
        <a:lstStyle/>
        <a:p>
          <a:endParaRPr lang="es-ES"/>
        </a:p>
      </dgm:t>
    </dgm:pt>
    <dgm:pt modelId="{8472D387-BB9E-46C3-B27A-FF5E676231F6}" type="pres">
      <dgm:prSet presAssocID="{0B0E3DBF-2FAE-41D1-B852-84956C2F060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57CBC5-F33F-4C91-87C9-7C3C473D9BCA}" type="pres">
      <dgm:prSet presAssocID="{0B0E3DBF-2FAE-41D1-B852-84956C2F060A}" presName="hierFlow" presStyleCnt="0"/>
      <dgm:spPr/>
    </dgm:pt>
    <dgm:pt modelId="{2362C6EB-E37A-4A2C-BE67-30093F38F853}" type="pres">
      <dgm:prSet presAssocID="{0B0E3DBF-2FAE-41D1-B852-84956C2F060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D354E5D-9A86-4364-AF50-4AC695F26B89}" type="pres">
      <dgm:prSet presAssocID="{ACBD7C16-CDE5-419D-B0B1-7AE65D55E344}" presName="Name14" presStyleCnt="0"/>
      <dgm:spPr/>
    </dgm:pt>
    <dgm:pt modelId="{089AA687-8227-4B0C-9263-DFD4C87F7C4F}" type="pres">
      <dgm:prSet presAssocID="{ACBD7C16-CDE5-419D-B0B1-7AE65D55E34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B27A02-01A4-4D2A-8631-8E61E3B9FD77}" type="pres">
      <dgm:prSet presAssocID="{ACBD7C16-CDE5-419D-B0B1-7AE65D55E344}" presName="hierChild2" presStyleCnt="0"/>
      <dgm:spPr/>
    </dgm:pt>
    <dgm:pt modelId="{F0E250B1-3C65-4056-B9A9-C0BAC9371605}" type="pres">
      <dgm:prSet presAssocID="{53510096-9733-48D6-91E6-E870BF4B128A}" presName="Name19" presStyleLbl="parChTrans1D2" presStyleIdx="0" presStyleCnt="2"/>
      <dgm:spPr/>
      <dgm:t>
        <a:bodyPr/>
        <a:lstStyle/>
        <a:p>
          <a:endParaRPr lang="es-ES"/>
        </a:p>
      </dgm:t>
    </dgm:pt>
    <dgm:pt modelId="{74A06B69-C392-4AA6-B0E9-B7918014AD2F}" type="pres">
      <dgm:prSet presAssocID="{BE3DF425-F2AE-4CFF-AEB6-7A404CCB93DC}" presName="Name21" presStyleCnt="0"/>
      <dgm:spPr/>
    </dgm:pt>
    <dgm:pt modelId="{BD464D29-6320-4463-AB79-936F4D8F5206}" type="pres">
      <dgm:prSet presAssocID="{BE3DF425-F2AE-4CFF-AEB6-7A404CCB93DC}" presName="level2Shape" presStyleLbl="node2" presStyleIdx="0" presStyleCnt="2"/>
      <dgm:spPr/>
      <dgm:t>
        <a:bodyPr/>
        <a:lstStyle/>
        <a:p>
          <a:endParaRPr lang="es-ES"/>
        </a:p>
      </dgm:t>
    </dgm:pt>
    <dgm:pt modelId="{06E90FC8-DB94-4358-96C1-7A54519A1266}" type="pres">
      <dgm:prSet presAssocID="{BE3DF425-F2AE-4CFF-AEB6-7A404CCB93DC}" presName="hierChild3" presStyleCnt="0"/>
      <dgm:spPr/>
    </dgm:pt>
    <dgm:pt modelId="{C40ADC86-9793-4972-8733-B0EF233D8077}" type="pres">
      <dgm:prSet presAssocID="{379A36CE-9EDC-4EF0-B3CD-0D28EEE598CB}" presName="Name19" presStyleLbl="parChTrans1D3" presStyleIdx="0" presStyleCnt="2"/>
      <dgm:spPr/>
      <dgm:t>
        <a:bodyPr/>
        <a:lstStyle/>
        <a:p>
          <a:endParaRPr lang="es-ES"/>
        </a:p>
      </dgm:t>
    </dgm:pt>
    <dgm:pt modelId="{65302CF8-AA90-4FD1-A7E2-C7905E579BBA}" type="pres">
      <dgm:prSet presAssocID="{C45CD47F-F475-40C6-8A26-2679B8EC009F}" presName="Name21" presStyleCnt="0"/>
      <dgm:spPr/>
    </dgm:pt>
    <dgm:pt modelId="{12F80D0C-04B3-4D56-92B6-B308CEC695D3}" type="pres">
      <dgm:prSet presAssocID="{C45CD47F-F475-40C6-8A26-2679B8EC009F}" presName="level2Shape" presStyleLbl="node3" presStyleIdx="0" presStyleCnt="2"/>
      <dgm:spPr/>
      <dgm:t>
        <a:bodyPr/>
        <a:lstStyle/>
        <a:p>
          <a:endParaRPr lang="es-ES"/>
        </a:p>
      </dgm:t>
    </dgm:pt>
    <dgm:pt modelId="{61266B35-2DC7-463B-842C-0621CD2B69D2}" type="pres">
      <dgm:prSet presAssocID="{C45CD47F-F475-40C6-8A26-2679B8EC009F}" presName="hierChild3" presStyleCnt="0"/>
      <dgm:spPr/>
    </dgm:pt>
    <dgm:pt modelId="{645ADB7F-8A28-45AB-96B8-1AAEA5F7D74E}" type="pres">
      <dgm:prSet presAssocID="{DEF292DB-1C3F-4003-94CE-48F9278958E9}" presName="Name19" presStyleLbl="parChTrans1D3" presStyleIdx="1" presStyleCnt="2"/>
      <dgm:spPr/>
      <dgm:t>
        <a:bodyPr/>
        <a:lstStyle/>
        <a:p>
          <a:endParaRPr lang="es-ES"/>
        </a:p>
      </dgm:t>
    </dgm:pt>
    <dgm:pt modelId="{F811EB81-D1E9-46A7-90CD-400BB8E8EF73}" type="pres">
      <dgm:prSet presAssocID="{E475CEA6-DEB6-43F6-8425-F305EA062C98}" presName="Name21" presStyleCnt="0"/>
      <dgm:spPr/>
    </dgm:pt>
    <dgm:pt modelId="{4E78FE44-4E27-4F7A-A24A-A2BC0FB1EE14}" type="pres">
      <dgm:prSet presAssocID="{E475CEA6-DEB6-43F6-8425-F305EA062C98}" presName="level2Shape" presStyleLbl="node3" presStyleIdx="1" presStyleCnt="2"/>
      <dgm:spPr/>
      <dgm:t>
        <a:bodyPr/>
        <a:lstStyle/>
        <a:p>
          <a:endParaRPr lang="es-ES"/>
        </a:p>
      </dgm:t>
    </dgm:pt>
    <dgm:pt modelId="{3D8C3C26-0883-4B80-9FE3-B570267E4739}" type="pres">
      <dgm:prSet presAssocID="{E475CEA6-DEB6-43F6-8425-F305EA062C98}" presName="hierChild3" presStyleCnt="0"/>
      <dgm:spPr/>
    </dgm:pt>
    <dgm:pt modelId="{F0284BC9-7032-454A-937C-E7E1EB0A49D8}" type="pres">
      <dgm:prSet presAssocID="{F75FE56E-2A05-486A-AF52-DEE85C80B10E}" presName="Name19" presStyleLbl="parChTrans1D2" presStyleIdx="1" presStyleCnt="2"/>
      <dgm:spPr/>
      <dgm:t>
        <a:bodyPr/>
        <a:lstStyle/>
        <a:p>
          <a:endParaRPr lang="es-ES"/>
        </a:p>
      </dgm:t>
    </dgm:pt>
    <dgm:pt modelId="{39E23289-200C-48B2-80C3-AF64F9F46E36}" type="pres">
      <dgm:prSet presAssocID="{CDAB04B8-9142-475D-9451-96B4CCB355E6}" presName="Name21" presStyleCnt="0"/>
      <dgm:spPr/>
    </dgm:pt>
    <dgm:pt modelId="{0B5462C3-F9F4-4EF0-85AE-04A2BCE5EB22}" type="pres">
      <dgm:prSet presAssocID="{CDAB04B8-9142-475D-9451-96B4CCB355E6}" presName="level2Shape" presStyleLbl="node2" presStyleIdx="1" presStyleCnt="2"/>
      <dgm:spPr/>
      <dgm:t>
        <a:bodyPr/>
        <a:lstStyle/>
        <a:p>
          <a:endParaRPr lang="es-ES"/>
        </a:p>
      </dgm:t>
    </dgm:pt>
    <dgm:pt modelId="{4D90F366-C8DA-4F5C-97B0-6F7B666B167E}" type="pres">
      <dgm:prSet presAssocID="{CDAB04B8-9142-475D-9451-96B4CCB355E6}" presName="hierChild3" presStyleCnt="0"/>
      <dgm:spPr/>
    </dgm:pt>
    <dgm:pt modelId="{42AE47B2-C22E-4CF6-90A1-5F857874491E}" type="pres">
      <dgm:prSet presAssocID="{0B0E3DBF-2FAE-41D1-B852-84956C2F060A}" presName="bgShapesFlow" presStyleCnt="0"/>
      <dgm:spPr/>
    </dgm:pt>
  </dgm:ptLst>
  <dgm:cxnLst>
    <dgm:cxn modelId="{6D929193-86E3-4855-96C3-1A2C334362BD}" srcId="{BE3DF425-F2AE-4CFF-AEB6-7A404CCB93DC}" destId="{E475CEA6-DEB6-43F6-8425-F305EA062C98}" srcOrd="1" destOrd="0" parTransId="{DEF292DB-1C3F-4003-94CE-48F9278958E9}" sibTransId="{DD62313D-6988-4AD7-BC56-D5B1743B839E}"/>
    <dgm:cxn modelId="{BA59DCC8-96C5-447E-B51C-A65741C931A2}" srcId="{0B0E3DBF-2FAE-41D1-B852-84956C2F060A}" destId="{ACBD7C16-CDE5-419D-B0B1-7AE65D55E344}" srcOrd="0" destOrd="0" parTransId="{12CF396D-363A-4F07-A542-0B64C91FF87A}" sibTransId="{3C6E56E2-1303-4EC9-870F-91A09C2D98E7}"/>
    <dgm:cxn modelId="{DDEA0400-29CA-4712-9CE6-96F9C98C2408}" type="presOf" srcId="{F75FE56E-2A05-486A-AF52-DEE85C80B10E}" destId="{F0284BC9-7032-454A-937C-E7E1EB0A49D8}" srcOrd="0" destOrd="0" presId="urn:microsoft.com/office/officeart/2005/8/layout/hierarchy6"/>
    <dgm:cxn modelId="{81AD1A1F-B851-4680-9CA9-EE07D7A5F297}" type="presOf" srcId="{ACBD7C16-CDE5-419D-B0B1-7AE65D55E344}" destId="{089AA687-8227-4B0C-9263-DFD4C87F7C4F}" srcOrd="0" destOrd="0" presId="urn:microsoft.com/office/officeart/2005/8/layout/hierarchy6"/>
    <dgm:cxn modelId="{A7FD5CAF-C577-4C4B-91F6-371A6AA55ABC}" type="presOf" srcId="{0B0E3DBF-2FAE-41D1-B852-84956C2F060A}" destId="{8472D387-BB9E-46C3-B27A-FF5E676231F6}" srcOrd="0" destOrd="0" presId="urn:microsoft.com/office/officeart/2005/8/layout/hierarchy6"/>
    <dgm:cxn modelId="{D6B5686A-BCE8-42AC-B5F4-F94C4C7E863A}" type="presOf" srcId="{379A36CE-9EDC-4EF0-B3CD-0D28EEE598CB}" destId="{C40ADC86-9793-4972-8733-B0EF233D8077}" srcOrd="0" destOrd="0" presId="urn:microsoft.com/office/officeart/2005/8/layout/hierarchy6"/>
    <dgm:cxn modelId="{4F51E5DD-DB01-4292-9FE3-4E208D5C96AA}" srcId="{ACBD7C16-CDE5-419D-B0B1-7AE65D55E344}" destId="{CDAB04B8-9142-475D-9451-96B4CCB355E6}" srcOrd="1" destOrd="0" parTransId="{F75FE56E-2A05-486A-AF52-DEE85C80B10E}" sibTransId="{D614B44F-7BEE-40B0-A34D-63C28C9139D3}"/>
    <dgm:cxn modelId="{3212CB40-443B-47FD-BFE2-B1409E822DC0}" type="presOf" srcId="{CDAB04B8-9142-475D-9451-96B4CCB355E6}" destId="{0B5462C3-F9F4-4EF0-85AE-04A2BCE5EB22}" srcOrd="0" destOrd="0" presId="urn:microsoft.com/office/officeart/2005/8/layout/hierarchy6"/>
    <dgm:cxn modelId="{70B022D3-8BCC-4171-A68A-8C09BDBD1ABA}" type="presOf" srcId="{BE3DF425-F2AE-4CFF-AEB6-7A404CCB93DC}" destId="{BD464D29-6320-4463-AB79-936F4D8F5206}" srcOrd="0" destOrd="0" presId="urn:microsoft.com/office/officeart/2005/8/layout/hierarchy6"/>
    <dgm:cxn modelId="{80335067-DE8C-4F50-BA55-0C1DA0CE8852}" srcId="{ACBD7C16-CDE5-419D-B0B1-7AE65D55E344}" destId="{BE3DF425-F2AE-4CFF-AEB6-7A404CCB93DC}" srcOrd="0" destOrd="0" parTransId="{53510096-9733-48D6-91E6-E870BF4B128A}" sibTransId="{08DDFF1F-2ED0-4E9A-A6A9-E91BAC00A5D8}"/>
    <dgm:cxn modelId="{9CEE6849-6F69-45B9-A32A-8B458E899F9F}" type="presOf" srcId="{C45CD47F-F475-40C6-8A26-2679B8EC009F}" destId="{12F80D0C-04B3-4D56-92B6-B308CEC695D3}" srcOrd="0" destOrd="0" presId="urn:microsoft.com/office/officeart/2005/8/layout/hierarchy6"/>
    <dgm:cxn modelId="{2E6BC297-78FC-483F-B1D8-6C42506A0774}" type="presOf" srcId="{E475CEA6-DEB6-43F6-8425-F305EA062C98}" destId="{4E78FE44-4E27-4F7A-A24A-A2BC0FB1EE14}" srcOrd="0" destOrd="0" presId="urn:microsoft.com/office/officeart/2005/8/layout/hierarchy6"/>
    <dgm:cxn modelId="{E91922AD-73B8-4C57-AA06-DCD17939A2B5}" srcId="{BE3DF425-F2AE-4CFF-AEB6-7A404CCB93DC}" destId="{C45CD47F-F475-40C6-8A26-2679B8EC009F}" srcOrd="0" destOrd="0" parTransId="{379A36CE-9EDC-4EF0-B3CD-0D28EEE598CB}" sibTransId="{D9BA3E4B-A4A1-4AB6-828E-ECCDD8584F74}"/>
    <dgm:cxn modelId="{04CF0D5F-6B08-4C33-82C0-A1A5D9E35C36}" type="presOf" srcId="{DEF292DB-1C3F-4003-94CE-48F9278958E9}" destId="{645ADB7F-8A28-45AB-96B8-1AAEA5F7D74E}" srcOrd="0" destOrd="0" presId="urn:microsoft.com/office/officeart/2005/8/layout/hierarchy6"/>
    <dgm:cxn modelId="{A084CCC1-493A-4E76-92FF-12792E441636}" type="presOf" srcId="{53510096-9733-48D6-91E6-E870BF4B128A}" destId="{F0E250B1-3C65-4056-B9A9-C0BAC9371605}" srcOrd="0" destOrd="0" presId="urn:microsoft.com/office/officeart/2005/8/layout/hierarchy6"/>
    <dgm:cxn modelId="{EC6C5878-718F-4F2C-8ED5-77522E455877}" type="presParOf" srcId="{8472D387-BB9E-46C3-B27A-FF5E676231F6}" destId="{3A57CBC5-F33F-4C91-87C9-7C3C473D9BCA}" srcOrd="0" destOrd="0" presId="urn:microsoft.com/office/officeart/2005/8/layout/hierarchy6"/>
    <dgm:cxn modelId="{E2FFCDE0-253A-4B03-A96A-EAD6E7BFC32B}" type="presParOf" srcId="{3A57CBC5-F33F-4C91-87C9-7C3C473D9BCA}" destId="{2362C6EB-E37A-4A2C-BE67-30093F38F853}" srcOrd="0" destOrd="0" presId="urn:microsoft.com/office/officeart/2005/8/layout/hierarchy6"/>
    <dgm:cxn modelId="{EC67325B-BC5F-4B31-A99E-85E087A8B95C}" type="presParOf" srcId="{2362C6EB-E37A-4A2C-BE67-30093F38F853}" destId="{CD354E5D-9A86-4364-AF50-4AC695F26B89}" srcOrd="0" destOrd="0" presId="urn:microsoft.com/office/officeart/2005/8/layout/hierarchy6"/>
    <dgm:cxn modelId="{C9D33B56-8688-431F-921A-301CD8841355}" type="presParOf" srcId="{CD354E5D-9A86-4364-AF50-4AC695F26B89}" destId="{089AA687-8227-4B0C-9263-DFD4C87F7C4F}" srcOrd="0" destOrd="0" presId="urn:microsoft.com/office/officeart/2005/8/layout/hierarchy6"/>
    <dgm:cxn modelId="{5410EC2F-4446-44EC-B99B-D27773B95FFC}" type="presParOf" srcId="{CD354E5D-9A86-4364-AF50-4AC695F26B89}" destId="{E7B27A02-01A4-4D2A-8631-8E61E3B9FD77}" srcOrd="1" destOrd="0" presId="urn:microsoft.com/office/officeart/2005/8/layout/hierarchy6"/>
    <dgm:cxn modelId="{3C63A5DC-A6EE-4B7E-9489-3C8FF561BFFD}" type="presParOf" srcId="{E7B27A02-01A4-4D2A-8631-8E61E3B9FD77}" destId="{F0E250B1-3C65-4056-B9A9-C0BAC9371605}" srcOrd="0" destOrd="0" presId="urn:microsoft.com/office/officeart/2005/8/layout/hierarchy6"/>
    <dgm:cxn modelId="{71E1842D-C0EC-4AC4-BB4A-055DB66E60D1}" type="presParOf" srcId="{E7B27A02-01A4-4D2A-8631-8E61E3B9FD77}" destId="{74A06B69-C392-4AA6-B0E9-B7918014AD2F}" srcOrd="1" destOrd="0" presId="urn:microsoft.com/office/officeart/2005/8/layout/hierarchy6"/>
    <dgm:cxn modelId="{0FEB46D2-B6FF-4886-9DE4-4FEA9F98B541}" type="presParOf" srcId="{74A06B69-C392-4AA6-B0E9-B7918014AD2F}" destId="{BD464D29-6320-4463-AB79-936F4D8F5206}" srcOrd="0" destOrd="0" presId="urn:microsoft.com/office/officeart/2005/8/layout/hierarchy6"/>
    <dgm:cxn modelId="{C6ADB887-D45C-4874-AFE3-0C6FA6AD9598}" type="presParOf" srcId="{74A06B69-C392-4AA6-B0E9-B7918014AD2F}" destId="{06E90FC8-DB94-4358-96C1-7A54519A1266}" srcOrd="1" destOrd="0" presId="urn:microsoft.com/office/officeart/2005/8/layout/hierarchy6"/>
    <dgm:cxn modelId="{D1B0A987-F123-43C2-A7D4-50D84EC6B1F1}" type="presParOf" srcId="{06E90FC8-DB94-4358-96C1-7A54519A1266}" destId="{C40ADC86-9793-4972-8733-B0EF233D8077}" srcOrd="0" destOrd="0" presId="urn:microsoft.com/office/officeart/2005/8/layout/hierarchy6"/>
    <dgm:cxn modelId="{BE6282D0-9165-4823-AEDC-8F3058ED785F}" type="presParOf" srcId="{06E90FC8-DB94-4358-96C1-7A54519A1266}" destId="{65302CF8-AA90-4FD1-A7E2-C7905E579BBA}" srcOrd="1" destOrd="0" presId="urn:microsoft.com/office/officeart/2005/8/layout/hierarchy6"/>
    <dgm:cxn modelId="{9FDE6FFE-2C01-4FF0-A28D-250708B562A8}" type="presParOf" srcId="{65302CF8-AA90-4FD1-A7E2-C7905E579BBA}" destId="{12F80D0C-04B3-4D56-92B6-B308CEC695D3}" srcOrd="0" destOrd="0" presId="urn:microsoft.com/office/officeart/2005/8/layout/hierarchy6"/>
    <dgm:cxn modelId="{57593226-7A94-4F46-9330-9B483C458062}" type="presParOf" srcId="{65302CF8-AA90-4FD1-A7E2-C7905E579BBA}" destId="{61266B35-2DC7-463B-842C-0621CD2B69D2}" srcOrd="1" destOrd="0" presId="urn:microsoft.com/office/officeart/2005/8/layout/hierarchy6"/>
    <dgm:cxn modelId="{D940938F-8D4F-49D7-9C84-ED03239CFC4A}" type="presParOf" srcId="{06E90FC8-DB94-4358-96C1-7A54519A1266}" destId="{645ADB7F-8A28-45AB-96B8-1AAEA5F7D74E}" srcOrd="2" destOrd="0" presId="urn:microsoft.com/office/officeart/2005/8/layout/hierarchy6"/>
    <dgm:cxn modelId="{822ED73F-FDA8-4A94-897B-7567B107BC24}" type="presParOf" srcId="{06E90FC8-DB94-4358-96C1-7A54519A1266}" destId="{F811EB81-D1E9-46A7-90CD-400BB8E8EF73}" srcOrd="3" destOrd="0" presId="urn:microsoft.com/office/officeart/2005/8/layout/hierarchy6"/>
    <dgm:cxn modelId="{657921FF-24E8-495E-B196-22FD36617DCB}" type="presParOf" srcId="{F811EB81-D1E9-46A7-90CD-400BB8E8EF73}" destId="{4E78FE44-4E27-4F7A-A24A-A2BC0FB1EE14}" srcOrd="0" destOrd="0" presId="urn:microsoft.com/office/officeart/2005/8/layout/hierarchy6"/>
    <dgm:cxn modelId="{4DDE0B00-7CDA-4C41-B74E-D554542D6DF0}" type="presParOf" srcId="{F811EB81-D1E9-46A7-90CD-400BB8E8EF73}" destId="{3D8C3C26-0883-4B80-9FE3-B570267E4739}" srcOrd="1" destOrd="0" presId="urn:microsoft.com/office/officeart/2005/8/layout/hierarchy6"/>
    <dgm:cxn modelId="{2012ABBB-4F76-4179-890D-6D5BB3D53FF3}" type="presParOf" srcId="{E7B27A02-01A4-4D2A-8631-8E61E3B9FD77}" destId="{F0284BC9-7032-454A-937C-E7E1EB0A49D8}" srcOrd="2" destOrd="0" presId="urn:microsoft.com/office/officeart/2005/8/layout/hierarchy6"/>
    <dgm:cxn modelId="{62412BD4-7E55-418B-B03C-E18FF1719989}" type="presParOf" srcId="{E7B27A02-01A4-4D2A-8631-8E61E3B9FD77}" destId="{39E23289-200C-48B2-80C3-AF64F9F46E36}" srcOrd="3" destOrd="0" presId="urn:microsoft.com/office/officeart/2005/8/layout/hierarchy6"/>
    <dgm:cxn modelId="{CE36A8A3-8516-435F-8D74-34FDECE8EBF2}" type="presParOf" srcId="{39E23289-200C-48B2-80C3-AF64F9F46E36}" destId="{0B5462C3-F9F4-4EF0-85AE-04A2BCE5EB22}" srcOrd="0" destOrd="0" presId="urn:microsoft.com/office/officeart/2005/8/layout/hierarchy6"/>
    <dgm:cxn modelId="{79710DA0-310E-40BC-9BD0-50543DFE943A}" type="presParOf" srcId="{39E23289-200C-48B2-80C3-AF64F9F46E36}" destId="{4D90F366-C8DA-4F5C-97B0-6F7B666B167E}" srcOrd="1" destOrd="0" presId="urn:microsoft.com/office/officeart/2005/8/layout/hierarchy6"/>
    <dgm:cxn modelId="{736E3DBF-820C-431C-8832-69E9FDCA775E}" type="presParOf" srcId="{8472D387-BB9E-46C3-B27A-FF5E676231F6}" destId="{42AE47B2-C22E-4CF6-90A1-5F857874491E}" srcOrd="1" destOrd="0" presId="urn:microsoft.com/office/officeart/2005/8/layout/hierarchy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0865E-5FA7-426F-98FB-2B1275352DE9}">
      <dsp:nvSpPr>
        <dsp:cNvPr id="0" name=""/>
        <dsp:cNvSpPr/>
      </dsp:nvSpPr>
      <dsp:spPr>
        <a:xfrm>
          <a:off x="3463299" y="100"/>
          <a:ext cx="1246234" cy="830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/>
            <a:t>2587 Pacientes ventilados en UCI</a:t>
          </a:r>
          <a:endParaRPr lang="es-ES" sz="1200" b="1" kern="1200" dirty="0"/>
        </a:p>
      </dsp:txBody>
      <dsp:txXfrm>
        <a:off x="3487633" y="24434"/>
        <a:ext cx="1197566" cy="782154"/>
      </dsp:txXfrm>
    </dsp:sp>
    <dsp:sp modelId="{2B946E0C-1F37-48B8-B57C-A8CE9E654346}">
      <dsp:nvSpPr>
        <dsp:cNvPr id="0" name=""/>
        <dsp:cNvSpPr/>
      </dsp:nvSpPr>
      <dsp:spPr>
        <a:xfrm>
          <a:off x="4040696" y="830923"/>
          <a:ext cx="91440" cy="332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C0CBD-2EF5-484E-954D-8B616A39F048}">
      <dsp:nvSpPr>
        <dsp:cNvPr id="0" name=""/>
        <dsp:cNvSpPr/>
      </dsp:nvSpPr>
      <dsp:spPr>
        <a:xfrm>
          <a:off x="3463299" y="1163252"/>
          <a:ext cx="1246234" cy="830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/>
            <a:t>1089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/>
            <a:t>Neumonía</a:t>
          </a:r>
          <a:endParaRPr lang="es-ES" sz="1200" b="1" kern="1200" dirty="0"/>
        </a:p>
      </dsp:txBody>
      <dsp:txXfrm>
        <a:off x="3487633" y="1187586"/>
        <a:ext cx="1197566" cy="782154"/>
      </dsp:txXfrm>
    </dsp:sp>
    <dsp:sp modelId="{F0E250B1-3C65-4056-B9A9-C0BAC9371605}">
      <dsp:nvSpPr>
        <dsp:cNvPr id="0" name=""/>
        <dsp:cNvSpPr/>
      </dsp:nvSpPr>
      <dsp:spPr>
        <a:xfrm>
          <a:off x="3276363" y="1994075"/>
          <a:ext cx="810052" cy="332329"/>
        </a:xfrm>
        <a:custGeom>
          <a:avLst/>
          <a:gdLst/>
          <a:ahLst/>
          <a:cxnLst/>
          <a:rect l="0" t="0" r="0" b="0"/>
          <a:pathLst>
            <a:path>
              <a:moveTo>
                <a:pt x="810052" y="0"/>
              </a:moveTo>
              <a:lnTo>
                <a:pt x="810052" y="166164"/>
              </a:lnTo>
              <a:lnTo>
                <a:pt x="0" y="166164"/>
              </a:lnTo>
              <a:lnTo>
                <a:pt x="0" y="332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64D29-6320-4463-AB79-936F4D8F5206}">
      <dsp:nvSpPr>
        <dsp:cNvPr id="0" name=""/>
        <dsp:cNvSpPr/>
      </dsp:nvSpPr>
      <dsp:spPr>
        <a:xfrm>
          <a:off x="2653246" y="2326404"/>
          <a:ext cx="1246234" cy="830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err="1" smtClean="0"/>
            <a:t>Neumonia</a:t>
          </a:r>
          <a:r>
            <a:rPr lang="es-ES_tradnl" sz="1200" b="1" kern="1200" dirty="0" smtClean="0"/>
            <a:t> nosocomial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/>
            <a:t>827 (76%)</a:t>
          </a:r>
          <a:endParaRPr lang="es-ES" sz="1200" b="1" kern="1200" dirty="0"/>
        </a:p>
      </dsp:txBody>
      <dsp:txXfrm>
        <a:off x="2677580" y="2350738"/>
        <a:ext cx="1197566" cy="782154"/>
      </dsp:txXfrm>
    </dsp:sp>
    <dsp:sp modelId="{C40ADC86-9793-4972-8733-B0EF233D8077}">
      <dsp:nvSpPr>
        <dsp:cNvPr id="0" name=""/>
        <dsp:cNvSpPr/>
      </dsp:nvSpPr>
      <dsp:spPr>
        <a:xfrm>
          <a:off x="1656259" y="3157227"/>
          <a:ext cx="1620104" cy="332329"/>
        </a:xfrm>
        <a:custGeom>
          <a:avLst/>
          <a:gdLst/>
          <a:ahLst/>
          <a:cxnLst/>
          <a:rect l="0" t="0" r="0" b="0"/>
          <a:pathLst>
            <a:path>
              <a:moveTo>
                <a:pt x="1620104" y="0"/>
              </a:moveTo>
              <a:lnTo>
                <a:pt x="1620104" y="166164"/>
              </a:lnTo>
              <a:lnTo>
                <a:pt x="0" y="166164"/>
              </a:lnTo>
              <a:lnTo>
                <a:pt x="0" y="332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80D0C-04B3-4D56-92B6-B308CEC695D3}">
      <dsp:nvSpPr>
        <dsp:cNvPr id="0" name=""/>
        <dsp:cNvSpPr/>
      </dsp:nvSpPr>
      <dsp:spPr>
        <a:xfrm>
          <a:off x="1033142" y="3489556"/>
          <a:ext cx="1246234" cy="830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/>
            <a:t>Nosocomial NO VM 224 (27%)</a:t>
          </a:r>
          <a:endParaRPr lang="es-ES" sz="1200" b="1" kern="1200" dirty="0"/>
        </a:p>
      </dsp:txBody>
      <dsp:txXfrm>
        <a:off x="1057476" y="3513890"/>
        <a:ext cx="1197566" cy="782154"/>
      </dsp:txXfrm>
    </dsp:sp>
    <dsp:sp modelId="{1CE6A21E-7867-4AA2-94EE-977D7EC2DFE5}">
      <dsp:nvSpPr>
        <dsp:cNvPr id="0" name=""/>
        <dsp:cNvSpPr/>
      </dsp:nvSpPr>
      <dsp:spPr>
        <a:xfrm>
          <a:off x="3230643" y="3157227"/>
          <a:ext cx="91440" cy="332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AA094-A5B0-4479-B657-A1F86F0C39D8}">
      <dsp:nvSpPr>
        <dsp:cNvPr id="0" name=""/>
        <dsp:cNvSpPr/>
      </dsp:nvSpPr>
      <dsp:spPr>
        <a:xfrm>
          <a:off x="2653246" y="3489556"/>
          <a:ext cx="1246234" cy="830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smtClean="0"/>
            <a:t>Asociada a la VM 465 (56%)</a:t>
          </a:r>
          <a:endParaRPr lang="es-ES" sz="1200" b="1" kern="1200" dirty="0"/>
        </a:p>
      </dsp:txBody>
      <dsp:txXfrm>
        <a:off x="2677580" y="3513890"/>
        <a:ext cx="1197566" cy="782154"/>
      </dsp:txXfrm>
    </dsp:sp>
    <dsp:sp modelId="{645ADB7F-8A28-45AB-96B8-1AAEA5F7D74E}">
      <dsp:nvSpPr>
        <dsp:cNvPr id="0" name=""/>
        <dsp:cNvSpPr/>
      </dsp:nvSpPr>
      <dsp:spPr>
        <a:xfrm>
          <a:off x="3276363" y="3157227"/>
          <a:ext cx="1620104" cy="332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64"/>
              </a:lnTo>
              <a:lnTo>
                <a:pt x="1620104" y="166164"/>
              </a:lnTo>
              <a:lnTo>
                <a:pt x="1620104" y="332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8FE44-4E27-4F7A-A24A-A2BC0FB1EE14}">
      <dsp:nvSpPr>
        <dsp:cNvPr id="0" name=""/>
        <dsp:cNvSpPr/>
      </dsp:nvSpPr>
      <dsp:spPr>
        <a:xfrm>
          <a:off x="4273351" y="3489556"/>
          <a:ext cx="1246234" cy="830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/>
            <a:t>Asociada a la VM &lt; 48h 138 (16%)</a:t>
          </a:r>
          <a:endParaRPr lang="es-ES" sz="1200" b="1" kern="1200" dirty="0"/>
        </a:p>
      </dsp:txBody>
      <dsp:txXfrm>
        <a:off x="4297685" y="3513890"/>
        <a:ext cx="1197566" cy="782154"/>
      </dsp:txXfrm>
    </dsp:sp>
    <dsp:sp modelId="{F0284BC9-7032-454A-937C-E7E1EB0A49D8}">
      <dsp:nvSpPr>
        <dsp:cNvPr id="0" name=""/>
        <dsp:cNvSpPr/>
      </dsp:nvSpPr>
      <dsp:spPr>
        <a:xfrm>
          <a:off x="4086416" y="1994075"/>
          <a:ext cx="810052" cy="332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64"/>
              </a:lnTo>
              <a:lnTo>
                <a:pt x="810052" y="166164"/>
              </a:lnTo>
              <a:lnTo>
                <a:pt x="810052" y="332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462C3-F9F4-4EF0-85AE-04A2BCE5EB22}">
      <dsp:nvSpPr>
        <dsp:cNvPr id="0" name=""/>
        <dsp:cNvSpPr/>
      </dsp:nvSpPr>
      <dsp:spPr>
        <a:xfrm>
          <a:off x="4273351" y="2326404"/>
          <a:ext cx="1246234" cy="830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err="1" smtClean="0"/>
            <a:t>Neumonia</a:t>
          </a:r>
          <a:r>
            <a:rPr lang="es-ES_tradnl" sz="1200" b="1" kern="1200" dirty="0" smtClean="0"/>
            <a:t> Comunitaria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/>
            <a:t>262 (24%)</a:t>
          </a:r>
          <a:endParaRPr lang="es-ES" sz="1200" b="1" kern="1200" dirty="0"/>
        </a:p>
      </dsp:txBody>
      <dsp:txXfrm>
        <a:off x="4297685" y="2350738"/>
        <a:ext cx="1197566" cy="78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AA687-8227-4B0C-9263-DFD4C87F7C4F}">
      <dsp:nvSpPr>
        <dsp:cNvPr id="0" name=""/>
        <dsp:cNvSpPr/>
      </dsp:nvSpPr>
      <dsp:spPr>
        <a:xfrm>
          <a:off x="2390355" y="357"/>
          <a:ext cx="1425615" cy="950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/>
            <a:t>6869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/>
            <a:t>Neumonías Nosocomiales</a:t>
          </a:r>
          <a:endParaRPr lang="es-ES" sz="1500" b="1" kern="1200" dirty="0"/>
        </a:p>
      </dsp:txBody>
      <dsp:txXfrm>
        <a:off x="2418192" y="28194"/>
        <a:ext cx="1369941" cy="894736"/>
      </dsp:txXfrm>
    </dsp:sp>
    <dsp:sp modelId="{F0E250B1-3C65-4056-B9A9-C0BAC9371605}">
      <dsp:nvSpPr>
        <dsp:cNvPr id="0" name=""/>
        <dsp:cNvSpPr/>
      </dsp:nvSpPr>
      <dsp:spPr>
        <a:xfrm>
          <a:off x="2176512" y="950768"/>
          <a:ext cx="926650" cy="380164"/>
        </a:xfrm>
        <a:custGeom>
          <a:avLst/>
          <a:gdLst/>
          <a:ahLst/>
          <a:cxnLst/>
          <a:rect l="0" t="0" r="0" b="0"/>
          <a:pathLst>
            <a:path>
              <a:moveTo>
                <a:pt x="926650" y="0"/>
              </a:moveTo>
              <a:lnTo>
                <a:pt x="926650" y="190082"/>
              </a:lnTo>
              <a:lnTo>
                <a:pt x="0" y="190082"/>
              </a:lnTo>
              <a:lnTo>
                <a:pt x="0" y="380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64D29-6320-4463-AB79-936F4D8F5206}">
      <dsp:nvSpPr>
        <dsp:cNvPr id="0" name=""/>
        <dsp:cNvSpPr/>
      </dsp:nvSpPr>
      <dsp:spPr>
        <a:xfrm>
          <a:off x="1463705" y="1330932"/>
          <a:ext cx="1425615" cy="950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/>
            <a:t>NO intubados 1058 (15,5%)</a:t>
          </a:r>
          <a:endParaRPr lang="es-ES" sz="1500" b="1" kern="1200" dirty="0"/>
        </a:p>
      </dsp:txBody>
      <dsp:txXfrm>
        <a:off x="1491542" y="1358769"/>
        <a:ext cx="1369941" cy="894736"/>
      </dsp:txXfrm>
    </dsp:sp>
    <dsp:sp modelId="{C40ADC86-9793-4972-8733-B0EF233D8077}">
      <dsp:nvSpPr>
        <dsp:cNvPr id="0" name=""/>
        <dsp:cNvSpPr/>
      </dsp:nvSpPr>
      <dsp:spPr>
        <a:xfrm>
          <a:off x="1249862" y="2281342"/>
          <a:ext cx="926650" cy="380164"/>
        </a:xfrm>
        <a:custGeom>
          <a:avLst/>
          <a:gdLst/>
          <a:ahLst/>
          <a:cxnLst/>
          <a:rect l="0" t="0" r="0" b="0"/>
          <a:pathLst>
            <a:path>
              <a:moveTo>
                <a:pt x="926650" y="0"/>
              </a:moveTo>
              <a:lnTo>
                <a:pt x="926650" y="190082"/>
              </a:lnTo>
              <a:lnTo>
                <a:pt x="0" y="190082"/>
              </a:lnTo>
              <a:lnTo>
                <a:pt x="0" y="3801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80D0C-04B3-4D56-92B6-B308CEC695D3}">
      <dsp:nvSpPr>
        <dsp:cNvPr id="0" name=""/>
        <dsp:cNvSpPr/>
      </dsp:nvSpPr>
      <dsp:spPr>
        <a:xfrm>
          <a:off x="537054" y="2661506"/>
          <a:ext cx="1425615" cy="950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/>
            <a:t>Nosocomial NO VM 898</a:t>
          </a:r>
          <a:endParaRPr lang="es-ES" sz="1500" b="1" kern="1200" dirty="0"/>
        </a:p>
      </dsp:txBody>
      <dsp:txXfrm>
        <a:off x="564891" y="2689343"/>
        <a:ext cx="1369941" cy="894736"/>
      </dsp:txXfrm>
    </dsp:sp>
    <dsp:sp modelId="{645ADB7F-8A28-45AB-96B8-1AAEA5F7D74E}">
      <dsp:nvSpPr>
        <dsp:cNvPr id="0" name=""/>
        <dsp:cNvSpPr/>
      </dsp:nvSpPr>
      <dsp:spPr>
        <a:xfrm>
          <a:off x="2176512" y="2281342"/>
          <a:ext cx="926650" cy="38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82"/>
              </a:lnTo>
              <a:lnTo>
                <a:pt x="926650" y="190082"/>
              </a:lnTo>
              <a:lnTo>
                <a:pt x="926650" y="3801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8FE44-4E27-4F7A-A24A-A2BC0FB1EE14}">
      <dsp:nvSpPr>
        <dsp:cNvPr id="0" name=""/>
        <dsp:cNvSpPr/>
      </dsp:nvSpPr>
      <dsp:spPr>
        <a:xfrm>
          <a:off x="2390355" y="2661506"/>
          <a:ext cx="1425615" cy="950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/>
            <a:t>Ventilación</a:t>
          </a:r>
          <a:r>
            <a:rPr lang="es-ES_tradnl" sz="1500" b="1" kern="1200" baseline="0" dirty="0" smtClean="0"/>
            <a:t> no invasiva 160</a:t>
          </a:r>
          <a:endParaRPr lang="es-ES" sz="1500" b="1" kern="1200" dirty="0"/>
        </a:p>
      </dsp:txBody>
      <dsp:txXfrm>
        <a:off x="2418192" y="2689343"/>
        <a:ext cx="1369941" cy="894736"/>
      </dsp:txXfrm>
    </dsp:sp>
    <dsp:sp modelId="{F0284BC9-7032-454A-937C-E7E1EB0A49D8}">
      <dsp:nvSpPr>
        <dsp:cNvPr id="0" name=""/>
        <dsp:cNvSpPr/>
      </dsp:nvSpPr>
      <dsp:spPr>
        <a:xfrm>
          <a:off x="3103163" y="950768"/>
          <a:ext cx="926650" cy="38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82"/>
              </a:lnTo>
              <a:lnTo>
                <a:pt x="926650" y="190082"/>
              </a:lnTo>
              <a:lnTo>
                <a:pt x="926650" y="380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462C3-F9F4-4EF0-85AE-04A2BCE5EB22}">
      <dsp:nvSpPr>
        <dsp:cNvPr id="0" name=""/>
        <dsp:cNvSpPr/>
      </dsp:nvSpPr>
      <dsp:spPr>
        <a:xfrm>
          <a:off x="3317005" y="1330932"/>
          <a:ext cx="1425615" cy="950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/>
            <a:t>Asociada a la VM 5869 (84,5%)</a:t>
          </a:r>
          <a:endParaRPr lang="es-ES" sz="1500" b="1" kern="1200" dirty="0"/>
        </a:p>
      </dsp:txBody>
      <dsp:txXfrm>
        <a:off x="3344842" y="1358769"/>
        <a:ext cx="1369941" cy="894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AA687-8227-4B0C-9263-DFD4C87F7C4F}">
      <dsp:nvSpPr>
        <dsp:cNvPr id="0" name=""/>
        <dsp:cNvSpPr/>
      </dsp:nvSpPr>
      <dsp:spPr>
        <a:xfrm>
          <a:off x="2381332" y="1119"/>
          <a:ext cx="1477174" cy="984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/>
            <a:t>315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/>
            <a:t>Neumonías Nosocomiales</a:t>
          </a:r>
          <a:endParaRPr lang="es-ES" sz="1500" b="1" kern="1200" dirty="0"/>
        </a:p>
      </dsp:txBody>
      <dsp:txXfrm>
        <a:off x="2410175" y="29962"/>
        <a:ext cx="1419488" cy="927097"/>
      </dsp:txXfrm>
    </dsp:sp>
    <dsp:sp modelId="{F0E250B1-3C65-4056-B9A9-C0BAC9371605}">
      <dsp:nvSpPr>
        <dsp:cNvPr id="0" name=""/>
        <dsp:cNvSpPr/>
      </dsp:nvSpPr>
      <dsp:spPr>
        <a:xfrm>
          <a:off x="2159756" y="985903"/>
          <a:ext cx="960163" cy="393913"/>
        </a:xfrm>
        <a:custGeom>
          <a:avLst/>
          <a:gdLst/>
          <a:ahLst/>
          <a:cxnLst/>
          <a:rect l="0" t="0" r="0" b="0"/>
          <a:pathLst>
            <a:path>
              <a:moveTo>
                <a:pt x="960163" y="0"/>
              </a:moveTo>
              <a:lnTo>
                <a:pt x="960163" y="196956"/>
              </a:lnTo>
              <a:lnTo>
                <a:pt x="0" y="196956"/>
              </a:lnTo>
              <a:lnTo>
                <a:pt x="0" y="393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64D29-6320-4463-AB79-936F4D8F5206}">
      <dsp:nvSpPr>
        <dsp:cNvPr id="0" name=""/>
        <dsp:cNvSpPr/>
      </dsp:nvSpPr>
      <dsp:spPr>
        <a:xfrm>
          <a:off x="1421168" y="1379816"/>
          <a:ext cx="1477174" cy="984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/>
            <a:t>NO intubados 151 (48%)</a:t>
          </a:r>
          <a:endParaRPr lang="es-ES" sz="1500" b="1" kern="1200" dirty="0"/>
        </a:p>
      </dsp:txBody>
      <dsp:txXfrm>
        <a:off x="1450011" y="1408659"/>
        <a:ext cx="1419488" cy="927097"/>
      </dsp:txXfrm>
    </dsp:sp>
    <dsp:sp modelId="{C40ADC86-9793-4972-8733-B0EF233D8077}">
      <dsp:nvSpPr>
        <dsp:cNvPr id="0" name=""/>
        <dsp:cNvSpPr/>
      </dsp:nvSpPr>
      <dsp:spPr>
        <a:xfrm>
          <a:off x="1199592" y="2364599"/>
          <a:ext cx="960163" cy="393913"/>
        </a:xfrm>
        <a:custGeom>
          <a:avLst/>
          <a:gdLst/>
          <a:ahLst/>
          <a:cxnLst/>
          <a:rect l="0" t="0" r="0" b="0"/>
          <a:pathLst>
            <a:path>
              <a:moveTo>
                <a:pt x="960163" y="0"/>
              </a:moveTo>
              <a:lnTo>
                <a:pt x="960163" y="196956"/>
              </a:lnTo>
              <a:lnTo>
                <a:pt x="0" y="196956"/>
              </a:lnTo>
              <a:lnTo>
                <a:pt x="0" y="3939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80D0C-04B3-4D56-92B6-B308CEC695D3}">
      <dsp:nvSpPr>
        <dsp:cNvPr id="0" name=""/>
        <dsp:cNvSpPr/>
      </dsp:nvSpPr>
      <dsp:spPr>
        <a:xfrm>
          <a:off x="461004" y="2758512"/>
          <a:ext cx="1477174" cy="984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/>
            <a:t>79 (51%) Intubación y VM ulterior</a:t>
          </a:r>
          <a:endParaRPr lang="es-ES" sz="1500" b="1" kern="1200" dirty="0"/>
        </a:p>
      </dsp:txBody>
      <dsp:txXfrm>
        <a:off x="489847" y="2787355"/>
        <a:ext cx="1419488" cy="927097"/>
      </dsp:txXfrm>
    </dsp:sp>
    <dsp:sp modelId="{645ADB7F-8A28-45AB-96B8-1AAEA5F7D74E}">
      <dsp:nvSpPr>
        <dsp:cNvPr id="0" name=""/>
        <dsp:cNvSpPr/>
      </dsp:nvSpPr>
      <dsp:spPr>
        <a:xfrm>
          <a:off x="2159756" y="2364599"/>
          <a:ext cx="960163" cy="393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956"/>
              </a:lnTo>
              <a:lnTo>
                <a:pt x="960163" y="196956"/>
              </a:lnTo>
              <a:lnTo>
                <a:pt x="960163" y="3939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8FE44-4E27-4F7A-A24A-A2BC0FB1EE14}">
      <dsp:nvSpPr>
        <dsp:cNvPr id="0" name=""/>
        <dsp:cNvSpPr/>
      </dsp:nvSpPr>
      <dsp:spPr>
        <a:xfrm>
          <a:off x="2381332" y="2758512"/>
          <a:ext cx="1477174" cy="984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/>
            <a:t>72 (49%)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/>
            <a:t>NO VM inv</a:t>
          </a:r>
          <a:r>
            <a:rPr lang="es-ES_tradnl" sz="1500" b="1" kern="1200" baseline="0" dirty="0" smtClean="0"/>
            <a:t>asiva </a:t>
          </a:r>
          <a:endParaRPr lang="es-ES" sz="1500" b="1" kern="1200" dirty="0"/>
        </a:p>
      </dsp:txBody>
      <dsp:txXfrm>
        <a:off x="2410175" y="2787355"/>
        <a:ext cx="1419488" cy="927097"/>
      </dsp:txXfrm>
    </dsp:sp>
    <dsp:sp modelId="{F0284BC9-7032-454A-937C-E7E1EB0A49D8}">
      <dsp:nvSpPr>
        <dsp:cNvPr id="0" name=""/>
        <dsp:cNvSpPr/>
      </dsp:nvSpPr>
      <dsp:spPr>
        <a:xfrm>
          <a:off x="3119919" y="985903"/>
          <a:ext cx="960163" cy="393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956"/>
              </a:lnTo>
              <a:lnTo>
                <a:pt x="960163" y="196956"/>
              </a:lnTo>
              <a:lnTo>
                <a:pt x="960163" y="393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462C3-F9F4-4EF0-85AE-04A2BCE5EB22}">
      <dsp:nvSpPr>
        <dsp:cNvPr id="0" name=""/>
        <dsp:cNvSpPr/>
      </dsp:nvSpPr>
      <dsp:spPr>
        <a:xfrm>
          <a:off x="3341496" y="1379816"/>
          <a:ext cx="1477174" cy="984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/>
            <a:t>Asociada a la VM </a:t>
          </a:r>
          <a:r>
            <a:rPr lang="es-ES_tradnl" sz="1500" b="1" kern="1200" smtClean="0"/>
            <a:t>161 (84,5%)</a:t>
          </a:r>
          <a:endParaRPr lang="es-ES" sz="1500" b="1" kern="1200" dirty="0"/>
        </a:p>
      </dsp:txBody>
      <dsp:txXfrm>
        <a:off x="3370339" y="1408659"/>
        <a:ext cx="1419488" cy="927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0.59035</cdr:x>
      <cdr:y>0.05931</cdr:y>
    </cdr:from>
    <cdr:to>
      <cdr:x>0.65989</cdr:x>
      <cdr:y>0.1038</cdr:y>
    </cdr:to>
    <cdr:sp macro="" textlink="">
      <cdr:nvSpPr>
        <cdr:cNvPr id="25" name="24 Rectángulo"/>
        <cdr:cNvSpPr/>
      </cdr:nvSpPr>
      <cdr:spPr bwMode="auto">
        <a:xfrm xmlns:a="http://schemas.openxmlformats.org/drawingml/2006/main">
          <a:off x="4820517" y="288032"/>
          <a:ext cx="567829" cy="21605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9050" cap="flat" cmpd="sng" algn="ctr">
          <a:solidFill>
            <a:schemeClr val="tx1">
              <a:alpha val="99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0.59035</cdr:x>
      <cdr:y>0.11863</cdr:y>
    </cdr:from>
    <cdr:to>
      <cdr:x>0.65989</cdr:x>
      <cdr:y>0.16311</cdr:y>
    </cdr:to>
    <cdr:sp macro="" textlink="">
      <cdr:nvSpPr>
        <cdr:cNvPr id="26" name="1 Rectángulo"/>
        <cdr:cNvSpPr/>
      </cdr:nvSpPr>
      <cdr:spPr bwMode="auto">
        <a:xfrm xmlns:a="http://schemas.openxmlformats.org/drawingml/2006/main">
          <a:off x="4820517" y="576064"/>
          <a:ext cx="567829" cy="216002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19050" cap="flat" cmpd="sng" algn="ctr">
          <a:solidFill>
            <a:schemeClr val="tx1">
              <a:alpha val="99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0.1785</cdr:x>
      <cdr:y>0.41512</cdr:y>
    </cdr:from>
    <cdr:to>
      <cdr:x>0.25284</cdr:x>
      <cdr:y>0.44478</cdr:y>
    </cdr:to>
    <cdr:sp macro="" textlink="">
      <cdr:nvSpPr>
        <cdr:cNvPr id="3" name="2 Abrir corchete"/>
        <cdr:cNvSpPr/>
      </cdr:nvSpPr>
      <cdr:spPr bwMode="auto">
        <a:xfrm xmlns:a="http://schemas.openxmlformats.org/drawingml/2006/main" rot="5400000">
          <a:off x="1689039" y="1784413"/>
          <a:ext cx="144016" cy="606996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bg1">
              <a:alpha val="99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0.35704</cdr:x>
      <cdr:y>0.41512</cdr:y>
    </cdr:from>
    <cdr:to>
      <cdr:x>0.43138</cdr:x>
      <cdr:y>0.44478</cdr:y>
    </cdr:to>
    <cdr:sp macro="" textlink="">
      <cdr:nvSpPr>
        <cdr:cNvPr id="23" name="1 Abrir corchete"/>
        <cdr:cNvSpPr/>
      </cdr:nvSpPr>
      <cdr:spPr bwMode="auto">
        <a:xfrm xmlns:a="http://schemas.openxmlformats.org/drawingml/2006/main" rot="5400000">
          <a:off x="3146922" y="1784413"/>
          <a:ext cx="144016" cy="606996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bg1">
              <a:alpha val="99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0.51982</cdr:x>
      <cdr:y>0.41512</cdr:y>
    </cdr:from>
    <cdr:to>
      <cdr:x>0.59416</cdr:x>
      <cdr:y>0.44478</cdr:y>
    </cdr:to>
    <cdr:sp macro="" textlink="">
      <cdr:nvSpPr>
        <cdr:cNvPr id="24" name="1 Abrir corchete"/>
        <cdr:cNvSpPr/>
      </cdr:nvSpPr>
      <cdr:spPr bwMode="auto">
        <a:xfrm xmlns:a="http://schemas.openxmlformats.org/drawingml/2006/main" rot="5400000">
          <a:off x="4476115" y="1784413"/>
          <a:ext cx="144016" cy="606996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bg1">
              <a:alpha val="99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0.69797</cdr:x>
      <cdr:y>0.41512</cdr:y>
    </cdr:from>
    <cdr:to>
      <cdr:x>0.7723</cdr:x>
      <cdr:y>0.44478</cdr:y>
    </cdr:to>
    <cdr:sp macro="" textlink="">
      <cdr:nvSpPr>
        <cdr:cNvPr id="27" name="1 Abrir corchete"/>
        <cdr:cNvSpPr/>
      </cdr:nvSpPr>
      <cdr:spPr bwMode="auto">
        <a:xfrm xmlns:a="http://schemas.openxmlformats.org/drawingml/2006/main" rot="5400000">
          <a:off x="5930752" y="1784413"/>
          <a:ext cx="144016" cy="606996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bg1">
              <a:alpha val="99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718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2600"/>
            <a:ext cx="29718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69E6C5-5FD8-4947-BB67-D89ECE7C03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2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7700" y="762000"/>
            <a:ext cx="54864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495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718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0"/>
            <a:ext cx="29718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E854C6-E0FB-4F85-90C2-ABA634E6C6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8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0713" y="739775"/>
            <a:ext cx="5543550" cy="36957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9250" cy="44354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62000"/>
            <a:ext cx="5486400" cy="36576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1527" y="2130437"/>
            <a:ext cx="874395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3052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E311-2CB9-4462-B7DB-B37FECA4F094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2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4085E-037B-4DFF-9C82-313BA6EE8CB2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3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58076" y="274643"/>
            <a:ext cx="2314575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14353" y="274643"/>
            <a:ext cx="6772275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98071-FAAD-4CE8-ACAD-C478715D7954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29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3" y="274637"/>
            <a:ext cx="92583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14352" y="1600205"/>
            <a:ext cx="4543425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9225" y="1600205"/>
            <a:ext cx="4543425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4F6E0-BEF8-4BF5-97F2-1421F33DDA72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4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3" y="274637"/>
            <a:ext cx="92583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514353" y="1600205"/>
            <a:ext cx="92583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DE855-54BA-4311-9D03-36A1D25AB5F5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97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71526" y="1981200"/>
            <a:ext cx="4295775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219702" y="1981200"/>
            <a:ext cx="4295775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219702" y="4114800"/>
            <a:ext cx="4295775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4FF56-D7FE-46CD-AF0E-7E59506542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02167"/>
      </p:ext>
    </p:extLst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71526" y="1981200"/>
            <a:ext cx="4295775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219702" y="1981200"/>
            <a:ext cx="4295775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219702" y="4114800"/>
            <a:ext cx="4295775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B55B-CAD4-435A-99B2-2131BDF47D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97006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AB555-924C-462C-B17D-3828C8367D90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8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604" y="4406902"/>
            <a:ext cx="8743951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2604" y="2906713"/>
            <a:ext cx="87439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A26F1-72B4-4CC4-ABAC-A580D856062D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1600205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9225" y="1600205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A2C5-273F-44D0-9D0B-F7A122D07462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6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4351" y="1535117"/>
            <a:ext cx="454521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225659" y="1535117"/>
            <a:ext cx="454699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225659" y="2174875"/>
            <a:ext cx="45469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A16ED-EF60-4225-BB55-18CD4C9E444C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4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72745-B7CB-42A9-B76A-644C19FA2858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C1076-6ADB-4A15-8EB3-16A4BA80CDA7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5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3" y="273055"/>
            <a:ext cx="338435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21931" y="273053"/>
            <a:ext cx="575072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353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B2966-D8DF-4B0D-9AEE-62DFA20CE0D2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5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6326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16326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16326" y="5367349"/>
            <a:ext cx="6172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E4F86-6FF1-4C20-BC18-4B4B3701D249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2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25000">
              <a:srgbClr val="004700"/>
            </a:gs>
            <a:gs pos="98000">
              <a:srgbClr val="003100"/>
            </a:gs>
            <a:gs pos="100000">
              <a:srgbClr val="0031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3" y="274637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3" y="1600205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2" y="6245235"/>
            <a:ext cx="2400301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eaLnBrk="1" hangingPunct="1">
              <a:defRPr/>
            </a:pPr>
            <a:endParaRPr lang="es-ES" altLang="es-E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9" y="6245235"/>
            <a:ext cx="3257549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eaLnBrk="1" hangingPunct="1">
              <a:defRPr/>
            </a:pPr>
            <a:endParaRPr lang="es-ES" altLang="es-E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3" y="6245235"/>
            <a:ext cx="2400301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eaLnBrk="1" hangingPunct="1">
              <a:defRPr/>
            </a:pPr>
            <a:fld id="{98886B31-04B6-4AD9-B022-5F8A8AC349A3}" type="slidenum">
              <a:rPr lang="es-ES" altLang="es-E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‹Nº›</a:t>
            </a:fld>
            <a:endParaRPr lang="es-ES" altLang="es-E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80" r:id="rId14"/>
    <p:sldLayoutId id="214748368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oleObject" Target="../embeddings/Microsoft_Word_97_-_2003_Document1.doc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Word_97_-_2003_Document2.doc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png"/><Relationship Id="rId5" Type="http://schemas.openxmlformats.org/officeDocument/2006/relationships/image" Target="../media/image58.emf"/><Relationship Id="rId4" Type="http://schemas.openxmlformats.org/officeDocument/2006/relationships/oleObject" Target="../embeddings/Microsoft_Word_97_-_2003_Document3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Microsoft_Word_97_-_2003_Document5.doc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2.emf"/><Relationship Id="rId5" Type="http://schemas.openxmlformats.org/officeDocument/2006/relationships/image" Target="../media/image70.wmf"/><Relationship Id="rId10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4.bin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0.png"/><Relationship Id="rId5" Type="http://schemas.openxmlformats.org/officeDocument/2006/relationships/image" Target="../media/image73.w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0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10651331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83000">
                <a:srgbClr val="002D00"/>
              </a:gs>
              <a:gs pos="100000">
                <a:srgbClr val="007F00">
                  <a:lumMod val="45000"/>
                </a:srgbClr>
              </a:gs>
              <a:gs pos="49000">
                <a:srgbClr val="008000">
                  <a:shade val="67500"/>
                  <a:satMod val="115000"/>
                  <a:lumMod val="67000"/>
                </a:srgbClr>
              </a:gs>
              <a:gs pos="100000">
                <a:srgbClr val="008000">
                  <a:shade val="100000"/>
                  <a:satMod val="115000"/>
                  <a:lumMod val="0"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 algn="ctr">
            <a:noFill/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6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altLang="es-ES" sz="26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s-ES" sz="2600" b="1" dirty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altLang="es-ES" sz="2600" b="1" dirty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s-ES" sz="26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altLang="es-ES" sz="26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s-ES" sz="2600" b="1" dirty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altLang="es-ES" sz="2600" b="1" dirty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s-ES" sz="26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altLang="es-ES" sz="26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s-ES" sz="2600" b="1" dirty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altLang="es-ES" sz="2600" b="1" dirty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s-ES" sz="26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altLang="es-ES" sz="26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s-ES" sz="26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altLang="es-ES" sz="24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altLang="es-ES" sz="24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s-ES" sz="24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s-ES" altLang="es-ES" sz="2400" b="1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s-ES" altLang="es-E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Picture 12" descr="Logo IDIBAPS Respira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02" y="74490"/>
            <a:ext cx="2268251" cy="8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3" name="2 Conector recto"/>
          <p:cNvCxnSpPr>
            <a:cxnSpLocks noChangeShapeType="1"/>
          </p:cNvCxnSpPr>
          <p:nvPr/>
        </p:nvCxnSpPr>
        <p:spPr bwMode="auto">
          <a:xfrm>
            <a:off x="1" y="980728"/>
            <a:ext cx="10651331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4" name="Picture 6" descr="hc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41" y="26990"/>
            <a:ext cx="1478756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8079971" y="7034"/>
            <a:ext cx="2896176" cy="897494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es-ES_tradnl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s-ES_tradnl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HOSPITAL PRIVADO </a:t>
            </a:r>
          </a:p>
          <a:p>
            <a:pPr algn="ctr" eaLnBrk="1" hangingPunct="1"/>
            <a:r>
              <a:rPr lang="es-ES_tradnl" sz="12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s-ES_tradnl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DE COMUNIDAD</a:t>
            </a:r>
          </a:p>
          <a:p>
            <a:pPr algn="ctr" eaLnBrk="1" hangingPunct="1"/>
            <a:r>
              <a:rPr lang="es-ES_tradnl" sz="1100" dirty="0">
                <a:solidFill>
                  <a:srgbClr val="FFFFFF"/>
                </a:solidFill>
                <a:latin typeface="Arial" charset="0"/>
                <a:cs typeface="Arial" charset="0"/>
              </a:rPr>
              <a:t>Mar del Plata</a:t>
            </a:r>
            <a:endParaRPr lang="es-ES" sz="11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2" y="121492"/>
            <a:ext cx="1150507" cy="65713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 bwMode="auto">
          <a:xfrm rot="5400000" flipV="1">
            <a:off x="7798362" y="176537"/>
            <a:ext cx="83587" cy="74376"/>
          </a:xfrm>
          <a:prstGeom prst="rect">
            <a:avLst/>
          </a:prstGeom>
          <a:solidFill>
            <a:schemeClr val="bg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 rot="5400000" flipV="1">
            <a:off x="7695657" y="176539"/>
            <a:ext cx="83587" cy="74377"/>
          </a:xfrm>
          <a:prstGeom prst="rect">
            <a:avLst/>
          </a:prstGeom>
          <a:solidFill>
            <a:schemeClr val="bg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778901" y="1556792"/>
            <a:ext cx="9045117" cy="1800200"/>
          </a:xfrm>
          <a:prstGeom prst="rect">
            <a:avLst/>
          </a:prstGeom>
          <a:noFill/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altLang="es-ES" sz="2800" b="1" kern="0" dirty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NEUMONIA NOSOCOMIAL  EN PACIENTES VENTILADOS VERSUS NO VENTILADOS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007" y="3051509"/>
            <a:ext cx="6779318" cy="219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 bwMode="auto">
          <a:xfrm>
            <a:off x="3108802" y="5733256"/>
            <a:ext cx="4555450" cy="432048"/>
          </a:xfrm>
          <a:prstGeom prst="rect">
            <a:avLst/>
          </a:prstGeom>
          <a:noFill/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marianoesperatti@gmail.com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84" y="238316"/>
            <a:ext cx="5708986" cy="12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85" y="1471393"/>
            <a:ext cx="5708986" cy="21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data:image/jpeg;base64,/9j/4AAQSkZJRgABAQAAAQABAAD/2wCEAAkGBxQTEhUUExQWFRUXGBcXGBgXGBcaGBYYFxQYFxUYFhUYHCggGBolHBUUITEhJSkrLi4uFx8zODMsNygtLisBCgoKDg0OGxAQGywmICQyLywsLCwsLCwsLC0sLCwsLCwsLCwsLCwsLCwsLCwsLCwsLCwsLCwsLCwsLCwsLCwsLP/AABEIALsBDQMBIgACEQEDEQH/xAAcAAADAQEBAQEBAAAAAAAAAAAEBQYDAgcBAAj/xAA9EAABAgQEAwUHAwMDBAMAAAABAAIDBBEhBRIxQVFhcQYTIoGRMkKhscHR8BRS4QcjYhUzknKCwvEWJEP/xAAbAQACAwEBAQAAAAAAAAAAAAAEBQIDBgEAB//EADMRAAICAQQBAwICCAcAAAAAAAECAAMRBBIhMUEFIlETYTKhBhQVI3GBwdEzQoKy4fDx/9oADAMBAAIRAxEAPwDzOTcWRBwNvsmU4yyVCpPCl00gRjEBqNNVoNRWCpHzAlbBBi+WiVzNOouOh+xXT2L7Ow6EOAuF+fEqKjQrMaig1tmNqbgwxKns9Jta2u5uVUQYIoLE9KfVSuDzFQFUS0YECvktFRWq1gL1MhqXdrWLdwmHCJHhYTz/AAJPFk48eJEEPIA3wHMQ0V6vOuuioIM5DFBkd/zePhVJmYhAhRogiSzIoLgW5xWmYAkAnaqD9QH7vH3mk/RYEal2HJ2H/cv8J0OxZIq+Zh6F2UEE1A63KDkez8IxnsfHAa3KQ4D2iaVbT19E5bjsmDRso2Hs5wDattqDT4oCF2kZBmYsRkNsRjw1orpVrRfTUmuyUe2bVLdUSe+uOAP7yfx2VbDiFoNRSxQDhVlOoTHtHPtixS9goKCySd4a0B+yHJG6M7txpG7ubYe+xHA280yggFCScC1hrX5lN5OUVTD3TIaog2HEXTbe6eHjQ0zeuo6I15BvWtR6LTG5fw/9pW2EysN7P7gfbdmo9bHzRmltK+2JNdpVt93mKZtg2NeqVzEPcqsmcEYRVsR4ad3QwadS15+SAOBQhd0bvKXoBl/5C5Rz2ACLqtK2Yhk4hyuDQbnVV/8ATfDqve88h9fqlUVjBYAADZP+ws8GRXMPvAfA3+aT6zlGxHmnULieqYa0gGgrYIOeFHouTmaDqEDPxauqkpYfSA8w6sH6hM5hFckrJsS65fEVEvm5cuCViYq4MZexOxDjDKR3f5Na75t/8UIStcdee/B2MMAdQ51fmEAYi1Xp7Z06/wDfMd6Uj6QxCcy+FyG7xc94jMiX7oSXoabfZfSShpppIXNwkCwi+M8mqm8Vh54hd+WVSJcnwgEu5DSvHgvn/wAViOvma3lQn6hDtcAYk11ob2iSWLwi11AKU+S+YbEPkQa+SYdrJ5kSISBQV9L3SVz3AAbH1WsPJyfiYxQSvEPnIo34ISTZVp4VI+v1WThfW1PyipMFwg5Gilz4jbQHjzSL1SwKgWMtHXzugmFxchoQTwp9lUScd5Aox3nb5oiXkWQxYX47r7MRwNkvr9TsrXbJ2+n1WNunTjFp7I/5BLMTkpiJR4gRLWNBm6WF0TCmTXRX/Y6byA87Lr+ovcNrCW6WldHaLqux/wCTyhmHTDr92/qbeqIj9nozD4zDa0iufOC2+xpevkvd5vDYcwCaAHYj68QontBgTQHBwoW362sQd0LZvXnxHa+t2v4AM8xMq6pFM/MG3kUTJYA5xq6w4DXzVDL4aNimUCTKr57nLvU7rBgxbAwwDZMJeSRrJYrPEo4hMP7joFyKyecmAQZNsWMc3siw0oab+tfRNMMkGtc9lqUzHr1XX6AFgaytaceA3TkYdLw2u7uJ48rcwzVvTUcE509aooPkxZc5Yn4ktiThCLWgVYXAFo4E3uULMSUJ2Ywm1AseR4X3uEdDl2vDnueSQ4taBagtqBqbr5DZEYxxY0d2T7xvXci1x1RRQY5goY+Ism+zrWwwQ4m1a6i6UzPZuO0siwYjQ5tCA6voTsCqrF5mBC7rK80BzFta5mitcw5ErXEmOLobqZWOcKu3vofPRB2aYPyIXXeV7m2GY09jQIzS006jTY8ETHxlh94IfRzrFwA3281NxpJseKWirda0sfgk9vpLA5EPq1imUv8AqzK6rmLizP3BeX49JPhPyiI433O30KU/qXD23OHmaKs+mMOf6S8agGewHFmfuCzdjDP3LzKXBdcHN51R8KEdwqzogPMsFmZRY9iQcYZBBAzVNdK5afIpTCxVroghAnMb0ofmshD5LvB5X/7QdT3Pm5HaZvpqEEvXW2VJhY+hSVf3H4JdjM8YGYNhEuF7nUcuS9ClMPDmgpb2wwSsMRALtseh09Fe7MJWvqFrHkzzWW7WxojmtZCYXOIDRU3J0XpMhgLnMBi2NLgaV3pyQH9OuybWvdNOGtWwxsP3vFtSRSvVXEUod7CepxtQ57MRw8NawUaAOi/GAmcRDOCrEGY5PM8AinMbn86r9EpSmvP+FUYVgUOJTOCVRynZuEzRnqtDZ6wMe3MFXSqp5EksBwZ8UgNh62BOpPAcuauIcmITMup948T5prheWE4lwsWOaLaEix5KYncRfU+AkA01+SSXXNcSxl6qF4EcwMJfEhGJmAFaAHUpbiMg5ouPNPMDHey+ZkYmhoYY908SKrDGIBDbvJ5Ern01C5nt3Ml4DPErLA49ALc1Jwh4inknOZRtTmh84MsIzPQJLFGshOqaPpUA7mlqckJPkTMtrR7LOG9K0JopaVm4kavdAvyC52AHzT2VxaBBDHPFY5bQsFzdxyl231RKMduG6g7DB9vchIcw6G8scDYkX1sd1QyEYEJDjUsXRokQOHjcXADxa+a2kcKilvjiFo4NoPUmqE3gcCXuwA5jrEsXhwhqC7gonEMSdEda7j6NHNPY+AwjchxPEud90JDwdsM+AeX8qQcGUfVWVUlE/sNc0+Jzb9SPuqCfdC7tjnNAcaNpbWlNtb/NQstFDCCSQK1pzTTFBEeYZDmuqQSOWoqfLgnWntDqPtALVIYkdGDdpAMpy2J0pY8gsnd7Bl2h7m5WgXvZvPiQK+i4fDDpgiLajasvYmtz1WrWPmDEZEtDAFNQX151/Ko4GDERfiErDhAGF4y8gGt9d68ETiOHueIMIxnG4qbVNqmnlospQtg5oLQXZjVu5qfdr5ISegvl4TnRKl2erHAkhlaBo5XXsDM8DHRc6D/aY0xKitSbigvmO6GwmM1jIzi3+4T4wNtaD5rrEZ3u4MOJCOaIQA7ODce9UWAvpZfYEIOgGJDd/ue1zItf4rnc71I7HJqG9wdUXaSQbEHNbzolExLZqWX7tNNd5EJDaXyi1LNt91hMzJ9005I9aVK4+0ilrA5HkweNJlhqKt5tP21WkDG4sP2srxzFD6jVfHTpA8Q9F8a+E/WgPof5Qt2hQnBEOq1B8x3LY9BdZ57s/wCWnkU3wSM0zIAINWVBG/iUZGkaNLq2W2HzcWCQ5lacNiPogm9LwcqYR+sAif0DhUQZaIudgCJCez9zSPOlviAvO8I7WABpdYOoOh5qylcUDqEFAWoV7nkMZy8qIUBrB7rQLClTufM1Pmhn6I2K+rK9EE5AmEweIh3dVu9DuAXRPSQwSUoqaFCQclAomDCukyZ5n18qCCDoVAzjXQXlrvFDJsdx1V/HjUYTyUVPguIrQi9R/Kjhj0JfVQz9CDSrWB2eFFMN9qCnLcggFazLo51iQz1J9dFg+SDRWHEoP2P/APFyGiRngAFvpdSIYCdfTOPE0gwYhcAXMF9RU/BUmDYE2LUxHlwBFqUHopeDEfUWN+Stuy8yyFV0d4aLdT5BRUc8yixSJ8xlkWGwQoBexrgSQ21b021S6SwOM2F3hBDohIaDY/5PO6rHdqGGohDXVxF7bAbBay0bvTUn2bDoV221QuFg5Vh7jFeG4S1jbgE8afVFvgpn3awjQ0H3zBWckxNHhICNDTmYaN0in52lmi/FTXuRinGjRttRfpxQErikQEHMfDpey5n5ivhFyTc8OS+ystVGKxHUvrX28xvLTIdFbEiNrT4c0fic2XXZUU3HDghZSAjP0o1FkUmsdZFtOhncu0eEw6F2tToR71xvRY4pE79/dNFCKONRbLW4UPOdpI8GOQ1wLQTY6UuKJpg+OudVxBDjS42HBG16lSBmUNpH/wAvMc404x2uY0Zcovy6cULi8RkKXa2CSARpx419TdETz4cQeCrS7U6a8SEh7URA0NhB2YsFzbUi3Kw35o+gCxgBAblKDkScxeKHUpfTy6pfDZmPA0+C3EQ0dZDQtdbpoVyRIVrtXHxOI7vdrdchlTRfJk3X2GQDU8vwKB/FCB1CJmYc/K3QDXnzTGSmR7FK266JM0EgXRknEDXZjsKW3qvbeMCcJjcRKQ3A7f8AsGqo+z2KuDaE6KIgxHxXZWi7tuir8PkMg8RNeA09VlfVrkrfvuONLUzL1PXcPmREhWOrarCI9SuFYn3YDRmoON0zM7XdKF1CueIQaysPe9YOKxdHX7vFdIQATAX39XzUjCnnNs+vVaymKAxCzcAa89KfFXGohgDGK6Ng4B6lDMPL+nBAvhck6wljHB2f9oy/9RN/gs4kic1rjl9kyVAowI0SxEJrHGIn/ThZRJAFN3ynJYmXXioMvDqejErsPpoSOhKzEiK1Obra/qnZhlc5eSpahD2JB6kbsCYYfJk+y+w1JBttpW5TvCozoLyT4mGxI16gIuSkMsMClCbnqV33FFndRcBYVXocRJeiliFHEcQJ1jhVj2niKio6g3HRDzUYjUgegSqPJMcPE0HqEtmsFB0Lhwo409K0UFv+YvbR/BneKYhDZdzx61UlO4uYlmCg4nUpjOdmSfe9QlUbCYkPmOSKrsQ+ZwafbyZ8lYCcS0NKYFUzliUUJ0iOIDV8xKYyQ3HyCyhxaCpUv2mxmtm6aDmVMDJkZNxx3kYnyVNhcuGtukWGwqXOqqcLknRNBbidOnNFKpPAEuJVBljNmwM9gLHX8CWYz2fb7TC4O1O4J3KtJaVawUGp95DTpFaC/wBOqYaeg1ncTFeo1gf2qOPvPI5+G+ESHN10OyEbFBFAF6LiUBrhcCii8T7PZavhkgDUcOY4ox9U6yisBuDAMtRqtWtFqiipuyPZ9z6OoDzP0TDtLhwhu7t0LM6gNdBQi2l+KkmvU/aWtXgyIjS/iFCu2mg4kIuYlTXWnI/lUywqUg5QaOe7mKNG/mp2a1EyQZ5aieSIV2Nw+ge8i5sOQtX85KpmJPKA6taivTku5PCXw4IiFvhdtu0Useh+y6mJoua0Ha3lssL6g4a9y/kcfl1+ceUnNShf5ziWbsjIF6tGuo6j+KoKHZZzc0WDM32tvzolQYnAXuXhfmNZWYrqis6QSuLB1yL8ka3FW7V9E4ptyuG4MFdMHiT05BqARqPklM2cpa8ag/VNIke1Ern3UYSU7s5BmlqO3OfEvOzE+DWtLj0odlRlzD+fZeX9mp2oArp6qvhROBU633KJRdQLDvU9yh/TA6OWEWSPIpYybeETBxMjVWQf6Nq9GdRJT/H0+y/SsgHPaK78KImHiQOqZ4REY59RSw+dtFCxtqEjwJXZbYikkTSJL3WBgps6CNlw+Aeqyr6fzFq3fMUvgLHuEzjMovjoYpzVP0yDiW7xxE8WCk03ArVUc02ySzIsVOn8XMi8lMSlqVc3Ua8xxQDMYawXNU9m2A5hxBC83iB1SNACfnRNNPzwYOwjnFu0JIN6DgN0plw6M8UBcdmi/wAvmmGCdnHzJ/azd5FujRubK/wfA4Ms2kNt93G7ndTsOSaU6Yt9oLZqVq+5irA+zFPFH12YCLX94j5KmIDRTQDbZDzk3kBoKkaIGVmu8hmITcOoRsBsmSVrWMCLLbntOWMLixybCrR8+nBAx4tdPPS6+RIm35VYOiKRMiFmEyULGgjKa8FrFfdDYrMhkB55EeZsqHMIUS5/pxhVJaEaaiqN7b4WO8Y+lnNynq06ehKd9hoQEpC5NHyW/a2XzQM27HA+WhQLHuFL3PIcY7Ph7TQX2PArLsHgv6maZCcPAzxROjT7Nabm226sAwHVfOyU5Ck3zL8pe+I5lMpFMoBJvpqShdwzzCcMR7RL+cgMDctK1FKcl5/imAZCTDIprQ7dDujZ7tLGimwEMaW8R9Tp6JVEfU1JLjxN0JqjXZwRCdPVYnOYEJaJWmQ9bUWowku9tHS8zeh8kUVCjRV43SdlzA4gEHDmtFAAAso0mK2smLkHHiI9alA6g+8nmR8BmY1OiWY7GrRjbnf6JxNxcjaC5NgOJR/Z/sq53jeKk0JV9jE8CPr7wq5JkjhmFxy4FnhVth8CZaPEGu6VHwurGTwENFhRGPkA3UKCgiL012zhZHRJjJ7Yc3rcdajRfYU2x/sua7oaqhm5RpF1JYr2dY9wIGVxtUWItxCl9RhDE1wI5EYVTjs84hzr7fVeJwsamYLiO8Jykt8XiFjQm/Regdh8dm3uBiS/9si8W7SdCKNPteWqr1Nv7lgfies1SWIVxzPShHK0bNlL2TQP8rVsULNC4/MXmsfELix6kVRMSI0gJU54XRcrFvIzImocTKeIU5PxaVTqdiKbnnVNFFMluJxuIvjxKNc47CvoleA9m+8IiRQaE1DeN/e5ck4bJmM8Mp4BQvPMey37qp7kQ2VOg/AAtR6dpeNzxTqtRj2rF+UQ2jQAcLUCEjzddLDjW+lV+nIhJqb622b/ACgHv/PzVOPsIt7OTNYjqfnzSqUjd1HLSfBFFOjtlrFj0+/wSfGpjw5h7TDmHkVwnEmBHUaJSteJQsWN+fJCvnjEAcwVLgCabbFfJKRdFzZnZQ3Wn1VTuBLUQzKYnAN0jxsxYwDGDw1GpAqdqAm6rIMrCblIpfUm5G1fVcy8szOXMbnNa6VA+gQdlwMMSkjkz0bsTiLmQIbHtLXZRUaio/yFj5J3iOJDu3NIJzAinXnsvN8OjxmOqXBra3adDzbTRVUq/OM1a1Fj0/lBXWbV4hNVO5+YujSQ39K6IJ0LLoqWZl25AQ6ppUjgeXFIpoJe2c8xihHiYOC4ouYkSiGiTQXQBmdJMKJ4IpsyCEhiTRO60gRNepRFNgGRKrKi3MZRprggIsc11Q8abAtqeAuUK6FFca1azkb/ABUn1AXsy2rRO/QjHslgTo7+9eP+kcB916nI4YGjRTX9LppkWVhkUzNGUje1ldlFL8xfqdQztzAokOgQEwxNI5CVzMw0KUHBi2YYlM2QwFx1pblzKNmps3yinPdK5iX7wtYT7ZNeJAGYgHyQ2ot2LmFUsZN9j+yjXPdHitqMxcxpFrkkOI+VdFfw4IFqLSWlgxoAWlFnL7WsbJMNLzJzBwQ0SWG1R0KLesIiEKfE8LIBFDxo6vUJFinamJLOaIsLM11fE00uNRlO/mqSKpjttLB0sTu1zT9ERpsbwG6nC+ZwO1kOIKgOB4EfZDOni42BUtIOoVSyTKpwtCKeJQ55lbgMqGw2mlz4jzrp8F+xeNVxGzfi7U04009Vphsf+2KbD5D+Erm4lAann+eq1VBArX+EztoO8wGciU+npuks9OgW3Hw/LrDFcYGjPWtuqn5iOTqR6qp9Ui8DuG0+n2tywwIdNYiTZL4scu10+aEfG4eq6ZBc/Ww/NAg31DP1GNekrrhMtijoTqtPUbFVEPEXvDSxoFddhQfVTEKUaNbp5gkUVLDvccjuq+T3JWhcZAjSWYPESADuOY+i6gRTDaQ1opStAunOh+yT4hvuuYE7TMCKCtneXBdOBBhkzOaieznNCS2o/aKiqscEjtyZWkHKaH5j1v6KFiTFXm+bLrSl+IWUx2i7h4fAGZts7TYEcORHFBWLuEMrO0z1Kcng5gbTQAV6cFNT8WgKFle08CK2rXivA2IPCh18llNRS/2AXV0pp66IZtxPPcIXao+0CfGuh4kYblHQ8HebveG8hc+uiOlcNhs0bU8SalS+mfM59ZFieBAe/RppxKInMMeWENfl50qfJUDGhDTdzTh9VFvYMy6hja4Xx5iXDsNEMWqXH2nG5ceZKMLeVfvujRBoPzyWbofRBsCxyY6UqOBN5SIZWJ30JtiQYjRao0Lhzp60VngvbeSmKBkwwPNRkecj6jXwuvsoTG54QoTzvlPlWw+Kgez2BtiRG9+RQnxC+uu2pT6oHOJjmCsMmf0VMTkI/wD6w/8Am37pBimKQGGjosMG9swJPSilMMwOUGcNY21LFo33uLpXP4Q3P/bABvpoiGqYDMFWxScR5Hx5h/2wXczYacDdb4A7NMMc81PiA4XaQKKUhsLDRwVBhkUNc13AgpfYu7IhQOBLZ4WJRZo4VG414rCI2izZUiFboM4rGIUQ5DxVGezMIjlJ9tJmsMw9xc/CybYnjDW2Z4ncdh91GY5ELmO3J+9UVp6zuBM9mK5XVUuGlTUjBfrSqoZZsRoqWFNd4BkWlFKR8v1SHtRO0/tg2pV1OBs1vnquv9Ua2zjQ87JLikcPeXi7XgAHm23zRKalgmwHuQr06taHI6gr8NiOh97lowlwaRpUUrbzSZzL0XoUBrhh7Xd4CzI/w0Hh8d2114HzXnsw65U9oAGIcjliQfELjSgIoNRutdEFHxG1hfj/AAl0aZJ1JKuBHcGbJ4MaRp1o0v0WDJ52YUOXpr6oJsF29gtpGXzOAAOuu1ua4zTqJmUMeYDQwi3PieFVrN4nloC2pIpTql06CAGk32A0HMoctNNSqd2YZR6e9oyvUNaTUkeEEAU+q4nWUhu6IOHzPxK+vApr5VP1USpMsHp7/P5TjCG1itXo0rPANDeC86Y4tNRQHkn0tMuLQa7cUTTpje2BFvqSHRoHbkHiVn6tcia5qZMZ/wC5c9479yI/ZVnyInHqtQ8GVX68IyWGYB2tbqGmI7wK6qz7MxxElobhwoeoJBHOiWavStUcNH3pt62e5fiMu7t+eiEiwRvXyTKlgholK3+6FK8RsjHMi8Xmc7qa3v1PFO8IwQsyRQwlrSAXDiW1p6KYwqG9zhS5JJJPQfZes4FLvhywOYFrg85cosbDXf6J7p1A90x97eJFxY4/VNc4Fgh1NDYOqKGvECqazk62JDESGCRqCAdEJGwrvprM8UaxpLa++Sdq8AneGSJMM5qNY05WkauA5aCht5I9tu3mBKTu4iPGZIGEIlbkA20v9VIvxI6E0AVo1jYLn1JczYnQcbKK7QyVXOe0HLy0I5JVqavIjLTv4MtOxnbOE4CBGdlcKCG52j6mgbXYiwFdVYTcyGipdQLxDs/hRmYoaCQ0Uc9wFaCvzNCAvTnCgy0sBQDYDgk9vp4sbcpxG1FJfnxPs9jwFg75fZT2IYwX6uJ80ZOyDH8jxH2U/NShY64qOOyq/UGSW2U7eRPkSaWsnL53DPut8NlYDv8Acc5vQCnJVchgcJzQWPa4a31HVWpQcZEBdwPEFwzCGe0AOSafoRwR0CRLQBTTdbsgIaxWzzKd2Yij4Y1wIc0HkRVT+N9mgIbu6aAa5qC1TRegOlljEl1FbSpnVcqcieHTE3EYx0KpDScxbzAoEnjuXs2MdlIcWppQ9FHzHYahubckwXVoRzDBqFI6xIb9PS7jQfdaysm53+0wu4uNmj/uNlZzHZlgYQ0eMXa43oQbVHBLoWL3MN7e7e00LbUrxbyOvmr69QrgleSJQzZiuHh+mc15DROZSWAsAAsMwrdNZMA7rhYmczEURmeIeJNB6080XjuHtguAa7MKa0v5r7EeYExmHuubEbXQ0NaeooVz2gxUzETOW5bUoDbUn6/BWLjbNlpsmusp+HH5xG8XX4hcxHXXzMpDqcY+4zpOcLNWJHVN8Nd4Uf6dj638v7TNfpRzof8AUP6xgviyL18zp/mfOQpncc+BwRvYDEg18SC42Jzt60AcB8D6pTNO8KGkovd0MPxRic1dm7CvOmyTeqqGAA7mr9ADqDx5nrfeiiwLh1/K/VK8KxQvYM4yuA8Q8tjwW8d1TWu5/NVmrCy8ETXisgyVwiPleKHj8V6L2bmO6o17i5jqW1Ads6mwUliHZJzKmGa04cjY0RuGR3ODS4luQ+If5DTyKfVHbwZjbRnkStxqRBiAltAa0v71OXFInYk8PEIuHdtbUClzQ6V4U2VJhc930PxAb0/yA1pzH0KlO0uBQ2f3Xa+1mrbhblRGoc8GCN8iaYk+ooB7Wg3uEnm5d5pCDfEBU10y6fwqBjMz2ZXOrltUa2GposMVjOhkuHiLqNI87EKFiAiW0uc4iTsjBbCjxmCgzhrgN7E5h0FR6qsJUbjEo+A4TDbuBBI4jdvxoqWUnmxYbXtNnD0O4PMJe1eziaXR2BkxNJqWBuLH4FIZwkEh3mnTop4oKbaHihtwPA9VXDsYEmo7KHwny5I/DIzg9tHEDdLpxpa4g/8AvmuJSNQ9UDqkwNywG6uenYZirjS9eqo4RB9pvmvPcDjabq7kp4GgpRBV2ZHJi2xcGFmA070Q8eV4Xqjg5p4FcmGK21CtasH/AIlIJiqZgUGiTTMNUeJ1DblT8wUO67TgSYOYnnZcbBeddt5MNiMii2arXHmLt86V9F6TNPXnv9S30hQxv3mnINcr9L/jDEmThYmlXV+6PbMmHfUKXk8QdTKAeuyPhQor71qnS05MoaziMY2KOikBsMEg+1XTpxRX+nF16U5I3A5URGVoMw9ocfJPYEnyRa6RSOZKn1fUaf2oePiSJwh3AL8cHdyVq2UC/GA0a0rp+BS/U6539t6j7SGi4aW6gU4oeNi3dt9gmnMKwnoXlyUT2laGCm7qgfVeStaslJG3V2asBbfE+M7SV0Z8UxlJ7Pt6JLgvZuJEo41Y34lXeH4UyGAAFD6treYx0npIfllwPziv/TnxLGwTOTwprBZMaALhzl489zQ0aaulcKJ06GKWsUBFmYjTSx+HyROdYRaEqmypX/EITkET1OLLV66pLPYcK5gKGlD/AJDn9E/rfzWUdoLCvCfPyIjgwSxoyupS9tkyjQoU3ANhVvu8HChty0I6obKPH6eSw7Ptyx7Wq11edBUVRiHI/hBXHJEWTUR5c2gLDUCp01+KwxjwPyxCX71ApodwN6qg7WwgaCgoSAeh1U3iYyEZbWAtwore5WOJ+xeTdkDi/MKVAoOFr7qQi4w+Ud3hb/biXLdzTdo2PzVNiNpUgVtWlza68txeO513OJNxf6cFE0CzOYw017IOJ6fIYxDjNzQ3gj4jkRsuosZeSYPFc0uLSRfZWuFzb3sq5xJ0S1uCRH1GqNg5Ea4g3O22ouOY4JA95zDLsVRvHgJ5E/AoSXl200GiA1T4GJaeYfhGKtZTOCOeyt8On2OALXArz/IKaKMn56JBjf2nuZW5ykit9xul9en+pkA4gF9YHM/oaHMc1s2YNdV552NxWLFhtMR5cegHyCsYbzUXVLqUbEDIhs5HJ1KUTL0ZHNkqmnWXiSe5wCBR37rzPtlF/URw1t2w7Ajdx9rysB5K6xqIRCcQaGikpeEK6BNvTdMD78yu6zAxFOG4RyVTh+HADRbSUMcE2hMFR1+hWgrrAi6xyYs/TmC9sVunvD6qhcwUD2+yRXosQwUNtj8isYtjlGgAoPJXdSnOZ3Eja0+XyCzDPU+tvkvrG2QONR3NAykjM9jTTWh1odvJUs/GZciZIEJMPO7IwZjUZuDK19o7aaa6IuV7MQaHvGiI53tOdfnRv7QOSbykBrGgNAAA26/ErdZXW+oWWNtHAjzT6ZaxnuS0zIdycurT7J+h5rMuVPPQWuY4OFRSvmNCpAOsEx9N1LXIQ3iaLSWl158Ttz1i96/PKGilMYVOnRFw6IAhi7VDxHFUu05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8" descr="data:image/jpeg;base64,/9j/4AAQSkZJRgABAQAAAQABAAD/2wCEAAkGBxQTEhUUExQWFRUXGBcXGBgXGBcaGBYYFxQYFxUYFhUYHCggGBolHBUUITEhJSkrLi4uFx8zODMsNygtLisBCgoKDg0OGxAQGywmICQyLywsLCwsLCwsLC0sLCwsLCwsLCwsLCwsLCwsLCwsLCwsLCwsLCwsLCwsLCwsLCwsLP/AABEIALsBDQMBIgACEQEDEQH/xAAcAAADAQEBAQEBAAAAAAAAAAAEBQYDAgcBAAj/xAA9EAABAgQEAwUHAwMDBAMAAAABAAIDBBEhBRIxQVFhcQYTIoGRMkKhscHR8BRS4QcjYhUzknKCwvEWJEP/xAAbAQACAwEBAQAAAAAAAAAAAAAEBQIDBgEAB//EADMRAAICAQQBAwICCAcAAAAAAAECAAMRBBIhMUEFIlETYTKhBhQVI3GBwdEzQoKy4fDx/9oADAMBAAIRAxEAPwDzOTcWRBwNvsmU4yyVCpPCl00gRjEBqNNVoNRWCpHzAlbBBi+WiVzNOouOh+xXT2L7Ow6EOAuF+fEqKjQrMaig1tmNqbgwxKns9Jta2u5uVUQYIoLE9KfVSuDzFQFUS0YECvktFRWq1gL1MhqXdrWLdwmHCJHhYTz/AAJPFk48eJEEPIA3wHMQ0V6vOuuioIM5DFBkd/zePhVJmYhAhRogiSzIoLgW5xWmYAkAnaqD9QH7vH3mk/RYEal2HJ2H/cv8J0OxZIq+Zh6F2UEE1A63KDkez8IxnsfHAa3KQ4D2iaVbT19E5bjsmDRso2Hs5wDattqDT4oCF2kZBmYsRkNsRjw1orpVrRfTUmuyUe2bVLdUSe+uOAP7yfx2VbDiFoNRSxQDhVlOoTHtHPtixS9goKCySd4a0B+yHJG6M7txpG7ubYe+xHA280yggFCScC1hrX5lN5OUVTD3TIaog2HEXTbe6eHjQ0zeuo6I15BvWtR6LTG5fw/9pW2EysN7P7gfbdmo9bHzRmltK+2JNdpVt93mKZtg2NeqVzEPcqsmcEYRVsR4ad3QwadS15+SAOBQhd0bvKXoBl/5C5Rz2ACLqtK2Yhk4hyuDQbnVV/8ATfDqve88h9fqlUVjBYAADZP+ws8GRXMPvAfA3+aT6zlGxHmnULieqYa0gGgrYIOeFHouTmaDqEDPxauqkpYfSA8w6sH6hM5hFckrJsS65fEVEvm5cuCViYq4MZexOxDjDKR3f5Na75t/8UIStcdee/B2MMAdQ51fmEAYi1Xp7Z06/wDfMd6Uj6QxCcy+FyG7xc94jMiX7oSXoabfZfSShpppIXNwkCwi+M8mqm8Vh54hd+WVSJcnwgEu5DSvHgvn/wAViOvma3lQn6hDtcAYk11ob2iSWLwi11AKU+S+YbEPkQa+SYdrJ5kSISBQV9L3SVz3AAbH1WsPJyfiYxQSvEPnIo34ISTZVp4VI+v1WThfW1PyipMFwg5Gilz4jbQHjzSL1SwKgWMtHXzugmFxchoQTwp9lUScd5Aox3nb5oiXkWQxYX47r7MRwNkvr9TsrXbJ2+n1WNunTjFp7I/5BLMTkpiJR4gRLWNBm6WF0TCmTXRX/Y6byA87Lr+ovcNrCW6WldHaLqux/wCTyhmHTDr92/qbeqIj9nozD4zDa0iufOC2+xpevkvd5vDYcwCaAHYj68QontBgTQHBwoW362sQd0LZvXnxHa+t2v4AM8xMq6pFM/MG3kUTJYA5xq6w4DXzVDL4aNimUCTKr57nLvU7rBgxbAwwDZMJeSRrJYrPEo4hMP7joFyKyecmAQZNsWMc3siw0oab+tfRNMMkGtc9lqUzHr1XX6AFgaytaceA3TkYdLw2u7uJ48rcwzVvTUcE509aooPkxZc5Yn4ktiThCLWgVYXAFo4E3uULMSUJ2Ywm1AseR4X3uEdDl2vDnueSQ4taBagtqBqbr5DZEYxxY0d2T7xvXci1x1RRQY5goY+Ism+zrWwwQ4m1a6i6UzPZuO0siwYjQ5tCA6voTsCqrF5mBC7rK80BzFta5mitcw5ErXEmOLobqZWOcKu3vofPRB2aYPyIXXeV7m2GY09jQIzS006jTY8ETHxlh94IfRzrFwA3281NxpJseKWirda0sfgk9vpLA5EPq1imUv8AqzK6rmLizP3BeX49JPhPyiI433O30KU/qXD23OHmaKs+mMOf6S8agGewHFmfuCzdjDP3LzKXBdcHN51R8KEdwqzogPMsFmZRY9iQcYZBBAzVNdK5afIpTCxVroghAnMb0ofmshD5LvB5X/7QdT3Pm5HaZvpqEEvXW2VJhY+hSVf3H4JdjM8YGYNhEuF7nUcuS9ClMPDmgpb2wwSsMRALtseh09Fe7MJWvqFrHkzzWW7WxojmtZCYXOIDRU3J0XpMhgLnMBi2NLgaV3pyQH9OuybWvdNOGtWwxsP3vFtSRSvVXEUod7CepxtQ57MRw8NawUaAOi/GAmcRDOCrEGY5PM8AinMbn86r9EpSmvP+FUYVgUOJTOCVRynZuEzRnqtDZ6wMe3MFXSqp5EksBwZ8UgNh62BOpPAcuauIcmITMup948T5prheWE4lwsWOaLaEix5KYncRfU+AkA01+SSXXNcSxl6qF4EcwMJfEhGJmAFaAHUpbiMg5ouPNPMDHey+ZkYmhoYY908SKrDGIBDbvJ5Ern01C5nt3Ml4DPErLA49ALc1Jwh4inknOZRtTmh84MsIzPQJLFGshOqaPpUA7mlqckJPkTMtrR7LOG9K0JopaVm4kavdAvyC52AHzT2VxaBBDHPFY5bQsFzdxyl231RKMduG6g7DB9vchIcw6G8scDYkX1sd1QyEYEJDjUsXRokQOHjcXADxa+a2kcKilvjiFo4NoPUmqE3gcCXuwA5jrEsXhwhqC7gonEMSdEda7j6NHNPY+AwjchxPEud90JDwdsM+AeX8qQcGUfVWVUlE/sNc0+Jzb9SPuqCfdC7tjnNAcaNpbWlNtb/NQstFDCCSQK1pzTTFBEeYZDmuqQSOWoqfLgnWntDqPtALVIYkdGDdpAMpy2J0pY8gsnd7Bl2h7m5WgXvZvPiQK+i4fDDpgiLajasvYmtz1WrWPmDEZEtDAFNQX151/Ko4GDERfiErDhAGF4y8gGt9d68ETiOHueIMIxnG4qbVNqmnlospQtg5oLQXZjVu5qfdr5ISegvl4TnRKl2erHAkhlaBo5XXsDM8DHRc6D/aY0xKitSbigvmO6GwmM1jIzi3+4T4wNtaD5rrEZ3u4MOJCOaIQA7ODce9UWAvpZfYEIOgGJDd/ue1zItf4rnc71I7HJqG9wdUXaSQbEHNbzolExLZqWX7tNNd5EJDaXyi1LNt91hMzJ9005I9aVK4+0ilrA5HkweNJlhqKt5tP21WkDG4sP2srxzFD6jVfHTpA8Q9F8a+E/WgPof5Qt2hQnBEOq1B8x3LY9BdZ57s/wCWnkU3wSM0zIAINWVBG/iUZGkaNLq2W2HzcWCQ5lacNiPogm9LwcqYR+sAif0DhUQZaIudgCJCez9zSPOlviAvO8I7WABpdYOoOh5qylcUDqEFAWoV7nkMZy8qIUBrB7rQLClTufM1Pmhn6I2K+rK9EE5AmEweIh3dVu9DuAXRPSQwSUoqaFCQclAomDCukyZ5n18qCCDoVAzjXQXlrvFDJsdx1V/HjUYTyUVPguIrQi9R/Kjhj0JfVQz9CDSrWB2eFFMN9qCnLcggFazLo51iQz1J9dFg+SDRWHEoP2P/APFyGiRngAFvpdSIYCdfTOPE0gwYhcAXMF9RU/BUmDYE2LUxHlwBFqUHopeDEfUWN+Stuy8yyFV0d4aLdT5BRUc8yixSJ8xlkWGwQoBexrgSQ21b021S6SwOM2F3hBDohIaDY/5PO6rHdqGGohDXVxF7bAbBay0bvTUn2bDoV221QuFg5Vh7jFeG4S1jbgE8afVFvgpn3awjQ0H3zBWckxNHhICNDTmYaN0in52lmi/FTXuRinGjRttRfpxQErikQEHMfDpey5n5ivhFyTc8OS+ystVGKxHUvrX28xvLTIdFbEiNrT4c0fic2XXZUU3HDghZSAjP0o1FkUmsdZFtOhncu0eEw6F2tToR71xvRY4pE79/dNFCKONRbLW4UPOdpI8GOQ1wLQTY6UuKJpg+OudVxBDjS42HBG16lSBmUNpH/wAvMc404x2uY0Zcovy6cULi8RkKXa2CSARpx419TdETz4cQeCrS7U6a8SEh7URA0NhB2YsFzbUi3Kw35o+gCxgBAblKDkScxeKHUpfTy6pfDZmPA0+C3EQ0dZDQtdbpoVyRIVrtXHxOI7vdrdchlTRfJk3X2GQDU8vwKB/FCB1CJmYc/K3QDXnzTGSmR7FK266JM0EgXRknEDXZjsKW3qvbeMCcJjcRKQ3A7f8AsGqo+z2KuDaE6KIgxHxXZWi7tuir8PkMg8RNeA09VlfVrkrfvuONLUzL1PXcPmREhWOrarCI9SuFYn3YDRmoON0zM7XdKF1CueIQaysPe9YOKxdHX7vFdIQATAX39XzUjCnnNs+vVaymKAxCzcAa89KfFXGohgDGK6Ng4B6lDMPL+nBAvhck6wljHB2f9oy/9RN/gs4kic1rjl9kyVAowI0SxEJrHGIn/ThZRJAFN3ynJYmXXioMvDqejErsPpoSOhKzEiK1Obra/qnZhlc5eSpahD2JB6kbsCYYfJk+y+w1JBttpW5TvCozoLyT4mGxI16gIuSkMsMClCbnqV33FFndRcBYVXocRJeiliFHEcQJ1jhVj2niKio6g3HRDzUYjUgegSqPJMcPE0HqEtmsFB0Lhwo409K0UFv+YvbR/BneKYhDZdzx61UlO4uYlmCg4nUpjOdmSfe9QlUbCYkPmOSKrsQ+ZwafbyZ8lYCcS0NKYFUzliUUJ0iOIDV8xKYyQ3HyCyhxaCpUv2mxmtm6aDmVMDJkZNxx3kYnyVNhcuGtukWGwqXOqqcLknRNBbidOnNFKpPAEuJVBljNmwM9gLHX8CWYz2fb7TC4O1O4J3KtJaVawUGp95DTpFaC/wBOqYaeg1ncTFeo1gf2qOPvPI5+G+ESHN10OyEbFBFAF6LiUBrhcCii8T7PZavhkgDUcOY4ox9U6yisBuDAMtRqtWtFqiipuyPZ9z6OoDzP0TDtLhwhu7t0LM6gNdBQi2l+KkmvU/aWtXgyIjS/iFCu2mg4kIuYlTXWnI/lUywqUg5QaOe7mKNG/mp2a1EyQZ5aieSIV2Nw+ge8i5sOQtX85KpmJPKA6taivTku5PCXw4IiFvhdtu0Useh+y6mJoua0Ha3lssL6g4a9y/kcfl1+ceUnNShf5ziWbsjIF6tGuo6j+KoKHZZzc0WDM32tvzolQYnAXuXhfmNZWYrqis6QSuLB1yL8ka3FW7V9E4ptyuG4MFdMHiT05BqARqPklM2cpa8ag/VNIke1Ern3UYSU7s5BmlqO3OfEvOzE+DWtLj0odlRlzD+fZeX9mp2oArp6qvhROBU633KJRdQLDvU9yh/TA6OWEWSPIpYybeETBxMjVWQf6Nq9GdRJT/H0+y/SsgHPaK78KImHiQOqZ4REY59RSw+dtFCxtqEjwJXZbYikkTSJL3WBgps6CNlw+Aeqyr6fzFq3fMUvgLHuEzjMovjoYpzVP0yDiW7xxE8WCk03ArVUc02ySzIsVOn8XMi8lMSlqVc3Ua8xxQDMYawXNU9m2A5hxBC83iB1SNACfnRNNPzwYOwjnFu0JIN6DgN0plw6M8UBcdmi/wAvmmGCdnHzJ/azd5FujRubK/wfA4Ms2kNt93G7ndTsOSaU6Yt9oLZqVq+5irA+zFPFH12YCLX94j5KmIDRTQDbZDzk3kBoKkaIGVmu8hmITcOoRsBsmSVrWMCLLbntOWMLixybCrR8+nBAx4tdPPS6+RIm35VYOiKRMiFmEyULGgjKa8FrFfdDYrMhkB55EeZsqHMIUS5/pxhVJaEaaiqN7b4WO8Y+lnNynq06ehKd9hoQEpC5NHyW/a2XzQM27HA+WhQLHuFL3PIcY7Ph7TQX2PArLsHgv6maZCcPAzxROjT7Nabm226sAwHVfOyU5Ck3zL8pe+I5lMpFMoBJvpqShdwzzCcMR7RL+cgMDctK1FKcl5/imAZCTDIprQ7dDujZ7tLGimwEMaW8R9Tp6JVEfU1JLjxN0JqjXZwRCdPVYnOYEJaJWmQ9bUWowku9tHS8zeh8kUVCjRV43SdlzA4gEHDmtFAAAso0mK2smLkHHiI9alA6g+8nmR8BmY1OiWY7GrRjbnf6JxNxcjaC5NgOJR/Z/sq53jeKk0JV9jE8CPr7wq5JkjhmFxy4FnhVth8CZaPEGu6VHwurGTwENFhRGPkA3UKCgiL012zhZHRJjJ7Yc3rcdajRfYU2x/sua7oaqhm5RpF1JYr2dY9wIGVxtUWItxCl9RhDE1wI5EYVTjs84hzr7fVeJwsamYLiO8Jykt8XiFjQm/Regdh8dm3uBiS/9si8W7SdCKNPteWqr1Nv7lgfies1SWIVxzPShHK0bNlL2TQP8rVsULNC4/MXmsfELix6kVRMSI0gJU54XRcrFvIzImocTKeIU5PxaVTqdiKbnnVNFFMluJxuIvjxKNc47CvoleA9m+8IiRQaE1DeN/e5ck4bJmM8Mp4BQvPMey37qp7kQ2VOg/AAtR6dpeNzxTqtRj2rF+UQ2jQAcLUCEjzddLDjW+lV+nIhJqb622b/ACgHv/PzVOPsIt7OTNYjqfnzSqUjd1HLSfBFFOjtlrFj0+/wSfGpjw5h7TDmHkVwnEmBHUaJSteJQsWN+fJCvnjEAcwVLgCabbFfJKRdFzZnZQ3Wn1VTuBLUQzKYnAN0jxsxYwDGDw1GpAqdqAm6rIMrCblIpfUm5G1fVcy8szOXMbnNa6VA+gQdlwMMSkjkz0bsTiLmQIbHtLXZRUaio/yFj5J3iOJDu3NIJzAinXnsvN8OjxmOqXBra3adDzbTRVUq/OM1a1Fj0/lBXWbV4hNVO5+YujSQ39K6IJ0LLoqWZl25AQ6ppUjgeXFIpoJe2c8xihHiYOC4ouYkSiGiTQXQBmdJMKJ4IpsyCEhiTRO60gRNepRFNgGRKrKi3MZRprggIsc11Q8abAtqeAuUK6FFca1azkb/ABUn1AXsy2rRO/QjHslgTo7+9eP+kcB916nI4YGjRTX9LppkWVhkUzNGUje1ldlFL8xfqdQztzAokOgQEwxNI5CVzMw0KUHBi2YYlM2QwFx1pblzKNmps3yinPdK5iX7wtYT7ZNeJAGYgHyQ2ot2LmFUsZN9j+yjXPdHitqMxcxpFrkkOI+VdFfw4IFqLSWlgxoAWlFnL7WsbJMNLzJzBwQ0SWG1R0KLesIiEKfE8LIBFDxo6vUJFinamJLOaIsLM11fE00uNRlO/mqSKpjttLB0sTu1zT9ERpsbwG6nC+ZwO1kOIKgOB4EfZDOni42BUtIOoVSyTKpwtCKeJQ55lbgMqGw2mlz4jzrp8F+xeNVxGzfi7U04009Vphsf+2KbD5D+Erm4lAann+eq1VBArX+EztoO8wGciU+npuks9OgW3Hw/LrDFcYGjPWtuqn5iOTqR6qp9Ui8DuG0+n2tywwIdNYiTZL4scu10+aEfG4eq6ZBc/Ww/NAg31DP1GNekrrhMtijoTqtPUbFVEPEXvDSxoFddhQfVTEKUaNbp5gkUVLDvccjuq+T3JWhcZAjSWYPESADuOY+i6gRTDaQ1opStAunOh+yT4hvuuYE7TMCKCtneXBdOBBhkzOaieznNCS2o/aKiqscEjtyZWkHKaH5j1v6KFiTFXm+bLrSl+IWUx2i7h4fAGZts7TYEcORHFBWLuEMrO0z1Kcng5gbTQAV6cFNT8WgKFle08CK2rXivA2IPCh18llNRS/2AXV0pp66IZtxPPcIXao+0CfGuh4kYblHQ8HebveG8hc+uiOlcNhs0bU8SalS+mfM59ZFieBAe/RppxKInMMeWENfl50qfJUDGhDTdzTh9VFvYMy6hja4Xx5iXDsNEMWqXH2nG5ceZKMLeVfvujRBoPzyWbofRBsCxyY6UqOBN5SIZWJ30JtiQYjRao0Lhzp60VngvbeSmKBkwwPNRkecj6jXwuvsoTG54QoTzvlPlWw+Kgez2BtiRG9+RQnxC+uu2pT6oHOJjmCsMmf0VMTkI/wD6w/8Am37pBimKQGGjosMG9swJPSilMMwOUGcNY21LFo33uLpXP4Q3P/bABvpoiGqYDMFWxScR5Hx5h/2wXczYacDdb4A7NMMc81PiA4XaQKKUhsLDRwVBhkUNc13AgpfYu7IhQOBLZ4WJRZo4VG414rCI2izZUiFboM4rGIUQ5DxVGezMIjlJ9tJmsMw9xc/CybYnjDW2Z4ncdh91GY5ELmO3J+9UVp6zuBM9mK5XVUuGlTUjBfrSqoZZsRoqWFNd4BkWlFKR8v1SHtRO0/tg2pV1OBs1vnquv9Ua2zjQ87JLikcPeXi7XgAHm23zRKalgmwHuQr06taHI6gr8NiOh97lowlwaRpUUrbzSZzL0XoUBrhh7Xd4CzI/w0Hh8d2114HzXnsw65U9oAGIcjliQfELjSgIoNRutdEFHxG1hfj/AAl0aZJ1JKuBHcGbJ4MaRp1o0v0WDJ52YUOXpr6oJsF29gtpGXzOAAOuu1ua4zTqJmUMeYDQwi3PieFVrN4nloC2pIpTql06CAGk32A0HMoctNNSqd2YZR6e9oyvUNaTUkeEEAU+q4nWUhu6IOHzPxK+vApr5VP1USpMsHp7/P5TjCG1itXo0rPANDeC86Y4tNRQHkn0tMuLQa7cUTTpje2BFvqSHRoHbkHiVn6tcia5qZMZ/wC5c9479yI/ZVnyInHqtQ8GVX68IyWGYB2tbqGmI7wK6qz7MxxElobhwoeoJBHOiWavStUcNH3pt62e5fiMu7t+eiEiwRvXyTKlgholK3+6FK8RsjHMi8Xmc7qa3v1PFO8IwQsyRQwlrSAXDiW1p6KYwqG9zhS5JJJPQfZes4FLvhywOYFrg85cosbDXf6J7p1A90x97eJFxY4/VNc4Fgh1NDYOqKGvECqazk62JDESGCRqCAdEJGwrvprM8UaxpLa++Sdq8AneGSJMM5qNY05WkauA5aCht5I9tu3mBKTu4iPGZIGEIlbkA20v9VIvxI6E0AVo1jYLn1JczYnQcbKK7QyVXOe0HLy0I5JVqavIjLTv4MtOxnbOE4CBGdlcKCG52j6mgbXYiwFdVYTcyGipdQLxDs/hRmYoaCQ0Uc9wFaCvzNCAvTnCgy0sBQDYDgk9vp4sbcpxG1FJfnxPs9jwFg75fZT2IYwX6uJ80ZOyDH8jxH2U/NShY64qOOyq/UGSW2U7eRPkSaWsnL53DPut8NlYDv8Acc5vQCnJVchgcJzQWPa4a31HVWpQcZEBdwPEFwzCGe0AOSafoRwR0CRLQBTTdbsgIaxWzzKd2Yij4Y1wIc0HkRVT+N9mgIbu6aAa5qC1TRegOlljEl1FbSpnVcqcieHTE3EYx0KpDScxbzAoEnjuXs2MdlIcWppQ9FHzHYahubckwXVoRzDBqFI6xIb9PS7jQfdaysm53+0wu4uNmj/uNlZzHZlgYQ0eMXa43oQbVHBLoWL3MN7e7e00LbUrxbyOvmr69QrgleSJQzZiuHh+mc15DROZSWAsAAsMwrdNZMA7rhYmczEURmeIeJNB6080XjuHtguAa7MKa0v5r7EeYExmHuubEbXQ0NaeooVz2gxUzETOW5bUoDbUn6/BWLjbNlpsmusp+HH5xG8XX4hcxHXXzMpDqcY+4zpOcLNWJHVN8Nd4Uf6dj638v7TNfpRzof8AUP6xgviyL18zp/mfOQpncc+BwRvYDEg18SC42Jzt60AcB8D6pTNO8KGkovd0MPxRic1dm7CvOmyTeqqGAA7mr9ADqDx5nrfeiiwLh1/K/VK8KxQvYM4yuA8Q8tjwW8d1TWu5/NVmrCy8ETXisgyVwiPleKHj8V6L2bmO6o17i5jqW1Ads6mwUliHZJzKmGa04cjY0RuGR3ODS4luQ+If5DTyKfVHbwZjbRnkStxqRBiAltAa0v71OXFInYk8PEIuHdtbUClzQ6V4U2VJhc930PxAb0/yA1pzH0KlO0uBQ2f3Xa+1mrbhblRGoc8GCN8iaYk+ooB7Wg3uEnm5d5pCDfEBU10y6fwqBjMz2ZXOrltUa2GposMVjOhkuHiLqNI87EKFiAiW0uc4iTsjBbCjxmCgzhrgN7E5h0FR6qsJUbjEo+A4TDbuBBI4jdvxoqWUnmxYbXtNnD0O4PMJe1eziaXR2BkxNJqWBuLH4FIZwkEh3mnTop4oKbaHihtwPA9VXDsYEmo7KHwny5I/DIzg9tHEDdLpxpa4g/8AvmuJSNQ9UDqkwNywG6uenYZirjS9eqo4RB9pvmvPcDjabq7kp4GgpRBV2ZHJi2xcGFmA070Q8eV4Xqjg5p4FcmGK21CtasH/AIlIJiqZgUGiTTMNUeJ1DblT8wUO67TgSYOYnnZcbBeddt5MNiMii2arXHmLt86V9F6TNPXnv9S30hQxv3mnINcr9L/jDEmThYmlXV+6PbMmHfUKXk8QdTKAeuyPhQor71qnS05MoaziMY2KOikBsMEg+1XTpxRX+nF16U5I3A5URGVoMw9ocfJPYEnyRa6RSOZKn1fUaf2oePiSJwh3AL8cHdyVq2UC/GA0a0rp+BS/U6539t6j7SGi4aW6gU4oeNi3dt9gmnMKwnoXlyUT2laGCm7qgfVeStaslJG3V2asBbfE+M7SV0Z8UxlJ7Pt6JLgvZuJEo41Y34lXeH4UyGAAFD6treYx0npIfllwPziv/TnxLGwTOTwprBZMaALhzl489zQ0aaulcKJ06GKWsUBFmYjTSx+HyROdYRaEqmypX/EITkET1OLLV66pLPYcK5gKGlD/AJDn9E/rfzWUdoLCvCfPyIjgwSxoyupS9tkyjQoU3ANhVvu8HChty0I6obKPH6eSw7Ptyx7Wq11edBUVRiHI/hBXHJEWTUR5c2gLDUCp01+KwxjwPyxCX71ApodwN6qg7WwgaCgoSAeh1U3iYyEZbWAtwore5WOJ+xeTdkDi/MKVAoOFr7qQi4w+Ud3hb/biXLdzTdo2PzVNiNpUgVtWlza68txeO513OJNxf6cFE0CzOYw017IOJ6fIYxDjNzQ3gj4jkRsuosZeSYPFc0uLSRfZWuFzb3sq5xJ0S1uCRH1GqNg5Ea4g3O22ouOY4JA95zDLsVRvHgJ5E/AoSXl200GiA1T4GJaeYfhGKtZTOCOeyt8On2OALXArz/IKaKMn56JBjf2nuZW5ykit9xul9en+pkA4gF9YHM/oaHMc1s2YNdV552NxWLFhtMR5cegHyCsYbzUXVLqUbEDIhs5HJ1KUTL0ZHNkqmnWXiSe5wCBR37rzPtlF/URw1t2w7Ajdx9rysB5K6xqIRCcQaGikpeEK6BNvTdMD78yu6zAxFOG4RyVTh+HADRbSUMcE2hMFR1+hWgrrAi6xyYs/TmC9sVunvD6qhcwUD2+yRXosQwUNtj8isYtjlGgAoPJXdSnOZ3Eja0+XyCzDPU+tvkvrG2QONR3NAykjM9jTTWh1odvJUs/GZciZIEJMPO7IwZjUZuDK19o7aaa6IuV7MQaHvGiI53tOdfnRv7QOSbykBrGgNAAA26/ErdZXW+oWWNtHAjzT6ZaxnuS0zIdycurT7J+h5rMuVPPQWuY4OFRSvmNCpAOsEx9N1LXIQ3iaLSWl158Ttz1i96/PKGilMYVOnRFw6IAhi7VDxHFUu05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8682" name="Picture 10" descr="http://jornalggn.com.br/sites/default/files/u16/antibioticos-recei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54" y="2088187"/>
            <a:ext cx="1613322" cy="107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85" y="4878790"/>
            <a:ext cx="1613322" cy="110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http://choiceconnectionsva.com/wp-content/uploads/sept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0" y="3375753"/>
            <a:ext cx="1615844" cy="10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8" name="Picture 16" descr="http://www.hospitalsudamericano.com/imagenes/hosp-imag-internac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053" y="2109143"/>
            <a:ext cx="1615844" cy="109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0" name="Picture 18" descr="http://dm5migu4zj3pb.cloudfront.net/manuscripts/21000/21166/medium/JCI0421166.f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231" y="4720727"/>
            <a:ext cx="1615844" cy="109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www.hospitalsudamericano.com/imagenes/hosp-imag-internac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40" y="3319214"/>
            <a:ext cx="1615844" cy="109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 bwMode="auto">
          <a:xfrm>
            <a:off x="2095797" y="2395803"/>
            <a:ext cx="916465" cy="458233"/>
          </a:xfrm>
          <a:prstGeom prst="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200" b="1" dirty="0">
                <a:solidFill>
                  <a:schemeClr val="bg1"/>
                </a:solidFill>
                <a:latin typeface="Arial" panose="020B0604020202020204" pitchFamily="34" charset="0"/>
              </a:rPr>
              <a:t>ATB 90d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</a:rPr>
              <a:t>previos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1538619" y="3595758"/>
            <a:ext cx="916465" cy="458233"/>
          </a:xfrm>
          <a:prstGeom prst="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Hosp</a:t>
            </a:r>
            <a:r>
              <a:rPr lang="es-ES_tradnl" sz="1200" b="1" dirty="0">
                <a:solidFill>
                  <a:schemeClr val="bg1"/>
                </a:solidFill>
                <a:latin typeface="Arial" panose="020B0604020202020204" pitchFamily="34" charset="0"/>
              </a:rPr>
              <a:t> ≥5dias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1964120" y="5002604"/>
            <a:ext cx="981927" cy="458233"/>
          </a:xfrm>
          <a:prstGeom prst="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Inmuno</a:t>
            </a:r>
            <a:r>
              <a:rPr lang="es-ES_tradnl" sz="1200" b="1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</a:p>
          <a:p>
            <a:pPr algn="ctr"/>
            <a:r>
              <a:rPr lang="es-ES_tradnl" sz="1200" b="1" dirty="0">
                <a:solidFill>
                  <a:schemeClr val="bg1"/>
                </a:solidFill>
                <a:latin typeface="Arial" panose="020B0604020202020204" pitchFamily="34" charset="0"/>
              </a:rPr>
              <a:t>supresión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9437485" y="3805363"/>
            <a:ext cx="849515" cy="370377"/>
          </a:xfrm>
          <a:prstGeom prst="rect">
            <a:avLst/>
          </a:prstGeom>
          <a:noFill/>
          <a:ln w="28575" cap="flat" cmpd="sng" algn="ctr">
            <a:solidFill>
              <a:srgbClr val="FFFE00">
                <a:alpha val="9900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HCAP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1" name="20 Rectángulo"/>
          <p:cNvSpPr/>
          <p:nvPr/>
        </p:nvSpPr>
        <p:spPr bwMode="auto">
          <a:xfrm>
            <a:off x="8077923" y="2394668"/>
            <a:ext cx="916465" cy="458233"/>
          </a:xfrm>
          <a:prstGeom prst="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Hosp</a:t>
            </a:r>
            <a:r>
              <a:rPr lang="es-ES_tradnl" sz="1200" b="1" dirty="0">
                <a:solidFill>
                  <a:schemeClr val="bg1"/>
                </a:solidFill>
                <a:latin typeface="Arial" panose="020B0604020202020204" pitchFamily="34" charset="0"/>
              </a:rPr>
              <a:t> ≥2d</a:t>
            </a:r>
          </a:p>
          <a:p>
            <a:pPr algn="ctr"/>
            <a:r>
              <a:rPr lang="es-ES_tradnl" sz="1200" b="1" dirty="0">
                <a:solidFill>
                  <a:schemeClr val="bg1"/>
                </a:solidFill>
                <a:latin typeface="Arial" panose="020B0604020202020204" pitchFamily="34" charset="0"/>
              </a:rPr>
              <a:t>(90 días)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21 Rectángulo"/>
          <p:cNvSpPr/>
          <p:nvPr/>
        </p:nvSpPr>
        <p:spPr bwMode="auto">
          <a:xfrm>
            <a:off x="8262897" y="3658334"/>
            <a:ext cx="916465" cy="458233"/>
          </a:xfrm>
          <a:prstGeom prst="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Nursing</a:t>
            </a:r>
            <a:endParaRPr lang="es-ES_tradnl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s-ES_tradnl" sz="1200" b="1" dirty="0">
                <a:solidFill>
                  <a:schemeClr val="bg1"/>
                </a:solidFill>
                <a:latin typeface="Arial" panose="020B0604020202020204" pitchFamily="34" charset="0"/>
              </a:rPr>
              <a:t>Home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22 Rectángulo"/>
          <p:cNvSpPr/>
          <p:nvPr/>
        </p:nvSpPr>
        <p:spPr bwMode="auto">
          <a:xfrm>
            <a:off x="8077923" y="5186391"/>
            <a:ext cx="833150" cy="458233"/>
          </a:xfrm>
          <a:prstGeom prst="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200" b="1" dirty="0">
                <a:solidFill>
                  <a:schemeClr val="bg1"/>
                </a:solidFill>
                <a:latin typeface="Arial" panose="020B0604020202020204" pitchFamily="34" charset="0"/>
              </a:rPr>
              <a:t>Diálisis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8692" name="Picture 20" descr="http://www.cfaortho.com/files/image/auto-1720-any/Infusion%20Therapy_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38" y="5683990"/>
            <a:ext cx="1430970" cy="9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 bwMode="auto">
          <a:xfrm>
            <a:off x="4910019" y="5433063"/>
            <a:ext cx="1057728" cy="512725"/>
          </a:xfrm>
          <a:prstGeom prst="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Home </a:t>
            </a:r>
            <a:r>
              <a:rPr lang="es-ES_tradnl" sz="1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infusion</a:t>
            </a:r>
            <a:r>
              <a:rPr lang="es-ES_tradnl" sz="1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/</a:t>
            </a:r>
            <a:r>
              <a:rPr lang="es-ES_tradnl" sz="1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wound</a:t>
            </a:r>
            <a:r>
              <a:rPr lang="es-ES_tradnl" sz="1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_tradnl" sz="1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care</a:t>
            </a:r>
            <a:endParaRPr lang="es-E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8 Elipse"/>
          <p:cNvSpPr/>
          <p:nvPr/>
        </p:nvSpPr>
        <p:spPr bwMode="auto">
          <a:xfrm>
            <a:off x="4046361" y="2524822"/>
            <a:ext cx="2884586" cy="2725259"/>
          </a:xfrm>
          <a:prstGeom prst="ellipse">
            <a:avLst/>
          </a:prstGeom>
          <a:noFill/>
          <a:ln w="28575" cap="flat" cmpd="sng" algn="ctr">
            <a:solidFill>
              <a:srgbClr val="FFFE00">
                <a:alpha val="9900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s-ES_tradnl" sz="1800" dirty="0" smtClean="0">
              <a:solidFill>
                <a:srgbClr val="FFFF00"/>
              </a:solidFill>
              <a:latin typeface="Arial" charset="0"/>
            </a:endParaRPr>
          </a:p>
          <a:p>
            <a:pPr algn="ctr" eaLnBrk="1" hangingPunct="1"/>
            <a:r>
              <a:rPr lang="es-ES_tradnl" sz="1800" dirty="0" smtClean="0">
                <a:solidFill>
                  <a:srgbClr val="FFFF00"/>
                </a:solidFill>
                <a:latin typeface="Arial" charset="0"/>
              </a:rPr>
              <a:t>MDR </a:t>
            </a:r>
            <a:endParaRPr lang="es-ES_tradnl" sz="1800" dirty="0">
              <a:solidFill>
                <a:srgbClr val="FFFF00"/>
              </a:solidFill>
              <a:latin typeface="Arial" charset="0"/>
            </a:endParaRPr>
          </a:p>
          <a:p>
            <a:pPr algn="ctr" eaLnBrk="1" hangingPunct="1"/>
            <a:r>
              <a:rPr lang="es-ES_tradnl" sz="1800" dirty="0" err="1">
                <a:solidFill>
                  <a:srgbClr val="FFFF00"/>
                </a:solidFill>
                <a:latin typeface="Arial" charset="0"/>
              </a:rPr>
              <a:t>Multi-drug</a:t>
            </a:r>
            <a:r>
              <a:rPr lang="es-ES_tradnl" sz="1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sz="1800" dirty="0" err="1">
                <a:solidFill>
                  <a:srgbClr val="FFFF00"/>
                </a:solidFill>
                <a:latin typeface="Arial" charset="0"/>
              </a:rPr>
              <a:t>resistance</a:t>
            </a:r>
            <a:r>
              <a:rPr lang="es-ES_tradnl" sz="1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_tradnl" sz="1800" dirty="0" smtClean="0">
                <a:solidFill>
                  <a:srgbClr val="FFFF00"/>
                </a:solidFill>
                <a:latin typeface="Arial" charset="0"/>
              </a:rPr>
              <a:t>micro-</a:t>
            </a:r>
            <a:r>
              <a:rPr lang="es-ES_tradnl" sz="1800" dirty="0" err="1" smtClean="0">
                <a:solidFill>
                  <a:srgbClr val="FFFF00"/>
                </a:solidFill>
                <a:latin typeface="Arial" charset="0"/>
              </a:rPr>
              <a:t>organisms</a:t>
            </a:r>
            <a:r>
              <a:rPr lang="es-ES" sz="1600" dirty="0" smtClean="0">
                <a:solidFill>
                  <a:srgbClr val="FFFF00"/>
                </a:solidFill>
                <a:latin typeface="Arial" charset="0"/>
              </a:rPr>
              <a:t>?</a:t>
            </a:r>
            <a:endParaRPr lang="es-ES_tradnl" sz="180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" name="23 Rectángulo"/>
          <p:cNvSpPr/>
          <p:nvPr/>
        </p:nvSpPr>
        <p:spPr bwMode="auto">
          <a:xfrm>
            <a:off x="-9113" y="3468231"/>
            <a:ext cx="1243776" cy="721762"/>
          </a:xfrm>
          <a:prstGeom prst="rect">
            <a:avLst/>
          </a:prstGeom>
          <a:noFill/>
          <a:ln w="28575" cap="flat" cmpd="sng" algn="ctr">
            <a:solidFill>
              <a:srgbClr val="FFFE00">
                <a:alpha val="9900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400" dirty="0">
                <a:solidFill>
                  <a:srgbClr val="FFFF00"/>
                </a:solidFill>
                <a:latin typeface="Arial" charset="0"/>
              </a:rPr>
              <a:t>Riesgo de </a:t>
            </a:r>
            <a:r>
              <a:rPr lang="es-ES_tradnl" sz="1400" dirty="0" err="1">
                <a:solidFill>
                  <a:srgbClr val="FFFF00"/>
                </a:solidFill>
                <a:latin typeface="Arial" charset="0"/>
              </a:rPr>
              <a:t>multi</a:t>
            </a:r>
            <a:r>
              <a:rPr lang="es-ES_tradnl" sz="1400" dirty="0">
                <a:solidFill>
                  <a:srgbClr val="FFFF00"/>
                </a:solidFill>
                <a:latin typeface="Arial" charset="0"/>
              </a:rPr>
              <a:t>-resistencia</a:t>
            </a:r>
            <a:endParaRPr lang="es-ES" sz="14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" name="25 Rectángulo"/>
          <p:cNvSpPr/>
          <p:nvPr/>
        </p:nvSpPr>
        <p:spPr bwMode="auto">
          <a:xfrm>
            <a:off x="533600" y="1612691"/>
            <a:ext cx="1504968" cy="448157"/>
          </a:xfrm>
          <a:prstGeom prst="rect">
            <a:avLst/>
          </a:prstGeom>
          <a:noFill/>
          <a:ln w="28575" cap="flat" cmpd="sng" algn="ctr">
            <a:solidFill>
              <a:srgbClr val="FFFE00">
                <a:alpha val="9900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400" dirty="0" err="1" smtClean="0">
                <a:solidFill>
                  <a:srgbClr val="FFFF00"/>
                </a:solidFill>
                <a:latin typeface="Arial" charset="0"/>
              </a:rPr>
              <a:t>Neumonia</a:t>
            </a:r>
            <a:r>
              <a:rPr lang="es-ES_tradnl" sz="1400" dirty="0" smtClean="0">
                <a:solidFill>
                  <a:srgbClr val="FFFF00"/>
                </a:solidFill>
                <a:latin typeface="Arial" charset="0"/>
              </a:rPr>
              <a:t> Nosocomial</a:t>
            </a:r>
            <a:endParaRPr lang="es-ES" sz="14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2 Cerrar llave"/>
          <p:cNvSpPr/>
          <p:nvPr/>
        </p:nvSpPr>
        <p:spPr bwMode="auto">
          <a:xfrm>
            <a:off x="9050983" y="2291680"/>
            <a:ext cx="378129" cy="3397745"/>
          </a:xfrm>
          <a:prstGeom prst="rightBrace">
            <a:avLst/>
          </a:prstGeom>
          <a:noFill/>
          <a:ln w="28575" cap="flat" cmpd="sng" algn="ctr">
            <a:solidFill>
              <a:srgbClr val="FFFE00">
                <a:alpha val="9900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26 Cerrar llave"/>
          <p:cNvSpPr/>
          <p:nvPr/>
        </p:nvSpPr>
        <p:spPr bwMode="auto">
          <a:xfrm rot="10800000">
            <a:off x="1248494" y="2223982"/>
            <a:ext cx="378129" cy="3397745"/>
          </a:xfrm>
          <a:prstGeom prst="rightBrace">
            <a:avLst>
              <a:gd name="adj1" fmla="val 20895"/>
              <a:gd name="adj2" fmla="val 49301"/>
            </a:avLst>
          </a:prstGeom>
          <a:noFill/>
          <a:ln w="28575" cap="flat" cmpd="sng" algn="ctr">
            <a:solidFill>
              <a:srgbClr val="FFFE00">
                <a:alpha val="9900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27 Rectángulo"/>
          <p:cNvSpPr/>
          <p:nvPr/>
        </p:nvSpPr>
        <p:spPr bwMode="auto">
          <a:xfrm>
            <a:off x="8478452" y="1562153"/>
            <a:ext cx="1655465" cy="492973"/>
          </a:xfrm>
          <a:prstGeom prst="rect">
            <a:avLst/>
          </a:prstGeom>
          <a:noFill/>
          <a:ln w="28575" cap="flat" cmpd="sng" algn="ctr">
            <a:solidFill>
              <a:srgbClr val="FFFE00">
                <a:alpha val="99001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400" dirty="0" err="1" smtClean="0">
                <a:solidFill>
                  <a:srgbClr val="FFFF00"/>
                </a:solidFill>
                <a:latin typeface="Arial" charset="0"/>
              </a:rPr>
              <a:t>Nuemonía</a:t>
            </a:r>
            <a:r>
              <a:rPr lang="es-ES_tradnl" sz="1400" dirty="0" smtClean="0">
                <a:solidFill>
                  <a:srgbClr val="FFFF00"/>
                </a:solidFill>
                <a:latin typeface="Arial" charset="0"/>
              </a:rPr>
              <a:t> asociada a la VM</a:t>
            </a:r>
            <a:endParaRPr lang="es-ES" sz="14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7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8" grpId="0" animBg="1"/>
      <p:bldP spid="21" grpId="0" animBg="1"/>
      <p:bldP spid="22" grpId="0" animBg="1"/>
      <p:bldP spid="23" grpId="0" animBg="1"/>
      <p:bldP spid="25" grpId="0" animBg="1"/>
      <p:bldP spid="9" grpId="0" animBg="1"/>
      <p:bldP spid="24" grpId="0" animBg="1"/>
      <p:bldP spid="26" grpId="0" animBg="1"/>
      <p:bldP spid="3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2636319" y="1919707"/>
            <a:ext cx="627163" cy="216024"/>
          </a:xfrm>
          <a:prstGeom prst="rect">
            <a:avLst/>
          </a:prstGeom>
          <a:solidFill>
            <a:schemeClr val="bg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n=89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25 Rectángulo"/>
          <p:cNvSpPr/>
          <p:nvPr/>
        </p:nvSpPr>
        <p:spPr bwMode="auto">
          <a:xfrm>
            <a:off x="3531478" y="1911650"/>
            <a:ext cx="627163" cy="216024"/>
          </a:xfrm>
          <a:prstGeom prst="rect">
            <a:avLst/>
          </a:prstGeom>
          <a:solidFill>
            <a:schemeClr val="bg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n=321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35" y="2116236"/>
            <a:ext cx="2247425" cy="32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47" y="2130720"/>
            <a:ext cx="798426" cy="324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60" y="2123608"/>
            <a:ext cx="946285" cy="324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48" y="2130719"/>
            <a:ext cx="514542" cy="324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7" y="538861"/>
            <a:ext cx="4898264" cy="12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31" y="1617326"/>
            <a:ext cx="2589855" cy="16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 bwMode="auto">
          <a:xfrm>
            <a:off x="234835" y="4293096"/>
            <a:ext cx="4535855" cy="1078647"/>
          </a:xfrm>
          <a:prstGeom prst="rect">
            <a:avLst/>
          </a:prstGeom>
          <a:solidFill>
            <a:srgbClr val="FF0000">
              <a:alpha val="12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16" y="526986"/>
            <a:ext cx="4821178" cy="3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16" y="831394"/>
            <a:ext cx="4821178" cy="95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38" y="2713683"/>
            <a:ext cx="2243492" cy="297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354" y="2085321"/>
            <a:ext cx="676984" cy="360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227" y="2087094"/>
            <a:ext cx="582521" cy="360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962" y="2082660"/>
            <a:ext cx="574649" cy="360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925" y="2081711"/>
            <a:ext cx="535289" cy="359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 bwMode="auto">
          <a:xfrm>
            <a:off x="5352565" y="3410828"/>
            <a:ext cx="4663013" cy="178845"/>
          </a:xfrm>
          <a:prstGeom prst="rect">
            <a:avLst/>
          </a:prstGeom>
          <a:solidFill>
            <a:srgbClr val="FF0000">
              <a:alpha val="12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z="1800">
              <a:latin typeface="Arial" charset="0"/>
            </a:endParaRPr>
          </a:p>
        </p:txBody>
      </p:sp>
      <p:sp>
        <p:nvSpPr>
          <p:cNvPr id="28" name="27 Rectángulo"/>
          <p:cNvSpPr/>
          <p:nvPr/>
        </p:nvSpPr>
        <p:spPr bwMode="auto">
          <a:xfrm>
            <a:off x="5330828" y="4663437"/>
            <a:ext cx="4695023" cy="195465"/>
          </a:xfrm>
          <a:prstGeom prst="rect">
            <a:avLst/>
          </a:prstGeom>
          <a:solidFill>
            <a:srgbClr val="FF0000">
              <a:alpha val="12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z="1800">
              <a:latin typeface="Arial" charset="0"/>
            </a:endParaRPr>
          </a:p>
        </p:txBody>
      </p:sp>
      <p:sp>
        <p:nvSpPr>
          <p:cNvPr id="29" name="28 Rectángulo"/>
          <p:cNvSpPr/>
          <p:nvPr/>
        </p:nvSpPr>
        <p:spPr bwMode="auto">
          <a:xfrm>
            <a:off x="5340689" y="4040821"/>
            <a:ext cx="4663013" cy="480174"/>
          </a:xfrm>
          <a:prstGeom prst="rect">
            <a:avLst/>
          </a:prstGeom>
          <a:solidFill>
            <a:srgbClr val="FF0000">
              <a:alpha val="12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z="1800">
              <a:latin typeface="Arial" charset="0"/>
            </a:endParaRPr>
          </a:p>
        </p:txBody>
      </p:sp>
      <p:sp>
        <p:nvSpPr>
          <p:cNvPr id="32" name="31 Rectángulo"/>
          <p:cNvSpPr/>
          <p:nvPr/>
        </p:nvSpPr>
        <p:spPr bwMode="auto">
          <a:xfrm>
            <a:off x="214332" y="2661907"/>
            <a:ext cx="4535855" cy="238043"/>
          </a:xfrm>
          <a:prstGeom prst="rect">
            <a:avLst/>
          </a:prstGeom>
          <a:solidFill>
            <a:srgbClr val="FF0000">
              <a:alpha val="12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 useBgFill="1">
        <p:nvSpPr>
          <p:cNvPr id="30" name="29 Rectángulo"/>
          <p:cNvSpPr/>
          <p:nvPr/>
        </p:nvSpPr>
        <p:spPr bwMode="auto">
          <a:xfrm>
            <a:off x="5270451" y="2022336"/>
            <a:ext cx="4928053" cy="3831987"/>
          </a:xfrm>
          <a:prstGeom prst="rect">
            <a:avLst/>
          </a:prstGeom>
          <a:extLst/>
        </p:spPr>
        <p:txBody>
          <a:bodyPr wrap="square">
            <a:noAutofit/>
          </a:bodyPr>
          <a:lstStyle/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HCAP: 20% de </a:t>
            </a:r>
            <a:r>
              <a:rPr lang="es-ES_trad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Neumoniass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Baja incidencia de </a:t>
            </a:r>
            <a:r>
              <a:rPr lang="es-ES_trad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germenes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</a:t>
            </a:r>
            <a:r>
              <a:rPr lang="es-ES_trad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resistentes </a:t>
            </a: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Igual mortalidad CAP-HCAP</a:t>
            </a: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tratamiento </a:t>
            </a:r>
            <a:r>
              <a:rPr lang="es-ES_trad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empirico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p/CAP cubre el 90% </a:t>
            </a:r>
          </a:p>
          <a:p>
            <a:pPr eaLnBrk="1" hangingPunct="1">
              <a:lnSpc>
                <a:spcPct val="200000"/>
              </a:lnSpc>
            </a:pP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adecuadamente </a:t>
            </a: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sustento p/ </a:t>
            </a:r>
            <a:r>
              <a:rPr lang="es-ES_trad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uso de ATB 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amplio espectro a TODOS los pacientes</a:t>
            </a:r>
            <a:endParaRPr lang="es-ES_tradnl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 useBgFill="1">
        <p:nvSpPr>
          <p:cNvPr id="31" name="30 Rectángulo"/>
          <p:cNvSpPr/>
          <p:nvPr/>
        </p:nvSpPr>
        <p:spPr bwMode="auto">
          <a:xfrm>
            <a:off x="144413" y="1894427"/>
            <a:ext cx="4794473" cy="4089337"/>
          </a:xfrm>
          <a:prstGeom prst="rect">
            <a:avLst/>
          </a:prstGeom>
          <a:extLst/>
        </p:spPr>
        <p:txBody>
          <a:bodyPr wrap="square">
            <a:noAutofit/>
          </a:bodyPr>
          <a:lstStyle/>
          <a:p>
            <a:pPr marL="342900" indent="-342900" eaLnBrk="1" hangingPunct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Entidad frecuente </a:t>
            </a:r>
          </a:p>
          <a:p>
            <a:pPr marL="342900" indent="-342900" eaLnBrk="1" hangingPunct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Alta mortalidad</a:t>
            </a:r>
            <a:endParaRPr lang="es-E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Mortalidad relacionada con status previo</a:t>
            </a:r>
          </a:p>
          <a:p>
            <a:pPr marL="342900" indent="-342900" eaLnBrk="1" hangingPunct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Mortalidad no relacionada con MDR</a:t>
            </a:r>
          </a:p>
          <a:p>
            <a:pPr marL="342900" indent="-342900" eaLnBrk="1" hangingPunct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sustento p/ uso de ATB de amplio espectro</a:t>
            </a:r>
          </a:p>
        </p:txBody>
      </p:sp>
      <p:sp>
        <p:nvSpPr>
          <p:cNvPr id="5" name="4 Rectángulo"/>
          <p:cNvSpPr/>
          <p:nvPr/>
        </p:nvSpPr>
        <p:spPr bwMode="auto">
          <a:xfrm>
            <a:off x="233163" y="5930776"/>
            <a:ext cx="44838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" sz="1600" dirty="0">
                <a:solidFill>
                  <a:srgbClr val="FFFF00"/>
                </a:solidFill>
                <a:latin typeface="Arial" charset="0"/>
              </a:rPr>
              <a:t>D. </a:t>
            </a:r>
            <a:r>
              <a:rPr lang="es-ES" sz="1600" dirty="0" err="1">
                <a:solidFill>
                  <a:srgbClr val="FFFF00"/>
                </a:solidFill>
                <a:latin typeface="Arial" charset="0"/>
              </a:rPr>
              <a:t>Chalmers</a:t>
            </a:r>
            <a:r>
              <a:rPr lang="es-ES" sz="1600" dirty="0">
                <a:solidFill>
                  <a:srgbClr val="FFFF00"/>
                </a:solidFill>
                <a:latin typeface="Arial" charset="0"/>
              </a:rPr>
              <a:t>, et al</a:t>
            </a:r>
            <a:r>
              <a:rPr lang="es-ES" sz="1600" dirty="0" smtClean="0">
                <a:solidFill>
                  <a:srgbClr val="FFFF00"/>
                </a:solidFill>
                <a:latin typeface="Arial" charset="0"/>
              </a:rPr>
              <a:t>.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 </a:t>
            </a:r>
            <a:endParaRPr lang="en-US" sz="1600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Clinical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Infectious Diseases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2011;53:107–113</a:t>
            </a:r>
            <a:r>
              <a:rPr lang="es-ES" sz="1600" i="1" dirty="0" smtClean="0">
                <a:solidFill>
                  <a:srgbClr val="FFFF00"/>
                </a:solidFill>
                <a:latin typeface="Arial" charset="0"/>
              </a:rPr>
              <a:t>  </a:t>
            </a:r>
            <a:endParaRPr lang="es-ES" sz="1600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1" name="20 Rectángulo"/>
          <p:cNvSpPr/>
          <p:nvPr/>
        </p:nvSpPr>
        <p:spPr bwMode="auto">
          <a:xfrm>
            <a:off x="6079604" y="5938653"/>
            <a:ext cx="3732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" sz="1600" dirty="0" smtClean="0">
                <a:solidFill>
                  <a:srgbClr val="FFFF00"/>
                </a:solidFill>
                <a:latin typeface="Arial" charset="0"/>
              </a:rPr>
              <a:t>Valles J, </a:t>
            </a:r>
            <a:r>
              <a:rPr lang="es-ES" sz="1600" dirty="0">
                <a:solidFill>
                  <a:srgbClr val="FFFF00"/>
                </a:solidFill>
                <a:latin typeface="Arial" charset="0"/>
              </a:rPr>
              <a:t>et al</a:t>
            </a:r>
            <a:r>
              <a:rPr lang="es-ES" sz="1600" dirty="0" smtClean="0">
                <a:solidFill>
                  <a:srgbClr val="FFFF00"/>
                </a:solidFill>
                <a:latin typeface="Arial" charset="0"/>
              </a:rPr>
              <a:t>.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 </a:t>
            </a:r>
            <a:endParaRPr lang="en-US" sz="1600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Intensive Care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Med. 2014; 40:572–581</a:t>
            </a:r>
            <a:endParaRPr lang="es-ES" sz="1600" i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3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3" grpId="0" animBg="1"/>
      <p:bldP spid="6" grpId="0" animBg="1"/>
      <p:bldP spid="6" grpId="1" animBg="1"/>
      <p:bldP spid="28" grpId="0" animBg="1"/>
      <p:bldP spid="29" grpId="0" animBg="1"/>
      <p:bldP spid="29" grpId="1" animBg="1"/>
      <p:bldP spid="32" grpId="0" animBg="1"/>
      <p:bldP spid="30" grpId="0" animBg="1"/>
      <p:bldP spid="31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>
            <a:off x="378404" y="4629007"/>
            <a:ext cx="1584176" cy="360040"/>
          </a:xfrm>
          <a:prstGeom prst="rect">
            <a:avLst/>
          </a:prstGeom>
          <a:solidFill>
            <a:srgbClr val="333300"/>
          </a:solidFill>
          <a:ln w="38100" cap="flat" cmpd="sng" algn="ctr">
            <a:solidFill>
              <a:srgbClr val="FFFF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4063380" y="3753036"/>
            <a:ext cx="1584176" cy="360040"/>
          </a:xfrm>
          <a:prstGeom prst="rect">
            <a:avLst/>
          </a:prstGeom>
          <a:solidFill>
            <a:srgbClr val="333300"/>
          </a:solidFill>
          <a:ln w="38100" cap="flat" cmpd="sng" algn="ctr">
            <a:solidFill>
              <a:srgbClr val="FFFF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116895" y="1406683"/>
            <a:ext cx="5061322" cy="1728092"/>
          </a:xfrm>
          <a:prstGeom prst="rect">
            <a:avLst/>
          </a:prstGeom>
          <a:noFill/>
          <a:extLst/>
        </p:spPr>
        <p:txBody>
          <a:bodyPr wrap="square">
            <a:noAutofit/>
          </a:bodyPr>
          <a:lstStyle>
            <a:defPPr>
              <a:defRPr lang="en-US"/>
            </a:defPPr>
            <a:lvl1pPr marL="342900" indent="-342900" eaLnBrk="1" hangingPunct="1">
              <a:lnSpc>
                <a:spcPct val="25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lnSpc>
                <a:spcPct val="150000"/>
              </a:lnSpc>
            </a:pPr>
            <a:r>
              <a:rPr lang="en-GB" altLang="es-ES" dirty="0">
                <a:latin typeface="+mj-lt"/>
              </a:rPr>
              <a:t>12 </a:t>
            </a:r>
            <a:r>
              <a:rPr lang="en-GB" altLang="es-ES" dirty="0" err="1">
                <a:latin typeface="+mj-lt"/>
              </a:rPr>
              <a:t>Hospitales</a:t>
            </a:r>
            <a:r>
              <a:rPr lang="en-GB" altLang="es-ES" dirty="0">
                <a:latin typeface="+mj-lt"/>
              </a:rPr>
              <a:t> </a:t>
            </a:r>
            <a:r>
              <a:rPr lang="en-GB" altLang="es-ES" dirty="0" err="1">
                <a:latin typeface="+mj-lt"/>
              </a:rPr>
              <a:t>españoles</a:t>
            </a:r>
            <a:r>
              <a:rPr lang="en-GB" altLang="es-ES" dirty="0">
                <a:latin typeface="+mj-lt"/>
              </a:rPr>
              <a:t> </a:t>
            </a:r>
            <a:r>
              <a:rPr lang="en-GB" altLang="es-ES" dirty="0" err="1">
                <a:latin typeface="+mj-lt"/>
              </a:rPr>
              <a:t>universitarios</a:t>
            </a:r>
            <a:endParaRPr lang="en-GB" altLang="es-E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altLang="es-ES" dirty="0">
                <a:latin typeface="+mj-lt"/>
              </a:rPr>
              <a:t>165 </a:t>
            </a:r>
            <a:r>
              <a:rPr lang="en-GB" altLang="es-ES" dirty="0" err="1">
                <a:latin typeface="+mj-lt"/>
              </a:rPr>
              <a:t>casos</a:t>
            </a:r>
            <a:r>
              <a:rPr lang="en-GB" altLang="es-ES" dirty="0">
                <a:latin typeface="+mj-lt"/>
              </a:rPr>
              <a:t> </a:t>
            </a:r>
            <a:r>
              <a:rPr lang="en-GB" altLang="es-ES" dirty="0" err="1" smtClean="0">
                <a:latin typeface="+mj-lt"/>
              </a:rPr>
              <a:t>Neumonia</a:t>
            </a:r>
            <a:r>
              <a:rPr lang="en-GB" altLang="es-ES" dirty="0" smtClean="0">
                <a:latin typeface="+mj-lt"/>
              </a:rPr>
              <a:t> Nosocomial NO UCI</a:t>
            </a:r>
            <a:r>
              <a:rPr lang="en-US" altLang="es-ES" dirty="0" smtClean="0">
                <a:latin typeface="+mj-lt"/>
              </a:rPr>
              <a:t> </a:t>
            </a:r>
            <a:r>
              <a:rPr lang="en-GB" altLang="es-ES" dirty="0" smtClean="0">
                <a:latin typeface="+mj-lt"/>
              </a:rPr>
              <a:t> </a:t>
            </a:r>
            <a:endParaRPr lang="en-GB" altLang="es-E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es-ES" dirty="0" err="1">
                <a:latin typeface="+mj-lt"/>
              </a:rPr>
              <a:t>Tiempo</a:t>
            </a:r>
            <a:r>
              <a:rPr lang="en-US" altLang="es-ES" dirty="0">
                <a:latin typeface="+mj-lt"/>
              </a:rPr>
              <a:t> </a:t>
            </a:r>
            <a:r>
              <a:rPr lang="en-US" altLang="es-ES" dirty="0" err="1">
                <a:latin typeface="+mj-lt"/>
              </a:rPr>
              <a:t>admisión</a:t>
            </a:r>
            <a:r>
              <a:rPr lang="en-US" altLang="es-ES" dirty="0">
                <a:latin typeface="+mj-lt"/>
              </a:rPr>
              <a:t>-dg </a:t>
            </a:r>
            <a:r>
              <a:rPr lang="en-US" altLang="es-ES" dirty="0" err="1">
                <a:latin typeface="+mj-lt"/>
              </a:rPr>
              <a:t>neumonía</a:t>
            </a:r>
            <a:r>
              <a:rPr lang="en-US" altLang="es-ES" dirty="0">
                <a:latin typeface="+mj-lt"/>
              </a:rPr>
              <a:t> 15±26 </a:t>
            </a:r>
            <a:r>
              <a:rPr lang="en-US" altLang="es-ES" dirty="0" err="1">
                <a:latin typeface="+mj-lt"/>
              </a:rPr>
              <a:t>días</a:t>
            </a:r>
            <a:endParaRPr lang="en-US" altLang="es-E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es-ES" dirty="0" err="1">
                <a:latin typeface="+mj-lt"/>
              </a:rPr>
              <a:t>Mortalidad</a:t>
            </a:r>
            <a:r>
              <a:rPr lang="en-US" altLang="es-ES" dirty="0">
                <a:latin typeface="+mj-lt"/>
              </a:rPr>
              <a:t> </a:t>
            </a:r>
            <a:r>
              <a:rPr lang="en-US" altLang="es-ES" dirty="0" err="1">
                <a:latin typeface="+mj-lt"/>
              </a:rPr>
              <a:t>hospitalaria</a:t>
            </a:r>
            <a:r>
              <a:rPr lang="en-US" altLang="es-ES" dirty="0">
                <a:latin typeface="+mj-lt"/>
              </a:rPr>
              <a:t>: 26%</a:t>
            </a:r>
            <a:endParaRPr lang="en-GB" altLang="es-ES" dirty="0">
              <a:latin typeface="+mj-lt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4495428" y="5661248"/>
            <a:ext cx="1584176" cy="360040"/>
          </a:xfrm>
          <a:prstGeom prst="rect">
            <a:avLst/>
          </a:prstGeom>
          <a:solidFill>
            <a:srgbClr val="333300"/>
          </a:solidFill>
          <a:ln w="38100" cap="flat" cmpd="sng" algn="ctr">
            <a:solidFill>
              <a:srgbClr val="FFFF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606996" y="5753968"/>
            <a:ext cx="1584176" cy="360040"/>
          </a:xfrm>
          <a:prstGeom prst="rect">
            <a:avLst/>
          </a:prstGeom>
          <a:solidFill>
            <a:srgbClr val="333300"/>
          </a:solidFill>
          <a:ln w="38100" cap="flat" cmpd="sng" algn="ctr">
            <a:solidFill>
              <a:srgbClr val="FFFF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089849" y="3787776"/>
            <a:ext cx="4197151" cy="3529656"/>
          </a:xfrm>
          <a:prstGeom prst="rect">
            <a:avLst/>
          </a:prstGeom>
          <a:noFill/>
          <a:extLst/>
        </p:spPr>
        <p:txBody>
          <a:bodyPr wrap="square">
            <a:noAutofit/>
          </a:bodyPr>
          <a:lstStyle>
            <a:defPPr>
              <a:defRPr lang="en-US"/>
            </a:defPPr>
            <a:lvl1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indent="0">
              <a:buNone/>
            </a:pPr>
            <a:r>
              <a:rPr lang="en-GB" altLang="es-ES" dirty="0" smtClean="0"/>
              <a:t>            </a:t>
            </a:r>
            <a:r>
              <a:rPr lang="en-GB" altLang="es-ES" dirty="0">
                <a:latin typeface="+mj-lt"/>
              </a:rPr>
              <a:t>Alta </a:t>
            </a:r>
            <a:r>
              <a:rPr lang="en-GB" altLang="es-ES" dirty="0" err="1">
                <a:latin typeface="+mj-lt"/>
              </a:rPr>
              <a:t>proporción</a:t>
            </a:r>
            <a:r>
              <a:rPr lang="en-GB" altLang="es-ES" dirty="0">
                <a:latin typeface="+mj-lt"/>
              </a:rPr>
              <a:t> de:</a:t>
            </a:r>
          </a:p>
          <a:p>
            <a:r>
              <a:rPr lang="en-GB" altLang="es-ES" dirty="0" err="1">
                <a:latin typeface="+mj-lt"/>
              </a:rPr>
              <a:t>Gérmenes</a:t>
            </a:r>
            <a:r>
              <a:rPr lang="en-GB" altLang="es-ES" dirty="0">
                <a:latin typeface="+mj-lt"/>
              </a:rPr>
              <a:t> “</a:t>
            </a:r>
            <a:r>
              <a:rPr lang="en-GB" altLang="es-ES" dirty="0" err="1">
                <a:latin typeface="+mj-lt"/>
              </a:rPr>
              <a:t>Communitarios</a:t>
            </a:r>
            <a:r>
              <a:rPr lang="en-GB" altLang="es-ES" dirty="0">
                <a:latin typeface="+mj-lt"/>
              </a:rPr>
              <a:t>” (</a:t>
            </a:r>
            <a:r>
              <a:rPr lang="en-GB" altLang="es-ES" i="1" dirty="0">
                <a:latin typeface="+mj-lt"/>
              </a:rPr>
              <a:t>S.   </a:t>
            </a:r>
            <a:br>
              <a:rPr lang="en-GB" altLang="es-ES" i="1" dirty="0">
                <a:latin typeface="+mj-lt"/>
              </a:rPr>
            </a:br>
            <a:r>
              <a:rPr lang="en-GB" altLang="es-ES" i="1" dirty="0">
                <a:latin typeface="+mj-lt"/>
              </a:rPr>
              <a:t> </a:t>
            </a:r>
            <a:r>
              <a:rPr lang="en-GB" altLang="es-ES" i="1" dirty="0" err="1">
                <a:latin typeface="+mj-lt"/>
              </a:rPr>
              <a:t>pneumoniae</a:t>
            </a:r>
            <a:r>
              <a:rPr lang="en-GB" altLang="es-ES" i="1" dirty="0">
                <a:latin typeface="+mj-lt"/>
              </a:rPr>
              <a:t>, H. </a:t>
            </a:r>
            <a:r>
              <a:rPr lang="en-GB" altLang="es-ES" i="1" dirty="0" err="1">
                <a:latin typeface="+mj-lt"/>
              </a:rPr>
              <a:t>influenzae</a:t>
            </a:r>
            <a:r>
              <a:rPr lang="en-GB" altLang="es-ES" dirty="0">
                <a:latin typeface="+mj-lt"/>
              </a:rPr>
              <a:t>)</a:t>
            </a:r>
          </a:p>
          <a:p>
            <a:r>
              <a:rPr lang="en-US" altLang="es-ES" dirty="0" err="1">
                <a:latin typeface="+mj-lt"/>
              </a:rPr>
              <a:t>Gérmenes</a:t>
            </a:r>
            <a:r>
              <a:rPr lang="en-US" altLang="es-ES" dirty="0">
                <a:latin typeface="+mj-lt"/>
              </a:rPr>
              <a:t> “</a:t>
            </a:r>
            <a:r>
              <a:rPr lang="en-US" altLang="es-ES" dirty="0" err="1">
                <a:latin typeface="+mj-lt"/>
              </a:rPr>
              <a:t>medioambientales</a:t>
            </a:r>
            <a:r>
              <a:rPr lang="en-US" altLang="es-ES" dirty="0">
                <a:latin typeface="+mj-lt"/>
              </a:rPr>
              <a:t>” (</a:t>
            </a:r>
            <a:r>
              <a:rPr lang="en-US" altLang="es-ES" i="1" dirty="0">
                <a:latin typeface="+mj-lt"/>
              </a:rPr>
              <a:t>L. </a:t>
            </a:r>
            <a:r>
              <a:rPr lang="en-US" altLang="es-ES" i="1" dirty="0" err="1">
                <a:latin typeface="+mj-lt"/>
              </a:rPr>
              <a:t>pneumophila</a:t>
            </a:r>
            <a:r>
              <a:rPr lang="en-US" altLang="es-ES" i="1" dirty="0">
                <a:latin typeface="+mj-lt"/>
              </a:rPr>
              <a:t>, </a:t>
            </a:r>
            <a:r>
              <a:rPr lang="en-US" altLang="es-ES" i="1" dirty="0" err="1">
                <a:latin typeface="+mj-lt"/>
              </a:rPr>
              <a:t>Aspergillus</a:t>
            </a:r>
            <a:r>
              <a:rPr lang="en-US" altLang="es-ES" i="1" dirty="0">
                <a:latin typeface="+mj-lt"/>
              </a:rPr>
              <a:t> </a:t>
            </a:r>
            <a:r>
              <a:rPr lang="en-US" altLang="es-ES" i="1" dirty="0" err="1">
                <a:latin typeface="+mj-lt"/>
              </a:rPr>
              <a:t>sp</a:t>
            </a:r>
            <a:r>
              <a:rPr lang="en-US" altLang="es-ES" dirty="0">
                <a:latin typeface="+mj-lt"/>
              </a:rPr>
              <a:t>)</a:t>
            </a: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93" y="121017"/>
            <a:ext cx="5192957" cy="129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37" y="1131979"/>
            <a:ext cx="2674063" cy="27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64963532"/>
              </p:ext>
            </p:extLst>
          </p:nvPr>
        </p:nvGraphicFramePr>
        <p:xfrm>
          <a:off x="535359" y="3159959"/>
          <a:ext cx="5112197" cy="370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0" name="SPW 8.0 Graph" r:id="rId5" imgW="6482182" imgH="4696358" progId="SigmaPlotGraphicObject.7">
                  <p:embed/>
                </p:oleObj>
              </mc:Choice>
              <mc:Fallback>
                <p:oleObj name="SPW 8.0 Graph" r:id="rId5" imgW="6482182" imgH="4696358" progId="SigmaPlotGraphicObject.7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59" y="3159959"/>
                        <a:ext cx="5112197" cy="3705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53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5287963" y="4882584"/>
            <a:ext cx="2303462" cy="356859"/>
          </a:xfrm>
          <a:prstGeom prst="rect">
            <a:avLst/>
          </a:prstGeom>
          <a:solidFill>
            <a:srgbClr val="FF0000">
              <a:alpha val="39999"/>
            </a:srgbClr>
          </a:solidFill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5287964" y="3301574"/>
            <a:ext cx="4392612" cy="1070578"/>
          </a:xfrm>
          <a:prstGeom prst="rect">
            <a:avLst/>
          </a:prstGeom>
          <a:solidFill>
            <a:srgbClr val="33CC33">
              <a:alpha val="39999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5768976" y="2856117"/>
            <a:ext cx="1390650" cy="356859"/>
          </a:xfrm>
          <a:prstGeom prst="rect">
            <a:avLst/>
          </a:prstGeom>
          <a:solidFill>
            <a:srgbClr val="FF0000">
              <a:alpha val="39999"/>
            </a:srgbClr>
          </a:solidFill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270708" y="2108262"/>
            <a:ext cx="4512752" cy="4345073"/>
          </a:xfrm>
          <a:prstGeom prst="rect">
            <a:avLst/>
          </a:prstGeom>
          <a:noFill/>
          <a:extLst/>
        </p:spPr>
        <p:txBody>
          <a:bodyPr wrap="square">
            <a:noAutofit/>
          </a:bodyPr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Etiología  de Neumonía </a:t>
            </a:r>
            <a:r>
              <a:rPr lang="es-ES" altLang="es-E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noscomial</a:t>
            </a:r>
            <a:r>
              <a:rPr lang="es-ES" altLang="es-E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</a:t>
            </a:r>
            <a:br>
              <a:rPr lang="es-ES" altLang="es-E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es-ES" altLang="es-E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NN-NV (67% no UCI) </a:t>
            </a:r>
            <a:r>
              <a:rPr lang="es-ES" alt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n=247</a:t>
            </a:r>
            <a:r>
              <a:rPr lang="es-ES" altLang="es-E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es-ES" altLang="es-E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es-ES" altLang="es-E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NAVM (90% </a:t>
            </a:r>
            <a:r>
              <a:rPr lang="es-ES" alt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UCI) n=309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s-E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Aislamiento</a:t>
            </a:r>
            <a:r>
              <a:rPr lang="en-GB" alt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de </a:t>
            </a:r>
            <a:r>
              <a:rPr lang="en-GB" altLang="es-E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patógenos</a:t>
            </a:r>
            <a:r>
              <a:rPr lang="en-GB" alt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s-E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NN-NV 7</a:t>
            </a:r>
            <a:r>
              <a:rPr lang="en-GB" alt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7</a:t>
            </a:r>
            <a:r>
              <a:rPr lang="en-GB" altLang="es-E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% </a:t>
            </a:r>
            <a:br>
              <a:rPr lang="en-GB" altLang="es-E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en-GB" alt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NAVM </a:t>
            </a:r>
            <a:r>
              <a:rPr lang="en-GB" altLang="es-E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(</a:t>
            </a:r>
            <a:r>
              <a:rPr lang="en-GB" alt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92% </a:t>
            </a:r>
            <a:r>
              <a:rPr lang="en-GB" altLang="es-E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UCI</a:t>
            </a:r>
            <a:r>
              <a:rPr lang="en-GB" altLang="es-E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)</a:t>
            </a:r>
            <a:endParaRPr lang="en-GB" altLang="es-E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s-E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Diferencias</a:t>
            </a:r>
            <a:r>
              <a:rPr lang="en-GB" altLang="es-E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GB" altLang="es-E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entre UCI / </a:t>
            </a:r>
            <a:r>
              <a:rPr lang="en-GB" altLang="es-E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sala</a:t>
            </a:r>
            <a:r>
              <a:rPr lang="en-GB" altLang="es-E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general</a:t>
            </a:r>
            <a:endParaRPr lang="en-GB" altLang="es-ES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Multi-</a:t>
            </a:r>
            <a:r>
              <a:rPr lang="en-GB" altLang="es-E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resistencia</a:t>
            </a:r>
            <a:r>
              <a:rPr lang="en-GB" alt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GB" altLang="es-E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frecuente</a:t>
            </a:r>
            <a:r>
              <a:rPr lang="en-GB" alt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GB" altLang="es-E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en</a:t>
            </a:r>
            <a:r>
              <a:rPr lang="en-GB" alt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no </a:t>
            </a:r>
            <a:r>
              <a:rPr lang="en-GB" altLang="es-E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ventilados</a:t>
            </a:r>
            <a:r>
              <a:rPr lang="en-GB" alt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 </a:t>
            </a:r>
            <a:r>
              <a:rPr lang="en-GB" altLang="es-E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justifica</a:t>
            </a:r>
            <a:r>
              <a:rPr lang="en-GB" alt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GB" altLang="es-E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tto</a:t>
            </a:r>
            <a:r>
              <a:rPr lang="en-GB" alt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GB" altLang="es-E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empírico</a:t>
            </a:r>
            <a:r>
              <a:rPr lang="en-GB" alt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de </a:t>
            </a:r>
            <a:r>
              <a:rPr lang="en-GB" altLang="es-E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amplio</a:t>
            </a:r>
            <a:r>
              <a:rPr lang="en-GB" alt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GB" altLang="es-E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espectro</a:t>
            </a:r>
            <a:endParaRPr lang="en-GB" altLang="es-ES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46" y="70648"/>
            <a:ext cx="6537132" cy="167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00" y="886281"/>
            <a:ext cx="3584260" cy="32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5278673" y="5259851"/>
            <a:ext cx="4392612" cy="341120"/>
          </a:xfrm>
          <a:prstGeom prst="rect">
            <a:avLst/>
          </a:prstGeom>
          <a:solidFill>
            <a:srgbClr val="33CC33">
              <a:alpha val="39999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graphicFrame>
        <p:nvGraphicFramePr>
          <p:cNvPr id="6151" name="Object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299185"/>
              </p:ext>
            </p:extLst>
          </p:nvPr>
        </p:nvGraphicFramePr>
        <p:xfrm>
          <a:off x="5443972" y="1934660"/>
          <a:ext cx="4612409" cy="4688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5" name="SPW 10.0 Graph" r:id="rId6" imgW="5521147" imgH="5612587" progId="SigmaPlotGraphicObject.9">
                  <p:embed/>
                </p:oleObj>
              </mc:Choice>
              <mc:Fallback>
                <p:oleObj name="SPW 10.0 Graph" r:id="rId6" imgW="5521147" imgH="5612587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972" y="1934660"/>
                        <a:ext cx="4612409" cy="4688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>
                            <a:solidFill>
                              <a:srgbClr val="00FFFF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8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4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4" grpId="0" animBg="1"/>
      <p:bldP spid="94224" grpId="1" animBg="1"/>
      <p:bldP spid="94226" grpId="0" animBg="1"/>
      <p:bldP spid="94225" grpId="0" animBg="1"/>
      <p:bldP spid="94225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>
            <a:cxnSpLocks noChangeShapeType="1"/>
          </p:cNvCxnSpPr>
          <p:nvPr/>
        </p:nvCxnSpPr>
        <p:spPr bwMode="auto">
          <a:xfrm>
            <a:off x="11875" y="858188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4948" y="-33211"/>
            <a:ext cx="9258300" cy="1143000"/>
          </a:xfrm>
        </p:spPr>
        <p:txBody>
          <a:bodyPr/>
          <a:lstStyle/>
          <a:p>
            <a:pPr algn="l"/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NAVM versus NNUCI-No ventilados: putos relevantes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02940" y="1628800"/>
            <a:ext cx="92583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00100" lvl="1" indent="-3429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Cual es la etiología?</a:t>
            </a:r>
            <a:endParaRPr lang="es-ES_tradnl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800100" lvl="1" indent="-3429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Las poblaciones de pacientes </a:t>
            </a:r>
            <a:r>
              <a:rPr lang="es-ES_tradnl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son </a:t>
            </a:r>
            <a:r>
              <a:rPr lang="es-ES_tradnl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similares?</a:t>
            </a:r>
          </a:p>
          <a:p>
            <a:pPr marL="800100" lvl="1" indent="-3429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Son similares los desenlaces clínicos?</a:t>
            </a:r>
          </a:p>
          <a:p>
            <a:pPr algn="l"/>
            <a:r>
              <a:rPr lang="es-ES_tradnl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s-E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1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 bwMode="auto">
          <a:xfrm>
            <a:off x="5287516" y="2023496"/>
            <a:ext cx="916153" cy="2065662"/>
          </a:xfrm>
          <a:prstGeom prst="rect">
            <a:avLst/>
          </a:prstGeom>
          <a:solidFill>
            <a:schemeClr val="tx1">
              <a:alpha val="33000"/>
            </a:scheme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1 Rectángulo"/>
          <p:cNvSpPr/>
          <p:nvPr/>
        </p:nvSpPr>
        <p:spPr bwMode="auto">
          <a:xfrm>
            <a:off x="1903140" y="2780928"/>
            <a:ext cx="2160240" cy="3024336"/>
          </a:xfrm>
          <a:prstGeom prst="rect">
            <a:avLst/>
          </a:prstGeom>
          <a:solidFill>
            <a:schemeClr val="tx1">
              <a:alpha val="33000"/>
            </a:scheme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45" y="110849"/>
            <a:ext cx="6742567" cy="152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70" y="766021"/>
            <a:ext cx="3600400" cy="2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 bwMode="auto">
          <a:xfrm>
            <a:off x="7519764" y="2189117"/>
            <a:ext cx="916153" cy="2065662"/>
          </a:xfrm>
          <a:prstGeom prst="rect">
            <a:avLst/>
          </a:prstGeom>
          <a:solidFill>
            <a:schemeClr val="tx1">
              <a:alpha val="33000"/>
            </a:scheme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5395145" y="4581128"/>
            <a:ext cx="916153" cy="2065662"/>
          </a:xfrm>
          <a:prstGeom prst="rect">
            <a:avLst/>
          </a:prstGeom>
          <a:solidFill>
            <a:schemeClr val="tx1">
              <a:alpha val="33000"/>
            </a:scheme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7519764" y="4593593"/>
            <a:ext cx="916153" cy="2065662"/>
          </a:xfrm>
          <a:prstGeom prst="rect">
            <a:avLst/>
          </a:prstGeom>
          <a:solidFill>
            <a:schemeClr val="tx1">
              <a:alpha val="33000"/>
            </a:scheme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9468" name="Object 3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08489134"/>
              </p:ext>
            </p:extLst>
          </p:nvPr>
        </p:nvGraphicFramePr>
        <p:xfrm>
          <a:off x="1739035" y="1634373"/>
          <a:ext cx="6808932" cy="498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5" name="SPW 10.0 Graph" r:id="rId6" imgW="7477049" imgH="5477256" progId="SigmaPlotGraphicObject.9">
                  <p:embed/>
                </p:oleObj>
              </mc:Choice>
              <mc:Fallback>
                <p:oleObj name="SPW 10.0 Graph" r:id="rId6" imgW="7477049" imgH="5477256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035" y="1634373"/>
                        <a:ext cx="6808932" cy="4986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3300">
                                <a:alpha val="39999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73719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0671063"/>
              </p:ext>
            </p:extLst>
          </p:nvPr>
        </p:nvGraphicFramePr>
        <p:xfrm>
          <a:off x="2870200" y="2514600"/>
          <a:ext cx="5384800" cy="369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Document" r:id="rId4" imgW="4729581" imgH="3243725" progId="Word.Document.8">
                  <p:embed/>
                </p:oleObj>
              </mc:Choice>
              <mc:Fallback>
                <p:oleObj name="Document" r:id="rId4" imgW="4729581" imgH="32437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2514600"/>
                        <a:ext cx="5384800" cy="369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>
                                <a:alpha val="39999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>
                            <a:solidFill>
                              <a:srgbClr val="66FF33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13"/>
          <p:cNvSpPr>
            <a:spLocks noChangeArrowheads="1"/>
          </p:cNvSpPr>
          <p:nvPr/>
        </p:nvSpPr>
        <p:spPr bwMode="auto">
          <a:xfrm>
            <a:off x="2899377" y="3965155"/>
            <a:ext cx="5230588" cy="1591986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71092" y="1772816"/>
            <a:ext cx="7756525" cy="504825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alt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Etiología</a:t>
            </a:r>
            <a:r>
              <a:rPr lang="en-US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en-US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pacientes</a:t>
            </a:r>
            <a:r>
              <a:rPr lang="en-US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UCI / NAVM vs </a:t>
            </a:r>
            <a:r>
              <a:rPr lang="en-US" alt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Neumonía</a:t>
            </a:r>
            <a:r>
              <a:rPr lang="en-US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 </a:t>
            </a:r>
            <a:r>
              <a:rPr lang="en-US" alt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Ventilación</a:t>
            </a:r>
            <a:r>
              <a:rPr lang="en-US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no-</a:t>
            </a:r>
            <a:r>
              <a:rPr lang="en-US" altLang="es-E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nvasiva</a:t>
            </a:r>
            <a:r>
              <a:rPr lang="en-US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altLang="es-ES" sz="3600" b="1" dirty="0" smtClean="0">
              <a:solidFill>
                <a:srgbClr val="CC3300"/>
              </a:solidFill>
              <a:latin typeface="Comic Sans MS" pitchFamily="66" charset="0"/>
            </a:endParaRPr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55" y="225060"/>
            <a:ext cx="6395195" cy="3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70" y="565960"/>
            <a:ext cx="6398280" cy="103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 bwMode="auto">
          <a:xfrm>
            <a:off x="6007596" y="6391650"/>
            <a:ext cx="4214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Arial" charset="0"/>
              </a:rPr>
              <a:t> 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Intensive Care Med. </a:t>
            </a:r>
            <a:r>
              <a:rPr lang="en-US" sz="1600" dirty="0" smtClean="0">
                <a:solidFill>
                  <a:srgbClr val="FFFF00"/>
                </a:solidFill>
                <a:latin typeface="Arial" charset="0"/>
              </a:rPr>
              <a:t>2010 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Jun;36(6):971-8.</a:t>
            </a:r>
            <a:endParaRPr lang="es-ES" sz="1600" dirty="0">
              <a:solidFill>
                <a:srgbClr val="FFFF00"/>
              </a:solidFill>
              <a:latin typeface="Arial" charset="0"/>
            </a:endParaRPr>
          </a:p>
        </p:txBody>
      </p:sp>
      <p:sp useBgFill="1">
        <p:nvSpPr>
          <p:cNvPr id="3" name="2 Rectángulo"/>
          <p:cNvSpPr/>
          <p:nvPr/>
        </p:nvSpPr>
        <p:spPr bwMode="auto">
          <a:xfrm>
            <a:off x="4974383" y="2778048"/>
            <a:ext cx="1126220" cy="65464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Ventilación No </a:t>
            </a:r>
            <a:r>
              <a:rPr kumimoji="0" lang="es-ES_tradnl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Invasiva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300" b="1" dirty="0" smtClean="0">
                <a:solidFill>
                  <a:srgbClr val="FFFF00"/>
                </a:solidFill>
                <a:latin typeface="Arial" charset="0"/>
              </a:rPr>
              <a:t>N=1058</a:t>
            </a:r>
            <a:endParaRPr kumimoji="0" lang="es-ES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 useBgFill="1">
        <p:nvSpPr>
          <p:cNvPr id="11" name="10 Rectángulo"/>
          <p:cNvSpPr/>
          <p:nvPr/>
        </p:nvSpPr>
        <p:spPr bwMode="auto">
          <a:xfrm>
            <a:off x="6192743" y="2778048"/>
            <a:ext cx="1051720" cy="755253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600" b="1" dirty="0">
                <a:solidFill>
                  <a:srgbClr val="FFFF00"/>
                </a:solidFill>
                <a:latin typeface="Arial" charset="0"/>
              </a:rPr>
              <a:t>NAVM</a:t>
            </a:r>
          </a:p>
          <a:p>
            <a:pPr algn="ctr" eaLnBrk="1" hangingPunct="1"/>
            <a:r>
              <a:rPr lang="es-ES_tradnl" sz="1600" b="1" dirty="0">
                <a:solidFill>
                  <a:srgbClr val="FFFF00"/>
                </a:solidFill>
                <a:latin typeface="Arial" charset="0"/>
              </a:rPr>
              <a:t>N=5811</a:t>
            </a:r>
            <a:endParaRPr lang="es-ES" sz="1600" b="1" dirty="0">
              <a:solidFill>
                <a:srgbClr val="FFFF00"/>
              </a:solidFill>
              <a:latin typeface="Arial" charset="0"/>
            </a:endParaRPr>
          </a:p>
        </p:txBody>
      </p:sp>
      <p:sp useBgFill="1">
        <p:nvSpPr>
          <p:cNvPr id="13" name="12 Rectángulo"/>
          <p:cNvSpPr/>
          <p:nvPr/>
        </p:nvSpPr>
        <p:spPr bwMode="auto">
          <a:xfrm>
            <a:off x="7383902" y="2778049"/>
            <a:ext cx="614251" cy="63370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b="1" dirty="0" smtClean="0">
                <a:solidFill>
                  <a:srgbClr val="FFFF00"/>
                </a:solidFill>
                <a:latin typeface="Arial" charset="0"/>
              </a:rPr>
              <a:t>p</a:t>
            </a:r>
            <a:endParaRPr lang="es-ES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057102" y="1991308"/>
            <a:ext cx="7900988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altLang="es-E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Etiología</a:t>
            </a:r>
            <a:r>
              <a:rPr lang="en-GB" alt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NAVM vs VM No </a:t>
            </a:r>
            <a:r>
              <a:rPr lang="en-GB" altLang="es-E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Invasiva</a:t>
            </a:r>
            <a:endParaRPr lang="en-GB" alt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066225" y="5516563"/>
            <a:ext cx="6049590" cy="431800"/>
          </a:xfrm>
          <a:prstGeom prst="rect">
            <a:avLst/>
          </a:prstGeom>
          <a:solidFill>
            <a:srgbClr val="00006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078100" y="4633913"/>
            <a:ext cx="6049590" cy="431800"/>
          </a:xfrm>
          <a:prstGeom prst="rect">
            <a:avLst/>
          </a:prstGeom>
          <a:solidFill>
            <a:srgbClr val="00006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70" y="565960"/>
            <a:ext cx="6398280" cy="103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55" y="225060"/>
            <a:ext cx="6395195" cy="3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/>
          <p:nvPr/>
        </p:nvSpPr>
        <p:spPr bwMode="auto">
          <a:xfrm>
            <a:off x="6007596" y="6391650"/>
            <a:ext cx="4214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Arial" charset="0"/>
              </a:rPr>
              <a:t> 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Intensive Care Med. </a:t>
            </a:r>
            <a:r>
              <a:rPr lang="en-US" sz="1600" dirty="0" smtClean="0">
                <a:solidFill>
                  <a:srgbClr val="FFFF00"/>
                </a:solidFill>
                <a:latin typeface="Arial" charset="0"/>
              </a:rPr>
              <a:t>2010 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Jun;36(6):971-8.</a:t>
            </a:r>
            <a:endParaRPr lang="es-ES" sz="160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18434" name="Object 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94895316"/>
              </p:ext>
            </p:extLst>
          </p:nvPr>
        </p:nvGraphicFramePr>
        <p:xfrm>
          <a:off x="3073400" y="2778125"/>
          <a:ext cx="6072188" cy="34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Document" r:id="rId6" imgW="4844393" imgH="2738200" progId="Word.Document.8">
                  <p:embed/>
                </p:oleObj>
              </mc:Choice>
              <mc:Fallback>
                <p:oleObj name="Document" r:id="rId6" imgW="4844393" imgH="2738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2778125"/>
                        <a:ext cx="6072188" cy="343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>
                                <a:alpha val="39999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>
                            <a:solidFill>
                              <a:srgbClr val="66FF33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911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2" y="1899249"/>
            <a:ext cx="2209227" cy="197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9" y="2276872"/>
            <a:ext cx="1854932" cy="2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0" y="4191516"/>
            <a:ext cx="2181623" cy="17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Picture 2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5" y="4815891"/>
            <a:ext cx="1710740" cy="28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3446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>
            <a:cxnSpLocks noChangeShapeType="1"/>
          </p:cNvCxnSpPr>
          <p:nvPr/>
        </p:nvCxnSpPr>
        <p:spPr bwMode="auto">
          <a:xfrm>
            <a:off x="11875" y="858188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4948" y="-33211"/>
            <a:ext cx="9258300" cy="1143000"/>
          </a:xfrm>
        </p:spPr>
        <p:txBody>
          <a:bodyPr/>
          <a:lstStyle/>
          <a:p>
            <a:pPr algn="l"/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NAVM versus NNUCI-No ventilados: putos relevantes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02940" y="1628800"/>
            <a:ext cx="92583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00100" lvl="1" indent="-3429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Cual es la etiología?</a:t>
            </a:r>
            <a:endParaRPr lang="es-ES_tradnl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800100" lvl="1" indent="-3429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Las poblaciones de pacientes son similares?</a:t>
            </a:r>
          </a:p>
          <a:p>
            <a:pPr marL="800100" lvl="1" indent="-3429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Son similares los desenlaces clínicos?</a:t>
            </a:r>
          </a:p>
          <a:p>
            <a:pPr algn="l"/>
            <a:r>
              <a:rPr lang="es-ES_tradnl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s-E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1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 bwMode="auto">
          <a:xfrm>
            <a:off x="1351584" y="2718060"/>
            <a:ext cx="2172873" cy="747029"/>
          </a:xfrm>
          <a:prstGeom prst="rect">
            <a:avLst/>
          </a:prstGeom>
          <a:solidFill>
            <a:schemeClr val="tx1">
              <a:alpha val="66000"/>
            </a:schemeClr>
          </a:solidFill>
          <a:ln w="38100" algn="ctr">
            <a:noFill/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endParaRPr lang="es-E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71526" y="1484315"/>
            <a:ext cx="7972374" cy="201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400 UCIs </a:t>
            </a:r>
            <a:r>
              <a:rPr lang="en-US" alt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Alemania</a:t>
            </a:r>
            <a:r>
              <a:rPr lang="en-US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GB" altLang="es-ES" sz="20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779,500 </a:t>
            </a:r>
            <a:r>
              <a:rPr lang="en-GB" alt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ingresos</a:t>
            </a:r>
            <a:endParaRPr lang="en-GB" altLang="es-ES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6869 NEUMONIAS</a:t>
            </a:r>
          </a:p>
          <a:p>
            <a:pPr lvl="1"/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5,811 </a:t>
            </a:r>
            <a:r>
              <a:rPr lang="en-GB" alt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NAVMi</a:t>
            </a:r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GB" alt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invasiva</a:t>
            </a:r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5.44/1,000 days </a:t>
            </a:r>
          </a:p>
          <a:p>
            <a:pPr lvl="1"/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160 </a:t>
            </a:r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</a:t>
            </a:r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VNI         (</a:t>
            </a:r>
            <a:r>
              <a:rPr lang="en-GB" alt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ventilación</a:t>
            </a:r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 </a:t>
            </a:r>
            <a:r>
              <a:rPr lang="en-GB" alt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invasiva</a:t>
            </a:r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1.58/1,000 NIV days</a:t>
            </a:r>
          </a:p>
          <a:p>
            <a:pPr lvl="1"/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898 NNUCI-NV  (no </a:t>
            </a:r>
            <a:r>
              <a:rPr lang="en-GB" alt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ventilados</a:t>
            </a:r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GB" alt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en-GB" alt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3848101" y="3949819"/>
            <a:ext cx="2447925" cy="2344500"/>
          </a:xfrm>
          <a:prstGeom prst="rect">
            <a:avLst/>
          </a:prstGeom>
          <a:solidFill>
            <a:schemeClr val="tx1">
              <a:alpha val="66000"/>
            </a:scheme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endParaRPr lang="es-ES" altLang="es-ES"/>
          </a:p>
        </p:txBody>
      </p:sp>
      <p:graphicFrame>
        <p:nvGraphicFramePr>
          <p:cNvPr id="229378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7127871"/>
              </p:ext>
            </p:extLst>
          </p:nvPr>
        </p:nvGraphicFramePr>
        <p:xfrm>
          <a:off x="1533525" y="3943350"/>
          <a:ext cx="7180263" cy="307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8" name="Document" r:id="rId4" imgW="5456600" imgH="2337242" progId="Word.Document.8">
                  <p:embed/>
                </p:oleObj>
              </mc:Choice>
              <mc:Fallback>
                <p:oleObj name="Document" r:id="rId4" imgW="5456600" imgH="23372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3943350"/>
                        <a:ext cx="7180263" cy="307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>
                                <a:alpha val="39999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>
                            <a:solidFill>
                              <a:srgbClr val="66FF33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23" y="407679"/>
            <a:ext cx="6398280" cy="103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05" y="70685"/>
            <a:ext cx="6395195" cy="3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 bwMode="auto">
          <a:xfrm>
            <a:off x="6007596" y="6391650"/>
            <a:ext cx="4214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Arial" charset="0"/>
              </a:rPr>
              <a:t> 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Intensive Care Med. </a:t>
            </a:r>
            <a:r>
              <a:rPr lang="en-US" sz="1600" dirty="0" smtClean="0">
                <a:solidFill>
                  <a:srgbClr val="FFFF00"/>
                </a:solidFill>
                <a:latin typeface="Arial" charset="0"/>
              </a:rPr>
              <a:t>2010 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Jun;36(6):971-8.</a:t>
            </a:r>
            <a:endParaRPr lang="es-ES" sz="16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93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481236" y="-17615"/>
            <a:ext cx="8496944" cy="919317"/>
          </a:xfrm>
        </p:spPr>
        <p:txBody>
          <a:bodyPr/>
          <a:lstStyle/>
          <a:p>
            <a:r>
              <a:rPr lang="es-ES_tradnl" sz="2800" b="1" dirty="0" err="1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Neumonia</a:t>
            </a:r>
            <a:r>
              <a:rPr lang="es-ES_tradnl" sz="2800" b="1" dirty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 es relevante?</a:t>
            </a:r>
            <a:endParaRPr lang="es-ES" sz="2800" b="1" dirty="0">
              <a:solidFill>
                <a:srgbClr val="FFFE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2940" y="1556792"/>
            <a:ext cx="4543425" cy="4525963"/>
          </a:xfrm>
        </p:spPr>
        <p:txBody>
          <a:bodyPr/>
          <a:lstStyle/>
          <a:p>
            <a:r>
              <a:rPr lang="es-ES_tradnl" sz="2000" dirty="0" smtClean="0">
                <a:solidFill>
                  <a:schemeClr val="bg1"/>
                </a:solidFill>
              </a:rPr>
              <a:t>Principales causas de muerte </a:t>
            </a:r>
          </a:p>
          <a:p>
            <a:pPr marL="0" indent="0">
              <a:buNone/>
            </a:pPr>
            <a:endParaRPr lang="es-ES_tradnl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000" dirty="0" smtClean="0">
              <a:solidFill>
                <a:schemeClr val="bg1"/>
              </a:solidFill>
            </a:endParaRPr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pPr marL="0" indent="0">
              <a:buNone/>
            </a:pPr>
            <a:endParaRPr lang="es-ES" dirty="0"/>
          </a:p>
        </p:txBody>
      </p:sp>
      <p:cxnSp>
        <p:nvCxnSpPr>
          <p:cNvPr id="5" name="2 Conector recto"/>
          <p:cNvCxnSpPr>
            <a:cxnSpLocks noChangeShapeType="1"/>
          </p:cNvCxnSpPr>
          <p:nvPr/>
        </p:nvCxnSpPr>
        <p:spPr bwMode="auto">
          <a:xfrm>
            <a:off x="1" y="908051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396" y="1052736"/>
            <a:ext cx="518457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0" y="2236069"/>
            <a:ext cx="2327221" cy="80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 bwMode="auto">
          <a:xfrm>
            <a:off x="4927476" y="6179191"/>
            <a:ext cx="5359524" cy="457010"/>
          </a:xfrm>
          <a:prstGeom prst="rect">
            <a:avLst/>
          </a:prstGeom>
          <a:noFill/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200" b="1" dirty="0" err="1" smtClean="0">
                <a:solidFill>
                  <a:schemeClr val="bg1"/>
                </a:solidFill>
                <a:latin typeface="Arial" charset="0"/>
              </a:rPr>
              <a:t>WHO.The</a:t>
            </a:r>
            <a:r>
              <a:rPr lang="en-US" sz="12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top 10 causes of </a:t>
            </a:r>
            <a:r>
              <a:rPr lang="en-US" sz="1200" b="1" dirty="0" smtClean="0">
                <a:solidFill>
                  <a:schemeClr val="bg1"/>
                </a:solidFill>
                <a:latin typeface="Arial" charset="0"/>
              </a:rPr>
              <a:t>death Fact </a:t>
            </a: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sheet </a:t>
            </a:r>
            <a:r>
              <a:rPr lang="en-US" sz="1200" b="1" dirty="0" smtClean="0">
                <a:solidFill>
                  <a:schemeClr val="bg1"/>
                </a:solidFill>
                <a:latin typeface="Arial" charset="0"/>
              </a:rPr>
              <a:t>N°310. Updated </a:t>
            </a: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May 2014</a:t>
            </a:r>
            <a:endParaRPr lang="es-ES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4207396" y="2420510"/>
            <a:ext cx="3240360" cy="432805"/>
          </a:xfrm>
          <a:prstGeom prst="rect">
            <a:avLst/>
          </a:prstGeom>
          <a:solidFill>
            <a:srgbClr val="FF0000">
              <a:alpha val="10000"/>
            </a:srgbClr>
          </a:solidFill>
          <a:ln w="5080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3517900" y="5402436"/>
            <a:ext cx="6699250" cy="747029"/>
          </a:xfrm>
          <a:prstGeom prst="rect">
            <a:avLst/>
          </a:prstGeom>
          <a:solidFill>
            <a:schemeClr val="tx1">
              <a:alpha val="66000"/>
            </a:scheme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endParaRPr lang="es-ES" altLang="es-E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517900" y="3998244"/>
            <a:ext cx="6699250" cy="1093726"/>
          </a:xfrm>
          <a:prstGeom prst="rect">
            <a:avLst/>
          </a:prstGeom>
          <a:solidFill>
            <a:schemeClr val="tx1">
              <a:alpha val="66000"/>
            </a:scheme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endParaRPr lang="es-ES" altLang="es-ES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1" y="855663"/>
            <a:ext cx="36957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3775348" y="2046623"/>
            <a:ext cx="54721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GB" altLang="es-E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Características</a:t>
            </a:r>
            <a:r>
              <a:rPr lang="en-GB" alt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al </a:t>
            </a:r>
            <a:r>
              <a:rPr lang="en-GB" altLang="es-E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ingreso</a:t>
            </a:r>
            <a:r>
              <a:rPr lang="en-GB" alt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 UCI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-122437" y="3243088"/>
            <a:ext cx="3271838" cy="9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algn="ctr">
              <a:lnSpc>
                <a:spcPct val="9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s-ES" dirty="0"/>
              <a:t>6 </a:t>
            </a:r>
            <a:r>
              <a:rPr lang="en-GB" altLang="es-ES" dirty="0" err="1"/>
              <a:t>Ucis</a:t>
            </a:r>
            <a:r>
              <a:rPr lang="en-GB" altLang="es-ES" dirty="0"/>
              <a:t> / medico </a:t>
            </a:r>
            <a:r>
              <a:rPr lang="en-GB" altLang="es-ES" dirty="0" err="1"/>
              <a:t>qx</a:t>
            </a:r>
            <a:r>
              <a:rPr lang="en-GB" altLang="es-ES" dirty="0"/>
              <a:t> (45 </a:t>
            </a:r>
            <a:r>
              <a:rPr lang="en-GB" altLang="es-ES" dirty="0" err="1"/>
              <a:t>camas</a:t>
            </a:r>
            <a:r>
              <a:rPr lang="en-GB" altLang="es-E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s-ES" dirty="0"/>
              <a:t>4-años de </a:t>
            </a:r>
            <a:r>
              <a:rPr lang="en-GB" altLang="es-ES" dirty="0" err="1"/>
              <a:t>seguimiento</a:t>
            </a:r>
            <a:endParaRPr lang="en-GB" altLang="es-E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45" y="110849"/>
            <a:ext cx="6742567" cy="152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70" y="766021"/>
            <a:ext cx="3600400" cy="2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08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9069979"/>
              </p:ext>
            </p:extLst>
          </p:nvPr>
        </p:nvGraphicFramePr>
        <p:xfrm>
          <a:off x="3473450" y="2422525"/>
          <a:ext cx="6791325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0" name="Document" r:id="rId7" imgW="5516705" imgH="3434108" progId="Word.Document.8">
                  <p:embed/>
                </p:oleObj>
              </mc:Choice>
              <mc:Fallback>
                <p:oleObj name="Document" r:id="rId7" imgW="5516705" imgH="34341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2422525"/>
                        <a:ext cx="6791325" cy="422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>
                                <a:alpha val="39999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flat" cmpd="sng">
                            <a:solidFill>
                              <a:srgbClr val="66FF33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87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animBg="1"/>
      <p:bldP spid="204803" grpId="0" animBg="1"/>
      <p:bldP spid="2048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93798" y="2868378"/>
            <a:ext cx="6192837" cy="463846"/>
          </a:xfrm>
          <a:prstGeom prst="rect">
            <a:avLst/>
          </a:prstGeom>
          <a:solidFill>
            <a:schemeClr val="tx1">
              <a:alpha val="66000"/>
            </a:scheme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endParaRPr lang="es-ES" altLang="es-ES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293799" y="3949055"/>
            <a:ext cx="6192837" cy="463846"/>
          </a:xfrm>
          <a:prstGeom prst="rect">
            <a:avLst/>
          </a:prstGeom>
          <a:solidFill>
            <a:schemeClr val="tx1">
              <a:alpha val="66000"/>
            </a:scheme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endParaRPr lang="es-ES" altLang="es-E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302946" y="5066733"/>
            <a:ext cx="6200517" cy="463846"/>
          </a:xfrm>
          <a:prstGeom prst="rect">
            <a:avLst/>
          </a:prstGeom>
          <a:solidFill>
            <a:schemeClr val="tx1">
              <a:alpha val="66000"/>
            </a:scheme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endParaRPr lang="es-ES" altLang="es-ES"/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2310626" y="6109151"/>
            <a:ext cx="6192837" cy="463846"/>
          </a:xfrm>
          <a:prstGeom prst="rect">
            <a:avLst/>
          </a:prstGeom>
          <a:solidFill>
            <a:schemeClr val="tx1">
              <a:alpha val="66000"/>
            </a:scheme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endParaRPr lang="es-ES" alt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25" y="110849"/>
            <a:ext cx="6742567" cy="152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95" y="766021"/>
            <a:ext cx="3600400" cy="2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564551" y="1658804"/>
            <a:ext cx="54721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GB" altLang="es-E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Características</a:t>
            </a:r>
            <a:r>
              <a:rPr lang="en-GB" alt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al </a:t>
            </a:r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dg de </a:t>
            </a:r>
            <a:r>
              <a:rPr lang="en-GB" alt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neumonia</a:t>
            </a:r>
            <a:endParaRPr lang="en-GB" alt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13321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336471"/>
              </p:ext>
            </p:extLst>
          </p:nvPr>
        </p:nvGraphicFramePr>
        <p:xfrm>
          <a:off x="2582863" y="2244725"/>
          <a:ext cx="6126162" cy="460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5" name="Document" r:id="rId6" imgW="4742178" imgH="3564997" progId="Word.Document.8">
                  <p:embed/>
                </p:oleObj>
              </mc:Choice>
              <mc:Fallback>
                <p:oleObj name="Document" r:id="rId6" imgW="4742178" imgH="35649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2244725"/>
                        <a:ext cx="6126162" cy="460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 cap="flat" cmpd="sng" algn="ctr">
                            <a:solidFill>
                              <a:srgbClr val="FF9900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95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15"/>
          <p:cNvSpPr>
            <a:spLocks noChangeArrowheads="1"/>
          </p:cNvSpPr>
          <p:nvPr/>
        </p:nvSpPr>
        <p:spPr bwMode="auto">
          <a:xfrm>
            <a:off x="239243" y="1760594"/>
            <a:ext cx="56165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GB" altLang="es-E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817 </a:t>
            </a:r>
            <a:r>
              <a:rPr lang="en-GB" alt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admisiones</a:t>
            </a:r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GB" alt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en</a:t>
            </a:r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UCI</a:t>
            </a:r>
            <a:endParaRPr lang="en-GB" alt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117 NAC graves</a:t>
            </a:r>
            <a:endParaRPr lang="en-GB" alt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66 </a:t>
            </a:r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NN No </a:t>
            </a:r>
            <a:r>
              <a:rPr lang="en-GB" alt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ventilados</a:t>
            </a:r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GB" alt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ventilación</a:t>
            </a:r>
            <a:endParaRPr lang="en-GB" alt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25 </a:t>
            </a:r>
            <a:r>
              <a:rPr lang="en-GB" alt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NAVM</a:t>
            </a:r>
            <a:endParaRPr lang="en-GB" alt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28" y="313711"/>
            <a:ext cx="5002264" cy="127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92" y="1196752"/>
            <a:ext cx="3582052" cy="26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65" y="3344919"/>
            <a:ext cx="4700558" cy="10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27" y="3344919"/>
            <a:ext cx="2238417" cy="10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27" y="4356594"/>
            <a:ext cx="2248251" cy="88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5" y="4329412"/>
            <a:ext cx="4703277" cy="9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27" y="5229958"/>
            <a:ext cx="2270010" cy="91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99" y="5229958"/>
            <a:ext cx="4657323" cy="91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16" name="Rectangle 16"/>
          <p:cNvSpPr>
            <a:spLocks noChangeArrowheads="1"/>
          </p:cNvSpPr>
          <p:nvPr/>
        </p:nvSpPr>
        <p:spPr bwMode="auto">
          <a:xfrm>
            <a:off x="2368529" y="3939971"/>
            <a:ext cx="6951994" cy="23746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sp>
        <p:nvSpPr>
          <p:cNvPr id="179219" name="Rectangle 19"/>
          <p:cNvSpPr>
            <a:spLocks noChangeArrowheads="1"/>
          </p:cNvSpPr>
          <p:nvPr/>
        </p:nvSpPr>
        <p:spPr bwMode="auto">
          <a:xfrm>
            <a:off x="2402641" y="4342796"/>
            <a:ext cx="6917882" cy="199039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ES" altLang="es-ES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2402641" y="5041759"/>
            <a:ext cx="6917882" cy="199039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ES" altLang="es-ES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2402641" y="5769639"/>
            <a:ext cx="6917881" cy="34665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sp>
        <p:nvSpPr>
          <p:cNvPr id="30" name="29 Rectángulo"/>
          <p:cNvSpPr/>
          <p:nvPr/>
        </p:nvSpPr>
        <p:spPr bwMode="auto">
          <a:xfrm>
            <a:off x="5431532" y="6391650"/>
            <a:ext cx="44930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Arial" charset="0"/>
              </a:rPr>
              <a:t> </a:t>
            </a:r>
            <a:r>
              <a:rPr lang="es-ES" sz="1600" i="1" dirty="0">
                <a:solidFill>
                  <a:srgbClr val="FFFF00"/>
                </a:solidFill>
                <a:latin typeface="Arial" charset="0"/>
              </a:rPr>
              <a:t>Acta </a:t>
            </a:r>
            <a:r>
              <a:rPr lang="es-ES" sz="1600" i="1" dirty="0" err="1">
                <a:solidFill>
                  <a:srgbClr val="FFFF00"/>
                </a:solidFill>
                <a:latin typeface="Arial" charset="0"/>
              </a:rPr>
              <a:t>Anaesthesiol</a:t>
            </a:r>
            <a:r>
              <a:rPr lang="es-ES" sz="1600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1600" i="1" dirty="0" err="1">
                <a:solidFill>
                  <a:srgbClr val="FFFF00"/>
                </a:solidFill>
                <a:latin typeface="Arial" charset="0"/>
              </a:rPr>
              <a:t>Scand</a:t>
            </a:r>
            <a:r>
              <a:rPr lang="es-ES" sz="1600" i="1" dirty="0">
                <a:solidFill>
                  <a:srgbClr val="FFFF00"/>
                </a:solidFill>
                <a:latin typeface="Arial" charset="0"/>
              </a:rPr>
              <a:t> 2011; 55: </a:t>
            </a:r>
            <a:r>
              <a:rPr lang="es-ES" sz="1600" i="1" dirty="0" smtClean="0">
                <a:solidFill>
                  <a:srgbClr val="FFFF00"/>
                </a:solidFill>
                <a:latin typeface="Arial" charset="0"/>
              </a:rPr>
              <a:t>1254–1260</a:t>
            </a:r>
            <a:endParaRPr lang="es-ES" sz="16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7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6" grpId="0" animBg="1"/>
      <p:bldP spid="179219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>
            <a:cxnSpLocks noChangeShapeType="1"/>
          </p:cNvCxnSpPr>
          <p:nvPr/>
        </p:nvCxnSpPr>
        <p:spPr bwMode="auto">
          <a:xfrm>
            <a:off x="11875" y="858188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4948" y="-33211"/>
            <a:ext cx="9258300" cy="1143000"/>
          </a:xfrm>
        </p:spPr>
        <p:txBody>
          <a:bodyPr/>
          <a:lstStyle/>
          <a:p>
            <a:pPr algn="l"/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NAVM versus NNUCI-No ventilados: putos relevantes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02940" y="1628800"/>
            <a:ext cx="92583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00100" lvl="1" indent="-3429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Cual es la etiología?</a:t>
            </a:r>
            <a:endParaRPr lang="es-ES_tradnl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800100" lvl="1" indent="-3429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Las poblaciones de pacientes son similares?</a:t>
            </a:r>
          </a:p>
          <a:p>
            <a:pPr marL="800100" lvl="1" indent="-34290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ES_tradnl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Son similares los desenlaces clínicos?</a:t>
            </a:r>
          </a:p>
          <a:p>
            <a:pPr algn="l"/>
            <a:r>
              <a:rPr lang="es-ES_tradnl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s-E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46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563489"/>
              </p:ext>
            </p:extLst>
          </p:nvPr>
        </p:nvGraphicFramePr>
        <p:xfrm>
          <a:off x="2285471" y="1772816"/>
          <a:ext cx="6220114" cy="3782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0" name="SPW 9.0 Graph" r:id="rId4" imgW="5322722" imgH="3237890" progId="SigmaPlotGraphicObject.8">
                  <p:embed/>
                </p:oleObj>
              </mc:Choice>
              <mc:Fallback>
                <p:oleObj name="SPW 9.0 Graph" r:id="rId4" imgW="5322722" imgH="3237890" progId="SigmaPlotGraphicObjec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471" y="1772816"/>
                        <a:ext cx="6220114" cy="3782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 cap="flat" cmpd="sng" algn="ctr">
                            <a:solidFill>
                              <a:srgbClr val="FF9900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1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05963097"/>
              </p:ext>
            </p:extLst>
          </p:nvPr>
        </p:nvGraphicFramePr>
        <p:xfrm>
          <a:off x="534988" y="2132856"/>
          <a:ext cx="5761037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1" name="SPW 10.0 Graph" r:id="rId6" imgW="5207508" imgH="3290011" progId="SigmaPlotGraphicObject.9">
                  <p:embed/>
                </p:oleObj>
              </mc:Choice>
              <mc:Fallback>
                <p:oleObj name="SPW 10.0 Graph" r:id="rId6" imgW="5207508" imgH="3290011" progId="SigmaPlotGraphicObject.9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132856"/>
                        <a:ext cx="5761037" cy="363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 cap="flat" cmpd="sng" algn="ctr">
                            <a:solidFill>
                              <a:srgbClr val="FF9900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45" y="110849"/>
            <a:ext cx="6742567" cy="152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70" y="766021"/>
            <a:ext cx="3600400" cy="2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01673645"/>
              </p:ext>
            </p:extLst>
          </p:nvPr>
        </p:nvGraphicFramePr>
        <p:xfrm>
          <a:off x="6667481" y="2952522"/>
          <a:ext cx="3341774" cy="134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2" name="Documento" r:id="rId10" imgW="2973027" imgH="1076323" progId="Word.Document.8">
                  <p:embed/>
                </p:oleObj>
              </mc:Choice>
              <mc:Fallback>
                <p:oleObj name="Documento" r:id="rId10" imgW="2973027" imgH="1076323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481" y="2952522"/>
                        <a:ext cx="3341774" cy="1341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7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1760539" y="1508127"/>
          <a:ext cx="6696075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3" name="SPW 10.0 Graph" r:id="rId4" imgW="2890418" imgH="2309774" progId="SigmaPlotGraphicObject.9">
                  <p:embed/>
                </p:oleObj>
              </mc:Choice>
              <mc:Fallback>
                <p:oleObj name="SPW 10.0 Graph" r:id="rId4" imgW="2890418" imgH="2309774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9" y="1508127"/>
                        <a:ext cx="6696075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>
                                <a:alpha val="39999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66FF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1" y="855663"/>
            <a:ext cx="36957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59" y="23363"/>
            <a:ext cx="7416824" cy="167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70" y="766021"/>
            <a:ext cx="3600400" cy="2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7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28" y="313711"/>
            <a:ext cx="5002264" cy="127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92" y="1196752"/>
            <a:ext cx="3582052" cy="26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29 Rectángulo"/>
          <p:cNvSpPr/>
          <p:nvPr/>
        </p:nvSpPr>
        <p:spPr bwMode="auto">
          <a:xfrm>
            <a:off x="5609695" y="6519446"/>
            <a:ext cx="44930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Arial" charset="0"/>
              </a:rPr>
              <a:t> </a:t>
            </a:r>
            <a:r>
              <a:rPr lang="es-ES" sz="1600" i="1" dirty="0">
                <a:solidFill>
                  <a:srgbClr val="FFFF00"/>
                </a:solidFill>
                <a:latin typeface="Arial" charset="0"/>
              </a:rPr>
              <a:t>Acta </a:t>
            </a:r>
            <a:r>
              <a:rPr lang="es-ES" sz="1600" i="1" dirty="0" err="1">
                <a:solidFill>
                  <a:srgbClr val="FFFF00"/>
                </a:solidFill>
                <a:latin typeface="Arial" charset="0"/>
              </a:rPr>
              <a:t>Anaesthesiol</a:t>
            </a:r>
            <a:r>
              <a:rPr lang="es-ES" sz="1600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1600" i="1" dirty="0" err="1">
                <a:solidFill>
                  <a:srgbClr val="FFFF00"/>
                </a:solidFill>
                <a:latin typeface="Arial" charset="0"/>
              </a:rPr>
              <a:t>Scand</a:t>
            </a:r>
            <a:r>
              <a:rPr lang="es-ES" sz="1600" i="1" dirty="0">
                <a:solidFill>
                  <a:srgbClr val="FFFF00"/>
                </a:solidFill>
                <a:latin typeface="Arial" charset="0"/>
              </a:rPr>
              <a:t> 2011; 55: </a:t>
            </a:r>
            <a:r>
              <a:rPr lang="es-ES" sz="1600" i="1" dirty="0" smtClean="0">
                <a:solidFill>
                  <a:srgbClr val="FFFF00"/>
                </a:solidFill>
                <a:latin typeface="Arial" charset="0"/>
              </a:rPr>
              <a:t>1254–1260</a:t>
            </a:r>
            <a:endParaRPr lang="es-ES" sz="16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8" y="1732486"/>
            <a:ext cx="3017707" cy="202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28" y="1732487"/>
            <a:ext cx="4298977" cy="202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19" name="Rectangle 19"/>
          <p:cNvSpPr>
            <a:spLocks noChangeArrowheads="1"/>
          </p:cNvSpPr>
          <p:nvPr/>
        </p:nvSpPr>
        <p:spPr bwMode="auto">
          <a:xfrm>
            <a:off x="1615108" y="2191197"/>
            <a:ext cx="7179297" cy="19904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ES" altLang="es-ES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615798" y="2390237"/>
            <a:ext cx="7166731" cy="199039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ES" altLang="es-ES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1615798" y="2963837"/>
            <a:ext cx="7166731" cy="32114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" altLang="es-ES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54" y="3774582"/>
            <a:ext cx="3332928" cy="27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6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9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96" y="116632"/>
            <a:ext cx="5762754" cy="102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96" y="1138189"/>
            <a:ext cx="5762754" cy="3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5 Rectángulo"/>
          <p:cNvSpPr/>
          <p:nvPr/>
        </p:nvSpPr>
        <p:spPr bwMode="auto">
          <a:xfrm>
            <a:off x="194997" y="1884326"/>
            <a:ext cx="4444447" cy="4497002"/>
          </a:xfrm>
          <a:prstGeom prst="rect">
            <a:avLst/>
          </a:prstGeom>
          <a:extLst/>
        </p:spPr>
        <p:txBody>
          <a:bodyPr wrap="square">
            <a:no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DISEÑO: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Ensayo aleatorizado controlado </a:t>
            </a:r>
            <a:r>
              <a:rPr lang="es-ES_trad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-céntrico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POBLACIÓN: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Pacientes con HAP, VAP o HCAP. Etiología MRSA</a:t>
            </a:r>
            <a:endParaRPr lang="es-E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INTERVENCION: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Linezolid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vs Vancomicina dosis-ajustada </a:t>
            </a: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_tradnl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DESENLACE PRIMARIO: 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cura clínica al final del estudio </a:t>
            </a:r>
            <a:endParaRPr lang="es-ES_tradnl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548" y="1988840"/>
            <a:ext cx="4354614" cy="183515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548" y="3817842"/>
            <a:ext cx="4354614" cy="164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 bwMode="auto">
          <a:xfrm>
            <a:off x="5553946" y="3577689"/>
            <a:ext cx="4354614" cy="258184"/>
          </a:xfrm>
          <a:prstGeom prst="rect">
            <a:avLst/>
          </a:prstGeom>
          <a:noFill/>
          <a:ln w="34925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631332" y="6280714"/>
            <a:ext cx="6563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ES" sz="1600" b="1" dirty="0" err="1" smtClean="0">
                <a:solidFill>
                  <a:srgbClr val="FFFF00"/>
                </a:solidFill>
                <a:latin typeface="Arial" charset="0"/>
              </a:rPr>
              <a:t>Wunderink</a:t>
            </a:r>
            <a:r>
              <a:rPr lang="es-ES" sz="1600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s-ES" sz="1600" i="1" dirty="0" smtClean="0">
                <a:solidFill>
                  <a:srgbClr val="FFFF00"/>
                </a:solidFill>
                <a:latin typeface="Arial" charset="0"/>
              </a:rPr>
              <a:t>et al,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Clinical Infectious Diseases 2012;54(5):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621–9</a:t>
            </a:r>
          </a:p>
        </p:txBody>
      </p:sp>
      <p:sp>
        <p:nvSpPr>
          <p:cNvPr id="4" name="3 Rectángulo"/>
          <p:cNvSpPr/>
          <p:nvPr/>
        </p:nvSpPr>
        <p:spPr bwMode="auto">
          <a:xfrm>
            <a:off x="8459251" y="3540353"/>
            <a:ext cx="491824" cy="329641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200" dirty="0">
                <a:latin typeface="Arial" charset="0"/>
              </a:rPr>
              <a:t>46,6</a:t>
            </a:r>
            <a:endParaRPr lang="es-ES" sz="1200" dirty="0">
              <a:latin typeface="Arial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7458873" y="3537013"/>
            <a:ext cx="491824" cy="329641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200" dirty="0" smtClean="0">
                <a:latin typeface="Arial" charset="0"/>
              </a:rPr>
              <a:t>57,6</a:t>
            </a:r>
            <a:endParaRPr lang="es-ES" sz="1200" dirty="0">
              <a:latin typeface="Arial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5575548" y="4551633"/>
            <a:ext cx="4354614" cy="553440"/>
          </a:xfrm>
          <a:prstGeom prst="rect">
            <a:avLst/>
          </a:prstGeom>
          <a:noFill/>
          <a:ln w="34925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7453102" y="4539532"/>
            <a:ext cx="491824" cy="329641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200" dirty="0" smtClean="0">
                <a:latin typeface="Arial" charset="0"/>
              </a:rPr>
              <a:t>56,7</a:t>
            </a:r>
            <a:endParaRPr lang="es-ES" sz="1200" dirty="0">
              <a:latin typeface="Arial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8454971" y="4563283"/>
            <a:ext cx="491824" cy="329641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200" dirty="0" smtClean="0">
                <a:latin typeface="Arial" charset="0"/>
              </a:rPr>
              <a:t>47,7</a:t>
            </a:r>
            <a:endParaRPr lang="es-ES" sz="1200" dirty="0"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5575548" y="5104698"/>
            <a:ext cx="4354614" cy="343642"/>
          </a:xfrm>
          <a:prstGeom prst="rect">
            <a:avLst/>
          </a:prstGeom>
          <a:noFill/>
          <a:ln w="34925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7458873" y="5104698"/>
            <a:ext cx="491824" cy="329641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200" dirty="0" smtClean="0">
                <a:latin typeface="Arial" charset="0"/>
              </a:rPr>
              <a:t>54,5</a:t>
            </a:r>
            <a:endParaRPr lang="es-ES" sz="1200" dirty="0">
              <a:latin typeface="Arial" charset="0"/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8466692" y="5108539"/>
            <a:ext cx="491824" cy="329641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200" dirty="0" smtClean="0">
                <a:latin typeface="Arial" charset="0"/>
              </a:rPr>
              <a:t>45,7</a:t>
            </a:r>
            <a:endParaRPr lang="es-E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96" y="116632"/>
            <a:ext cx="5762754" cy="102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96" y="1138189"/>
            <a:ext cx="5762754" cy="3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631332" y="6280714"/>
            <a:ext cx="6563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ES" sz="1600" b="1" dirty="0" err="1" smtClean="0">
                <a:solidFill>
                  <a:srgbClr val="FFFF00"/>
                </a:solidFill>
                <a:latin typeface="Arial" charset="0"/>
              </a:rPr>
              <a:t>Wunderink</a:t>
            </a:r>
            <a:r>
              <a:rPr lang="es-ES" sz="1600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s-ES" sz="1600" i="1" dirty="0" smtClean="0">
                <a:solidFill>
                  <a:srgbClr val="FFFF00"/>
                </a:solidFill>
                <a:latin typeface="Arial" charset="0"/>
              </a:rPr>
              <a:t>et al,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Clinical Infectious Diseases 2012;54(5):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621–9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92" y="1525738"/>
            <a:ext cx="8027990" cy="458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9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00135" y="6328137"/>
            <a:ext cx="7560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ES" sz="1600" b="1" dirty="0" smtClean="0">
                <a:solidFill>
                  <a:srgbClr val="FFFF00"/>
                </a:solidFill>
                <a:latin typeface="Arial" charset="0"/>
              </a:rPr>
              <a:t>Di </a:t>
            </a:r>
            <a:r>
              <a:rPr lang="es-ES" sz="1600" b="1" dirty="0" err="1" smtClean="0">
                <a:solidFill>
                  <a:srgbClr val="FFFF00"/>
                </a:solidFill>
                <a:latin typeface="Arial" charset="0"/>
              </a:rPr>
              <a:t>Pasquale</a:t>
            </a:r>
            <a:r>
              <a:rPr lang="es-ES" sz="1600" b="1" dirty="0" smtClean="0">
                <a:solidFill>
                  <a:srgbClr val="FFFF00"/>
                </a:solidFill>
                <a:latin typeface="Arial" charset="0"/>
              </a:rPr>
              <a:t> M V, Ferrer M, </a:t>
            </a:r>
            <a:r>
              <a:rPr lang="es-ES" sz="1600" b="1" dirty="0" err="1" smtClean="0">
                <a:solidFill>
                  <a:srgbClr val="FFFF00"/>
                </a:solidFill>
                <a:latin typeface="Arial" charset="0"/>
              </a:rPr>
              <a:t>Esperatti</a:t>
            </a:r>
            <a:r>
              <a:rPr lang="es-ES" sz="1600" b="1" dirty="0" smtClean="0">
                <a:solidFill>
                  <a:srgbClr val="FFFF00"/>
                </a:solidFill>
                <a:latin typeface="Arial" charset="0"/>
              </a:rPr>
              <a:t> M,</a:t>
            </a:r>
            <a:r>
              <a:rPr lang="es-ES" sz="16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1600" dirty="0">
                <a:solidFill>
                  <a:srgbClr val="FFFF00"/>
                </a:solidFill>
                <a:latin typeface="Arial" charset="0"/>
              </a:rPr>
              <a:t>et </a:t>
            </a:r>
            <a:r>
              <a:rPr lang="es-ES" sz="1600" dirty="0" smtClean="0">
                <a:solidFill>
                  <a:srgbClr val="FFFF00"/>
                </a:solidFill>
                <a:latin typeface="Arial" charset="0"/>
              </a:rPr>
              <a:t>al. </a:t>
            </a:r>
            <a:r>
              <a:rPr lang="en-US" sz="1600" i="1" dirty="0" err="1">
                <a:solidFill>
                  <a:srgbClr val="FFFF00"/>
                </a:solidFill>
                <a:latin typeface="Arial" charset="0"/>
              </a:rPr>
              <a:t>Crit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 Care Med 2014; 42:303-312</a:t>
            </a:r>
            <a:endParaRPr lang="es-ES" sz="1600" dirty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sz="1600" dirty="0" smtClean="0"/>
              <a:t> </a:t>
            </a:r>
            <a:endParaRPr lang="en-US" sz="1600" i="1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64" y="903039"/>
            <a:ext cx="3028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40" y="348402"/>
            <a:ext cx="7156274" cy="150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 bwMode="auto">
          <a:xfrm>
            <a:off x="3636938" y="954760"/>
            <a:ext cx="5501790" cy="265709"/>
          </a:xfrm>
          <a:prstGeom prst="rect">
            <a:avLst/>
          </a:prstGeom>
          <a:noFill/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400" i="1" dirty="0" err="1">
                <a:latin typeface="Arial" charset="0"/>
              </a:rPr>
              <a:t>Crit</a:t>
            </a:r>
            <a:r>
              <a:rPr lang="en-US" sz="1400" i="1" dirty="0">
                <a:latin typeface="Arial" charset="0"/>
              </a:rPr>
              <a:t> Care Med 2014; 42:303-312</a:t>
            </a:r>
            <a:endParaRPr kumimoji="0" lang="es-ES" sz="14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17" y="2060848"/>
            <a:ext cx="8100186" cy="37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1363717" y="3356992"/>
            <a:ext cx="8100186" cy="581304"/>
          </a:xfrm>
          <a:prstGeom prst="rect">
            <a:avLst/>
          </a:prstGeom>
          <a:solidFill>
            <a:srgbClr val="FF0000">
              <a:alpha val="10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z="1000" dirty="0">
              <a:latin typeface="Arial" charset="0"/>
            </a:endParaRPr>
          </a:p>
        </p:txBody>
      </p:sp>
      <p:sp>
        <p:nvSpPr>
          <p:cNvPr id="15" name="2 Rectángulo"/>
          <p:cNvSpPr>
            <a:spLocks noChangeArrowheads="1"/>
          </p:cNvSpPr>
          <p:nvPr/>
        </p:nvSpPr>
        <p:spPr bwMode="auto">
          <a:xfrm>
            <a:off x="1351584" y="5229200"/>
            <a:ext cx="8100186" cy="353802"/>
          </a:xfrm>
          <a:prstGeom prst="rect">
            <a:avLst/>
          </a:prstGeom>
          <a:solidFill>
            <a:srgbClr val="FF0000">
              <a:alpha val="10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z="1000" dirty="0">
              <a:latin typeface="Arial" charset="0"/>
            </a:endParaRPr>
          </a:p>
        </p:txBody>
      </p:sp>
      <p:sp>
        <p:nvSpPr>
          <p:cNvPr id="9" name="2 Rectángulo"/>
          <p:cNvSpPr>
            <a:spLocks noChangeArrowheads="1"/>
          </p:cNvSpPr>
          <p:nvPr/>
        </p:nvSpPr>
        <p:spPr bwMode="auto">
          <a:xfrm>
            <a:off x="1349989" y="4664639"/>
            <a:ext cx="8100186" cy="281794"/>
          </a:xfrm>
          <a:prstGeom prst="rect">
            <a:avLst/>
          </a:prstGeom>
          <a:solidFill>
            <a:srgbClr val="FF0000">
              <a:alpha val="10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z="1000" dirty="0">
              <a:latin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1351584" y="2479568"/>
            <a:ext cx="8123936" cy="554462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400" b="1" dirty="0" smtClean="0">
                <a:solidFill>
                  <a:schemeClr val="bg1"/>
                </a:solidFill>
                <a:latin typeface="Arial" charset="0"/>
              </a:rPr>
              <a:t>Variable    </a:t>
            </a:r>
            <a:r>
              <a:rPr lang="es-ES_tradnl" sz="1400" b="1" dirty="0" smtClean="0">
                <a:latin typeface="Arial" charset="0"/>
              </a:rPr>
              <a:t>                                                         </a:t>
            </a:r>
            <a:r>
              <a:rPr lang="es-ES_tradnl" sz="1300" b="1" dirty="0" smtClean="0">
                <a:latin typeface="Arial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kumimoji="0" lang="es-E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5153859" y="2515808"/>
            <a:ext cx="1681071" cy="458233"/>
          </a:xfrm>
          <a:prstGeom prst="rect">
            <a:avLst/>
          </a:prstGeom>
          <a:solidFill>
            <a:schemeClr val="tx1"/>
          </a:solidFill>
          <a:ln w="635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200" b="1" dirty="0" smtClean="0">
                <a:solidFill>
                  <a:schemeClr val="bg1"/>
                </a:solidFill>
                <a:latin typeface="Arial" charset="0"/>
              </a:rPr>
              <a:t>NO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Gérmenes </a:t>
            </a:r>
            <a:r>
              <a:rPr kumimoji="0" lang="es-ES_tradnl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multi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-resistentes (n=285)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7086958" y="2492896"/>
            <a:ext cx="1520562" cy="504056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Gérmenes </a:t>
            </a:r>
            <a:r>
              <a:rPr kumimoji="0" lang="es-ES_tradnl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multi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-resistentes (n=58)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8536270" y="2557515"/>
            <a:ext cx="868000" cy="374817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</a:t>
            </a:r>
            <a:r>
              <a:rPr kumimoji="0" lang="es-ES_tradnl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endParaRPr kumimoji="0" lang="es-ES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1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481236" y="-17615"/>
            <a:ext cx="8496944" cy="919317"/>
          </a:xfrm>
        </p:spPr>
        <p:txBody>
          <a:bodyPr/>
          <a:lstStyle/>
          <a:p>
            <a:r>
              <a:rPr lang="es-ES_tradnl" sz="2800" b="1" dirty="0" err="1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Neumonia</a:t>
            </a:r>
            <a:r>
              <a:rPr lang="es-ES_tradnl" sz="2800" b="1" dirty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 es relevante?</a:t>
            </a:r>
            <a:endParaRPr lang="es-ES" sz="2800" b="1" dirty="0">
              <a:solidFill>
                <a:srgbClr val="FFFE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2940" y="1556792"/>
            <a:ext cx="4543425" cy="4525963"/>
          </a:xfrm>
        </p:spPr>
        <p:txBody>
          <a:bodyPr/>
          <a:lstStyle/>
          <a:p>
            <a:pPr marL="0" indent="0">
              <a:buNone/>
            </a:pPr>
            <a:endParaRPr lang="es-ES_tradnl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000" dirty="0">
              <a:solidFill>
                <a:schemeClr val="bg1"/>
              </a:solidFill>
            </a:endParaRPr>
          </a:p>
          <a:p>
            <a:r>
              <a:rPr lang="es-ES_tradnl" sz="2000" dirty="0">
                <a:solidFill>
                  <a:schemeClr val="bg1"/>
                </a:solidFill>
              </a:rPr>
              <a:t>Principales causas de muerte </a:t>
            </a:r>
            <a:r>
              <a:rPr lang="es-ES_tradnl" sz="2000" dirty="0" err="1">
                <a:solidFill>
                  <a:schemeClr val="bg1"/>
                </a:solidFill>
              </a:rPr>
              <a:t>paises</a:t>
            </a:r>
            <a:r>
              <a:rPr lang="es-ES_tradnl" sz="2000" dirty="0">
                <a:solidFill>
                  <a:schemeClr val="bg1"/>
                </a:solidFill>
              </a:rPr>
              <a:t> de </a:t>
            </a:r>
            <a:r>
              <a:rPr lang="es-ES_tradnl" sz="2000" dirty="0" smtClean="0">
                <a:solidFill>
                  <a:schemeClr val="bg1"/>
                </a:solidFill>
              </a:rPr>
              <a:t>ingresos medios</a:t>
            </a:r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pPr marL="0" indent="0">
              <a:buNone/>
            </a:pPr>
            <a:endParaRPr lang="es-ES" dirty="0"/>
          </a:p>
        </p:txBody>
      </p:sp>
      <p:cxnSp>
        <p:nvCxnSpPr>
          <p:cNvPr id="5" name="2 Conector recto"/>
          <p:cNvCxnSpPr>
            <a:cxnSpLocks noChangeShapeType="1"/>
          </p:cNvCxnSpPr>
          <p:nvPr/>
        </p:nvCxnSpPr>
        <p:spPr bwMode="auto">
          <a:xfrm>
            <a:off x="1" y="908051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4" y="3140968"/>
            <a:ext cx="2327221" cy="80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 bwMode="auto">
          <a:xfrm>
            <a:off x="4927476" y="5950296"/>
            <a:ext cx="5472608" cy="914021"/>
          </a:xfrm>
          <a:prstGeom prst="rect">
            <a:avLst/>
          </a:prstGeom>
          <a:noFill/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200" b="1" dirty="0" smtClean="0">
                <a:solidFill>
                  <a:schemeClr val="bg1"/>
                </a:solidFill>
                <a:latin typeface="Arial" charset="0"/>
              </a:rPr>
              <a:t>WHO. The </a:t>
            </a: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top 10 causes of </a:t>
            </a:r>
            <a:r>
              <a:rPr lang="en-US" sz="1200" b="1" dirty="0" smtClean="0">
                <a:solidFill>
                  <a:schemeClr val="bg1"/>
                </a:solidFill>
                <a:latin typeface="Arial" charset="0"/>
              </a:rPr>
              <a:t>death Fact </a:t>
            </a: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sheet </a:t>
            </a:r>
            <a:r>
              <a:rPr lang="en-US" sz="1200" b="1" dirty="0" smtClean="0">
                <a:solidFill>
                  <a:schemeClr val="bg1"/>
                </a:solidFill>
                <a:latin typeface="Arial" charset="0"/>
              </a:rPr>
              <a:t>N°310. Updated </a:t>
            </a: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May 2014</a:t>
            </a:r>
            <a:endParaRPr lang="es-ES" sz="1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309" y="1052736"/>
            <a:ext cx="5194935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 bwMode="auto">
          <a:xfrm>
            <a:off x="4138606" y="1875658"/>
            <a:ext cx="3584521" cy="432805"/>
          </a:xfrm>
          <a:prstGeom prst="rect">
            <a:avLst/>
          </a:prstGeom>
          <a:solidFill>
            <a:srgbClr val="FF0000">
              <a:alpha val="10000"/>
            </a:srgbClr>
          </a:solidFill>
          <a:ln w="444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00135" y="6328137"/>
            <a:ext cx="7560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ES" sz="1600" b="1" dirty="0" smtClean="0">
                <a:solidFill>
                  <a:srgbClr val="FFFF00"/>
                </a:solidFill>
                <a:latin typeface="Arial" charset="0"/>
              </a:rPr>
              <a:t>Di </a:t>
            </a:r>
            <a:r>
              <a:rPr lang="es-ES" sz="1600" b="1" dirty="0" err="1" smtClean="0">
                <a:solidFill>
                  <a:srgbClr val="FFFF00"/>
                </a:solidFill>
                <a:latin typeface="Arial" charset="0"/>
              </a:rPr>
              <a:t>Pasquale</a:t>
            </a:r>
            <a:r>
              <a:rPr lang="es-ES" sz="1600" b="1" dirty="0" smtClean="0">
                <a:solidFill>
                  <a:srgbClr val="FFFF00"/>
                </a:solidFill>
                <a:latin typeface="Arial" charset="0"/>
              </a:rPr>
              <a:t> M V, Ferrer M, </a:t>
            </a:r>
            <a:r>
              <a:rPr lang="es-ES" sz="1600" b="1" dirty="0" err="1" smtClean="0">
                <a:solidFill>
                  <a:srgbClr val="FFFF00"/>
                </a:solidFill>
                <a:latin typeface="Arial" charset="0"/>
              </a:rPr>
              <a:t>Esperatti</a:t>
            </a:r>
            <a:r>
              <a:rPr lang="es-ES" sz="1600" b="1" dirty="0" smtClean="0">
                <a:solidFill>
                  <a:srgbClr val="FFFF00"/>
                </a:solidFill>
                <a:latin typeface="Arial" charset="0"/>
              </a:rPr>
              <a:t> M,</a:t>
            </a:r>
            <a:r>
              <a:rPr lang="es-ES" sz="16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1600" dirty="0">
                <a:solidFill>
                  <a:srgbClr val="FFFF00"/>
                </a:solidFill>
                <a:latin typeface="Arial" charset="0"/>
              </a:rPr>
              <a:t>et </a:t>
            </a:r>
            <a:r>
              <a:rPr lang="es-ES" sz="1600" dirty="0" smtClean="0">
                <a:solidFill>
                  <a:srgbClr val="FFFF00"/>
                </a:solidFill>
                <a:latin typeface="Arial" charset="0"/>
              </a:rPr>
              <a:t>al. </a:t>
            </a:r>
            <a:r>
              <a:rPr lang="en-US" sz="1600" i="1" dirty="0" err="1">
                <a:solidFill>
                  <a:srgbClr val="FFFF00"/>
                </a:solidFill>
                <a:latin typeface="Arial" charset="0"/>
              </a:rPr>
              <a:t>Crit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 Care Med 2014; 42:303-312</a:t>
            </a:r>
            <a:endParaRPr lang="es-ES" sz="1600" dirty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sz="1600" dirty="0" smtClean="0"/>
              <a:t> </a:t>
            </a:r>
            <a:endParaRPr lang="en-US" sz="1600" i="1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64" y="903039"/>
            <a:ext cx="3028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40" y="348402"/>
            <a:ext cx="7156274" cy="150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 bwMode="auto">
          <a:xfrm>
            <a:off x="3636938" y="954760"/>
            <a:ext cx="5501790" cy="265709"/>
          </a:xfrm>
          <a:prstGeom prst="rect">
            <a:avLst/>
          </a:prstGeom>
          <a:noFill/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400" i="1" dirty="0" err="1">
                <a:latin typeface="Arial" charset="0"/>
              </a:rPr>
              <a:t>Crit</a:t>
            </a:r>
            <a:r>
              <a:rPr lang="en-US" sz="1400" i="1" dirty="0">
                <a:latin typeface="Arial" charset="0"/>
              </a:rPr>
              <a:t> Care Med 2014; 42:303-312</a:t>
            </a:r>
            <a:endParaRPr kumimoji="0" lang="es-ES" sz="14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84" y="2060848"/>
            <a:ext cx="8100186" cy="37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1330700" y="4653136"/>
            <a:ext cx="8100186" cy="281794"/>
          </a:xfrm>
          <a:prstGeom prst="rect">
            <a:avLst/>
          </a:prstGeom>
          <a:solidFill>
            <a:srgbClr val="FF0000">
              <a:alpha val="10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z="1000" dirty="0">
              <a:latin typeface="Arial" charset="0"/>
            </a:endParaRPr>
          </a:p>
        </p:txBody>
      </p:sp>
      <p:sp>
        <p:nvSpPr>
          <p:cNvPr id="15" name="2 Rectángulo"/>
          <p:cNvSpPr>
            <a:spLocks noChangeArrowheads="1"/>
          </p:cNvSpPr>
          <p:nvPr/>
        </p:nvSpPr>
        <p:spPr bwMode="auto">
          <a:xfrm>
            <a:off x="1304084" y="5229200"/>
            <a:ext cx="8100186" cy="353802"/>
          </a:xfrm>
          <a:prstGeom prst="rect">
            <a:avLst/>
          </a:prstGeom>
          <a:solidFill>
            <a:srgbClr val="FF0000">
              <a:alpha val="10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z="1000" dirty="0">
              <a:latin typeface="Arial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50" y="2996952"/>
            <a:ext cx="805622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Rectángulo"/>
          <p:cNvSpPr>
            <a:spLocks noChangeArrowheads="1"/>
          </p:cNvSpPr>
          <p:nvPr/>
        </p:nvSpPr>
        <p:spPr bwMode="auto">
          <a:xfrm>
            <a:off x="1304084" y="3645024"/>
            <a:ext cx="8100186" cy="941139"/>
          </a:xfrm>
          <a:prstGeom prst="rect">
            <a:avLst/>
          </a:prstGeom>
          <a:solidFill>
            <a:srgbClr val="FF0000">
              <a:alpha val="10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z="1000" dirty="0">
              <a:latin typeface="Arial" charset="0"/>
            </a:endParaRPr>
          </a:p>
        </p:txBody>
      </p:sp>
      <p:sp useBgFill="1">
        <p:nvSpPr>
          <p:cNvPr id="4" name="3 Rectángulo"/>
          <p:cNvSpPr/>
          <p:nvPr/>
        </p:nvSpPr>
        <p:spPr bwMode="auto">
          <a:xfrm>
            <a:off x="1183060" y="4653136"/>
            <a:ext cx="8352928" cy="1162608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1304084" y="2479568"/>
            <a:ext cx="8100186" cy="554462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400" b="1" dirty="0" smtClean="0">
                <a:solidFill>
                  <a:schemeClr val="bg1"/>
                </a:solidFill>
                <a:latin typeface="Arial" charset="0"/>
              </a:rPr>
              <a:t>Variables    </a:t>
            </a:r>
            <a:r>
              <a:rPr lang="es-ES_tradnl" sz="1400" b="1" dirty="0" smtClean="0">
                <a:latin typeface="Arial" charset="0"/>
              </a:rPr>
              <a:t>                                                         </a:t>
            </a:r>
            <a:r>
              <a:rPr lang="es-ES_tradnl" sz="1300" b="1" dirty="0" smtClean="0">
                <a:latin typeface="Arial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kumimoji="0" lang="es-E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5153859" y="2515808"/>
            <a:ext cx="1681071" cy="458233"/>
          </a:xfrm>
          <a:prstGeom prst="rect">
            <a:avLst/>
          </a:prstGeom>
          <a:solidFill>
            <a:schemeClr val="tx1"/>
          </a:solidFill>
          <a:ln w="635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200" b="1" dirty="0" smtClean="0">
                <a:solidFill>
                  <a:schemeClr val="bg1"/>
                </a:solidFill>
                <a:latin typeface="Arial" charset="0"/>
              </a:rPr>
              <a:t>NO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Gérmenes </a:t>
            </a:r>
            <a:r>
              <a:rPr kumimoji="0" lang="es-ES_tradnl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multi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-resistentes (n=285)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7086958" y="2492896"/>
            <a:ext cx="1520562" cy="504056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Gérmenes </a:t>
            </a:r>
            <a:r>
              <a:rPr kumimoji="0" lang="es-ES_tradnl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multi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-resistentes (n=58)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8536270" y="2557515"/>
            <a:ext cx="868000" cy="374817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</a:t>
            </a:r>
            <a:r>
              <a:rPr kumimoji="0" lang="es-ES_tradnl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endParaRPr kumimoji="0" lang="es-ES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1304084" y="4671684"/>
            <a:ext cx="8100186" cy="867215"/>
          </a:xfrm>
          <a:prstGeom prst="rect">
            <a:avLst/>
          </a:prstGeom>
          <a:solidFill>
            <a:schemeClr val="tx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1800" dirty="0">
                <a:solidFill>
                  <a:schemeClr val="bg1"/>
                </a:solidFill>
                <a:latin typeface="Arial" charset="0"/>
              </a:rPr>
              <a:t>Análisis repetidos para la población con </a:t>
            </a:r>
            <a:r>
              <a:rPr lang="es-ES_tradnl" sz="1800" dirty="0" err="1">
                <a:solidFill>
                  <a:schemeClr val="bg1"/>
                </a:solidFill>
                <a:latin typeface="Arial" charset="0"/>
              </a:rPr>
              <a:t>Neumonia</a:t>
            </a:r>
            <a:r>
              <a:rPr lang="es-ES_tradnl" sz="1800" dirty="0">
                <a:solidFill>
                  <a:schemeClr val="bg1"/>
                </a:solidFill>
                <a:latin typeface="Arial" charset="0"/>
              </a:rPr>
              <a:t> en UCI NO Ventilados: </a:t>
            </a:r>
            <a:r>
              <a:rPr lang="es-ES_tradnl" sz="1800" b="1" dirty="0">
                <a:solidFill>
                  <a:srgbClr val="FFFF00"/>
                </a:solidFill>
                <a:latin typeface="Arial" charset="0"/>
              </a:rPr>
              <a:t>IGUALES RESULTADOS</a:t>
            </a:r>
            <a:endParaRPr lang="es-ES" sz="1800" b="1" dirty="0">
              <a:solidFill>
                <a:srgbClr val="FFFF00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99" y="1933374"/>
            <a:ext cx="8564321" cy="27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6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0" grpId="0" animBg="1"/>
      <p:bldP spid="4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53" y="203356"/>
            <a:ext cx="7325703" cy="173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31332" y="6280714"/>
            <a:ext cx="6563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ESPERATTI M.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, et al. </a:t>
            </a:r>
            <a:r>
              <a:rPr lang="en-US" sz="1600" i="1" dirty="0" err="1" smtClean="0">
                <a:solidFill>
                  <a:srgbClr val="FFFF00"/>
                </a:solidFill>
                <a:latin typeface="Arial" charset="0"/>
              </a:rPr>
              <a:t>Crit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Care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Med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2013;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41:2151–2161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007035" y="1660860"/>
            <a:ext cx="2783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i="1" dirty="0" err="1" smtClean="0">
                <a:latin typeface="Arial" charset="0"/>
              </a:rPr>
              <a:t>Crit</a:t>
            </a:r>
            <a:r>
              <a:rPr lang="en-US" sz="1200" i="1" dirty="0" smtClean="0">
                <a:latin typeface="Arial" charset="0"/>
              </a:rPr>
              <a:t> </a:t>
            </a:r>
            <a:r>
              <a:rPr lang="en-US" sz="1200" i="1" dirty="0">
                <a:latin typeface="Arial" charset="0"/>
              </a:rPr>
              <a:t>Care </a:t>
            </a:r>
            <a:r>
              <a:rPr lang="en-US" sz="1200" i="1" dirty="0" smtClean="0">
                <a:latin typeface="Arial" charset="0"/>
              </a:rPr>
              <a:t>Med </a:t>
            </a:r>
            <a:r>
              <a:rPr lang="en-US" sz="1200" i="1" dirty="0">
                <a:latin typeface="Arial" charset="0"/>
              </a:rPr>
              <a:t>2013; </a:t>
            </a:r>
            <a:r>
              <a:rPr lang="en-US" sz="1200" i="1" dirty="0" smtClean="0">
                <a:latin typeface="Arial" charset="0"/>
              </a:rPr>
              <a:t>41:2151–2161 </a:t>
            </a:r>
          </a:p>
        </p:txBody>
      </p:sp>
      <p:sp>
        <p:nvSpPr>
          <p:cNvPr id="6" name="Rectangle 57"/>
          <p:cNvSpPr>
            <a:spLocks noChangeArrowheads="1"/>
          </p:cNvSpPr>
          <p:nvPr/>
        </p:nvSpPr>
        <p:spPr bwMode="auto">
          <a:xfrm>
            <a:off x="2272716" y="2276872"/>
            <a:ext cx="6022975" cy="28622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 defTabSz="3833813" eaLnBrk="0" hangingPunct="0">
              <a:defRPr sz="185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3833813" eaLnBrk="0" hangingPunct="0">
              <a:defRPr sz="185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3833813" eaLnBrk="0" hangingPunct="0">
              <a:defRPr sz="185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3833813" eaLnBrk="0" hangingPunct="0">
              <a:defRPr sz="185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3833813" eaLnBrk="0" hangingPunct="0">
              <a:defRPr sz="185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3833813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3833813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3833813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3833813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kern="0" dirty="0" smtClean="0">
                <a:solidFill>
                  <a:srgbClr val="000000"/>
                </a:solidFill>
                <a:cs typeface="+mn-cs"/>
              </a:rPr>
              <a:t>At least one criteria</a:t>
            </a:r>
            <a:r>
              <a:rPr lang="en-US" altLang="es-ES" sz="1200" kern="0" dirty="0" smtClean="0">
                <a:solidFill>
                  <a:srgbClr val="000000"/>
                </a:solidFill>
                <a:cs typeface="+mn-cs"/>
              </a:rPr>
              <a:t> present between </a:t>
            </a:r>
            <a:r>
              <a:rPr lang="en-US" altLang="es-ES" sz="1200" b="1" kern="0" dirty="0" smtClean="0">
                <a:solidFill>
                  <a:srgbClr val="000000"/>
                </a:solidFill>
                <a:cs typeface="+mn-cs"/>
              </a:rPr>
              <a:t>72 – 96 hours</a:t>
            </a:r>
            <a:r>
              <a:rPr lang="en-US" altLang="es-ES" sz="1200" kern="0" dirty="0" smtClean="0">
                <a:solidFill>
                  <a:srgbClr val="000000"/>
                </a:solidFill>
                <a:cs typeface="+mn-cs"/>
              </a:rPr>
              <a:t> after starting antibiotic treatment: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es-ES" sz="1200" kern="0" dirty="0" smtClean="0">
                <a:solidFill>
                  <a:srgbClr val="000000"/>
                </a:solidFill>
                <a:cs typeface="+mn-cs"/>
              </a:rPr>
              <a:t> No improvement of the arterial O2 tension to inspired O2 fraction ratio (PaO2/FiO2)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altLang="es-ES" sz="1200" kern="0" dirty="0" smtClean="0">
              <a:solidFill>
                <a:srgbClr val="000000"/>
              </a:solidFill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es-ES" sz="1200" kern="0" dirty="0" smtClean="0">
                <a:solidFill>
                  <a:srgbClr val="000000"/>
                </a:solidFill>
                <a:cs typeface="+mn-cs"/>
              </a:rPr>
              <a:t> Need for intubation due to pneumonia (defined as need for intubation after 24 h since the beginning of antibiotics)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es-ES" sz="1200" kern="0" dirty="0" smtClean="0">
                <a:solidFill>
                  <a:srgbClr val="000000"/>
                </a:solidFill>
                <a:cs typeface="+mn-cs"/>
              </a:rPr>
              <a:t>Persistence of fever (&gt;38ºC) or hypothermia (&lt;35.5ºC) together with purulent respiratory secretions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altLang="es-ES" sz="1200" kern="0" dirty="0" smtClean="0">
              <a:solidFill>
                <a:srgbClr val="000000"/>
              </a:solidFill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es-ES" sz="1200" kern="0" dirty="0" smtClean="0">
                <a:solidFill>
                  <a:srgbClr val="000000"/>
                </a:solidFill>
                <a:cs typeface="+mn-cs"/>
              </a:rPr>
              <a:t> Increase in the pulmonary infiltrates on chest radiograph of greater than or equal to 50%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altLang="es-ES" sz="1200" kern="0" dirty="0" smtClean="0">
              <a:solidFill>
                <a:srgbClr val="000000"/>
              </a:solidFill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es-ES" sz="1200" kern="0" dirty="0" smtClean="0">
                <a:solidFill>
                  <a:srgbClr val="000000"/>
                </a:solidFill>
                <a:cs typeface="+mn-cs"/>
              </a:rPr>
              <a:t> Occurrence of septic shock or multiple organ dysfunction syndrome, defined as three or more organ system failures not present on Day 1</a:t>
            </a:r>
            <a:r>
              <a:rPr lang="es-ES" altLang="es-ES" sz="1200" kern="0" dirty="0" smtClean="0">
                <a:solidFill>
                  <a:srgbClr val="0000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72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 bwMode="auto">
          <a:xfrm>
            <a:off x="1553672" y="2564904"/>
            <a:ext cx="7210136" cy="864096"/>
          </a:xfrm>
          <a:prstGeom prst="rect">
            <a:avLst/>
          </a:prstGeom>
          <a:solidFill>
            <a:srgbClr val="FF0000">
              <a:alpha val="15000"/>
            </a:srgbClr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39" y="187197"/>
            <a:ext cx="6659730" cy="157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31332" y="6280714"/>
            <a:ext cx="6563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ESPERATTI M.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, et al. </a:t>
            </a:r>
            <a:r>
              <a:rPr lang="en-US" sz="1600" i="1" dirty="0" err="1" smtClean="0">
                <a:solidFill>
                  <a:srgbClr val="FFFF00"/>
                </a:solidFill>
                <a:latin typeface="Arial" charset="0"/>
              </a:rPr>
              <a:t>Crit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Care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Med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2013;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41:2151–2161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830357" y="1485334"/>
            <a:ext cx="2783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i="1" dirty="0" err="1" smtClean="0">
                <a:latin typeface="Arial" charset="0"/>
              </a:rPr>
              <a:t>Crit</a:t>
            </a:r>
            <a:r>
              <a:rPr lang="en-US" sz="1200" i="1" dirty="0" smtClean="0">
                <a:latin typeface="Arial" charset="0"/>
              </a:rPr>
              <a:t> </a:t>
            </a:r>
            <a:r>
              <a:rPr lang="en-US" sz="1200" i="1" dirty="0">
                <a:latin typeface="Arial" charset="0"/>
              </a:rPr>
              <a:t>Care </a:t>
            </a:r>
            <a:r>
              <a:rPr lang="en-US" sz="1200" i="1" dirty="0" smtClean="0">
                <a:latin typeface="Arial" charset="0"/>
              </a:rPr>
              <a:t>Med </a:t>
            </a:r>
            <a:r>
              <a:rPr lang="en-US" sz="1200" i="1" dirty="0">
                <a:latin typeface="Arial" charset="0"/>
              </a:rPr>
              <a:t>2013; </a:t>
            </a:r>
            <a:r>
              <a:rPr lang="en-US" sz="1200" i="1" dirty="0" smtClean="0">
                <a:latin typeface="Arial" charset="0"/>
              </a:rPr>
              <a:t>41:2151–2161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72" y="1859786"/>
            <a:ext cx="7210136" cy="442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23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975800"/>
              </p:ext>
            </p:extLst>
          </p:nvPr>
        </p:nvGraphicFramePr>
        <p:xfrm>
          <a:off x="606996" y="1052736"/>
          <a:ext cx="8165504" cy="485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-157163"/>
            <a:ext cx="92583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s-E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Resultados</a:t>
            </a:r>
            <a:r>
              <a:rPr lang="en-US" alt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mortalidad</a:t>
            </a:r>
            <a:r>
              <a:rPr lang="en-US" alt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 </a:t>
            </a:r>
            <a:r>
              <a:rPr lang="en-US" alt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día</a:t>
            </a:r>
            <a:r>
              <a:rPr lang="en-US" alt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28(%)</a:t>
            </a:r>
            <a:endParaRPr lang="es-ES" alt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0" y="836613"/>
            <a:ext cx="10287000" cy="0"/>
          </a:xfrm>
          <a:prstGeom prst="line">
            <a:avLst/>
          </a:prstGeom>
          <a:noFill/>
          <a:ln w="63500">
            <a:solidFill>
              <a:srgbClr val="FF0000">
                <a:alpha val="99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341" name="2 CuadroTexto"/>
          <p:cNvSpPr txBox="1">
            <a:spLocks noChangeArrowheads="1"/>
          </p:cNvSpPr>
          <p:nvPr/>
        </p:nvSpPr>
        <p:spPr bwMode="auto">
          <a:xfrm>
            <a:off x="1950171" y="2781301"/>
            <a:ext cx="8911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1100" dirty="0">
                <a:solidFill>
                  <a:schemeClr val="bg1"/>
                </a:solidFill>
              </a:rPr>
              <a:t>p&lt;0,001</a:t>
            </a:r>
            <a:endParaRPr lang="es-ES" altLang="es-ES" sz="1050" dirty="0">
              <a:solidFill>
                <a:schemeClr val="bg1"/>
              </a:solidFill>
            </a:endParaRPr>
          </a:p>
        </p:txBody>
      </p:sp>
      <p:sp>
        <p:nvSpPr>
          <p:cNvPr id="14342" name="5 CuadroTexto"/>
          <p:cNvSpPr txBox="1">
            <a:spLocks noChangeArrowheads="1"/>
          </p:cNvSpPr>
          <p:nvPr/>
        </p:nvSpPr>
        <p:spPr bwMode="auto">
          <a:xfrm>
            <a:off x="3415308" y="2781301"/>
            <a:ext cx="8911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1100" dirty="0">
                <a:solidFill>
                  <a:schemeClr val="bg1"/>
                </a:solidFill>
              </a:rPr>
              <a:t>p&lt;0,001</a:t>
            </a:r>
            <a:endParaRPr lang="es-ES" altLang="es-ES" sz="1100" dirty="0">
              <a:solidFill>
                <a:schemeClr val="bg1"/>
              </a:solidFill>
            </a:endParaRPr>
          </a:p>
        </p:txBody>
      </p:sp>
      <p:sp>
        <p:nvSpPr>
          <p:cNvPr id="14343" name="6 CuadroTexto"/>
          <p:cNvSpPr txBox="1">
            <a:spLocks noChangeArrowheads="1"/>
          </p:cNvSpPr>
          <p:nvPr/>
        </p:nvSpPr>
        <p:spPr bwMode="auto">
          <a:xfrm>
            <a:off x="4697909" y="2822576"/>
            <a:ext cx="8911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1100" dirty="0">
                <a:solidFill>
                  <a:schemeClr val="bg1"/>
                </a:solidFill>
              </a:rPr>
              <a:t>p=0,001</a:t>
            </a:r>
            <a:endParaRPr lang="es-ES" altLang="es-ES" sz="1100" dirty="0">
              <a:solidFill>
                <a:schemeClr val="bg1"/>
              </a:solidFill>
            </a:endParaRPr>
          </a:p>
        </p:txBody>
      </p:sp>
      <p:sp>
        <p:nvSpPr>
          <p:cNvPr id="14344" name="7 CuadroTexto"/>
          <p:cNvSpPr txBox="1">
            <a:spLocks noChangeArrowheads="1"/>
          </p:cNvSpPr>
          <p:nvPr/>
        </p:nvSpPr>
        <p:spPr bwMode="auto">
          <a:xfrm>
            <a:off x="6223619" y="2822576"/>
            <a:ext cx="8911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buFontTx/>
              <a:buNone/>
              <a:defRPr sz="11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r>
              <a:rPr lang="es-ES_tradnl" altLang="es-ES" dirty="0"/>
              <a:t>p&lt;0,005</a:t>
            </a:r>
            <a:endParaRPr lang="es-ES" altLang="es-ES" dirty="0"/>
          </a:p>
        </p:txBody>
      </p:sp>
      <p:sp>
        <p:nvSpPr>
          <p:cNvPr id="9" name="8 Rectángulo"/>
          <p:cNvSpPr/>
          <p:nvPr/>
        </p:nvSpPr>
        <p:spPr>
          <a:xfrm>
            <a:off x="3631332" y="6280714"/>
            <a:ext cx="6563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ESPERATTI M.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, et al. </a:t>
            </a:r>
            <a:r>
              <a:rPr lang="en-US" sz="1600" i="1" dirty="0" err="1" smtClean="0">
                <a:solidFill>
                  <a:srgbClr val="FFFF00"/>
                </a:solidFill>
                <a:latin typeface="Arial" charset="0"/>
              </a:rPr>
              <a:t>Crit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Care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Med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2013;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41:2151–2161 </a:t>
            </a:r>
          </a:p>
        </p:txBody>
      </p:sp>
    </p:spTree>
    <p:extLst>
      <p:ext uri="{BB962C8B-B14F-4D97-AF65-F5344CB8AC3E}">
        <p14:creationId xmlns:p14="http://schemas.microsoft.com/office/powerpoint/2010/main" val="25613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64" y="116632"/>
            <a:ext cx="9258301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Resultados</a:t>
            </a:r>
            <a:r>
              <a:rPr lang="en-US" alt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Pa02/Fi02 y Scores CPIS / SOFA </a:t>
            </a:r>
            <a:br>
              <a:rPr lang="en-US" alt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s-ES" alt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0" y="836613"/>
            <a:ext cx="10287000" cy="0"/>
          </a:xfrm>
          <a:prstGeom prst="line">
            <a:avLst/>
          </a:prstGeom>
          <a:noFill/>
          <a:ln w="63500">
            <a:solidFill>
              <a:srgbClr val="FF0000">
                <a:alpha val="99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20484" name="2 Objeto"/>
          <p:cNvGraphicFramePr>
            <a:graphicFrameLocks noChangeAspect="1"/>
          </p:cNvGraphicFramePr>
          <p:nvPr/>
        </p:nvGraphicFramePr>
        <p:xfrm>
          <a:off x="501850" y="1412875"/>
          <a:ext cx="9283303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5" r:id="rId3" imgW="1132271" imgH="1132271" progId="">
                  <p:embed/>
                </p:oleObj>
              </mc:Choice>
              <mc:Fallback>
                <p:oleObj r:id="rId3" imgW="1132271" imgH="11322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50" y="1412875"/>
                        <a:ext cx="9283303" cy="3024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/>
        </p:nvSpPr>
        <p:spPr>
          <a:xfrm>
            <a:off x="3631332" y="6280714"/>
            <a:ext cx="6563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ESPERATTI M.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, et al. </a:t>
            </a:r>
            <a:r>
              <a:rPr lang="en-US" sz="1600" i="1" dirty="0" err="1" smtClean="0">
                <a:solidFill>
                  <a:srgbClr val="FFFF00"/>
                </a:solidFill>
                <a:latin typeface="Arial" charset="0"/>
              </a:rPr>
              <a:t>Crit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Care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Med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2013;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41:2151–2161 </a:t>
            </a:r>
          </a:p>
        </p:txBody>
      </p:sp>
    </p:spTree>
    <p:extLst>
      <p:ext uri="{BB962C8B-B14F-4D97-AF65-F5344CB8AC3E}">
        <p14:creationId xmlns:p14="http://schemas.microsoft.com/office/powerpoint/2010/main" val="35050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0941" y="4214882"/>
            <a:ext cx="9922669" cy="615959"/>
          </a:xfrm>
          <a:prstGeom prst="rect">
            <a:avLst/>
          </a:prstGeom>
          <a:solidFill>
            <a:srgbClr val="A00000">
              <a:alpha val="65000"/>
            </a:srgbClr>
          </a:solidFill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buFontTx/>
              <a:buNone/>
              <a:defRPr sz="1800" b="1"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endParaRPr lang="es-ES_tradnl" altLang="es-ES" dirty="0"/>
          </a:p>
          <a:p>
            <a:endParaRPr lang="es-ES_tradnl" altLang="es-ES" dirty="0"/>
          </a:p>
          <a:p>
            <a:endParaRPr lang="es-ES_tradnl" altLang="es-ES" dirty="0"/>
          </a:p>
          <a:p>
            <a:endParaRPr lang="es-ES" altLang="es-ES" dirty="0"/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65612" y="1999336"/>
            <a:ext cx="9922669" cy="677555"/>
          </a:xfrm>
          <a:prstGeom prst="rect">
            <a:avLst/>
          </a:prstGeom>
          <a:solidFill>
            <a:srgbClr val="A00000">
              <a:alpha val="65000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3125" y="-16799"/>
            <a:ext cx="9258300" cy="11430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Resultados</a:t>
            </a:r>
            <a:r>
              <a:rPr lang="en-US" alt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mortalidad</a:t>
            </a:r>
            <a:r>
              <a:rPr lang="en-US" alt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 </a:t>
            </a:r>
            <a:r>
              <a:rPr lang="en-US" alt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</a:t>
            </a:r>
            <a:r>
              <a:rPr lang="en-US" alt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28</a:t>
            </a:r>
            <a:endParaRPr lang="es-ES" alt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0" y="836613"/>
            <a:ext cx="10287000" cy="0"/>
          </a:xfrm>
          <a:prstGeom prst="line">
            <a:avLst/>
          </a:prstGeom>
          <a:noFill/>
          <a:ln w="63500">
            <a:solidFill>
              <a:srgbClr val="FF0000">
                <a:alpha val="99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21563" name="Group 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683180"/>
              </p:ext>
            </p:extLst>
          </p:nvPr>
        </p:nvGraphicFramePr>
        <p:xfrm>
          <a:off x="514350" y="1557339"/>
          <a:ext cx="9258300" cy="3200303"/>
        </p:xfrm>
        <a:graphic>
          <a:graphicData uri="http://schemas.openxmlformats.org/drawingml/2006/table">
            <a:tbl>
              <a:tblPr/>
              <a:tblGrid>
                <a:gridCol w="4396978"/>
                <a:gridCol w="1828800"/>
                <a:gridCol w="1939528"/>
                <a:gridCol w="1092994"/>
              </a:tblGrid>
              <a:tr h="304765">
                <a:tc>
                  <a:txBody>
                    <a:bodyPr/>
                    <a:lstStyle>
                      <a:lvl1pPr defTabSz="3833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16113" defTabSz="38338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33813" defTabSz="38338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753100" defTabSz="38338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7669213" defTabSz="38338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8126413" defTabSz="3833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8583613" defTabSz="3833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9040813" defTabSz="3833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9498013" defTabSz="3833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3833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ANALISIS MULTIVARIADO</a:t>
                      </a:r>
                      <a:endParaRPr kumimoji="0" lang="es-ES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02870" marR="102870" marT="45678" marB="4567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OR(1)</a:t>
                      </a:r>
                    </a:p>
                  </a:txBody>
                  <a:tcPr marL="102870" marR="102870" marT="45678" marB="456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IC 95%</a:t>
                      </a:r>
                    </a:p>
                  </a:txBody>
                  <a:tcPr marL="102870" marR="102870" marT="45678" marB="456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 value</a:t>
                      </a:r>
                    </a:p>
                  </a:txBody>
                  <a:tcPr marL="102870" marR="102870" marT="45678" marB="456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Change_sofa5_sofa1 (+1)</a:t>
                      </a:r>
                    </a:p>
                  </a:txBody>
                  <a:tcPr marL="102870" marR="102870" marT="45678" marB="4567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1,24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(1,11- 1,38)</a:t>
                      </a:r>
                    </a:p>
                  </a:txBody>
                  <a:tcPr marL="102870" marR="102870" marT="45678" marB="456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0,007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 Improvement in PaO2/FiO2</a:t>
                      </a:r>
                    </a:p>
                  </a:txBody>
                  <a:tcPr marL="102870" marR="102870" marT="45678" marB="4567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2,18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(1,24 - 3,84)</a:t>
                      </a:r>
                    </a:p>
                  </a:txBody>
                  <a:tcPr marL="102870" marR="102870" marT="45678" marB="456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0,007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Shock at onset of pneumonia</a:t>
                      </a:r>
                    </a:p>
                  </a:txBody>
                  <a:tcPr marL="102870" marR="102870" marT="45678" marB="4567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2,83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(1,63 - 4,94)</a:t>
                      </a:r>
                    </a:p>
                  </a:txBody>
                  <a:tcPr marL="102870" marR="102870" marT="45678" marB="456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&lt;0,001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Heart Disease</a:t>
                      </a:r>
                    </a:p>
                  </a:txBody>
                  <a:tcPr marL="102870" marR="102870" marT="45678" marB="45678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0,54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(0,30 - 0,98)</a:t>
                      </a:r>
                    </a:p>
                  </a:txBody>
                  <a:tcPr marL="102870" marR="102870" marT="45678" marB="456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0,044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Alcohol Abuse</a:t>
                      </a:r>
                    </a:p>
                  </a:txBody>
                  <a:tcPr marL="102870" marR="102870" marT="45678" marB="4567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1,96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(1,10 - 3,50)</a:t>
                      </a:r>
                    </a:p>
                  </a:txBody>
                  <a:tcPr marL="102870" marR="102870" marT="45678" marB="456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0,023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E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E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E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E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MARGINAL STRUCTURAL MODEL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Presencia</a:t>
                      </a: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de </a:t>
                      </a:r>
                      <a:r>
                        <a:rPr kumimoji="0" lang="en-US" alt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cualquier</a:t>
                      </a:r>
                      <a:r>
                        <a:rPr kumimoji="0" lang="en-U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PDA</a:t>
                      </a:r>
                    </a:p>
                  </a:txBody>
                  <a:tcPr marL="102870" marR="102870" marT="45678" marB="4567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2,815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(1,62-4,90)</a:t>
                      </a:r>
                    </a:p>
                  </a:txBody>
                  <a:tcPr marL="102870" marR="102870" marT="45678" marB="4567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0,005</a:t>
                      </a:r>
                    </a:p>
                  </a:txBody>
                  <a:tcPr marL="102870" marR="102870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20942" y="5276728"/>
            <a:ext cx="9922669" cy="711968"/>
          </a:xfrm>
          <a:prstGeom prst="rect">
            <a:avLst/>
          </a:prstGeom>
          <a:solidFill>
            <a:srgbClr val="A00000">
              <a:alpha val="65000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1400" b="1" dirty="0">
                <a:solidFill>
                  <a:schemeClr val="bg1"/>
                </a:solidFill>
              </a:rPr>
              <a:t>Ausencia de mejoría de Pa02/fi02 </a:t>
            </a:r>
            <a:r>
              <a:rPr lang="es-ES_tradnl" altLang="es-ES" sz="1400" b="1" dirty="0" smtClean="0">
                <a:solidFill>
                  <a:schemeClr val="bg1"/>
                </a:solidFill>
              </a:rPr>
              <a:t>a las 96 </a:t>
            </a:r>
            <a:r>
              <a:rPr lang="es-ES_tradnl" altLang="es-ES" sz="1400" b="1" dirty="0" err="1" smtClean="0">
                <a:solidFill>
                  <a:schemeClr val="bg1"/>
                </a:solidFill>
              </a:rPr>
              <a:t>hs</a:t>
            </a:r>
            <a:r>
              <a:rPr lang="es-ES_tradnl" altLang="es-ES" sz="1400" b="1" dirty="0" smtClean="0">
                <a:solidFill>
                  <a:schemeClr val="bg1"/>
                </a:solidFill>
              </a:rPr>
              <a:t> </a:t>
            </a:r>
            <a:r>
              <a:rPr lang="es-ES_tradnl" altLang="es-ES" sz="1400" b="1" dirty="0">
                <a:solidFill>
                  <a:schemeClr val="bg1"/>
                </a:solidFill>
              </a:rPr>
              <a:t>(5puntos) “O” Deterioro del SOFA (</a:t>
            </a:r>
            <a:r>
              <a:rPr lang="es-ES_tradnl" altLang="es-ES" sz="1400" b="1" dirty="0" err="1">
                <a:solidFill>
                  <a:schemeClr val="bg1"/>
                </a:solidFill>
              </a:rPr>
              <a:t>dia</a:t>
            </a:r>
            <a:r>
              <a:rPr lang="es-ES_tradnl" altLang="es-ES" sz="1400" b="1" dirty="0">
                <a:solidFill>
                  <a:schemeClr val="bg1"/>
                </a:solidFill>
              </a:rPr>
              <a:t> 5): SENSIBILIDAD 81%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ES" sz="1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1400" b="1" dirty="0">
                <a:solidFill>
                  <a:schemeClr val="bg1"/>
                </a:solidFill>
              </a:rPr>
              <a:t>Ausencia de mejoría de Pa02/fi02  (5puntos) “Y” Deterioro del SOFA (</a:t>
            </a:r>
            <a:r>
              <a:rPr lang="es-ES_tradnl" altLang="es-ES" sz="1400" b="1" dirty="0" err="1">
                <a:solidFill>
                  <a:schemeClr val="bg1"/>
                </a:solidFill>
              </a:rPr>
              <a:t>dia</a:t>
            </a:r>
            <a:r>
              <a:rPr lang="es-ES_tradnl" altLang="es-ES" sz="1400" b="1" dirty="0">
                <a:solidFill>
                  <a:schemeClr val="bg1"/>
                </a:solidFill>
              </a:rPr>
              <a:t> 5): ESPECIFICIDAD 83.64%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dirty="0"/>
          </a:p>
        </p:txBody>
      </p:sp>
      <p:sp>
        <p:nvSpPr>
          <p:cNvPr id="8" name="7 Rectángulo"/>
          <p:cNvSpPr/>
          <p:nvPr/>
        </p:nvSpPr>
        <p:spPr>
          <a:xfrm>
            <a:off x="3797582" y="6387589"/>
            <a:ext cx="6563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ESPERATTI M.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, et al. </a:t>
            </a:r>
            <a:r>
              <a:rPr lang="en-US" sz="1600" i="1" dirty="0" err="1" smtClean="0">
                <a:solidFill>
                  <a:srgbClr val="FFFF00"/>
                </a:solidFill>
                <a:latin typeface="Arial" charset="0"/>
              </a:rPr>
              <a:t>Crit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Care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Med 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2013;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41:2151–2161 </a:t>
            </a:r>
          </a:p>
        </p:txBody>
      </p:sp>
    </p:spTree>
    <p:extLst>
      <p:ext uri="{BB962C8B-B14F-4D97-AF65-F5344CB8AC3E}">
        <p14:creationId xmlns:p14="http://schemas.microsoft.com/office/powerpoint/2010/main" val="341787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" y="463576"/>
            <a:ext cx="4799695" cy="7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75" y="1200784"/>
            <a:ext cx="3223281" cy="240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47" y="374516"/>
            <a:ext cx="4740940" cy="82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28" y="1248100"/>
            <a:ext cx="3128651" cy="235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84" y="3781883"/>
            <a:ext cx="5162520" cy="92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87" y="4657982"/>
            <a:ext cx="2871112" cy="218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9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199"/>
            <a:ext cx="5081729" cy="8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51" y="1802678"/>
            <a:ext cx="5085768" cy="84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836613"/>
            <a:ext cx="10287000" cy="0"/>
          </a:xfrm>
          <a:prstGeom prst="line">
            <a:avLst/>
          </a:prstGeom>
          <a:noFill/>
          <a:ln w="63500">
            <a:solidFill>
              <a:srgbClr val="FF0000">
                <a:alpha val="99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3125" y="-16799"/>
            <a:ext cx="92583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s-ES" sz="2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Respuesta</a:t>
            </a:r>
            <a:r>
              <a:rPr lang="en-US" altLang="es-E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inflamatoria</a:t>
            </a:r>
            <a:r>
              <a:rPr lang="en-US" altLang="es-E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 </a:t>
            </a:r>
            <a:r>
              <a:rPr lang="en-US" altLang="es-ES" sz="2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mortalidad</a:t>
            </a:r>
            <a:r>
              <a:rPr lang="en-US" altLang="es-E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" altLang="es-E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54" y="2673658"/>
            <a:ext cx="3558620" cy="26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064" y="2674795"/>
            <a:ext cx="3903423" cy="262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4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" y="2119248"/>
            <a:ext cx="4680520" cy="88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119248"/>
            <a:ext cx="5040560" cy="88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3125" y="-16799"/>
            <a:ext cx="92583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s-ES" sz="2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Respuesta</a:t>
            </a:r>
            <a:r>
              <a:rPr lang="en-US" altLang="es-E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inflamatoria</a:t>
            </a:r>
            <a:r>
              <a:rPr lang="en-US" altLang="es-E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 </a:t>
            </a:r>
            <a:r>
              <a:rPr lang="en-US" altLang="es-ES" sz="2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mortalidad</a:t>
            </a:r>
            <a:r>
              <a:rPr lang="en-US" altLang="es-E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" altLang="es-E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836613"/>
            <a:ext cx="10287000" cy="0"/>
          </a:xfrm>
          <a:prstGeom prst="line">
            <a:avLst/>
          </a:prstGeom>
          <a:noFill/>
          <a:ln w="63500">
            <a:solidFill>
              <a:srgbClr val="FF0000">
                <a:alpha val="99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2" y="3035491"/>
            <a:ext cx="3617171" cy="264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47" y="2999866"/>
            <a:ext cx="3610665" cy="261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9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0" y="836614"/>
            <a:ext cx="10287000" cy="0"/>
          </a:xfrm>
          <a:prstGeom prst="line">
            <a:avLst/>
          </a:prstGeom>
          <a:noFill/>
          <a:ln w="63500">
            <a:solidFill>
              <a:srgbClr val="FF0000">
                <a:alpha val="99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27337"/>
              </p:ext>
            </p:extLst>
          </p:nvPr>
        </p:nvGraphicFramePr>
        <p:xfrm>
          <a:off x="363971" y="1412777"/>
          <a:ext cx="9478052" cy="2204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3476"/>
                <a:gridCol w="1782198"/>
                <a:gridCol w="1944216"/>
                <a:gridCol w="1458162"/>
              </a:tblGrid>
              <a:tr h="741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66" marR="77166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</a:t>
                      </a:r>
                      <a:r>
                        <a:rPr lang="en-GB" sz="1600" b="1" baseline="3000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(1)</a:t>
                      </a:r>
                      <a:endParaRPr lang="es-ES" sz="16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IC 95%</a:t>
                      </a:r>
                      <a:endParaRPr lang="es-ES" sz="16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GB" sz="1600" b="1" baseline="3000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(2)</a:t>
                      </a:r>
                      <a:endParaRPr lang="es-ES" sz="16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101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baseline="0" dirty="0" err="1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Aumento</a:t>
                      </a:r>
                      <a:r>
                        <a:rPr lang="en-GB" sz="1600" b="1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del </a:t>
                      </a:r>
                      <a:r>
                        <a:rPr lang="en-GB" sz="16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sofa score al </a:t>
                      </a:r>
                      <a:r>
                        <a:rPr lang="en-GB" sz="1600" b="1" dirty="0" err="1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dia</a:t>
                      </a:r>
                      <a:r>
                        <a:rPr lang="en-GB" sz="16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5</a:t>
                      </a:r>
                      <a:r>
                        <a:rPr lang="en-GB" sz="1600" b="1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(+1)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1,20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(1,03 - 1,39)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0,0185</a:t>
                      </a:r>
                      <a:endParaRPr lang="es-ES" sz="14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101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aumento de PaO2/FiO2 al</a:t>
                      </a:r>
                      <a:r>
                        <a:rPr lang="pt-BR" sz="1600" b="1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dia</a:t>
                      </a:r>
                      <a:r>
                        <a:rPr lang="pt-BR" sz="1600" b="1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3</a:t>
                      </a: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2,65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(1,16 - 6,05)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0,0212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101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437" marR="664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 bwMode="auto">
          <a:xfrm>
            <a:off x="1255069" y="3861048"/>
            <a:ext cx="7128792" cy="864096"/>
          </a:xfrm>
          <a:prstGeom prst="rect">
            <a:avLst/>
          </a:prstGeom>
          <a:noFill/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1100" i="1" dirty="0">
                <a:solidFill>
                  <a:schemeClr val="bg1"/>
                </a:solidFill>
              </a:rPr>
              <a:t>(1): Un </a:t>
            </a:r>
            <a:r>
              <a:rPr lang="es-ES" sz="1100" i="1" dirty="0" err="1">
                <a:solidFill>
                  <a:schemeClr val="bg1"/>
                </a:solidFill>
              </a:rPr>
              <a:t>odds</a:t>
            </a:r>
            <a:r>
              <a:rPr lang="es-ES" sz="1100" i="1" dirty="0">
                <a:solidFill>
                  <a:schemeClr val="bg1"/>
                </a:solidFill>
              </a:rPr>
              <a:t> ratio (OR) superior a 1 significa cumplimiento de la condición de mortalidad; un OR inferior a 1 significa cumplimiento de la condición de supervivencia.</a:t>
            </a:r>
            <a:endParaRPr lang="es-ES" sz="1100" dirty="0">
              <a:solidFill>
                <a:schemeClr val="bg1"/>
              </a:solidFill>
            </a:endParaRPr>
          </a:p>
          <a:p>
            <a:r>
              <a:rPr lang="es-ES" sz="1100" i="1" dirty="0">
                <a:solidFill>
                  <a:schemeClr val="bg1"/>
                </a:solidFill>
              </a:rPr>
              <a:t>(2): Regresión Logística, Test de </a:t>
            </a:r>
            <a:r>
              <a:rPr lang="es-ES" sz="1100" i="1" dirty="0" err="1">
                <a:solidFill>
                  <a:schemeClr val="bg1"/>
                </a:solidFill>
              </a:rPr>
              <a:t>Wald</a:t>
            </a:r>
            <a:r>
              <a:rPr lang="es-ES" sz="1100" i="1" dirty="0">
                <a:solidFill>
                  <a:schemeClr val="bg1"/>
                </a:solidFill>
              </a:rPr>
              <a:t>. </a:t>
            </a:r>
            <a:r>
              <a:rPr lang="en-GB" sz="1100" i="1" dirty="0" err="1">
                <a:solidFill>
                  <a:schemeClr val="bg1"/>
                </a:solidFill>
              </a:rPr>
              <a:t>Hosmer-Lemeshow</a:t>
            </a:r>
            <a:r>
              <a:rPr lang="en-GB" sz="1100" i="1" dirty="0">
                <a:solidFill>
                  <a:schemeClr val="bg1"/>
                </a:solidFill>
              </a:rPr>
              <a:t> goodness-of-fit test, </a:t>
            </a:r>
            <a:r>
              <a:rPr lang="en-GB" sz="1100" i="1" dirty="0" smtClean="0">
                <a:solidFill>
                  <a:schemeClr val="bg1"/>
                </a:solidFill>
              </a:rPr>
              <a:t>p=0.48</a:t>
            </a:r>
            <a:endParaRPr lang="es-E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3125" y="-16799"/>
            <a:ext cx="92583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s-ES" sz="2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Respuesta</a:t>
            </a:r>
            <a:r>
              <a:rPr lang="en-US" altLang="es-E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inflamatoria</a:t>
            </a:r>
            <a:r>
              <a:rPr lang="en-US" altLang="es-E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/ </a:t>
            </a:r>
            <a:r>
              <a:rPr lang="en-US" altLang="es-ES" sz="2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</a:t>
            </a:r>
            <a:r>
              <a:rPr lang="en-US" altLang="es-E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multivariado</a:t>
            </a:r>
            <a:r>
              <a:rPr lang="en-US" altLang="es-E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altLang="es-ES" sz="2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mortalidad</a:t>
            </a:r>
            <a:r>
              <a:rPr lang="en-US" altLang="es-E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d28) </a:t>
            </a:r>
            <a:endParaRPr lang="es-ES" altLang="es-E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6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 bwMode="auto">
          <a:xfrm>
            <a:off x="326054" y="4509119"/>
            <a:ext cx="3816424" cy="628913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 cap="flat" cmpd="sng" algn="ctr">
            <a:solidFill>
              <a:srgbClr val="FFFF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2 Conector recto"/>
          <p:cNvCxnSpPr>
            <a:cxnSpLocks noChangeShapeType="1"/>
          </p:cNvCxnSpPr>
          <p:nvPr/>
        </p:nvCxnSpPr>
        <p:spPr bwMode="auto">
          <a:xfrm>
            <a:off x="1" y="908051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46956" y="-39225"/>
            <a:ext cx="9258300" cy="1143000"/>
          </a:xfrm>
        </p:spPr>
        <p:txBody>
          <a:bodyPr/>
          <a:lstStyle/>
          <a:p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Neumonia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en UCI: es relevante?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5503540" y="6519446"/>
            <a:ext cx="4675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i="1" dirty="0" err="1">
                <a:solidFill>
                  <a:schemeClr val="bg1"/>
                </a:solidFill>
              </a:rPr>
              <a:t>Vincent</a:t>
            </a:r>
            <a:r>
              <a:rPr lang="es-ES" altLang="es-ES" sz="1600" i="1" dirty="0">
                <a:solidFill>
                  <a:schemeClr val="bg1"/>
                </a:solidFill>
              </a:rPr>
              <a:t> JL, et al. JAMA. 2009;302(21):2323-2329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6956" y="2439956"/>
            <a:ext cx="403244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1265 UCIs / 75 </a:t>
            </a:r>
            <a:r>
              <a:rPr lang="en-US" altLang="es-E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paises</a:t>
            </a:r>
            <a:endParaRPr lang="en-US" altLang="es-E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13796 </a:t>
            </a:r>
            <a:r>
              <a:rPr lang="en-US" altLang="es-E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pacientes</a:t>
            </a:r>
            <a:endParaRPr lang="en-US" altLang="es-E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</a:t>
            </a:r>
            <a:r>
              <a:rPr lang="en-US" altLang="es-E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continentes</a:t>
            </a:r>
            <a:endParaRPr lang="en-US" altLang="es-E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51% INFECTADOS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Infección</a:t>
            </a:r>
            <a: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Respiratoria</a:t>
            </a:r>
            <a: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63%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Abdomen 20%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Bacteremia 15%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21" y="1103775"/>
            <a:ext cx="5033048" cy="46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21" y="1499763"/>
            <a:ext cx="5033048" cy="97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78" y="2238042"/>
            <a:ext cx="1574380" cy="1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984543633"/>
              </p:ext>
            </p:extLst>
          </p:nvPr>
        </p:nvGraphicFramePr>
        <p:xfrm>
          <a:off x="4277994" y="2605240"/>
          <a:ext cx="5982907" cy="394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Elipse"/>
          <p:cNvSpPr/>
          <p:nvPr/>
        </p:nvSpPr>
        <p:spPr bwMode="auto">
          <a:xfrm>
            <a:off x="4762705" y="2564904"/>
            <a:ext cx="856845" cy="3024336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14 Elipse"/>
          <p:cNvSpPr/>
          <p:nvPr/>
        </p:nvSpPr>
        <p:spPr bwMode="auto">
          <a:xfrm>
            <a:off x="5619551" y="3212976"/>
            <a:ext cx="689388" cy="2376264"/>
          </a:xfrm>
          <a:prstGeom prst="ellipse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Graphic spid="13" grpId="0">
        <p:bldAsOne/>
      </p:bldGraphic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009900">
                <a:lumMod val="44000"/>
              </a:srgbClr>
            </a:gs>
            <a:gs pos="22000">
              <a:srgbClr val="004700"/>
            </a:gs>
            <a:gs pos="61000">
              <a:srgbClr val="003100"/>
            </a:gs>
            <a:gs pos="75000">
              <a:srgbClr val="0031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3125" y="1268760"/>
            <a:ext cx="9258300" cy="4525963"/>
          </a:xfrm>
        </p:spPr>
        <p:txBody>
          <a:bodyPr/>
          <a:lstStyle/>
          <a:p>
            <a:r>
              <a:rPr lang="es-ES_tradnl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NNUCI entidad muy frecuente en ventilados y no </a:t>
            </a:r>
            <a:r>
              <a:rPr lang="es-ES_tradn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ventilados</a:t>
            </a:r>
          </a:p>
          <a:p>
            <a:r>
              <a:rPr lang="es-ES_tradn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Asociada a alta mortalidad</a:t>
            </a:r>
            <a:br>
              <a:rPr lang="es-ES_tradn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s-ES_tradnl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s-ES_tradn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No ventilados respecto de ventilados:</a:t>
            </a:r>
          </a:p>
          <a:p>
            <a:pPr marL="0" indent="0">
              <a:buNone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Menor tiempo en UCI hasta la adquisición</a:t>
            </a:r>
          </a:p>
          <a:p>
            <a:pPr marL="0" indent="0">
              <a:buNone/>
            </a:pPr>
            <a:r>
              <a:rPr lang="es-ES_trad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Mayores comorbilidades previas / menor severidad al inicio</a:t>
            </a:r>
          </a:p>
          <a:p>
            <a:pPr marL="0" indent="0">
              <a:buNone/>
            </a:pPr>
            <a:r>
              <a:rPr lang="es-ES_trad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Menor rescate microbiológico – similar etiología</a:t>
            </a:r>
          </a:p>
          <a:p>
            <a:pPr marL="0" indent="0">
              <a:buNone/>
            </a:pPr>
            <a:r>
              <a:rPr lang="es-ES_trad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Desenlaces adversos similares</a:t>
            </a:r>
          </a:p>
          <a:p>
            <a:pPr marL="0" indent="0">
              <a:buNone/>
            </a:pPr>
            <a:r>
              <a:rPr lang="es-ES_trad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Desenlaces adversos no-dependientes de la etiología</a:t>
            </a:r>
          </a:p>
          <a:p>
            <a:pPr marL="0" indent="0">
              <a:buNone/>
            </a:pPr>
            <a:r>
              <a:rPr lang="es-ES_trad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Similar respuesta inflamatoria y curso clínico</a:t>
            </a:r>
            <a:br>
              <a:rPr lang="es-ES_trad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s-ES_tradnl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just"/>
            <a:r>
              <a:rPr lang="es-ES_tradn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CONOCER ECOLOGÍA LOCAL / AGRESIVO Y PRECOZ TRATAMIENTO ATB/ SEGUIMIENTO INICIAL ESTRECHO PAFI02 Y SOFA SCORE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836614"/>
            <a:ext cx="10287000" cy="0"/>
          </a:xfrm>
          <a:prstGeom prst="line">
            <a:avLst/>
          </a:prstGeom>
          <a:noFill/>
          <a:ln w="63500">
            <a:solidFill>
              <a:srgbClr val="FF0000">
                <a:alpha val="99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3125" y="-16799"/>
            <a:ext cx="92583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s-ES" sz="2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Conclusiones</a:t>
            </a:r>
            <a:r>
              <a:rPr lang="en-US" altLang="es-E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s-ES" altLang="es-E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08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Marcador de contenido"/>
          <p:cNvSpPr>
            <a:spLocks noGrp="1"/>
          </p:cNvSpPr>
          <p:nvPr>
            <p:ph idx="1"/>
          </p:nvPr>
        </p:nvSpPr>
        <p:spPr>
          <a:xfrm>
            <a:off x="514350" y="188641"/>
            <a:ext cx="9258300" cy="5649913"/>
          </a:xfrm>
        </p:spPr>
        <p:txBody>
          <a:bodyPr/>
          <a:lstStyle/>
          <a:p>
            <a:pPr algn="ctr"/>
            <a:r>
              <a:rPr lang="es-AR" altLang="es-ES" sz="6000" dirty="0" smtClean="0">
                <a:solidFill>
                  <a:schemeClr val="bg1"/>
                </a:solidFill>
              </a:rPr>
              <a:t>Gracias!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5" y="1340768"/>
            <a:ext cx="5274232" cy="302433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28" y="1340768"/>
            <a:ext cx="4008734" cy="302433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 bwMode="auto">
          <a:xfrm>
            <a:off x="3037267" y="6309320"/>
            <a:ext cx="4410667" cy="1008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s-ES_tradnl" sz="2000" dirty="0" smtClean="0"/>
              <a:t>marianoesperatti@gmail.com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30" y="4365104"/>
            <a:ext cx="382264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2" y="2348880"/>
            <a:ext cx="8928992" cy="322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2 Conector recto"/>
          <p:cNvCxnSpPr>
            <a:cxnSpLocks noChangeShapeType="1"/>
          </p:cNvCxnSpPr>
          <p:nvPr/>
        </p:nvCxnSpPr>
        <p:spPr bwMode="auto">
          <a:xfrm>
            <a:off x="1" y="908051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5143500" y="5827714"/>
            <a:ext cx="4675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i="1" dirty="0" err="1">
                <a:solidFill>
                  <a:schemeClr val="bg1"/>
                </a:solidFill>
              </a:rPr>
              <a:t>Vincent</a:t>
            </a:r>
            <a:r>
              <a:rPr lang="es-ES" altLang="es-ES" sz="1600" i="1" dirty="0">
                <a:solidFill>
                  <a:schemeClr val="bg1"/>
                </a:solidFill>
              </a:rPr>
              <a:t> JL, et al. JAMA. 2009;302(21):2323-2329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9" name="2 Rectángulo"/>
          <p:cNvSpPr>
            <a:spLocks noChangeArrowheads="1"/>
          </p:cNvSpPr>
          <p:nvPr/>
        </p:nvSpPr>
        <p:spPr bwMode="auto">
          <a:xfrm>
            <a:off x="751013" y="3789041"/>
            <a:ext cx="8928992" cy="360039"/>
          </a:xfrm>
          <a:prstGeom prst="rect">
            <a:avLst/>
          </a:prstGeom>
          <a:solidFill>
            <a:srgbClr val="FF0000">
              <a:alpha val="10000"/>
            </a:srgbClr>
          </a:solidFill>
          <a:ln w="5080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z="1800">
              <a:latin typeface="Arial" charset="0"/>
            </a:endParaRPr>
          </a:p>
        </p:txBody>
      </p:sp>
      <p:sp>
        <p:nvSpPr>
          <p:cNvPr id="10" name="2 Rectángulo"/>
          <p:cNvSpPr>
            <a:spLocks noChangeArrowheads="1"/>
          </p:cNvSpPr>
          <p:nvPr/>
        </p:nvSpPr>
        <p:spPr bwMode="auto">
          <a:xfrm>
            <a:off x="5575548" y="3117218"/>
            <a:ext cx="792088" cy="504056"/>
          </a:xfrm>
          <a:prstGeom prst="rect">
            <a:avLst/>
          </a:prstGeom>
          <a:solidFill>
            <a:srgbClr val="FF0000">
              <a:alpha val="10000"/>
            </a:srgbClr>
          </a:solidFill>
          <a:ln w="5080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z="1800">
              <a:latin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28319" y="1773429"/>
            <a:ext cx="507382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</a:t>
            </a:r>
            <a:r>
              <a:rPr lang="en-US" alt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infección</a:t>
            </a:r>
            <a:r>
              <a:rPr lang="en-US" alt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nosocomial mas </a:t>
            </a:r>
            <a:r>
              <a:rPr lang="en-US" alt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relevante</a:t>
            </a:r>
            <a:r>
              <a:rPr lang="en-US" alt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s-E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5575548" y="3789041"/>
            <a:ext cx="792088" cy="381110"/>
          </a:xfrm>
          <a:prstGeom prst="rect">
            <a:avLst/>
          </a:prstGeom>
          <a:solidFill>
            <a:srgbClr val="FF0000">
              <a:alpha val="10000"/>
            </a:srgbClr>
          </a:solidFill>
          <a:ln w="5080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z="1800">
              <a:latin typeface="Arial" charset="0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46956" y="-39225"/>
            <a:ext cx="9258300" cy="1143000"/>
          </a:xfrm>
        </p:spPr>
        <p:txBody>
          <a:bodyPr/>
          <a:lstStyle/>
          <a:p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Neumonia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en UCI: es relevante?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869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 bwMode="auto">
          <a:xfrm>
            <a:off x="771525" y="5085184"/>
            <a:ext cx="6964263" cy="648072"/>
          </a:xfrm>
          <a:prstGeom prst="rect">
            <a:avLst/>
          </a:prstGeom>
          <a:solidFill>
            <a:schemeClr val="tx1"/>
          </a:solidFill>
          <a:ln w="31750" cap="flat" cmpd="sng" algn="ctr">
            <a:solidFill>
              <a:srgbClr val="FF000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2 Conector recto"/>
          <p:cNvCxnSpPr>
            <a:cxnSpLocks noChangeShapeType="1"/>
          </p:cNvCxnSpPr>
          <p:nvPr/>
        </p:nvCxnSpPr>
        <p:spPr bwMode="auto">
          <a:xfrm>
            <a:off x="1" y="908051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85092" y="-17537"/>
            <a:ext cx="92583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_tradn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Neumonia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Nosocomial en Unidades de Cuidados 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Intensivos (NNUCI)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1327076" y="1027492"/>
            <a:ext cx="7362826" cy="2422525"/>
            <a:chOff x="2242" y="44"/>
            <a:chExt cx="4638" cy="1526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" y="44"/>
              <a:ext cx="3066" cy="1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>
                      <a:alpha val="3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44"/>
              <a:ext cx="1572" cy="1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>
                      <a:alpha val="3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" y="760"/>
              <a:ext cx="1864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>
                      <a:alpha val="3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9"/>
          <p:cNvSpPr txBox="1">
            <a:spLocks noChangeArrowheads="1"/>
          </p:cNvSpPr>
          <p:nvPr/>
        </p:nvSpPr>
        <p:spPr>
          <a:xfrm>
            <a:off x="771525" y="3789363"/>
            <a:ext cx="8743950" cy="20875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CC00"/>
              </a:buClr>
            </a:pPr>
            <a:r>
              <a:rPr lang="en-GB" altLang="es-E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Estudio</a:t>
            </a:r>
            <a:r>
              <a:rPr lang="en-GB" alt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s-E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multicéntrico</a:t>
            </a:r>
            <a:r>
              <a:rPr lang="en-GB" alt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</a:t>
            </a:r>
            <a:r>
              <a:rPr lang="en-GB" alt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17 </a:t>
            </a:r>
            <a:r>
              <a:rPr lang="en-GB" altLang="es-E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hospitales</a:t>
            </a:r>
            <a:r>
              <a:rPr lang="en-GB" alt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GB" alt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354 </a:t>
            </a:r>
            <a:r>
              <a:rPr lang="en-GB" altLang="es-E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camas</a:t>
            </a:r>
            <a:r>
              <a:rPr lang="en-GB" alt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(UCI)</a:t>
            </a:r>
            <a:endParaRPr lang="en-GB" alt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buClr>
                <a:srgbClr val="FFCC00"/>
              </a:buClr>
            </a:pPr>
            <a:r>
              <a:rPr lang="en-GB" altLang="es-E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Estudio</a:t>
            </a:r>
            <a:r>
              <a:rPr lang="en-GB" alt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s-E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observacional</a:t>
            </a:r>
            <a:r>
              <a:rPr lang="en-GB" alt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 </a:t>
            </a:r>
            <a:r>
              <a:rPr lang="en-GB" altLang="es-E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año</a:t>
            </a:r>
            <a:r>
              <a:rPr lang="en-GB" alt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buClr>
                <a:srgbClr val="FFCC00"/>
              </a:buClr>
            </a:pPr>
            <a:r>
              <a:rPr lang="en-GB" alt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11,363 </a:t>
            </a:r>
            <a:r>
              <a:rPr lang="en-GB" altLang="es-E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Ingresos</a:t>
            </a:r>
            <a:endParaRPr lang="en-GB" alt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buClr>
                <a:srgbClr val="FFCC00"/>
              </a:buClr>
            </a:pPr>
            <a:r>
              <a:rPr lang="en-GB" altLang="es-E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3462 </a:t>
            </a:r>
            <a:r>
              <a:rPr lang="en-GB" altLang="es-E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(30%) </a:t>
            </a:r>
            <a:r>
              <a:rPr lang="en-GB" altLang="es-E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Bajo</a:t>
            </a:r>
            <a:r>
              <a:rPr lang="en-GB" altLang="es-E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s-E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ventilación</a:t>
            </a:r>
            <a:r>
              <a:rPr lang="en-GB" altLang="es-E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s-E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mecánica</a:t>
            </a:r>
            <a:r>
              <a:rPr lang="en-GB" altLang="es-E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(≥ 24 h)</a:t>
            </a:r>
            <a:endParaRPr lang="en-GB" alt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endParaRPr lang="en-GB" alt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2 Conector recto"/>
          <p:cNvCxnSpPr>
            <a:cxnSpLocks noChangeShapeType="1"/>
          </p:cNvCxnSpPr>
          <p:nvPr/>
        </p:nvCxnSpPr>
        <p:spPr bwMode="auto">
          <a:xfrm>
            <a:off x="0" y="620688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1 Título"/>
          <p:cNvSpPr txBox="1">
            <a:spLocks/>
          </p:cNvSpPr>
          <p:nvPr/>
        </p:nvSpPr>
        <p:spPr bwMode="auto">
          <a:xfrm>
            <a:off x="514350" y="-234949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_tradnl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Neumonía Nosocomial en UCI (NNUCI): es relevante?</a:t>
            </a:r>
            <a:endParaRPr lang="es-E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75672774"/>
              </p:ext>
            </p:extLst>
          </p:nvPr>
        </p:nvGraphicFramePr>
        <p:xfrm>
          <a:off x="3968280" y="2000715"/>
          <a:ext cx="65527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1111052" y="2075900"/>
            <a:ext cx="48965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27 UCIs / </a:t>
            </a:r>
            <a:r>
              <a:rPr lang="en-US" altLang="es-E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s-E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paises</a:t>
            </a:r>
            <a:endParaRPr lang="en-US" altLang="es-E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2587 </a:t>
            </a:r>
            <a:r>
              <a:rPr lang="en-US" altLang="es-E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pacientes</a:t>
            </a:r>
            <a:endParaRPr lang="en-US" altLang="es-E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1089 NEUMONIAS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s-E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Nococomial</a:t>
            </a:r>
            <a: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76%</a:t>
            </a:r>
            <a:b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s-ES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NOSOCOMIAL  </a:t>
            </a:r>
            <a:b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VM 24%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 bwMode="auto">
          <a:xfrm>
            <a:off x="7336501" y="3152843"/>
            <a:ext cx="1418516" cy="864096"/>
          </a:xfrm>
          <a:prstGeom prst="round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</a:rPr>
              <a:t>1089</a:t>
            </a:r>
          </a:p>
          <a:p>
            <a:pPr algn="ctr"/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</a:rPr>
              <a:t>Neumonía</a:t>
            </a: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es-E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 bwMode="auto">
          <a:xfrm>
            <a:off x="6589383" y="4299054"/>
            <a:ext cx="1296144" cy="885666"/>
          </a:xfrm>
          <a:prstGeom prst="round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Nosocomial </a:t>
            </a: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</a:rPr>
              <a:t>829 (76%)</a:t>
            </a:r>
          </a:p>
          <a:p>
            <a:pPr lvl="0" algn="ctr"/>
            <a:endParaRPr lang="es-E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 bwMode="auto">
          <a:xfrm>
            <a:off x="4770827" y="5470490"/>
            <a:ext cx="1725167" cy="1071656"/>
          </a:xfrm>
          <a:prstGeom prst="round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800" b="1" dirty="0">
                <a:solidFill>
                  <a:srgbClr val="FFFF00"/>
                </a:solidFill>
                <a:latin typeface="Arial" panose="020B0604020202020204" pitchFamily="34" charset="0"/>
              </a:rPr>
              <a:t>NO ventilados 224 (</a:t>
            </a:r>
            <a:r>
              <a:rPr lang="es-ES_tradnl" sz="1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24%)</a:t>
            </a:r>
            <a:endParaRPr lang="es-ES_tradnl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/>
            <a:endParaRPr lang="es-ES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55" y="767881"/>
            <a:ext cx="7211416" cy="97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00" y="1472739"/>
            <a:ext cx="1953663" cy="2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71" y="1428033"/>
            <a:ext cx="2330083" cy="22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 bwMode="auto">
          <a:xfrm>
            <a:off x="5323782" y="6542146"/>
            <a:ext cx="49632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" sz="1600" dirty="0" err="1" smtClean="0">
                <a:solidFill>
                  <a:srgbClr val="FFFF00"/>
                </a:solidFill>
                <a:latin typeface="Arial" charset="0"/>
              </a:rPr>
              <a:t>Koulenti</a:t>
            </a:r>
            <a:r>
              <a:rPr lang="es-ES" sz="1600" dirty="0" smtClean="0">
                <a:solidFill>
                  <a:srgbClr val="FFFF00"/>
                </a:solidFill>
                <a:latin typeface="Arial" charset="0"/>
              </a:rPr>
              <a:t> D</a:t>
            </a:r>
            <a:r>
              <a:rPr lang="es-ES" sz="1600" i="1" dirty="0">
                <a:solidFill>
                  <a:srgbClr val="FFFF00"/>
                </a:solidFill>
                <a:latin typeface="Arial" charset="0"/>
              </a:rPr>
              <a:t>. </a:t>
            </a:r>
            <a:r>
              <a:rPr lang="es-ES" sz="1600" i="1" dirty="0" smtClean="0">
                <a:solidFill>
                  <a:srgbClr val="FFFF00"/>
                </a:solidFill>
                <a:latin typeface="Arial" charset="0"/>
              </a:rPr>
              <a:t>et </a:t>
            </a:r>
            <a:r>
              <a:rPr lang="es-ES" sz="1600" i="1" dirty="0">
                <a:solidFill>
                  <a:srgbClr val="FFFF00"/>
                </a:solidFill>
                <a:latin typeface="Arial" charset="0"/>
              </a:rPr>
              <a:t>al</a:t>
            </a:r>
            <a:r>
              <a:rPr lang="es-ES" sz="1600" i="1" dirty="0" smtClean="0">
                <a:solidFill>
                  <a:srgbClr val="FFFF00"/>
                </a:solidFill>
                <a:latin typeface="Arial" charset="0"/>
              </a:rPr>
              <a:t>.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FFFF00"/>
                </a:solidFill>
                <a:latin typeface="Arial" charset="0"/>
              </a:rPr>
              <a:t>Crit</a:t>
            </a:r>
            <a:r>
              <a:rPr lang="en-US" sz="1600" i="1" dirty="0">
                <a:solidFill>
                  <a:srgbClr val="FFFF00"/>
                </a:solidFill>
                <a:latin typeface="Arial" charset="0"/>
              </a:rPr>
              <a:t> Care Med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 2009; </a:t>
            </a:r>
            <a:r>
              <a:rPr lang="en-US" sz="1600" dirty="0" smtClean="0">
                <a:solidFill>
                  <a:srgbClr val="FFFF00"/>
                </a:solidFill>
                <a:latin typeface="Arial" charset="0"/>
              </a:rPr>
              <a:t>37:2360–2368</a:t>
            </a:r>
            <a:endParaRPr lang="es-ES" sz="1600" i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2 Conector recto"/>
          <p:cNvCxnSpPr>
            <a:cxnSpLocks noChangeShapeType="1"/>
          </p:cNvCxnSpPr>
          <p:nvPr/>
        </p:nvCxnSpPr>
        <p:spPr bwMode="auto">
          <a:xfrm>
            <a:off x="0" y="620688"/>
            <a:ext cx="10286999" cy="0"/>
          </a:xfrm>
          <a:prstGeom prst="line">
            <a:avLst/>
          </a:prstGeom>
          <a:noFill/>
          <a:ln w="44450" algn="ctr">
            <a:solidFill>
              <a:srgbClr val="FF0000">
                <a:alpha val="9882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44686847"/>
              </p:ext>
            </p:extLst>
          </p:nvPr>
        </p:nvGraphicFramePr>
        <p:xfrm>
          <a:off x="4711452" y="2564904"/>
          <a:ext cx="5279676" cy="361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588552" y="1988840"/>
            <a:ext cx="489654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400 UCIs </a:t>
            </a:r>
            <a:r>
              <a:rPr lang="en-US" altLang="es-E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Alemania</a:t>
            </a:r>
            <a:endParaRPr lang="en-US" altLang="es-E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779000 </a:t>
            </a:r>
            <a:r>
              <a:rPr lang="en-US" altLang="es-E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ingresos</a:t>
            </a: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/ 3 </a:t>
            </a:r>
            <a:r>
              <a:rPr lang="en-US" altLang="es-E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años</a:t>
            </a:r>
            <a:endParaRPr lang="en-US" altLang="es-E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6869 </a:t>
            </a:r>
            <a: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NEUMONIAS</a:t>
            </a:r>
            <a:b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s-E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NOSOCOMIAL  NO VM 15.5%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64" y="888200"/>
            <a:ext cx="4860460" cy="35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64" y="1199790"/>
            <a:ext cx="4860459" cy="82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 redondeado"/>
          <p:cNvSpPr/>
          <p:nvPr/>
        </p:nvSpPr>
        <p:spPr bwMode="auto">
          <a:xfrm>
            <a:off x="7006929" y="2492896"/>
            <a:ext cx="1655464" cy="1045557"/>
          </a:xfrm>
          <a:prstGeom prst="round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</a:rPr>
              <a:t>6869</a:t>
            </a:r>
          </a:p>
          <a:p>
            <a:pPr algn="ctr"/>
            <a:r>
              <a:rPr lang="es-ES_tradnl" sz="1400" b="1" dirty="0" err="1">
                <a:solidFill>
                  <a:schemeClr val="bg1"/>
                </a:solidFill>
                <a:latin typeface="Arial" panose="020B0604020202020204" pitchFamily="34" charset="0"/>
              </a:rPr>
              <a:t>Neumonias</a:t>
            </a: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</a:rPr>
              <a:t> Nosocomiales</a:t>
            </a:r>
          </a:p>
          <a:p>
            <a:pPr algn="ctr"/>
            <a:endParaRPr lang="es-E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 bwMode="auto">
          <a:xfrm>
            <a:off x="6006494" y="3871861"/>
            <a:ext cx="1759398" cy="1045557"/>
          </a:xfrm>
          <a:prstGeom prst="round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800" b="1" dirty="0">
                <a:solidFill>
                  <a:srgbClr val="FFFF00"/>
                </a:solidFill>
                <a:latin typeface="Arial" panose="020B0604020202020204" pitchFamily="34" charset="0"/>
              </a:rPr>
              <a:t>NO intubados</a:t>
            </a:r>
          </a:p>
          <a:p>
            <a:pPr algn="ctr"/>
            <a:r>
              <a:rPr lang="es-ES_tradnl" sz="1800" b="1" dirty="0">
                <a:solidFill>
                  <a:srgbClr val="FFFF00"/>
                </a:solidFill>
                <a:latin typeface="Arial" panose="020B0604020202020204" pitchFamily="34" charset="0"/>
              </a:rPr>
              <a:t>1058 (15,5%)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3585386" y="94179"/>
            <a:ext cx="2949979" cy="48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_tradnl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NN UCI: es relevante?</a:t>
            </a:r>
            <a:endParaRPr lang="es-E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4761873" y="6466989"/>
            <a:ext cx="55016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Arial" charset="0"/>
              </a:rPr>
              <a:t> </a:t>
            </a:r>
            <a:r>
              <a:rPr lang="en-US" sz="1600" dirty="0" err="1" smtClean="0">
                <a:solidFill>
                  <a:srgbClr val="FFFF00"/>
                </a:solidFill>
                <a:latin typeface="Arial" charset="0"/>
              </a:rPr>
              <a:t>Kohlenberg</a:t>
            </a:r>
            <a:r>
              <a:rPr lang="en-US" sz="1600" dirty="0" smtClean="0">
                <a:solidFill>
                  <a:srgbClr val="FFFF00"/>
                </a:solidFill>
                <a:latin typeface="Arial" charset="0"/>
              </a:rPr>
              <a:t> A. </a:t>
            </a:r>
            <a:r>
              <a:rPr lang="en-US" sz="1600" i="1" dirty="0" smtClean="0">
                <a:solidFill>
                  <a:srgbClr val="FFFF00"/>
                </a:solidFill>
                <a:latin typeface="Arial" charset="0"/>
              </a:rPr>
              <a:t>Intensive Care Med. </a:t>
            </a:r>
            <a:r>
              <a:rPr lang="en-US" sz="1600" dirty="0" smtClean="0">
                <a:solidFill>
                  <a:srgbClr val="FFFF00"/>
                </a:solidFill>
                <a:latin typeface="Arial" charset="0"/>
              </a:rPr>
              <a:t>2010 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Jun;36(6):971-8.</a:t>
            </a:r>
            <a:endParaRPr lang="es-ES" sz="16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00" y="313079"/>
            <a:ext cx="7416824" cy="167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39" y="1033768"/>
            <a:ext cx="3960440" cy="23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88552" y="1988840"/>
            <a:ext cx="48965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 UCIs Hospital </a:t>
            </a:r>
            <a:r>
              <a:rPr lang="en-US" altLang="es-E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Universitario</a:t>
            </a:r>
            <a:endParaRPr lang="en-US" altLang="es-E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6200 </a:t>
            </a:r>
            <a:r>
              <a:rPr lang="en-US" altLang="es-E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ingresos</a:t>
            </a:r>
            <a:r>
              <a:rPr lang="en-US" alt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/ 3 </a:t>
            </a:r>
            <a:r>
              <a:rPr lang="en-US" altLang="es-E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años</a:t>
            </a:r>
            <a:endParaRPr lang="en-US" altLang="es-E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315 NEUMONIAS </a:t>
            </a:r>
            <a:endParaRPr lang="en-US" altLang="es-E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NOSOCOMIAL  NO VM 48 %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en-US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269799787"/>
              </p:ext>
            </p:extLst>
          </p:nvPr>
        </p:nvGraphicFramePr>
        <p:xfrm>
          <a:off x="4832376" y="2204864"/>
          <a:ext cx="527967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Rectángulo redondeado"/>
          <p:cNvSpPr/>
          <p:nvPr/>
        </p:nvSpPr>
        <p:spPr bwMode="auto">
          <a:xfrm>
            <a:off x="7084475" y="2157339"/>
            <a:ext cx="1655464" cy="1045557"/>
          </a:xfrm>
          <a:prstGeom prst="round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</a:rPr>
              <a:t>315</a:t>
            </a:r>
          </a:p>
          <a:p>
            <a:pPr algn="ctr"/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</a:rPr>
              <a:t>Neumonías Nosocomiales</a:t>
            </a: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 bwMode="auto">
          <a:xfrm>
            <a:off x="6151612" y="3571966"/>
            <a:ext cx="1655464" cy="1045557"/>
          </a:xfrm>
          <a:prstGeom prst="roundRect">
            <a:avLst/>
          </a:prstGeom>
          <a:solidFill>
            <a:srgbClr val="C00000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800" b="1" dirty="0">
                <a:solidFill>
                  <a:srgbClr val="FFFF00"/>
                </a:solidFill>
                <a:latin typeface="Arial" panose="020B0604020202020204" pitchFamily="34" charset="0"/>
              </a:rPr>
              <a:t>NO ventilados</a:t>
            </a:r>
          </a:p>
          <a:p>
            <a:pPr algn="ctr"/>
            <a:r>
              <a:rPr lang="es-ES_tradnl" sz="1800" b="1" dirty="0">
                <a:solidFill>
                  <a:srgbClr val="FFFF00"/>
                </a:solidFill>
                <a:latin typeface="Arial" panose="020B0604020202020204" pitchFamily="34" charset="0"/>
              </a:rPr>
              <a:t>151 (48%)</a:t>
            </a:r>
          </a:p>
          <a:p>
            <a:pPr algn="ctr"/>
            <a:endParaRPr lang="es-ES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3559324" y="6416175"/>
            <a:ext cx="68313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00"/>
                </a:solidFill>
                <a:latin typeface="Arial" charset="0"/>
              </a:rPr>
              <a:t> </a:t>
            </a: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ESPERATTI M</a:t>
            </a:r>
            <a:r>
              <a:rPr lang="en-US" sz="1600" dirty="0" smtClean="0">
                <a:solidFill>
                  <a:srgbClr val="FFFF00"/>
                </a:solidFill>
                <a:latin typeface="Arial" charset="0"/>
              </a:rPr>
              <a:t>, et al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. Am J </a:t>
            </a:r>
            <a:r>
              <a:rPr lang="en-US" sz="1600" dirty="0" err="1">
                <a:solidFill>
                  <a:srgbClr val="FFFF00"/>
                </a:solidFill>
                <a:latin typeface="Arial" charset="0"/>
              </a:rPr>
              <a:t>Respir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Arial" charset="0"/>
              </a:rPr>
              <a:t>Crit</a:t>
            </a:r>
            <a:r>
              <a:rPr lang="en-US" sz="1600" dirty="0">
                <a:solidFill>
                  <a:srgbClr val="FFFF00"/>
                </a:solidFill>
                <a:latin typeface="Arial" charset="0"/>
              </a:rPr>
              <a:t> Care </a:t>
            </a:r>
            <a:r>
              <a:rPr lang="en-US" sz="1600" dirty="0" smtClean="0">
                <a:solidFill>
                  <a:srgbClr val="FFFF00"/>
                </a:solidFill>
                <a:latin typeface="Arial" charset="0"/>
              </a:rPr>
              <a:t>Med. 2010;182:1533–1539</a:t>
            </a:r>
            <a:endParaRPr lang="es-ES" sz="16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FE00">
              <a:alpha val="99001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FE00">
              <a:alpha val="99001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21057</TotalTime>
  <Words>1309</Words>
  <Application>Microsoft Office PowerPoint</Application>
  <PresentationFormat>Diapositivas de 35 mm</PresentationFormat>
  <Paragraphs>314</Paragraphs>
  <Slides>41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6</vt:i4>
      </vt:variant>
      <vt:variant>
        <vt:lpstr>Títulos de diapositiva</vt:lpstr>
      </vt:variant>
      <vt:variant>
        <vt:i4>41</vt:i4>
      </vt:variant>
    </vt:vector>
  </HeadingPairs>
  <TitlesOfParts>
    <vt:vector size="48" baseType="lpstr">
      <vt:lpstr>1_Diseño predeterminado</vt:lpstr>
      <vt:lpstr>SPW 8.0 Graph</vt:lpstr>
      <vt:lpstr>SPW 10.0 Graph</vt:lpstr>
      <vt:lpstr>Microsoft Word 97 - 2003 Document</vt:lpstr>
      <vt:lpstr>SPW 9.0 Graph</vt:lpstr>
      <vt:lpstr>Documento</vt:lpstr>
      <vt:lpstr>Document</vt:lpstr>
      <vt:lpstr>              </vt:lpstr>
      <vt:lpstr>Neumonia: es relevante?</vt:lpstr>
      <vt:lpstr>Neumonia: es relevante?</vt:lpstr>
      <vt:lpstr>Neumonia en UCI: es relevante?</vt:lpstr>
      <vt:lpstr>Neumonia en UCI: es relevante?</vt:lpstr>
      <vt:lpstr>Neumonia Nosocomial en Unidades de Cuidados Intensivos (NNUCI)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NAVM versus NNUCI-No ventilados: putos relevantes</vt:lpstr>
      <vt:lpstr>Presentación de PowerPoint</vt:lpstr>
      <vt:lpstr>Presentación de PowerPoint</vt:lpstr>
      <vt:lpstr>Presentación de PowerPoint</vt:lpstr>
      <vt:lpstr>NAVM versus NNUCI-No ventilados: putos relevantes</vt:lpstr>
      <vt:lpstr>Presentación de PowerPoint</vt:lpstr>
      <vt:lpstr>Presentación de PowerPoint</vt:lpstr>
      <vt:lpstr>Presentación de PowerPoint</vt:lpstr>
      <vt:lpstr>Presentación de PowerPoint</vt:lpstr>
      <vt:lpstr>NAVM versus NNUCI-No ventilados: putos relevantes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Resultados: mortalidad al día 28(%)</vt:lpstr>
      <vt:lpstr>Resultados: Pa02/Fi02 y Scores CPIS / SOFA  </vt:lpstr>
      <vt:lpstr>Resultados: mortalidad al dia 28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Mariano Esperatti</dc:creator>
  <cp:lastModifiedBy>Mariano</cp:lastModifiedBy>
  <cp:revision>1129</cp:revision>
  <cp:lastPrinted>2000-04-17T13:33:17Z</cp:lastPrinted>
  <dcterms:created xsi:type="dcterms:W3CDTF">2000-03-06T14:55:23Z</dcterms:created>
  <dcterms:modified xsi:type="dcterms:W3CDTF">2014-10-10T13:47:15Z</dcterms:modified>
</cp:coreProperties>
</file>