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0" r:id="rId2"/>
    <p:sldId id="264" r:id="rId3"/>
    <p:sldId id="261" r:id="rId4"/>
    <p:sldId id="258" r:id="rId5"/>
    <p:sldId id="265" r:id="rId6"/>
    <p:sldId id="278" r:id="rId7"/>
    <p:sldId id="277" r:id="rId8"/>
    <p:sldId id="271" r:id="rId9"/>
    <p:sldId id="279" r:id="rId10"/>
    <p:sldId id="280" r:id="rId11"/>
    <p:sldId id="281" r:id="rId12"/>
    <p:sldId id="286" r:id="rId13"/>
    <p:sldId id="288" r:id="rId14"/>
    <p:sldId id="289" r:id="rId15"/>
    <p:sldId id="316" r:id="rId16"/>
    <p:sldId id="317" r:id="rId17"/>
    <p:sldId id="31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F4A4"/>
    <a:srgbClr val="D0EBB3"/>
    <a:srgbClr val="33CC33"/>
    <a:srgbClr val="A0D664"/>
    <a:srgbClr val="6CA62C"/>
    <a:srgbClr val="63943E"/>
    <a:srgbClr val="72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711" autoAdjust="0"/>
  </p:normalViewPr>
  <p:slideViewPr>
    <p:cSldViewPr>
      <p:cViewPr>
        <p:scale>
          <a:sx n="50" d="100"/>
          <a:sy n="50" d="100"/>
        </p:scale>
        <p:origin x="-3066" y="-15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545168-A9F7-4FC7-8EBC-E1F12E5031B6}" type="datetimeFigureOut">
              <a:rPr lang="es-AR"/>
              <a:pPr>
                <a:defRPr/>
              </a:pPr>
              <a:t>12/05/2013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743EB0-7468-4F89-B18F-295D6C54038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7844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9E9F73-8D39-47A9-B77E-D0B2A38BD368}" type="slidenum">
              <a:rPr lang="es-AR" smtClean="0"/>
              <a:pPr eaLnBrk="1" hangingPunct="1"/>
              <a:t>2</a:t>
            </a:fld>
            <a:endParaRPr 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DA8D8-63F2-40D9-9D02-46518C5314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58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42E3E-2B95-486F-9ABB-479E0719E0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21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7CF36-A904-4D1B-9E67-7FC117EC72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704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9CC58-8D39-4319-A12C-7A8866D21A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545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1ED1-3F93-4A5C-B9D0-C62BBEDD49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958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0BC8E-6484-423E-8DF0-F72247FDCC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848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EB8A-3DAA-4BA1-B56A-86A14D918B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057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2FED-DD38-4F5D-B730-E05FFA9D2C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117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84AD4-34EF-4B4F-A092-5B362CEE1B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427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A5BD-DD99-4851-9AAE-ABD76A0E3B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795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74B2-812D-4D9E-881D-5087730EE7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922408-A672-4DEE-9A0F-030AA7AE7A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5"/>
          <p:cNvSpPr txBox="1">
            <a:spLocks noChangeArrowheads="1"/>
          </p:cNvSpPr>
          <p:nvPr/>
        </p:nvSpPr>
        <p:spPr bwMode="auto">
          <a:xfrm>
            <a:off x="179388" y="3303588"/>
            <a:ext cx="30241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00CC00"/>
                </a:solidFill>
                <a:latin typeface="Tahoma" pitchFamily="34" charset="0"/>
              </a:rPr>
              <a:t>Coordinador</a:t>
            </a:r>
          </a:p>
          <a:p>
            <a:pPr eaLnBrk="1" hangingPunct="1"/>
            <a:r>
              <a:rPr lang="es-ES"/>
              <a:t>Dra Alejandra </a:t>
            </a:r>
            <a:r>
              <a:rPr lang="es-ES" b="1"/>
              <a:t>Pereyra</a:t>
            </a:r>
          </a:p>
          <a:p>
            <a:pPr eaLnBrk="1" hangingPunct="1"/>
            <a:endParaRPr lang="es-ES" b="1">
              <a:latin typeface="Tahoma" pitchFamily="34" charset="0"/>
            </a:endParaRPr>
          </a:p>
          <a:p>
            <a:pPr eaLnBrk="1" hangingPunct="1"/>
            <a:r>
              <a:rPr lang="es-ES" b="1">
                <a:solidFill>
                  <a:srgbClr val="00CC00"/>
                </a:solidFill>
                <a:latin typeface="Tahoma" pitchFamily="34" charset="0"/>
              </a:rPr>
              <a:t>Secretario</a:t>
            </a:r>
          </a:p>
          <a:p>
            <a:pPr eaLnBrk="1" hangingPunct="1"/>
            <a:r>
              <a:rPr lang="es-ES">
                <a:latin typeface="Tahoma" pitchFamily="34" charset="0"/>
              </a:rPr>
              <a:t>Dr Osvaldo </a:t>
            </a:r>
            <a:r>
              <a:rPr lang="es-ES" b="1">
                <a:latin typeface="Tahoma" pitchFamily="34" charset="0"/>
              </a:rPr>
              <a:t>Segurondo</a:t>
            </a:r>
          </a:p>
          <a:p>
            <a:pPr eaLnBrk="1" hangingPunct="1"/>
            <a:endParaRPr lang="es-ES" b="1">
              <a:latin typeface="Tahoma" pitchFamily="34" charset="0"/>
            </a:endParaRPr>
          </a:p>
          <a:p>
            <a:pPr eaLnBrk="1" hangingPunct="1"/>
            <a:r>
              <a:rPr lang="es-ES" b="1">
                <a:solidFill>
                  <a:srgbClr val="00CC00"/>
                </a:solidFill>
                <a:latin typeface="Tahoma" pitchFamily="34" charset="0"/>
              </a:rPr>
              <a:t>Disertante</a:t>
            </a:r>
          </a:p>
          <a:p>
            <a:pPr eaLnBrk="1" hangingPunct="1"/>
            <a:r>
              <a:rPr lang="es-ES">
                <a:latin typeface="Tahoma" pitchFamily="34" charset="0"/>
              </a:rPr>
              <a:t>Dra Tania </a:t>
            </a:r>
            <a:r>
              <a:rPr lang="es-ES" b="1">
                <a:latin typeface="Tahoma" pitchFamily="34" charset="0"/>
              </a:rPr>
              <a:t>Vallone</a:t>
            </a:r>
          </a:p>
          <a:p>
            <a:pPr eaLnBrk="1" hangingPunct="1"/>
            <a:r>
              <a:rPr lang="es-ES">
                <a:latin typeface="Tahoma" pitchFamily="34" charset="0"/>
              </a:rPr>
              <a:t>Instituto  Modelo de Cardiología. Cba.</a:t>
            </a:r>
          </a:p>
        </p:txBody>
      </p: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4303713" y="333375"/>
            <a:ext cx="4445000" cy="6324600"/>
            <a:chOff x="1056" y="168"/>
            <a:chExt cx="2800" cy="3984"/>
          </a:xfrm>
        </p:grpSpPr>
        <p:graphicFrame>
          <p:nvGraphicFramePr>
            <p:cNvPr id="1027" name="Object 17"/>
            <p:cNvGraphicFramePr>
              <a:graphicFrameLocks noChangeAspect="1"/>
            </p:cNvGraphicFramePr>
            <p:nvPr/>
          </p:nvGraphicFramePr>
          <p:xfrm>
            <a:off x="1056" y="168"/>
            <a:ext cx="2800" cy="3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Photo Editor Photo" r:id="rId3" imgW="8411749" imgH="11971429" progId="">
                    <p:embed/>
                  </p:oleObj>
                </mc:Choice>
                <mc:Fallback>
                  <p:oleObj name="Photo Editor Photo" r:id="rId3" imgW="8411749" imgH="11971429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contras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68"/>
                          <a:ext cx="2800" cy="39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chemeClr val="tx1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2643" y="2209"/>
              <a:ext cx="1149" cy="1812"/>
            </a:xfrm>
            <a:prstGeom prst="rect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s-E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Región</a:t>
              </a:r>
              <a:r>
                <a:rPr lang="es-A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 Centro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s-ES" b="1" dirty="0"/>
                <a:t>Encuesta </a:t>
              </a:r>
              <a:r>
                <a:rPr lang="es-ES" b="1" u="sng" dirty="0"/>
                <a:t>Fu</a:t>
              </a:r>
              <a:r>
                <a:rPr lang="es-ES" b="1" dirty="0"/>
                <a:t>mar en los </a:t>
              </a:r>
              <a:r>
                <a:rPr lang="es-ES" b="1" u="sng" dirty="0"/>
                <a:t>Se</a:t>
              </a:r>
              <a:r>
                <a:rPr lang="es-ES" b="1" dirty="0"/>
                <a:t>cundarios de </a:t>
              </a:r>
              <a:r>
                <a:rPr lang="es-ES" b="1" u="sng" dirty="0"/>
                <a:t>Cór</a:t>
              </a:r>
              <a:r>
                <a:rPr lang="es-ES" b="1" dirty="0"/>
                <a:t>doba (FUSECOR): primera intervención</a:t>
              </a:r>
              <a:endParaRPr lang="es-AR" sz="100" dirty="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100" dirty="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100" dirty="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100" dirty="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100" dirty="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100" dirty="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ES" sz="100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grpSp>
          <p:nvGrpSpPr>
            <p:cNvPr id="1039" name="Group 19"/>
            <p:cNvGrpSpPr>
              <a:grpSpLocks/>
            </p:cNvGrpSpPr>
            <p:nvPr/>
          </p:nvGrpSpPr>
          <p:grpSpPr bwMode="auto">
            <a:xfrm>
              <a:off x="2880" y="240"/>
              <a:ext cx="864" cy="432"/>
              <a:chOff x="2880" y="240"/>
              <a:chExt cx="864" cy="432"/>
            </a:xfrm>
          </p:grpSpPr>
          <p:sp>
            <p:nvSpPr>
              <p:cNvPr id="1040" name="Rectangle 20"/>
              <p:cNvSpPr>
                <a:spLocks noChangeArrowheads="1"/>
              </p:cNvSpPr>
              <p:nvPr/>
            </p:nvSpPr>
            <p:spPr bwMode="auto">
              <a:xfrm>
                <a:off x="2928" y="576"/>
                <a:ext cx="816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AR"/>
              </a:p>
            </p:txBody>
          </p:sp>
          <p:pic>
            <p:nvPicPr>
              <p:cNvPr id="1041" name="Picture 21" descr="ISOLOGOS"/>
              <p:cNvPicPr>
                <a:picLocks noChangeAspect="1" noChangeArrowheads="1"/>
              </p:cNvPicPr>
              <p:nvPr/>
            </p:nvPicPr>
            <p:blipFill>
              <a:blip r:embed="rId5">
                <a:lum bright="-6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2643"/>
              <a:stretch>
                <a:fillRect/>
              </a:stretch>
            </p:blipFill>
            <p:spPr bwMode="auto">
              <a:xfrm>
                <a:off x="2880" y="240"/>
                <a:ext cx="864" cy="288"/>
              </a:xfrm>
              <a:prstGeom prst="rect">
                <a:avLst/>
              </a:prstGeom>
              <a:noFill/>
              <a:ln w="3810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2" name="Line 22"/>
              <p:cNvSpPr>
                <a:spLocks noChangeShapeType="1"/>
              </p:cNvSpPr>
              <p:nvPr/>
            </p:nvSpPr>
            <p:spPr bwMode="auto">
              <a:xfrm>
                <a:off x="2928" y="576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3" name="Line 23"/>
              <p:cNvSpPr>
                <a:spLocks noChangeShapeType="1"/>
              </p:cNvSpPr>
              <p:nvPr/>
            </p:nvSpPr>
            <p:spPr bwMode="auto">
              <a:xfrm flipV="1">
                <a:off x="3744" y="57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971550" y="1628775"/>
            <a:ext cx="2376488" cy="14763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b="1" dirty="0"/>
              <a:t>Simposios Regionales</a:t>
            </a:r>
          </a:p>
          <a:p>
            <a:pPr algn="ctr">
              <a:defRPr/>
            </a:pPr>
            <a:r>
              <a:rPr lang="es-ES" b="1" dirty="0"/>
              <a:t>Nº </a:t>
            </a:r>
            <a:r>
              <a:rPr lang="es-ES" b="1" dirty="0" smtClean="0"/>
              <a:t>2</a:t>
            </a:r>
            <a:endParaRPr lang="es-ES" b="1" dirty="0"/>
          </a:p>
          <a:p>
            <a:pPr algn="ctr">
              <a:defRPr/>
            </a:pPr>
            <a:r>
              <a:rPr lang="es-ES" b="1" dirty="0" smtClean="0"/>
              <a:t>Lunes </a:t>
            </a:r>
            <a:endParaRPr lang="es-ES" b="1" dirty="0"/>
          </a:p>
          <a:p>
            <a:pPr algn="ctr">
              <a:defRPr/>
            </a:pPr>
            <a:r>
              <a:rPr lang="es-ES" b="1" dirty="0" smtClean="0"/>
              <a:t>10 </a:t>
            </a:r>
            <a:r>
              <a:rPr lang="es-ES" b="1" dirty="0"/>
              <a:t>Octubre 2011 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2578100" y="5373688"/>
          <a:ext cx="15621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6" imgW="2359513" imgH="1733691" progId="Word.Document.8">
                  <p:embed/>
                </p:oleObj>
              </mc:Choice>
              <mc:Fallback>
                <p:oleObj name="Document" r:id="rId6" imgW="2359513" imgH="1733691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5373688"/>
                        <a:ext cx="1562100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1" name="18 Grupo"/>
          <p:cNvGrpSpPr>
            <a:grpSpLocks/>
          </p:cNvGrpSpPr>
          <p:nvPr/>
        </p:nvGrpSpPr>
        <p:grpSpPr bwMode="auto">
          <a:xfrm>
            <a:off x="179388" y="549275"/>
            <a:ext cx="3960812" cy="817563"/>
            <a:chOff x="4283968" y="26288"/>
            <a:chExt cx="3960440" cy="818555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932427" y="44624"/>
              <a:ext cx="3311981" cy="800219"/>
            </a:xfrm>
            <a:prstGeom prst="roundRect">
              <a:avLst/>
            </a:prstGeom>
            <a:gradFill flip="none" rotWithShape="1">
              <a:gsLst>
                <a:gs pos="0">
                  <a:srgbClr val="92D05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pc="180" dirty="0">
                  <a:latin typeface="Mistral" pitchFamily="66" charset="0"/>
                </a:rPr>
                <a:t>39º </a:t>
              </a:r>
              <a:r>
                <a:rPr lang="en-US" spc="180" dirty="0" err="1">
                  <a:latin typeface="Mistral" pitchFamily="66" charset="0"/>
                </a:rPr>
                <a:t>Congreso</a:t>
              </a:r>
              <a:r>
                <a:rPr lang="en-US" spc="180" dirty="0">
                  <a:latin typeface="Mistral" pitchFamily="66" charset="0"/>
                </a:rPr>
                <a:t> </a:t>
              </a:r>
              <a:r>
                <a:rPr lang="en-US" spc="180" dirty="0" err="1">
                  <a:latin typeface="Mistral" pitchFamily="66" charset="0"/>
                </a:rPr>
                <a:t>Argentino</a:t>
              </a:r>
              <a:r>
                <a:rPr lang="en-US" spc="180" dirty="0">
                  <a:latin typeface="Mistral" pitchFamily="66" charset="0"/>
                </a:rPr>
                <a:t> de</a:t>
              </a:r>
            </a:p>
            <a:p>
              <a:pPr algn="ctr">
                <a:defRPr/>
              </a:pPr>
              <a:r>
                <a:rPr lang="en-US" spc="180" dirty="0" err="1">
                  <a:latin typeface="Mistral" pitchFamily="66" charset="0"/>
                </a:rPr>
                <a:t>Medicina</a:t>
              </a:r>
              <a:r>
                <a:rPr lang="en-US" spc="180" dirty="0">
                  <a:latin typeface="Mistral" pitchFamily="66" charset="0"/>
                </a:rPr>
                <a:t> </a:t>
              </a:r>
              <a:r>
                <a:rPr lang="en-US" spc="180" dirty="0">
                  <a:latin typeface="Mistral" pitchFamily="66" charset="0"/>
                </a:rPr>
                <a:t>Respiratoria</a:t>
              </a:r>
              <a:endParaRPr lang="en-US" spc="180" dirty="0">
                <a:latin typeface="Mistral" pitchFamily="66" charset="0"/>
              </a:endParaRPr>
            </a:p>
            <a:p>
              <a:pPr algn="ctr">
                <a:defRPr/>
              </a:pPr>
              <a:endParaRPr lang="en-US" sz="500" b="1" spc="180" dirty="0">
                <a:latin typeface="Mistral" pitchFamily="66" charset="0"/>
              </a:endParaRPr>
            </a:p>
          </p:txBody>
        </p:sp>
        <p:pic>
          <p:nvPicPr>
            <p:cNvPr id="1035" name="Picture 17" descr="flor de ceib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30" t="11015" r="32167" b="13385"/>
            <a:stretch>
              <a:fillRect/>
            </a:stretch>
          </p:blipFill>
          <p:spPr bwMode="auto">
            <a:xfrm rot="10800000" flipV="1">
              <a:off x="4283968" y="34450"/>
              <a:ext cx="576064" cy="688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Line 8"/>
            <p:cNvSpPr>
              <a:spLocks noChangeShapeType="1"/>
            </p:cNvSpPr>
            <p:nvPr/>
          </p:nvSpPr>
          <p:spPr bwMode="auto">
            <a:xfrm>
              <a:off x="5067296" y="749153"/>
              <a:ext cx="304210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5067296" y="26288"/>
              <a:ext cx="304210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7 CuadroTexto"/>
          <p:cNvSpPr txBox="1">
            <a:spLocks noChangeArrowheads="1"/>
          </p:cNvSpPr>
          <p:nvPr/>
        </p:nvSpPr>
        <p:spPr bwMode="auto">
          <a:xfrm>
            <a:off x="107950" y="-26988"/>
            <a:ext cx="225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b="1" u="sng">
                <a:solidFill>
                  <a:srgbClr val="0000FF"/>
                </a:solidFill>
              </a:rPr>
              <a:t>RESULTADOS</a:t>
            </a:r>
          </a:p>
        </p:txBody>
      </p:sp>
      <p:sp>
        <p:nvSpPr>
          <p:cNvPr id="13315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3316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3317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76250"/>
            <a:ext cx="795655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981075"/>
            <a:ext cx="25717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7 CuadroTexto"/>
          <p:cNvSpPr txBox="1">
            <a:spLocks noChangeArrowheads="1"/>
          </p:cNvSpPr>
          <p:nvPr/>
        </p:nvSpPr>
        <p:spPr bwMode="auto">
          <a:xfrm>
            <a:off x="107950" y="158750"/>
            <a:ext cx="225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b="1" u="sng">
                <a:solidFill>
                  <a:srgbClr val="0000FF"/>
                </a:solidFill>
              </a:rPr>
              <a:t>RESULTADOS</a:t>
            </a:r>
          </a:p>
        </p:txBody>
      </p:sp>
      <p:sp>
        <p:nvSpPr>
          <p:cNvPr id="14339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4340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4341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4342" name="6 CuadroTexto"/>
          <p:cNvSpPr txBox="1">
            <a:spLocks noChangeArrowheads="1"/>
          </p:cNvSpPr>
          <p:nvPr/>
        </p:nvSpPr>
        <p:spPr bwMode="auto">
          <a:xfrm>
            <a:off x="3203575" y="115888"/>
            <a:ext cx="310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b="1">
                <a:solidFill>
                  <a:srgbClr val="7030A0"/>
                </a:solidFill>
              </a:rPr>
              <a:t>Planes de cesación </a:t>
            </a: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54075"/>
            <a:ext cx="762635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9 CuadroTexto"/>
          <p:cNvSpPr txBox="1">
            <a:spLocks noChangeArrowheads="1"/>
          </p:cNvSpPr>
          <p:nvPr/>
        </p:nvSpPr>
        <p:spPr bwMode="auto">
          <a:xfrm>
            <a:off x="2484438" y="4149725"/>
            <a:ext cx="719137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1400" b="1"/>
              <a:t>55%</a:t>
            </a:r>
          </a:p>
        </p:txBody>
      </p:sp>
      <p:sp>
        <p:nvSpPr>
          <p:cNvPr id="14345" name="10 CuadroTexto"/>
          <p:cNvSpPr txBox="1">
            <a:spLocks noChangeArrowheads="1"/>
          </p:cNvSpPr>
          <p:nvPr/>
        </p:nvSpPr>
        <p:spPr bwMode="auto">
          <a:xfrm>
            <a:off x="3492500" y="2401888"/>
            <a:ext cx="719138" cy="306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1400" b="1"/>
              <a:t>3.1%</a:t>
            </a:r>
          </a:p>
        </p:txBody>
      </p:sp>
      <p:sp>
        <p:nvSpPr>
          <p:cNvPr id="14346" name="11 CuadroTexto"/>
          <p:cNvSpPr txBox="1">
            <a:spLocks noChangeArrowheads="1"/>
          </p:cNvSpPr>
          <p:nvPr/>
        </p:nvSpPr>
        <p:spPr bwMode="auto">
          <a:xfrm>
            <a:off x="4140200" y="2544763"/>
            <a:ext cx="64770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1400" b="1"/>
              <a:t>5.1%</a:t>
            </a:r>
          </a:p>
        </p:txBody>
      </p:sp>
      <p:sp>
        <p:nvSpPr>
          <p:cNvPr id="14347" name="13 CuadroTexto"/>
          <p:cNvSpPr txBox="1">
            <a:spLocks noChangeArrowheads="1"/>
          </p:cNvSpPr>
          <p:nvPr/>
        </p:nvSpPr>
        <p:spPr bwMode="auto">
          <a:xfrm>
            <a:off x="4716463" y="3049588"/>
            <a:ext cx="719137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1400" b="1"/>
              <a:t>10.1%</a:t>
            </a:r>
          </a:p>
        </p:txBody>
      </p:sp>
      <p:sp>
        <p:nvSpPr>
          <p:cNvPr id="14348" name="14 CuadroTexto"/>
          <p:cNvSpPr txBox="1">
            <a:spLocks noChangeArrowheads="1"/>
          </p:cNvSpPr>
          <p:nvPr/>
        </p:nvSpPr>
        <p:spPr bwMode="auto">
          <a:xfrm>
            <a:off x="4643438" y="4705350"/>
            <a:ext cx="792162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1400" b="1"/>
              <a:t>26.7%</a:t>
            </a:r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533525"/>
            <a:ext cx="28432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7 CuadroTexto"/>
          <p:cNvSpPr txBox="1">
            <a:spLocks noChangeArrowheads="1"/>
          </p:cNvSpPr>
          <p:nvPr/>
        </p:nvSpPr>
        <p:spPr bwMode="auto">
          <a:xfrm>
            <a:off x="107950" y="-26988"/>
            <a:ext cx="225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b="1" u="sng">
                <a:solidFill>
                  <a:srgbClr val="0000FF"/>
                </a:solidFill>
              </a:rPr>
              <a:t>RESULTADOS</a:t>
            </a:r>
          </a:p>
        </p:txBody>
      </p:sp>
      <p:sp>
        <p:nvSpPr>
          <p:cNvPr id="15363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364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365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366" name="6 CuadroTexto"/>
          <p:cNvSpPr txBox="1">
            <a:spLocks noChangeArrowheads="1"/>
          </p:cNvSpPr>
          <p:nvPr/>
        </p:nvSpPr>
        <p:spPr bwMode="auto">
          <a:xfrm>
            <a:off x="3203575" y="115888"/>
            <a:ext cx="4078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b="1">
                <a:solidFill>
                  <a:srgbClr val="7030A0"/>
                </a:solidFill>
              </a:rPr>
              <a:t>Opinión sobre tabaquismo</a:t>
            </a:r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12800"/>
            <a:ext cx="7129463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28775"/>
            <a:ext cx="14827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7 CuadroTexto"/>
          <p:cNvSpPr txBox="1">
            <a:spLocks noChangeArrowheads="1"/>
          </p:cNvSpPr>
          <p:nvPr/>
        </p:nvSpPr>
        <p:spPr bwMode="auto">
          <a:xfrm>
            <a:off x="107950" y="-26988"/>
            <a:ext cx="225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b="1" u="sng">
                <a:solidFill>
                  <a:srgbClr val="0000FF"/>
                </a:solidFill>
              </a:rPr>
              <a:t>RESULTADOS</a:t>
            </a:r>
          </a:p>
        </p:txBody>
      </p:sp>
      <p:sp>
        <p:nvSpPr>
          <p:cNvPr id="16387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6388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6389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6390" name="6 CuadroTexto"/>
          <p:cNvSpPr txBox="1">
            <a:spLocks noChangeArrowheads="1"/>
          </p:cNvSpPr>
          <p:nvPr/>
        </p:nvSpPr>
        <p:spPr bwMode="auto">
          <a:xfrm>
            <a:off x="3203575" y="115888"/>
            <a:ext cx="2609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b="1">
                <a:solidFill>
                  <a:srgbClr val="7030A0"/>
                </a:solidFill>
              </a:rPr>
              <a:t>Capital - Interior 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81300"/>
            <a:ext cx="442118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39909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522288"/>
            <a:ext cx="47037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73150"/>
            <a:ext cx="259238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228725"/>
            <a:ext cx="21113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570163"/>
            <a:ext cx="23050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93913"/>
            <a:ext cx="8159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25650"/>
            <a:ext cx="6619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860800"/>
            <a:ext cx="933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3429000"/>
            <a:ext cx="6873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4149725"/>
            <a:ext cx="904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419725"/>
            <a:ext cx="863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8 CuadroTexto"/>
          <p:cNvSpPr txBox="1">
            <a:spLocks noChangeArrowheads="1"/>
          </p:cNvSpPr>
          <p:nvPr/>
        </p:nvSpPr>
        <p:spPr bwMode="auto">
          <a:xfrm>
            <a:off x="4284663" y="2133600"/>
            <a:ext cx="117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b="1">
                <a:solidFill>
                  <a:srgbClr val="FF0000"/>
                </a:solidFill>
              </a:rPr>
              <a:t>P=0.0001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7 CuadroTexto"/>
          <p:cNvSpPr txBox="1">
            <a:spLocks noChangeArrowheads="1"/>
          </p:cNvSpPr>
          <p:nvPr/>
        </p:nvSpPr>
        <p:spPr bwMode="auto">
          <a:xfrm>
            <a:off x="107950" y="-26988"/>
            <a:ext cx="225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b="1" u="sng">
                <a:solidFill>
                  <a:srgbClr val="0000FF"/>
                </a:solidFill>
              </a:rPr>
              <a:t>RESULTADOS</a:t>
            </a:r>
          </a:p>
        </p:txBody>
      </p:sp>
      <p:sp>
        <p:nvSpPr>
          <p:cNvPr id="17411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7412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7413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7414" name="6 CuadroTexto"/>
          <p:cNvSpPr txBox="1">
            <a:spLocks noChangeArrowheads="1"/>
          </p:cNvSpPr>
          <p:nvPr/>
        </p:nvSpPr>
        <p:spPr bwMode="auto">
          <a:xfrm>
            <a:off x="3203575" y="115888"/>
            <a:ext cx="2660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b="1">
                <a:solidFill>
                  <a:srgbClr val="7030A0"/>
                </a:solidFill>
              </a:rPr>
              <a:t>Publica - privado</a:t>
            </a:r>
          </a:p>
        </p:txBody>
      </p:sp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77041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196975"/>
            <a:ext cx="20939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8 CuadroTexto"/>
          <p:cNvSpPr txBox="1">
            <a:spLocks noChangeArrowheads="1"/>
          </p:cNvSpPr>
          <p:nvPr/>
        </p:nvSpPr>
        <p:spPr bwMode="auto">
          <a:xfrm>
            <a:off x="2771775" y="2708275"/>
            <a:ext cx="117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>
                <a:solidFill>
                  <a:srgbClr val="FF0000"/>
                </a:solidFill>
              </a:rPr>
              <a:t>P=0.0001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7 CuadroTexto"/>
          <p:cNvSpPr txBox="1">
            <a:spLocks noChangeArrowheads="1"/>
          </p:cNvSpPr>
          <p:nvPr/>
        </p:nvSpPr>
        <p:spPr bwMode="auto">
          <a:xfrm>
            <a:off x="107950" y="-26988"/>
            <a:ext cx="225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b="1" u="sng">
                <a:solidFill>
                  <a:srgbClr val="0000FF"/>
                </a:solidFill>
              </a:rPr>
              <a:t>RESULTADOS</a:t>
            </a:r>
          </a:p>
        </p:txBody>
      </p:sp>
      <p:sp>
        <p:nvSpPr>
          <p:cNvPr id="307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307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3078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3079" name="6 CuadroTexto"/>
          <p:cNvSpPr txBox="1">
            <a:spLocks noChangeArrowheads="1"/>
          </p:cNvSpPr>
          <p:nvPr/>
        </p:nvSpPr>
        <p:spPr bwMode="auto">
          <a:xfrm>
            <a:off x="2339975" y="260350"/>
            <a:ext cx="5535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b="1">
                <a:solidFill>
                  <a:srgbClr val="7030A0"/>
                </a:solidFill>
              </a:rPr>
              <a:t>Análisis correspondencias multiples</a:t>
            </a:r>
          </a:p>
        </p:txBody>
      </p:sp>
      <p:graphicFrame>
        <p:nvGraphicFramePr>
          <p:cNvPr id="3074" name="7 Gráfico"/>
          <p:cNvGraphicFramePr>
            <a:graphicFrameLocks/>
          </p:cNvGraphicFramePr>
          <p:nvPr/>
        </p:nvGraphicFramePr>
        <p:xfrm>
          <a:off x="1042988" y="836613"/>
          <a:ext cx="7327900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3" imgW="6143549" imgH="4210152" progId="Excel.Sheet.8">
                  <p:embed/>
                </p:oleObj>
              </mc:Choice>
              <mc:Fallback>
                <p:oleObj name="Worksheet" r:id="rId3" imgW="6143549" imgH="4210152" progId="Excel.Sheet.8">
                  <p:embed/>
                  <p:pic>
                    <p:nvPicPr>
                      <p:cNvPr id="0" name="7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836613"/>
                        <a:ext cx="7327900" cy="451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9 CuadroTexto"/>
          <p:cNvSpPr txBox="1">
            <a:spLocks noChangeArrowheads="1"/>
          </p:cNvSpPr>
          <p:nvPr/>
        </p:nvSpPr>
        <p:spPr bwMode="auto">
          <a:xfrm>
            <a:off x="467544" y="4894128"/>
            <a:ext cx="8064896" cy="163121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sz="2000" b="1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Grupo 1: Nunca probaron fumar en su vida</a:t>
            </a:r>
          </a:p>
          <a:p>
            <a:pPr>
              <a:defRPr/>
            </a:pPr>
            <a:r>
              <a:rPr lang="es-AR" sz="2000" b="1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Grupo 2: Actualmente no fuma pero si ha fumado</a:t>
            </a:r>
          </a:p>
          <a:p>
            <a:pPr>
              <a:defRPr/>
            </a:pPr>
            <a:r>
              <a:rPr lang="es-AR" sz="2000" b="1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Grupo 3: Fumadores en familias fumadoras.</a:t>
            </a:r>
          </a:p>
          <a:p>
            <a:pPr>
              <a:defRPr/>
            </a:pPr>
            <a:r>
              <a:rPr lang="es-AR" sz="2000" b="1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Grupo 4: Fumadores que no piensan dejar de fumar.</a:t>
            </a:r>
          </a:p>
          <a:p>
            <a:pPr>
              <a:defRPr/>
            </a:pPr>
            <a:r>
              <a:rPr lang="es-AR" sz="2000" b="1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Grupo 5: No opinan, fumadores encubiertos.</a:t>
            </a:r>
            <a:endParaRPr lang="es-AR" sz="20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7 CuadroTexto"/>
          <p:cNvSpPr txBox="1">
            <a:spLocks noChangeArrowheads="1"/>
          </p:cNvSpPr>
          <p:nvPr/>
        </p:nvSpPr>
        <p:spPr bwMode="auto">
          <a:xfrm>
            <a:off x="107950" y="-26988"/>
            <a:ext cx="225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b="1" u="sng">
                <a:solidFill>
                  <a:srgbClr val="0000FF"/>
                </a:solidFill>
              </a:rPr>
              <a:t>RESULTADOS</a:t>
            </a:r>
          </a:p>
        </p:txBody>
      </p:sp>
      <p:sp>
        <p:nvSpPr>
          <p:cNvPr id="410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410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4102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4103" name="6 CuadroTexto"/>
          <p:cNvSpPr txBox="1">
            <a:spLocks noChangeArrowheads="1"/>
          </p:cNvSpPr>
          <p:nvPr/>
        </p:nvSpPr>
        <p:spPr bwMode="auto">
          <a:xfrm>
            <a:off x="2700338" y="260350"/>
            <a:ext cx="5535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b="1">
                <a:solidFill>
                  <a:srgbClr val="7030A0"/>
                </a:solidFill>
              </a:rPr>
              <a:t>Analisis correspondencias multiples</a:t>
            </a:r>
          </a:p>
        </p:txBody>
      </p:sp>
      <p:graphicFrame>
        <p:nvGraphicFramePr>
          <p:cNvPr id="4098" name="7 Gráfico"/>
          <p:cNvGraphicFramePr>
            <a:graphicFrameLocks/>
          </p:cNvGraphicFramePr>
          <p:nvPr/>
        </p:nvGraphicFramePr>
        <p:xfrm>
          <a:off x="857250" y="928688"/>
          <a:ext cx="7643813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3" imgW="6096528" imgH="4060288" progId="Excel.Sheet.8">
                  <p:embed/>
                </p:oleObj>
              </mc:Choice>
              <mc:Fallback>
                <p:oleObj r:id="rId3" imgW="6096528" imgH="4060288" progId="Excel.Sheet.8">
                  <p:embed/>
                  <p:pic>
                    <p:nvPicPr>
                      <p:cNvPr id="0" name="7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928688"/>
                        <a:ext cx="7643813" cy="477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27088" y="938213"/>
            <a:ext cx="7388225" cy="3786187"/>
          </a:xfrm>
          <a:prstGeom prst="rect">
            <a:avLst/>
          </a:prstGeom>
          <a:solidFill>
            <a:srgbClr val="6CA62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AR" sz="1600" b="1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Grupo 1/5: 41% Nunca probaron fumar en su vida</a:t>
            </a:r>
          </a:p>
          <a:p>
            <a:pPr eaLnBrk="0" hangingPunct="0">
              <a:defRPr/>
            </a:pPr>
            <a:r>
              <a:rPr lang="es-AR" sz="1600" b="1" i="1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       Edad promedio: 14 a</a:t>
            </a:r>
            <a:r>
              <a:rPr lang="es-AR" sz="1600" b="1" i="1" dirty="0">
                <a:ea typeface="Calibri" pitchFamily="34" charset="0"/>
                <a:cs typeface="Times New Roman" pitchFamily="18" charset="0"/>
              </a:rPr>
              <a:t>ñ</a:t>
            </a:r>
            <a:r>
              <a:rPr lang="es-AR" sz="1600" b="1" i="1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os.</a:t>
            </a:r>
            <a:endParaRPr lang="es-AR" sz="1600" b="1" i="1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defRPr/>
            </a:pPr>
            <a:r>
              <a:rPr lang="es-AR" sz="1600" dirty="0">
                <a:solidFill>
                  <a:schemeClr val="bg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AR" sz="16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Nunca prob</a:t>
            </a:r>
            <a:r>
              <a:rPr lang="es-AR" sz="1600" dirty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16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fumar en su vida 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s-AR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 Actualmente no declara ser fumador. 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s-AR" sz="16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Los familiares en la casa no fuman </a:t>
            </a:r>
            <a:r>
              <a:rPr lang="es-AR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(ninguno), s</a:t>
            </a:r>
            <a:r>
              <a:rPr lang="es-AR" sz="1600" dirty="0"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lo fuman las visitas. 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s-AR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 93% opinan que el fumar es un h</a:t>
            </a:r>
            <a:r>
              <a:rPr lang="es-AR" sz="1600" dirty="0">
                <a:ea typeface="Calibri" pitchFamily="34" charset="0"/>
                <a:cs typeface="Times New Roman" pitchFamily="18" charset="0"/>
              </a:rPr>
              <a:t>á</a:t>
            </a:r>
            <a:r>
              <a:rPr lang="es-AR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bito y el 54% piensa que es adicci</a:t>
            </a:r>
            <a:r>
              <a:rPr lang="es-AR" sz="1600" dirty="0"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n. 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s-AR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Totalmente de acuerdo en que :</a:t>
            </a:r>
          </a:p>
          <a:p>
            <a:pPr eaLnBrk="0" hangingPunct="0">
              <a:defRPr/>
            </a:pPr>
            <a:r>
              <a:rPr lang="es-AR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     1- que los m</a:t>
            </a:r>
            <a:r>
              <a:rPr lang="es-AR" sz="1600" dirty="0">
                <a:ea typeface="Calibri" pitchFamily="34" charset="0"/>
                <a:cs typeface="Times New Roman" pitchFamily="18" charset="0"/>
              </a:rPr>
              <a:t>é</a:t>
            </a:r>
            <a:r>
              <a:rPr lang="es-AR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dicos deben aconsejar a sus pacientes que </a:t>
            </a:r>
          </a:p>
          <a:p>
            <a:pPr eaLnBrk="0" hangingPunct="0">
              <a:defRPr/>
            </a:pPr>
            <a:r>
              <a:rPr lang="es-AR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no </a:t>
            </a:r>
            <a:r>
              <a:rPr lang="es-AR" sz="1600" b="1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fumen</a:t>
            </a:r>
          </a:p>
          <a:p>
            <a:pPr eaLnBrk="0" hangingPunct="0">
              <a:defRPr/>
            </a:pPr>
            <a:r>
              <a:rPr lang="es-AR" sz="1600" b="1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s-AR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2-</a:t>
            </a:r>
            <a:r>
              <a:rPr lang="es-AR" sz="1600" b="1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AR" sz="16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debe estar prohibido fumar en lugares p</a:t>
            </a:r>
            <a:r>
              <a:rPr lang="es-AR" sz="1600" dirty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ú</a:t>
            </a:r>
            <a:r>
              <a:rPr lang="es-AR" sz="16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blicos </a:t>
            </a:r>
          </a:p>
          <a:p>
            <a:pPr eaLnBrk="0" hangingPunct="0">
              <a:defRPr/>
            </a:pPr>
            <a:r>
              <a:rPr lang="es-AR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cerrados, en todas las </a:t>
            </a:r>
            <a:r>
              <a:rPr lang="es-AR" sz="1600" dirty="0">
                <a:ea typeface="Calibri" pitchFamily="34" charset="0"/>
                <a:cs typeface="Times New Roman" pitchFamily="18" charset="0"/>
              </a:rPr>
              <a:t>á</a:t>
            </a:r>
            <a:r>
              <a:rPr lang="es-AR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reas de los hospitales. 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s-AR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AR" sz="16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97% opina que si es perjudicial para la salud </a:t>
            </a:r>
            <a:r>
              <a:rPr lang="es-AR" sz="1600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el humo de tabaco ambiental o fumar pasivamente. </a:t>
            </a:r>
            <a:endParaRPr lang="es-AR" sz="16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s-AR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84213" y="1484313"/>
            <a:ext cx="7786687" cy="4032250"/>
          </a:xfrm>
          <a:prstGeom prst="rect">
            <a:avLst/>
          </a:prstGeom>
          <a:solidFill>
            <a:srgbClr val="A0D6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AR" sz="1600" b="1">
                <a:latin typeface="Verdana" pitchFamily="34" charset="0"/>
                <a:ea typeface="Calibri" pitchFamily="34" charset="0"/>
                <a:cs typeface="Times New Roman" pitchFamily="18" charset="0"/>
              </a:rPr>
              <a:t>Grupo 2/5: 35% Actualmente no fuma pero si ha fumado</a:t>
            </a:r>
          </a:p>
          <a:p>
            <a:pPr algn="ctr" eaLnBrk="0" hangingPunct="0"/>
            <a:r>
              <a:rPr lang="es-AR" sz="1600" i="1"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AR" sz="1600" b="1" i="1">
                <a:latin typeface="Verdana" pitchFamily="34" charset="0"/>
                <a:ea typeface="Calibri" pitchFamily="34" charset="0"/>
                <a:cs typeface="Times New Roman" pitchFamily="18" charset="0"/>
              </a:rPr>
              <a:t>Edad promedio: 15 a</a:t>
            </a:r>
            <a:r>
              <a:rPr lang="es-AR" sz="1600" b="1" i="1">
                <a:ea typeface="Calibri" pitchFamily="34" charset="0"/>
                <a:cs typeface="Times New Roman" pitchFamily="18" charset="0"/>
              </a:rPr>
              <a:t>ñ</a:t>
            </a:r>
            <a:r>
              <a:rPr lang="es-AR" sz="1600" b="1" i="1">
                <a:latin typeface="Verdana" pitchFamily="34" charset="0"/>
                <a:ea typeface="Calibri" pitchFamily="34" charset="0"/>
                <a:cs typeface="Times New Roman" pitchFamily="18" charset="0"/>
              </a:rPr>
              <a:t>os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AR" sz="1600">
                <a:solidFill>
                  <a:schemeClr val="tx2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81%  ha probado fumar alguna vez en su vida.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30% del grupo piensa no fumar en los pr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ximos 5 a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ñ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os. 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89% no fum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5 paquetes de 20 cigarrillos en su vida. 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solidFill>
                  <a:schemeClr val="tx2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77% est</a:t>
            </a:r>
            <a:r>
              <a:rPr lang="es-AR" sz="160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es-AR" sz="1600">
                <a:solidFill>
                  <a:schemeClr val="tx2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totalmente de acuerdo en que fumar es perjudicial </a:t>
            </a:r>
          </a:p>
          <a:p>
            <a:pPr eaLnBrk="0" hangingPunct="0"/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 para la salud, dej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de fumar hace m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á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s de un a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ñ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o. 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75%  totalmente de acuerdo en prohibición de fumar en lugares</a:t>
            </a:r>
          </a:p>
          <a:p>
            <a:pPr eaLnBrk="0" hangingPunct="0"/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 p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ú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blicos cerrados. 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97% opina que es perjudicial el humo de tabaco ambiental o </a:t>
            </a:r>
          </a:p>
          <a:p>
            <a:pPr eaLnBrk="0" hangingPunct="0"/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 fumar pasivamente. 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AR" sz="1600">
                <a:solidFill>
                  <a:schemeClr val="tx2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46% tienen padre que fuma en su casa.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34% totalmente de acuerdo que dejar de fumar es una medida</a:t>
            </a:r>
          </a:p>
          <a:p>
            <a:pPr eaLnBrk="0" hangingPunct="0"/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 efectiva de prevenci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n. 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44% dijo haber recibido informaci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n en la secundaria sobre </a:t>
            </a:r>
          </a:p>
          <a:p>
            <a:pPr eaLnBrk="0" hangingPunct="0"/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 tabaquismo. </a:t>
            </a:r>
            <a:endParaRPr lang="es-AR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39750" y="2174875"/>
            <a:ext cx="8024813" cy="4278313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AR" sz="1600" b="1">
                <a:latin typeface="Verdana" pitchFamily="34" charset="0"/>
                <a:ea typeface="Calibri" pitchFamily="34" charset="0"/>
                <a:cs typeface="Times New Roman" pitchFamily="18" charset="0"/>
              </a:rPr>
              <a:t>Grupo 3/5: 5.5% Fumadores en familias fumadoras.</a:t>
            </a:r>
          </a:p>
          <a:p>
            <a:pPr algn="ctr" eaLnBrk="0" hangingPunct="0"/>
            <a:r>
              <a:rPr lang="es-AR" sz="1600" b="1" i="1">
                <a:latin typeface="Verdana" pitchFamily="34" charset="0"/>
                <a:ea typeface="Calibri" pitchFamily="34" charset="0"/>
                <a:cs typeface="Times New Roman" pitchFamily="18" charset="0"/>
              </a:rPr>
              <a:t>64% son de interior y m</a:t>
            </a:r>
            <a:r>
              <a:rPr lang="es-AR" sz="1600" b="1" i="1">
                <a:ea typeface="Calibri" pitchFamily="34" charset="0"/>
                <a:cs typeface="Times New Roman" pitchFamily="18" charset="0"/>
              </a:rPr>
              <a:t>á</a:t>
            </a:r>
            <a:r>
              <a:rPr lang="es-AR" sz="1600" b="1" i="1">
                <a:latin typeface="Verdana" pitchFamily="34" charset="0"/>
                <a:ea typeface="Calibri" pitchFamily="34" charset="0"/>
                <a:cs typeface="Times New Roman" pitchFamily="18" charset="0"/>
              </a:rPr>
              <a:t>s de la mitad es de escuelas p</a:t>
            </a:r>
            <a:r>
              <a:rPr lang="es-AR" sz="1600" b="1" i="1">
                <a:ea typeface="Calibri" pitchFamily="34" charset="0"/>
                <a:cs typeface="Times New Roman" pitchFamily="18" charset="0"/>
              </a:rPr>
              <a:t>ú</a:t>
            </a:r>
            <a:r>
              <a:rPr lang="es-AR" sz="1600" b="1" i="1">
                <a:latin typeface="Verdana" pitchFamily="34" charset="0"/>
                <a:ea typeface="Calibri" pitchFamily="34" charset="0"/>
                <a:cs typeface="Times New Roman" pitchFamily="18" charset="0"/>
              </a:rPr>
              <a:t>blicas.</a:t>
            </a:r>
          </a:p>
          <a:p>
            <a:pPr eaLnBrk="0" hangingPunct="0"/>
            <a:endParaRPr lang="es-AR" sz="1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92% opina que </a:t>
            </a:r>
            <a:r>
              <a:rPr lang="es-AR" sz="1600">
                <a:solidFill>
                  <a:schemeClr val="bg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fumar no es perjudicial para la salud.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AR" sz="1600">
                <a:solidFill>
                  <a:schemeClr val="bg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Desacuerdo en que el m</a:t>
            </a:r>
            <a:r>
              <a:rPr lang="es-AR" sz="160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es-AR" sz="1600">
                <a:solidFill>
                  <a:schemeClr val="bg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dico debe aconsejar a sus pacientes que no fumen,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y que dejar de fumar es una medida efectiva de prevenci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n. 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No cree que el humo de tabaco ambiental o fumar pasivamente sea perjudicial para la salud. 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solidFill>
                  <a:schemeClr val="bg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En la casa se fuma libremente. </a:t>
            </a:r>
          </a:p>
          <a:p>
            <a:pPr eaLnBrk="0" hangingPunct="0">
              <a:buFont typeface="Arial" charset="0"/>
              <a:buChar char="•"/>
            </a:pPr>
            <a:endParaRPr lang="es-AR" sz="160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endParaRPr lang="es-AR" sz="160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endParaRPr lang="es-AR" sz="160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endParaRPr lang="es-AR" sz="160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endParaRPr lang="es-AR" sz="160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endParaRPr lang="es-AR" sz="160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endParaRPr lang="es-AR" sz="160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endParaRPr lang="es-AR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95288" y="2757488"/>
            <a:ext cx="8459787" cy="3048000"/>
          </a:xfrm>
          <a:prstGeom prst="rect">
            <a:avLst/>
          </a:prstGeom>
          <a:solidFill>
            <a:srgbClr val="D0EB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AR" sz="1600" b="1">
                <a:latin typeface="Verdana" pitchFamily="34" charset="0"/>
                <a:ea typeface="Calibri" pitchFamily="34" charset="0"/>
                <a:cs typeface="Times New Roman" pitchFamily="18" charset="0"/>
              </a:rPr>
              <a:t>Grupo 4/5: 15,5% Fumadores que no piensan dejar de fumar. </a:t>
            </a:r>
            <a:r>
              <a:rPr lang="es-AR" sz="1600" b="1" i="1">
                <a:latin typeface="Verdana" pitchFamily="34" charset="0"/>
                <a:ea typeface="Calibri" pitchFamily="34" charset="0"/>
                <a:cs typeface="Times New Roman" pitchFamily="18" charset="0"/>
              </a:rPr>
              <a:t>Edad promedio:16 años, comenz</a:t>
            </a:r>
            <a:r>
              <a:rPr lang="es-AR" sz="1600" b="1" i="1"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1600" b="1" i="1">
                <a:latin typeface="Verdana" pitchFamily="34" charset="0"/>
                <a:ea typeface="Calibri" pitchFamily="34" charset="0"/>
                <a:cs typeface="Times New Roman" pitchFamily="18" charset="0"/>
              </a:rPr>
              <a:t> a fumar a los 13 a</a:t>
            </a:r>
            <a:r>
              <a:rPr lang="es-AR" sz="1600" b="1" i="1">
                <a:ea typeface="Calibri" pitchFamily="34" charset="0"/>
                <a:cs typeface="Times New Roman" pitchFamily="18" charset="0"/>
              </a:rPr>
              <a:t>ñ</a:t>
            </a:r>
            <a:r>
              <a:rPr lang="es-AR" sz="1600" b="1" i="1">
                <a:latin typeface="Verdana" pitchFamily="34" charset="0"/>
                <a:ea typeface="Calibri" pitchFamily="34" charset="0"/>
                <a:cs typeface="Times New Roman" pitchFamily="18" charset="0"/>
              </a:rPr>
              <a:t>os y fuma  promedio 3 cigarrillos/d</a:t>
            </a:r>
            <a:r>
              <a:rPr lang="es-AR" sz="1600" b="1" i="1">
                <a:ea typeface="Calibri" pitchFamily="34" charset="0"/>
                <a:cs typeface="Times New Roman" pitchFamily="18" charset="0"/>
              </a:rPr>
              <a:t>í</a:t>
            </a:r>
            <a:r>
              <a:rPr lang="es-AR" sz="1600" b="1" i="1">
                <a:latin typeface="Verdana" pitchFamily="34" charset="0"/>
                <a:ea typeface="Calibri" pitchFamily="34" charset="0"/>
                <a:cs typeface="Times New Roman" pitchFamily="18" charset="0"/>
              </a:rPr>
              <a:t>a.</a:t>
            </a:r>
            <a:endParaRPr lang="es-AR" sz="1600" b="1" i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98% fuma 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y ha fumado al menos 5 paquetes de 20 cigarrillos en su vida. 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71% espera 60 min o m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á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s entre despertarse y fumar. 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AR" sz="160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40% no piensa dejar de fumar, 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el 33% piensa dejar en los pr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ximos 30 d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í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as, el 27% quiz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á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s no fume en los pr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ximos 5 a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ñ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os. 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Piensa que fumar es un h</a:t>
            </a:r>
            <a:r>
              <a:rPr lang="es-AR" sz="16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es-AR" sz="160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bito y no una adicci</a:t>
            </a:r>
            <a:r>
              <a:rPr lang="es-AR" sz="16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160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7% en desacuerdo prohibir fumar en lugares p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ú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blicos cerrados. 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20% dice que no se permite fumar a adolescentes en la casa.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AR" sz="160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Fuman en la casa el 50% de las madres y el 48% de los padres. 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23% opina que fumar no es perjudicial para la salud. </a:t>
            </a:r>
            <a:endParaRPr lang="es-AR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49263" y="3590925"/>
            <a:ext cx="8515350" cy="3294063"/>
          </a:xfrm>
          <a:prstGeom prst="rect">
            <a:avLst/>
          </a:prstGeom>
          <a:solidFill>
            <a:srgbClr val="FAF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AR" sz="1600" b="1">
                <a:latin typeface="Verdana" pitchFamily="34" charset="0"/>
                <a:ea typeface="Calibri" pitchFamily="34" charset="0"/>
                <a:cs typeface="Times New Roman" pitchFamily="18" charset="0"/>
              </a:rPr>
              <a:t>Grupo 5/5: 3% No opinan, fumadores encubiertos.</a:t>
            </a:r>
          </a:p>
          <a:p>
            <a:pPr eaLnBrk="0" hangingPunct="0"/>
            <a:r>
              <a:rPr lang="es-AR" sz="1600" b="1"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 Fum</a:t>
            </a:r>
            <a:r>
              <a:rPr lang="es-AR" sz="1600" b="1">
                <a:ea typeface="Calibri" pitchFamily="34" charset="0"/>
                <a:cs typeface="Times New Roman" pitchFamily="18" charset="0"/>
              </a:rPr>
              <a:t>aron </a:t>
            </a:r>
            <a:r>
              <a:rPr lang="es-AR" sz="1600" b="1">
                <a:latin typeface="Verdana" pitchFamily="34" charset="0"/>
                <a:ea typeface="Calibri" pitchFamily="34" charset="0"/>
                <a:cs typeface="Times New Roman" pitchFamily="18" charset="0"/>
              </a:rPr>
              <a:t> a diario durante 9 a</a:t>
            </a:r>
            <a:r>
              <a:rPr lang="es-AR" sz="1600" b="1">
                <a:ea typeface="Calibri" pitchFamily="34" charset="0"/>
                <a:cs typeface="Times New Roman" pitchFamily="18" charset="0"/>
              </a:rPr>
              <a:t>ñ</a:t>
            </a:r>
            <a:r>
              <a:rPr lang="es-AR" sz="1600" b="1">
                <a:latin typeface="Verdana" pitchFamily="34" charset="0"/>
                <a:ea typeface="Calibri" pitchFamily="34" charset="0"/>
                <a:cs typeface="Times New Roman" pitchFamily="18" charset="0"/>
              </a:rPr>
              <a:t>os en promedio</a:t>
            </a:r>
          </a:p>
          <a:p>
            <a:pPr eaLnBrk="0" hangingPunct="0"/>
            <a:endParaRPr lang="es-AR" sz="1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Son de </a:t>
            </a:r>
            <a:r>
              <a:rPr lang="es-AR" sz="160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escuelas p</a:t>
            </a:r>
            <a:r>
              <a:rPr lang="es-AR" sz="16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ú</a:t>
            </a:r>
            <a:r>
              <a:rPr lang="es-AR" sz="160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blicas 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del interior provincial.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92% opina que fumar no es h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á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bito ni adicci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ó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n.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90% dice que en la casa </a:t>
            </a:r>
            <a:r>
              <a:rPr lang="es-AR" sz="160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se fuma en ciertas </a:t>
            </a:r>
            <a:r>
              <a:rPr lang="es-AR" sz="16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es-AR" sz="1600">
                <a:solidFill>
                  <a:srgbClr val="FF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reas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eaLnBrk="0" hangingPunct="0">
              <a:buFont typeface="Arial" charset="0"/>
              <a:buChar char="•"/>
            </a:pP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No opina sobre si fumar es o no perjudicial para la salud, tampoco opina sobre si el m</a:t>
            </a:r>
            <a:r>
              <a:rPr lang="es-AR" sz="1600">
                <a:ea typeface="Calibri" pitchFamily="34" charset="0"/>
                <a:cs typeface="Times New Roman" pitchFamily="18" charset="0"/>
              </a:rPr>
              <a:t>é</a:t>
            </a:r>
            <a:r>
              <a:rPr lang="es-AR" sz="1600">
                <a:latin typeface="Verdana" pitchFamily="34" charset="0"/>
                <a:ea typeface="Calibri" pitchFamily="34" charset="0"/>
                <a:cs typeface="Times New Roman" pitchFamily="18" charset="0"/>
              </a:rPr>
              <a:t>dico debe aconsejar a sus pacientes sobre no fumar. </a:t>
            </a:r>
          </a:p>
          <a:p>
            <a:pPr eaLnBrk="0" hangingPunct="0"/>
            <a:endParaRPr lang="es-AR" sz="160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s-AR" sz="160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s-AR" sz="160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s-AR" sz="160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s-AR" sz="1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1547813" y="0"/>
            <a:ext cx="4895850" cy="477838"/>
          </a:xfrm>
        </p:spPr>
        <p:txBody>
          <a:bodyPr/>
          <a:lstStyle/>
          <a:p>
            <a:r>
              <a:rPr lang="es-AR" sz="3200" b="1" smtClean="0"/>
              <a:t>Conclusiones 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0" y="549275"/>
            <a:ext cx="8820150" cy="604837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AR" sz="2200" smtClean="0"/>
              <a:t> La prevalencia de tabaquismo en las escuelas secundarias de Córdoba fue de 20.42 % y hasta 48% cuando se suman los fumadores ocasionales;  la mayoría  comienza  a fumar  entre los 13 y 15 años.</a:t>
            </a:r>
          </a:p>
          <a:p>
            <a:pPr>
              <a:buFont typeface="Arial" charset="0"/>
              <a:buNone/>
            </a:pPr>
            <a:endParaRPr lang="es-AR" sz="2200" smtClean="0"/>
          </a:p>
          <a:p>
            <a:pPr>
              <a:buFont typeface="Wingdings" pitchFamily="2" charset="2"/>
              <a:buChar char="v"/>
            </a:pPr>
            <a:r>
              <a:rPr lang="es-AR" sz="2200" smtClean="0"/>
              <a:t>La mayoría  convive con familias fumadoras,  piensan dejar de fumar en los próximos cinco años, saben que es perjudicial para la salud. La mitad opina que fumar es adicción y un 25%  que es hábito y adicción.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179388" y="3213100"/>
            <a:ext cx="84963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AR" sz="2200" b="1" dirty="0">
                <a:latin typeface="+mn-lt"/>
              </a:rPr>
              <a:t>Interior vs capital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s-AR" sz="2200" dirty="0">
                <a:latin typeface="+mn-lt"/>
              </a:rPr>
              <a:t>En el interior hay un mayor  porcentaje que comienza a fumar   antes de los 12  años pero  piensan en dejar , comparando con los alumnos de los colegios de la capital.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" sz="2200" b="1" dirty="0">
                <a:latin typeface="+mn-lt"/>
              </a:rPr>
              <a:t>Públicos y privados.</a:t>
            </a:r>
            <a:endParaRPr lang="es-AR" sz="22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s-AR" sz="2200" dirty="0">
                <a:latin typeface="+mn-lt"/>
              </a:rPr>
              <a:t>   La prevalencia de tabaquismo es mayor en las escuelas públicas vs privadas; los  alumnos de escuelas privadas piensan dejar de fumar en mayor número comparado con alumnos de escuelas públicas.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AR" sz="2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2214563" y="333375"/>
            <a:ext cx="65833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800" b="1">
                <a:solidFill>
                  <a:srgbClr val="0000FF"/>
                </a:solidFill>
                <a:cs typeface="Arial" charset="0"/>
              </a:rPr>
              <a:t>Encuesta </a:t>
            </a:r>
            <a:r>
              <a:rPr lang="es-ES" sz="2800" b="1" u="sng">
                <a:solidFill>
                  <a:srgbClr val="FF0000"/>
                </a:solidFill>
                <a:cs typeface="Arial" charset="0"/>
              </a:rPr>
              <a:t>Fu</a:t>
            </a:r>
            <a:r>
              <a:rPr lang="es-ES" sz="2800" b="1">
                <a:solidFill>
                  <a:srgbClr val="0000FF"/>
                </a:solidFill>
                <a:cs typeface="Arial" charset="0"/>
              </a:rPr>
              <a:t>mar en los </a:t>
            </a:r>
            <a:r>
              <a:rPr lang="es-ES" sz="2800" b="1" u="sng">
                <a:solidFill>
                  <a:srgbClr val="FF0000"/>
                </a:solidFill>
                <a:cs typeface="Arial" charset="0"/>
              </a:rPr>
              <a:t>Se</a:t>
            </a:r>
            <a:r>
              <a:rPr lang="es-ES" sz="2800" b="1">
                <a:solidFill>
                  <a:srgbClr val="0000FF"/>
                </a:solidFill>
                <a:cs typeface="Arial" charset="0"/>
              </a:rPr>
              <a:t>cundarios de </a:t>
            </a:r>
            <a:r>
              <a:rPr lang="es-ES" sz="2800" b="1" u="sng">
                <a:solidFill>
                  <a:srgbClr val="FF0000"/>
                </a:solidFill>
                <a:cs typeface="Arial" charset="0"/>
              </a:rPr>
              <a:t>Cór</a:t>
            </a:r>
            <a:r>
              <a:rPr lang="es-ES" sz="2800" b="1">
                <a:solidFill>
                  <a:srgbClr val="0000FF"/>
                </a:solidFill>
                <a:cs typeface="Arial" charset="0"/>
              </a:rPr>
              <a:t>doba</a:t>
            </a:r>
          </a:p>
          <a:p>
            <a:pPr algn="ctr" eaLnBrk="1" hangingPunct="1"/>
            <a:r>
              <a:rPr lang="es-ES" sz="2800" b="1">
                <a:solidFill>
                  <a:srgbClr val="0000FF"/>
                </a:solidFill>
                <a:cs typeface="Arial" charset="0"/>
              </a:rPr>
              <a:t> </a:t>
            </a:r>
            <a:r>
              <a:rPr lang="es-ES" sz="2800" b="1">
                <a:solidFill>
                  <a:srgbClr val="FF0000"/>
                </a:solidFill>
                <a:cs typeface="Arial" charset="0"/>
              </a:rPr>
              <a:t>(FUSECOR): </a:t>
            </a:r>
            <a:r>
              <a:rPr lang="es-ES" sz="2800" b="1">
                <a:solidFill>
                  <a:srgbClr val="0000FF"/>
                </a:solidFill>
                <a:cs typeface="Arial" charset="0"/>
              </a:rPr>
              <a:t>primera intervención</a:t>
            </a:r>
            <a:endParaRPr lang="es-AR" sz="2800">
              <a:solidFill>
                <a:srgbClr val="0000FF"/>
              </a:solidFill>
              <a:cs typeface="Arial" charset="0"/>
            </a:endParaRPr>
          </a:p>
          <a:p>
            <a:pPr algn="ctr" eaLnBrk="1" hangingPunct="1"/>
            <a:endParaRPr lang="es-AR" sz="2800">
              <a:solidFill>
                <a:srgbClr val="0000FF"/>
              </a:solidFill>
            </a:endParaRPr>
          </a:p>
        </p:txBody>
      </p:sp>
      <p:sp>
        <p:nvSpPr>
          <p:cNvPr id="2052" name="3 Marcador de contenido"/>
          <p:cNvSpPr>
            <a:spLocks noGrp="1"/>
          </p:cNvSpPr>
          <p:nvPr>
            <p:ph idx="1"/>
          </p:nvPr>
        </p:nvSpPr>
        <p:spPr>
          <a:xfrm>
            <a:off x="468313" y="2276475"/>
            <a:ext cx="8215312" cy="4268788"/>
          </a:xfrm>
        </p:spPr>
        <p:txBody>
          <a:bodyPr/>
          <a:lstStyle/>
          <a:p>
            <a:pPr algn="just"/>
            <a:r>
              <a:rPr lang="es-ES" sz="2400" smtClean="0">
                <a:cs typeface="Arial" charset="0"/>
              </a:rPr>
              <a:t>La Sociedad de Neumonología de Córdoba (SONECO), considera que tiene  la obligación y compromiso con la sociedad de tener un rol activo en la prevención de las enfermedades respiratorias .</a:t>
            </a:r>
          </a:p>
          <a:p>
            <a:pPr algn="just">
              <a:buFont typeface="Arial" charset="0"/>
              <a:buNone/>
            </a:pPr>
            <a:endParaRPr lang="es-ES" sz="2400" smtClean="0">
              <a:cs typeface="Arial" charset="0"/>
            </a:endParaRPr>
          </a:p>
          <a:p>
            <a:pPr algn="just"/>
            <a:r>
              <a:rPr lang="es-ES" sz="2400" smtClean="0">
                <a:cs typeface="Arial" charset="0"/>
              </a:rPr>
              <a:t>Prevenir la EPOC es un objetivo y desafío, por su prevalencia  en aumento, subdiagnóstico, elevados costos y morbimortalidad ; además porque  impacta negativamente en la calidad de vida de los pacientes.</a:t>
            </a:r>
            <a:endParaRPr lang="es-AR" sz="2400" smtClean="0">
              <a:cs typeface="Arial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57188" y="285750"/>
          <a:ext cx="1919287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4" imgW="2359513" imgH="1733691" progId="Word.Document.8">
                  <p:embed/>
                </p:oleObj>
              </mc:Choice>
              <mc:Fallback>
                <p:oleObj name="Document" r:id="rId4" imgW="2359513" imgH="173369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85750"/>
                        <a:ext cx="1919287" cy="149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539750" y="188913"/>
            <a:ext cx="8147050" cy="936625"/>
          </a:xfrm>
        </p:spPr>
        <p:txBody>
          <a:bodyPr/>
          <a:lstStyle/>
          <a:p>
            <a:pPr eaLnBrk="1" hangingPunct="1"/>
            <a:r>
              <a:rPr lang="es-ES" sz="2800" b="1" u="sng" smtClean="0">
                <a:solidFill>
                  <a:srgbClr val="0000FF"/>
                </a:solidFill>
                <a:latin typeface="Arial" charset="0"/>
                <a:cs typeface="Arial" charset="0"/>
              </a:rPr>
              <a:t>Fundamentación de esta propuesta de trabajo:</a:t>
            </a:r>
            <a:endParaRPr lang="es-AR" sz="2800" b="1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250825" y="1152525"/>
            <a:ext cx="8435975" cy="5084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s-ES" sz="2400" smtClean="0"/>
          </a:p>
          <a:p>
            <a:pPr algn="just" eaLnBrk="1" hangingPunct="1"/>
            <a:r>
              <a:rPr lang="es-ES" sz="2400" smtClean="0">
                <a:cs typeface="Arial" charset="0"/>
              </a:rPr>
              <a:t>Para cumplir con este objetivo, se decidió realizar una encuesta sobre tabaquismo en las escuelas secundarias de la capital e interior de la provincia de Córdoba, vinculando asi a los futuros especialistas con la realidad de la provincia.</a:t>
            </a:r>
          </a:p>
          <a:p>
            <a:pPr algn="just" eaLnBrk="1" hangingPunct="1">
              <a:buFont typeface="Arial" charset="0"/>
              <a:buNone/>
            </a:pPr>
            <a:endParaRPr lang="es-AR" sz="2400" smtClean="0">
              <a:cs typeface="Arial" charset="0"/>
            </a:endParaRPr>
          </a:p>
          <a:p>
            <a:pPr algn="just" eaLnBrk="1" hangingPunct="1"/>
            <a:r>
              <a:rPr lang="es-ES" sz="2400" smtClean="0">
                <a:cs typeface="Arial" charset="0"/>
              </a:rPr>
              <a:t>La encuesta, sería una herramienta</a:t>
            </a:r>
            <a:r>
              <a:rPr lang="es-ES" sz="240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s-ES" sz="2400" smtClean="0">
                <a:cs typeface="Arial" charset="0"/>
              </a:rPr>
              <a:t>para </a:t>
            </a:r>
            <a:r>
              <a:rPr lang="es-ES" sz="2400" smtClean="0">
                <a:solidFill>
                  <a:srgbClr val="FF0000"/>
                </a:solidFill>
                <a:cs typeface="Arial" charset="0"/>
              </a:rPr>
              <a:t>indagar</a:t>
            </a:r>
            <a:r>
              <a:rPr lang="es-ES" sz="2400" smtClean="0">
                <a:cs typeface="Arial" charset="0"/>
              </a:rPr>
              <a:t> y concientizar  a los jóvenes , a lo que se sumaría la información sobre el tabaquismo , como instrumento de educación para la salud, proyectando la actividad docente y de investigación desde la SONECO hacia la comunidad.</a:t>
            </a:r>
          </a:p>
          <a:p>
            <a:pPr eaLnBrk="1" hangingPunct="1"/>
            <a:endParaRPr lang="es-AR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Marcador de contenido"/>
          <p:cNvSpPr>
            <a:spLocks noGrp="1"/>
          </p:cNvSpPr>
          <p:nvPr>
            <p:ph idx="1"/>
          </p:nvPr>
        </p:nvSpPr>
        <p:spPr>
          <a:xfrm>
            <a:off x="384175" y="1125538"/>
            <a:ext cx="8759825" cy="56435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AR" sz="2400" b="1" u="sng" smtClean="0">
                <a:solidFill>
                  <a:srgbClr val="0000FF"/>
                </a:solidFill>
                <a:cs typeface="Arial" charset="0"/>
              </a:rPr>
              <a:t>Primario:</a:t>
            </a:r>
            <a:endParaRPr lang="es-ES" sz="2400" b="1" u="sng" smtClean="0">
              <a:solidFill>
                <a:srgbClr val="0000FF"/>
              </a:solidFill>
              <a:cs typeface="Arial" charset="0"/>
            </a:endParaRPr>
          </a:p>
          <a:p>
            <a:pPr eaLnBrk="1" hangingPunct="1"/>
            <a:r>
              <a:rPr lang="es-ES" sz="2400" b="1" smtClean="0">
                <a:cs typeface="Arial" charset="0"/>
              </a:rPr>
              <a:t> </a:t>
            </a:r>
            <a:r>
              <a:rPr lang="es-ES" sz="2400" smtClean="0">
                <a:cs typeface="Arial" charset="0"/>
              </a:rPr>
              <a:t>Conocer la prevalencia  y características del consumo de tabaco en la población estudiantil en colegios secundarios de Córdoba </a:t>
            </a:r>
            <a:endParaRPr lang="es-ES" sz="2400" b="1" u="sng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s-ES" sz="2400" b="1" u="sng" smtClean="0">
                <a:solidFill>
                  <a:srgbClr val="0000FF"/>
                </a:solidFill>
                <a:cs typeface="Arial" charset="0"/>
              </a:rPr>
              <a:t>Secundarios:</a:t>
            </a:r>
          </a:p>
          <a:p>
            <a:pPr eaLnBrk="1" hangingPunct="1"/>
            <a:r>
              <a:rPr lang="es-ES" sz="2400" smtClean="0">
                <a:cs typeface="Arial" charset="0"/>
              </a:rPr>
              <a:t>Comparar los resultados entre los colegios  de la capital y del interior</a:t>
            </a:r>
          </a:p>
          <a:p>
            <a:pPr eaLnBrk="1" hangingPunct="1"/>
            <a:r>
              <a:rPr lang="es-ES" sz="2400" smtClean="0">
                <a:cs typeface="Arial" charset="0"/>
              </a:rPr>
              <a:t>Comparar los resultados entre colegios públicos y privados.</a:t>
            </a:r>
          </a:p>
          <a:p>
            <a:pPr eaLnBrk="1" hangingPunct="1"/>
            <a:r>
              <a:rPr lang="es-ES" sz="2400" smtClean="0">
                <a:cs typeface="Arial" charset="0"/>
              </a:rPr>
              <a:t> Aplicar y correlacionar los resultados obtenidos con los datos  epidemiológicos publicados</a:t>
            </a:r>
            <a:r>
              <a:rPr lang="es-ES" sz="240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s-ES" sz="2400" smtClean="0">
                <a:cs typeface="Arial" charset="0"/>
              </a:rPr>
              <a:t>de prevalencia de tabaquismo en   jóvenes estudiantes secundarios.</a:t>
            </a:r>
            <a:endParaRPr lang="es-AR" sz="2400" smtClean="0">
              <a:cs typeface="Arial" charset="0"/>
            </a:endParaRPr>
          </a:p>
          <a:p>
            <a:pPr eaLnBrk="1" hangingPunct="1"/>
            <a:r>
              <a:rPr lang="es-ES" sz="2400" smtClean="0">
                <a:cs typeface="Arial" charset="0"/>
              </a:rPr>
              <a:t>Desarrollar propuestas para aplicar en la prevención  secundaria del</a:t>
            </a:r>
            <a:r>
              <a:rPr lang="es-AR" sz="2400" smtClean="0">
                <a:cs typeface="Arial" charset="0"/>
              </a:rPr>
              <a:t> </a:t>
            </a:r>
            <a:r>
              <a:rPr lang="es-ES" sz="2400" smtClean="0">
                <a:cs typeface="Arial" charset="0"/>
              </a:rPr>
              <a:t>tabaquismo.</a:t>
            </a:r>
            <a:endParaRPr lang="es-AR" sz="2400" smtClean="0"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s-AR" sz="2400" smtClean="0">
              <a:latin typeface="Arial" charset="0"/>
              <a:cs typeface="Arial" charset="0"/>
            </a:endParaRPr>
          </a:p>
        </p:txBody>
      </p:sp>
      <p:sp>
        <p:nvSpPr>
          <p:cNvPr id="7171" name="1 Título"/>
          <p:cNvSpPr>
            <a:spLocks noGrp="1"/>
          </p:cNvSpPr>
          <p:nvPr>
            <p:ph type="title"/>
          </p:nvPr>
        </p:nvSpPr>
        <p:spPr>
          <a:xfrm>
            <a:off x="539750" y="188913"/>
            <a:ext cx="8147050" cy="936625"/>
          </a:xfrm>
        </p:spPr>
        <p:txBody>
          <a:bodyPr/>
          <a:lstStyle/>
          <a:p>
            <a:pPr eaLnBrk="1" hangingPunct="1"/>
            <a:r>
              <a:rPr lang="es-ES" sz="2800" b="1" u="sng" smtClean="0">
                <a:solidFill>
                  <a:srgbClr val="0000FF"/>
                </a:solidFill>
                <a:latin typeface="Arial" charset="0"/>
                <a:cs typeface="Arial" charset="0"/>
              </a:rPr>
              <a:t>Objetivos de la encuesta:</a:t>
            </a:r>
            <a:endParaRPr lang="es-AR" sz="2800" b="1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323850" y="341313"/>
            <a:ext cx="8229600" cy="1143000"/>
          </a:xfrm>
        </p:spPr>
        <p:txBody>
          <a:bodyPr/>
          <a:lstStyle/>
          <a:p>
            <a:r>
              <a:rPr lang="es-AR" sz="3200" smtClean="0">
                <a:solidFill>
                  <a:srgbClr val="0000FF"/>
                </a:solidFill>
                <a:latin typeface="Arial" charset="0"/>
                <a:cs typeface="Arial" charset="0"/>
              </a:rPr>
              <a:t> Material y Métodos 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68313" y="1773238"/>
            <a:ext cx="8156575" cy="4021137"/>
          </a:xfrm>
        </p:spPr>
        <p:txBody>
          <a:bodyPr/>
          <a:lstStyle/>
          <a:p>
            <a:r>
              <a:rPr lang="es-AR" sz="2400" smtClean="0">
                <a:cs typeface="Arial" charset="0"/>
              </a:rPr>
              <a:t>Se realizó una encuesta  auto-administrada  validada</a:t>
            </a:r>
          </a:p>
          <a:p>
            <a:pPr>
              <a:buFont typeface="Arial" charset="0"/>
              <a:buNone/>
            </a:pPr>
            <a:endParaRPr lang="es-AR" sz="2400" smtClean="0">
              <a:cs typeface="Arial" charset="0"/>
            </a:endParaRPr>
          </a:p>
          <a:p>
            <a:r>
              <a:rPr lang="es-AR" sz="2400" smtClean="0">
                <a:cs typeface="Arial" charset="0"/>
              </a:rPr>
              <a:t>Cuestionario validado del estudio FUMAR (Fumar en estudiantes Universitarios Argentinos, estudio de corte transversal en 12 Facultades de Medicina en Argentina: Agosto 2003 - Mayo 2004)  (Encuesta auto-administrada : basada en cuestionarios de la OMS, IUATLD (Internacional Contra la Tuberculosis y las Enfermedades Pulmonares ); CPS-695 (US Department of Commerce and Pulmonary Disease Prevention Survey Tobacco).</a:t>
            </a:r>
          </a:p>
          <a:p>
            <a:endParaRPr lang="es-AR" sz="2400" smtClean="0">
              <a:cs typeface="Arial" charset="0"/>
            </a:endParaRPr>
          </a:p>
          <a:p>
            <a:endParaRPr lang="es-AR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es-AR" sz="3200" smtClean="0">
                <a:solidFill>
                  <a:srgbClr val="0000FF"/>
                </a:solidFill>
                <a:latin typeface="Arial" charset="0"/>
                <a:cs typeface="Arial" charset="0"/>
              </a:rPr>
              <a:t> Material y Métodos 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395288" y="765175"/>
            <a:ext cx="8085137" cy="2447925"/>
          </a:xfrm>
        </p:spPr>
        <p:txBody>
          <a:bodyPr/>
          <a:lstStyle/>
          <a:p>
            <a:pPr algn="just"/>
            <a:r>
              <a:rPr lang="es-AR" sz="2400" smtClean="0"/>
              <a:t>Médicos de SONECO se contactaron con autoridades de los colegios secundarios. Acompañados por un residente repartieron las encuestas que se respondieron en el aula , en esa misma oportunidad. </a:t>
            </a:r>
          </a:p>
          <a:p>
            <a:pPr algn="just"/>
            <a:r>
              <a:rPr lang="es-AR" sz="2400" smtClean="0"/>
              <a:t>Participaron 7 colegios de capital y 5 colegios del interior de la provincia de Cba.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19113" y="2708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AR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Encuesta: áreas temáticas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12738" y="3644900"/>
            <a:ext cx="82915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es-AR" sz="2800" dirty="0">
                <a:latin typeface="+mn-lt"/>
              </a:rPr>
              <a:t>Hábito de fumar.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AR" sz="2800" dirty="0">
                <a:latin typeface="+mn-lt"/>
              </a:rPr>
              <a:t>2.    Planes de cesación.  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AutoNum type="arabicPeriod" startAt="3"/>
              <a:defRPr/>
            </a:pPr>
            <a:r>
              <a:rPr lang="es-AR" sz="2800" dirty="0">
                <a:latin typeface="+mn-lt"/>
              </a:rPr>
              <a:t>Conducta sobre consumo en ambiente familiar: quienes  fuman y comportamiento  en la casa</a:t>
            </a:r>
          </a:p>
          <a:p>
            <a:pPr marL="514350" indent="-51435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AR" sz="2800" dirty="0">
                <a:latin typeface="+mn-lt"/>
              </a:rPr>
              <a:t>4.    Opinión personal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s-AR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557338"/>
            <a:ext cx="293846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16 CuadroTexto"/>
          <p:cNvSpPr txBox="1">
            <a:spLocks noChangeArrowheads="1"/>
          </p:cNvSpPr>
          <p:nvPr/>
        </p:nvSpPr>
        <p:spPr bwMode="auto">
          <a:xfrm>
            <a:off x="1692275" y="2852738"/>
            <a:ext cx="10810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/>
              <a:t>58,34 %</a:t>
            </a:r>
          </a:p>
        </p:txBody>
      </p:sp>
      <p:sp>
        <p:nvSpPr>
          <p:cNvPr id="10244" name="17 CuadroTexto"/>
          <p:cNvSpPr txBox="1">
            <a:spLocks noChangeArrowheads="1"/>
          </p:cNvSpPr>
          <p:nvPr/>
        </p:nvSpPr>
        <p:spPr bwMode="auto">
          <a:xfrm>
            <a:off x="323850" y="2708275"/>
            <a:ext cx="11525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/>
              <a:t>41,66 %</a:t>
            </a:r>
          </a:p>
        </p:txBody>
      </p:sp>
      <p:pic>
        <p:nvPicPr>
          <p:cNvPr id="1024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7191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12969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20 CuadroTexto"/>
          <p:cNvSpPr txBox="1">
            <a:spLocks noChangeArrowheads="1"/>
          </p:cNvSpPr>
          <p:nvPr/>
        </p:nvSpPr>
        <p:spPr bwMode="auto">
          <a:xfrm>
            <a:off x="0" y="0"/>
            <a:ext cx="226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b="1" u="sng">
                <a:solidFill>
                  <a:srgbClr val="0000FF"/>
                </a:solidFill>
              </a:rPr>
              <a:t>RESULTADOS</a:t>
            </a:r>
          </a:p>
        </p:txBody>
      </p:sp>
      <p:sp>
        <p:nvSpPr>
          <p:cNvPr id="10248" name="17 Rectángulo"/>
          <p:cNvSpPr>
            <a:spLocks noChangeArrowheads="1"/>
          </p:cNvSpPr>
          <p:nvPr/>
        </p:nvSpPr>
        <p:spPr bwMode="auto">
          <a:xfrm>
            <a:off x="3276600" y="44450"/>
            <a:ext cx="261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AR" sz="2400"/>
              <a:t>n 2314 encuestas</a:t>
            </a:r>
          </a:p>
        </p:txBody>
      </p:sp>
      <p:pic>
        <p:nvPicPr>
          <p:cNvPr id="1024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317023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9 CuadroTexto"/>
          <p:cNvSpPr txBox="1">
            <a:spLocks noChangeArrowheads="1"/>
          </p:cNvSpPr>
          <p:nvPr/>
        </p:nvSpPr>
        <p:spPr bwMode="auto">
          <a:xfrm>
            <a:off x="5795963" y="2852738"/>
            <a:ext cx="10795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/>
              <a:t>50,13 %</a:t>
            </a:r>
          </a:p>
        </p:txBody>
      </p:sp>
      <p:sp>
        <p:nvSpPr>
          <p:cNvPr id="10251" name="10 CuadroTexto"/>
          <p:cNvSpPr txBox="1">
            <a:spLocks noChangeArrowheads="1"/>
          </p:cNvSpPr>
          <p:nvPr/>
        </p:nvSpPr>
        <p:spPr bwMode="auto">
          <a:xfrm>
            <a:off x="7164388" y="2852738"/>
            <a:ext cx="10080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/>
              <a:t>49,87%</a:t>
            </a:r>
          </a:p>
        </p:txBody>
      </p:sp>
      <p:pic>
        <p:nvPicPr>
          <p:cNvPr id="102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836613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92150"/>
            <a:ext cx="1104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86188"/>
            <a:ext cx="26638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12 CuadroTexto"/>
          <p:cNvSpPr txBox="1">
            <a:spLocks noChangeArrowheads="1"/>
          </p:cNvSpPr>
          <p:nvPr/>
        </p:nvSpPr>
        <p:spPr bwMode="auto">
          <a:xfrm>
            <a:off x="3132138" y="5157788"/>
            <a:ext cx="10795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/>
              <a:t>56,87 %</a:t>
            </a:r>
          </a:p>
        </p:txBody>
      </p:sp>
      <p:sp>
        <p:nvSpPr>
          <p:cNvPr id="10256" name="13 CuadroTexto"/>
          <p:cNvSpPr txBox="1">
            <a:spLocks noChangeArrowheads="1"/>
          </p:cNvSpPr>
          <p:nvPr/>
        </p:nvSpPr>
        <p:spPr bwMode="auto">
          <a:xfrm>
            <a:off x="4427538" y="5013325"/>
            <a:ext cx="10795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/>
              <a:t>43,13 %</a:t>
            </a:r>
          </a:p>
        </p:txBody>
      </p:sp>
      <p:pic>
        <p:nvPicPr>
          <p:cNvPr id="1025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97200"/>
            <a:ext cx="1490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84538"/>
            <a:ext cx="954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7 CuadroTexto"/>
          <p:cNvSpPr txBox="1">
            <a:spLocks noChangeArrowheads="1"/>
          </p:cNvSpPr>
          <p:nvPr/>
        </p:nvSpPr>
        <p:spPr bwMode="auto">
          <a:xfrm>
            <a:off x="179388" y="115888"/>
            <a:ext cx="225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b="1" u="sng">
                <a:solidFill>
                  <a:srgbClr val="0000FF"/>
                </a:solidFill>
              </a:rPr>
              <a:t>RESULTADOS</a:t>
            </a:r>
          </a:p>
        </p:txBody>
      </p:sp>
      <p:sp>
        <p:nvSpPr>
          <p:cNvPr id="11267" name="5 CuadroTexto"/>
          <p:cNvSpPr txBox="1">
            <a:spLocks noChangeArrowheads="1"/>
          </p:cNvSpPr>
          <p:nvPr/>
        </p:nvSpPr>
        <p:spPr bwMode="auto">
          <a:xfrm>
            <a:off x="3203575" y="241300"/>
            <a:ext cx="292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800" b="1">
                <a:solidFill>
                  <a:srgbClr val="7030A0"/>
                </a:solidFill>
              </a:rPr>
              <a:t>Hábito de fumar</a:t>
            </a:r>
          </a:p>
        </p:txBody>
      </p:sp>
      <p:sp>
        <p:nvSpPr>
          <p:cNvPr id="1126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grpSp>
        <p:nvGrpSpPr>
          <p:cNvPr id="11269" name="42 Grupo"/>
          <p:cNvGrpSpPr>
            <a:grpSpLocks/>
          </p:cNvGrpSpPr>
          <p:nvPr/>
        </p:nvGrpSpPr>
        <p:grpSpPr bwMode="auto">
          <a:xfrm>
            <a:off x="7308850" y="1196975"/>
            <a:ext cx="1366838" cy="1152525"/>
            <a:chOff x="8316913" y="1484313"/>
            <a:chExt cx="827087" cy="730250"/>
          </a:xfrm>
        </p:grpSpPr>
        <p:sp>
          <p:nvSpPr>
            <p:cNvPr id="11304" name="43 CuadroTexto"/>
            <p:cNvSpPr txBox="1">
              <a:spLocks noChangeArrowheads="1"/>
            </p:cNvSpPr>
            <p:nvPr/>
          </p:nvSpPr>
          <p:spPr bwMode="auto">
            <a:xfrm>
              <a:off x="8316913" y="1484313"/>
              <a:ext cx="4540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AR"/>
                <a:t>Si </a:t>
              </a:r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8749188" y="1557741"/>
              <a:ext cx="215177" cy="21525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1306" name="45 CuadroTexto"/>
            <p:cNvSpPr txBox="1">
              <a:spLocks noChangeArrowheads="1"/>
            </p:cNvSpPr>
            <p:nvPr/>
          </p:nvSpPr>
          <p:spPr bwMode="auto">
            <a:xfrm>
              <a:off x="8316913" y="1844675"/>
              <a:ext cx="8270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AR"/>
                <a:t>No  </a:t>
              </a: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8749188" y="1915825"/>
              <a:ext cx="215177" cy="21827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sp>
        <p:nvSpPr>
          <p:cNvPr id="11270" name="47 CuadroTexto"/>
          <p:cNvSpPr txBox="1">
            <a:spLocks noChangeArrowheads="1"/>
          </p:cNvSpPr>
          <p:nvPr/>
        </p:nvSpPr>
        <p:spPr bwMode="auto">
          <a:xfrm>
            <a:off x="1908175" y="5300663"/>
            <a:ext cx="28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/>
              <a:t>1</a:t>
            </a:r>
          </a:p>
        </p:txBody>
      </p:sp>
      <p:grpSp>
        <p:nvGrpSpPr>
          <p:cNvPr id="11271" name="Group 5"/>
          <p:cNvGrpSpPr>
            <a:grpSpLocks noChangeAspect="1"/>
          </p:cNvGrpSpPr>
          <p:nvPr/>
        </p:nvGrpSpPr>
        <p:grpSpPr bwMode="auto">
          <a:xfrm>
            <a:off x="611188" y="620713"/>
            <a:ext cx="6840537" cy="4911725"/>
            <a:chOff x="304" y="1449"/>
            <a:chExt cx="8233" cy="5637"/>
          </a:xfrm>
        </p:grpSpPr>
        <p:sp>
          <p:nvSpPr>
            <p:cNvPr id="11285" name="Line 34"/>
            <p:cNvSpPr>
              <a:spLocks noChangeShapeType="1"/>
            </p:cNvSpPr>
            <p:nvPr/>
          </p:nvSpPr>
          <p:spPr bwMode="auto">
            <a:xfrm>
              <a:off x="1096" y="6715"/>
              <a:ext cx="7441" cy="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86" name="Line 28"/>
            <p:cNvSpPr>
              <a:spLocks noChangeShapeType="1"/>
            </p:cNvSpPr>
            <p:nvPr/>
          </p:nvSpPr>
          <p:spPr bwMode="auto">
            <a:xfrm>
              <a:off x="1096" y="1449"/>
              <a:ext cx="1" cy="52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87" name="Line 27"/>
            <p:cNvSpPr>
              <a:spLocks noChangeShapeType="1"/>
            </p:cNvSpPr>
            <p:nvPr/>
          </p:nvSpPr>
          <p:spPr bwMode="auto">
            <a:xfrm flipH="1">
              <a:off x="991" y="6715"/>
              <a:ext cx="105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88" name="Line 26"/>
            <p:cNvSpPr>
              <a:spLocks noChangeShapeType="1"/>
            </p:cNvSpPr>
            <p:nvPr/>
          </p:nvSpPr>
          <p:spPr bwMode="auto">
            <a:xfrm flipH="1">
              <a:off x="991" y="5881"/>
              <a:ext cx="105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 flipH="1">
              <a:off x="991" y="5047"/>
              <a:ext cx="105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90" name="Line 24"/>
            <p:cNvSpPr>
              <a:spLocks noChangeShapeType="1"/>
            </p:cNvSpPr>
            <p:nvPr/>
          </p:nvSpPr>
          <p:spPr bwMode="auto">
            <a:xfrm flipH="1">
              <a:off x="991" y="4213"/>
              <a:ext cx="105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91" name="Line 23"/>
            <p:cNvSpPr>
              <a:spLocks noChangeShapeType="1"/>
            </p:cNvSpPr>
            <p:nvPr/>
          </p:nvSpPr>
          <p:spPr bwMode="auto">
            <a:xfrm flipH="1">
              <a:off x="991" y="3379"/>
              <a:ext cx="105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92" name="Line 22"/>
            <p:cNvSpPr>
              <a:spLocks noChangeShapeType="1"/>
            </p:cNvSpPr>
            <p:nvPr/>
          </p:nvSpPr>
          <p:spPr bwMode="auto">
            <a:xfrm flipH="1">
              <a:off x="991" y="2545"/>
              <a:ext cx="105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93" name="Rectangle 21"/>
            <p:cNvSpPr>
              <a:spLocks noChangeArrowheads="1"/>
            </p:cNvSpPr>
            <p:nvPr/>
          </p:nvSpPr>
          <p:spPr bwMode="auto">
            <a:xfrm rot="-5400000">
              <a:off x="627" y="3086"/>
              <a:ext cx="510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Frecuencia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294" name="Rectangle 20"/>
            <p:cNvSpPr>
              <a:spLocks noChangeArrowheads="1"/>
            </p:cNvSpPr>
            <p:nvPr/>
          </p:nvSpPr>
          <p:spPr bwMode="auto">
            <a:xfrm>
              <a:off x="571" y="1648"/>
              <a:ext cx="405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1.200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295" name="Rectangle 19"/>
            <p:cNvSpPr>
              <a:spLocks noChangeArrowheads="1"/>
            </p:cNvSpPr>
            <p:nvPr/>
          </p:nvSpPr>
          <p:spPr bwMode="auto">
            <a:xfrm>
              <a:off x="571" y="2482"/>
              <a:ext cx="405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1.000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296" name="Rectangle 18"/>
            <p:cNvSpPr>
              <a:spLocks noChangeArrowheads="1"/>
            </p:cNvSpPr>
            <p:nvPr/>
          </p:nvSpPr>
          <p:spPr bwMode="auto">
            <a:xfrm>
              <a:off x="706" y="3316"/>
              <a:ext cx="270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800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297" name="Rectangle 17"/>
            <p:cNvSpPr>
              <a:spLocks noChangeArrowheads="1"/>
            </p:cNvSpPr>
            <p:nvPr/>
          </p:nvSpPr>
          <p:spPr bwMode="auto">
            <a:xfrm>
              <a:off x="706" y="4150"/>
              <a:ext cx="270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600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298" name="Rectangle 16"/>
            <p:cNvSpPr>
              <a:spLocks noChangeArrowheads="1"/>
            </p:cNvSpPr>
            <p:nvPr/>
          </p:nvSpPr>
          <p:spPr bwMode="auto">
            <a:xfrm>
              <a:off x="706" y="4983"/>
              <a:ext cx="270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400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299" name="Rectangle 15"/>
            <p:cNvSpPr>
              <a:spLocks noChangeArrowheads="1"/>
            </p:cNvSpPr>
            <p:nvPr/>
          </p:nvSpPr>
          <p:spPr bwMode="auto">
            <a:xfrm>
              <a:off x="706" y="5817"/>
              <a:ext cx="270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300" name="Rectangle 14"/>
            <p:cNvSpPr>
              <a:spLocks noChangeArrowheads="1"/>
            </p:cNvSpPr>
            <p:nvPr/>
          </p:nvSpPr>
          <p:spPr bwMode="auto">
            <a:xfrm>
              <a:off x="886" y="6651"/>
              <a:ext cx="90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301" name="Line 13"/>
            <p:cNvSpPr>
              <a:spLocks noChangeShapeType="1"/>
            </p:cNvSpPr>
            <p:nvPr/>
          </p:nvSpPr>
          <p:spPr bwMode="auto">
            <a:xfrm flipH="1">
              <a:off x="991" y="1711"/>
              <a:ext cx="105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302" name="Rectangle 12"/>
            <p:cNvSpPr>
              <a:spLocks noChangeArrowheads="1"/>
            </p:cNvSpPr>
            <p:nvPr/>
          </p:nvSpPr>
          <p:spPr bwMode="auto">
            <a:xfrm>
              <a:off x="1258" y="2081"/>
              <a:ext cx="953" cy="465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303" name="Rectangle 11"/>
            <p:cNvSpPr>
              <a:spLocks noChangeArrowheads="1"/>
            </p:cNvSpPr>
            <p:nvPr/>
          </p:nvSpPr>
          <p:spPr bwMode="auto">
            <a:xfrm>
              <a:off x="2210" y="1795"/>
              <a:ext cx="954" cy="49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1272" name="Rectangle 53"/>
          <p:cNvSpPr>
            <a:spLocks noChangeArrowheads="1"/>
          </p:cNvSpPr>
          <p:nvPr/>
        </p:nvSpPr>
        <p:spPr bwMode="auto">
          <a:xfrm>
            <a:off x="3419475" y="3798888"/>
            <a:ext cx="720725" cy="143033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3" name="Rectangle 54"/>
          <p:cNvSpPr>
            <a:spLocks noChangeArrowheads="1"/>
          </p:cNvSpPr>
          <p:nvPr/>
        </p:nvSpPr>
        <p:spPr bwMode="auto">
          <a:xfrm>
            <a:off x="3492500" y="4221163"/>
            <a:ext cx="5746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b="1">
                <a:solidFill>
                  <a:srgbClr val="000000"/>
                </a:solidFill>
              </a:rPr>
              <a:t>34.1%</a:t>
            </a:r>
            <a:endParaRPr lang="es-AR" sz="1400" b="1"/>
          </a:p>
        </p:txBody>
      </p:sp>
      <p:sp>
        <p:nvSpPr>
          <p:cNvPr id="11274" name="Rectangle 55"/>
          <p:cNvSpPr>
            <a:spLocks noChangeArrowheads="1"/>
          </p:cNvSpPr>
          <p:nvPr/>
        </p:nvSpPr>
        <p:spPr bwMode="auto">
          <a:xfrm>
            <a:off x="4140200" y="2468563"/>
            <a:ext cx="792163" cy="27606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5" name="Rectangle 40"/>
          <p:cNvSpPr>
            <a:spLocks noChangeArrowheads="1"/>
          </p:cNvSpPr>
          <p:nvPr/>
        </p:nvSpPr>
        <p:spPr bwMode="auto">
          <a:xfrm>
            <a:off x="6372225" y="2403475"/>
            <a:ext cx="863600" cy="28257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6" name="Rectangle 41"/>
          <p:cNvSpPr>
            <a:spLocks noChangeArrowheads="1"/>
          </p:cNvSpPr>
          <p:nvPr/>
        </p:nvSpPr>
        <p:spPr bwMode="auto">
          <a:xfrm>
            <a:off x="5580063" y="4154488"/>
            <a:ext cx="792162" cy="107473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277" name="Rectangle 42"/>
          <p:cNvSpPr>
            <a:spLocks noChangeArrowheads="1"/>
          </p:cNvSpPr>
          <p:nvPr/>
        </p:nvSpPr>
        <p:spPr bwMode="auto">
          <a:xfrm>
            <a:off x="5726113" y="4292600"/>
            <a:ext cx="5746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b="1">
                <a:solidFill>
                  <a:srgbClr val="000000"/>
                </a:solidFill>
              </a:rPr>
              <a:t>27.6%</a:t>
            </a:r>
            <a:endParaRPr lang="es-AR" sz="1400" b="1"/>
          </a:p>
        </p:txBody>
      </p:sp>
      <p:sp>
        <p:nvSpPr>
          <p:cNvPr id="11278" name="Rectangle 42"/>
          <p:cNvSpPr>
            <a:spLocks noChangeArrowheads="1"/>
          </p:cNvSpPr>
          <p:nvPr/>
        </p:nvSpPr>
        <p:spPr bwMode="auto">
          <a:xfrm>
            <a:off x="4211638" y="4221163"/>
            <a:ext cx="6477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b="1">
                <a:solidFill>
                  <a:srgbClr val="000000"/>
                </a:solidFill>
              </a:rPr>
              <a:t>65.9%</a:t>
            </a:r>
            <a:endParaRPr lang="es-AR" sz="1400" b="1"/>
          </a:p>
        </p:txBody>
      </p:sp>
      <p:sp>
        <p:nvSpPr>
          <p:cNvPr id="11279" name="47 CuadroTexto"/>
          <p:cNvSpPr txBox="1">
            <a:spLocks noChangeArrowheads="1"/>
          </p:cNvSpPr>
          <p:nvPr/>
        </p:nvSpPr>
        <p:spPr bwMode="auto">
          <a:xfrm>
            <a:off x="3971925" y="530066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/>
              <a:t>2</a:t>
            </a:r>
          </a:p>
        </p:txBody>
      </p:sp>
      <p:sp>
        <p:nvSpPr>
          <p:cNvPr id="11280" name="47 CuadroTexto"/>
          <p:cNvSpPr txBox="1">
            <a:spLocks noChangeArrowheads="1"/>
          </p:cNvSpPr>
          <p:nvPr/>
        </p:nvSpPr>
        <p:spPr bwMode="auto">
          <a:xfrm>
            <a:off x="6273800" y="5291138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/>
              <a:t>3</a:t>
            </a:r>
          </a:p>
        </p:txBody>
      </p:sp>
      <p:sp>
        <p:nvSpPr>
          <p:cNvPr id="11281" name="47 CuadroTexto"/>
          <p:cNvSpPr txBox="1">
            <a:spLocks noChangeArrowheads="1"/>
          </p:cNvSpPr>
          <p:nvPr/>
        </p:nvSpPr>
        <p:spPr bwMode="auto">
          <a:xfrm>
            <a:off x="0" y="5732463"/>
            <a:ext cx="81724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1600" b="1"/>
              <a:t>1 - ¿Probaste fumar alguna vez en tu vida, aunque sea una o dos pitadas?</a:t>
            </a:r>
          </a:p>
          <a:p>
            <a:pPr eaLnBrk="1" hangingPunct="1"/>
            <a:r>
              <a:rPr lang="es-AR" sz="1600" b="1"/>
              <a:t>2-  ¿Fumaste por lo menos 5 paquetes de 20 cigarrillos en tu vida?</a:t>
            </a:r>
            <a:endParaRPr lang="es-AR" sz="1600"/>
          </a:p>
          <a:p>
            <a:pPr eaLnBrk="1" hangingPunct="1"/>
            <a:r>
              <a:rPr lang="es-AR" sz="1600" b="1"/>
              <a:t>3</a:t>
            </a:r>
            <a:r>
              <a:rPr lang="es-AR" sz="1600"/>
              <a:t>-  </a:t>
            </a:r>
            <a:r>
              <a:rPr lang="es-AR" sz="1600" b="1"/>
              <a:t>¿Fumaste en algun momento de tu vida todos los dias por lo menos 6 meses? </a:t>
            </a:r>
            <a:endParaRPr lang="es-AR" sz="1600"/>
          </a:p>
          <a:p>
            <a:pPr eaLnBrk="1" hangingPunct="1"/>
            <a:endParaRPr lang="es-AR" sz="1400"/>
          </a:p>
        </p:txBody>
      </p:sp>
      <p:sp>
        <p:nvSpPr>
          <p:cNvPr id="11282" name="Rectangle 42"/>
          <p:cNvSpPr>
            <a:spLocks noChangeArrowheads="1"/>
          </p:cNvSpPr>
          <p:nvPr/>
        </p:nvSpPr>
        <p:spPr bwMode="auto">
          <a:xfrm>
            <a:off x="6518275" y="4292600"/>
            <a:ext cx="5746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b="1">
                <a:solidFill>
                  <a:srgbClr val="000000"/>
                </a:solidFill>
              </a:rPr>
              <a:t>72.4%</a:t>
            </a:r>
            <a:endParaRPr lang="es-AR" sz="1400" b="1"/>
          </a:p>
        </p:txBody>
      </p:sp>
      <p:sp>
        <p:nvSpPr>
          <p:cNvPr id="11283" name="Rectangle 54"/>
          <p:cNvSpPr>
            <a:spLocks noChangeArrowheads="1"/>
          </p:cNvSpPr>
          <p:nvPr/>
        </p:nvSpPr>
        <p:spPr bwMode="auto">
          <a:xfrm>
            <a:off x="2339975" y="2924175"/>
            <a:ext cx="576263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b="1">
                <a:solidFill>
                  <a:srgbClr val="000000"/>
                </a:solidFill>
              </a:rPr>
              <a:t>51%</a:t>
            </a:r>
            <a:endParaRPr lang="es-AR" sz="1400" b="1"/>
          </a:p>
        </p:txBody>
      </p:sp>
      <p:sp>
        <p:nvSpPr>
          <p:cNvPr id="11284" name="Rectangle 54"/>
          <p:cNvSpPr>
            <a:spLocks noChangeArrowheads="1"/>
          </p:cNvSpPr>
          <p:nvPr/>
        </p:nvSpPr>
        <p:spPr bwMode="auto">
          <a:xfrm>
            <a:off x="1547813" y="2924175"/>
            <a:ext cx="5762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b="1">
                <a:solidFill>
                  <a:srgbClr val="000000"/>
                </a:solidFill>
              </a:rPr>
              <a:t>49%</a:t>
            </a:r>
            <a:endParaRPr lang="es-AR" sz="1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7 CuadroTexto"/>
          <p:cNvSpPr txBox="1">
            <a:spLocks noChangeArrowheads="1"/>
          </p:cNvSpPr>
          <p:nvPr/>
        </p:nvSpPr>
        <p:spPr bwMode="auto">
          <a:xfrm>
            <a:off x="0" y="0"/>
            <a:ext cx="225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400" b="1" u="sng">
                <a:solidFill>
                  <a:srgbClr val="0000FF"/>
                </a:solidFill>
              </a:rPr>
              <a:t>RESULTADOS</a:t>
            </a:r>
          </a:p>
        </p:txBody>
      </p:sp>
      <p:sp>
        <p:nvSpPr>
          <p:cNvPr id="12291" name="5 CuadroTexto"/>
          <p:cNvSpPr txBox="1">
            <a:spLocks noChangeArrowheads="1"/>
          </p:cNvSpPr>
          <p:nvPr/>
        </p:nvSpPr>
        <p:spPr bwMode="auto">
          <a:xfrm>
            <a:off x="3059113" y="0"/>
            <a:ext cx="292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2800" b="1">
                <a:solidFill>
                  <a:srgbClr val="7030A0"/>
                </a:solidFill>
              </a:rPr>
              <a:t>Hábito de fumar</a:t>
            </a:r>
          </a:p>
        </p:txBody>
      </p:sp>
      <p:sp>
        <p:nvSpPr>
          <p:cNvPr id="1229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229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2294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grpSp>
        <p:nvGrpSpPr>
          <p:cNvPr id="12295" name="Group 107"/>
          <p:cNvGrpSpPr>
            <a:grpSpLocks noChangeAspect="1"/>
          </p:cNvGrpSpPr>
          <p:nvPr/>
        </p:nvGrpSpPr>
        <p:grpSpPr bwMode="auto">
          <a:xfrm>
            <a:off x="250825" y="692150"/>
            <a:ext cx="5473700" cy="4519613"/>
            <a:chOff x="0" y="0"/>
            <a:chExt cx="9360" cy="7729"/>
          </a:xfrm>
        </p:grpSpPr>
        <p:sp>
          <p:nvSpPr>
            <p:cNvPr id="12303" name="AutoShape 142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360" cy="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04" name="Rectangle 141"/>
            <p:cNvSpPr>
              <a:spLocks noChangeArrowheads="1"/>
            </p:cNvSpPr>
            <p:nvPr/>
          </p:nvSpPr>
          <p:spPr bwMode="auto">
            <a:xfrm>
              <a:off x="0" y="102"/>
              <a:ext cx="9360" cy="7506"/>
            </a:xfrm>
            <a:prstGeom prst="rect">
              <a:avLst/>
            </a:prstGeom>
            <a:solidFill>
              <a:srgbClr val="FFFFFF"/>
            </a:solidFill>
            <a:ln w="9525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305" name="Rectangle 140"/>
            <p:cNvSpPr>
              <a:spLocks noChangeArrowheads="1"/>
            </p:cNvSpPr>
            <p:nvPr/>
          </p:nvSpPr>
          <p:spPr bwMode="auto">
            <a:xfrm>
              <a:off x="961" y="1093"/>
              <a:ext cx="8178" cy="5622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306" name="Line 139"/>
            <p:cNvSpPr>
              <a:spLocks noChangeShapeType="1"/>
            </p:cNvSpPr>
            <p:nvPr/>
          </p:nvSpPr>
          <p:spPr bwMode="auto">
            <a:xfrm>
              <a:off x="961" y="6715"/>
              <a:ext cx="821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07" name="Line 138"/>
            <p:cNvSpPr>
              <a:spLocks noChangeShapeType="1"/>
            </p:cNvSpPr>
            <p:nvPr/>
          </p:nvSpPr>
          <p:spPr bwMode="auto">
            <a:xfrm>
              <a:off x="2604" y="6715"/>
              <a:ext cx="1" cy="105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08" name="Line 137"/>
            <p:cNvSpPr>
              <a:spLocks noChangeShapeType="1"/>
            </p:cNvSpPr>
            <p:nvPr/>
          </p:nvSpPr>
          <p:spPr bwMode="auto">
            <a:xfrm>
              <a:off x="5067" y="6715"/>
              <a:ext cx="1" cy="105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09" name="Rectangle 136"/>
            <p:cNvSpPr>
              <a:spLocks noChangeArrowheads="1"/>
            </p:cNvSpPr>
            <p:nvPr/>
          </p:nvSpPr>
          <p:spPr bwMode="auto">
            <a:xfrm>
              <a:off x="3641" y="7294"/>
              <a:ext cx="2404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Actualmente</a:t>
              </a:r>
              <a:endParaRPr lang="en-US" sz="16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310" name="Rectangle 135"/>
            <p:cNvSpPr>
              <a:spLocks noChangeArrowheads="1"/>
            </p:cNvSpPr>
            <p:nvPr/>
          </p:nvSpPr>
          <p:spPr bwMode="auto">
            <a:xfrm>
              <a:off x="7230" y="6852"/>
              <a:ext cx="95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No fuma</a:t>
              </a:r>
              <a:endParaRPr lang="en-US" sz="1400" b="1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311" name="Rectangle 134"/>
            <p:cNvSpPr>
              <a:spLocks noChangeArrowheads="1"/>
            </p:cNvSpPr>
            <p:nvPr/>
          </p:nvSpPr>
          <p:spPr bwMode="auto">
            <a:xfrm>
              <a:off x="3656" y="6852"/>
              <a:ext cx="250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Fuma ocasionalmente</a:t>
              </a:r>
              <a:endParaRPr lang="en-US" sz="1400" b="1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312" name="Rectangle 133"/>
            <p:cNvSpPr>
              <a:spLocks noChangeArrowheads="1"/>
            </p:cNvSpPr>
            <p:nvPr/>
          </p:nvSpPr>
          <p:spPr bwMode="auto">
            <a:xfrm>
              <a:off x="899" y="6852"/>
              <a:ext cx="204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Fuma diariamente</a:t>
              </a:r>
              <a:endParaRPr lang="en-US" sz="1400" b="1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313" name="Line 132"/>
            <p:cNvSpPr>
              <a:spLocks noChangeShapeType="1"/>
            </p:cNvSpPr>
            <p:nvPr/>
          </p:nvSpPr>
          <p:spPr bwMode="auto">
            <a:xfrm>
              <a:off x="7530" y="6715"/>
              <a:ext cx="1" cy="105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14" name="Line 131"/>
            <p:cNvSpPr>
              <a:spLocks noChangeShapeType="1"/>
            </p:cNvSpPr>
            <p:nvPr/>
          </p:nvSpPr>
          <p:spPr bwMode="auto">
            <a:xfrm>
              <a:off x="961" y="1449"/>
              <a:ext cx="1" cy="52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15" name="Line 130"/>
            <p:cNvSpPr>
              <a:spLocks noChangeShapeType="1"/>
            </p:cNvSpPr>
            <p:nvPr/>
          </p:nvSpPr>
          <p:spPr bwMode="auto">
            <a:xfrm flipH="1">
              <a:off x="856" y="6715"/>
              <a:ext cx="105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16" name="Line 129"/>
            <p:cNvSpPr>
              <a:spLocks noChangeShapeType="1"/>
            </p:cNvSpPr>
            <p:nvPr/>
          </p:nvSpPr>
          <p:spPr bwMode="auto">
            <a:xfrm flipH="1">
              <a:off x="856" y="5714"/>
              <a:ext cx="105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17" name="Line 128"/>
            <p:cNvSpPr>
              <a:spLocks noChangeShapeType="1"/>
            </p:cNvSpPr>
            <p:nvPr/>
          </p:nvSpPr>
          <p:spPr bwMode="auto">
            <a:xfrm flipH="1">
              <a:off x="856" y="4714"/>
              <a:ext cx="105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18" name="Line 127"/>
            <p:cNvSpPr>
              <a:spLocks noChangeShapeType="1"/>
            </p:cNvSpPr>
            <p:nvPr/>
          </p:nvSpPr>
          <p:spPr bwMode="auto">
            <a:xfrm flipH="1">
              <a:off x="856" y="3712"/>
              <a:ext cx="105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19" name="Line 126"/>
            <p:cNvSpPr>
              <a:spLocks noChangeShapeType="1"/>
            </p:cNvSpPr>
            <p:nvPr/>
          </p:nvSpPr>
          <p:spPr bwMode="auto">
            <a:xfrm flipH="1">
              <a:off x="856" y="2712"/>
              <a:ext cx="105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20" name="Rectangle 125"/>
            <p:cNvSpPr>
              <a:spLocks noChangeArrowheads="1"/>
            </p:cNvSpPr>
            <p:nvPr/>
          </p:nvSpPr>
          <p:spPr bwMode="auto">
            <a:xfrm rot="-5400000">
              <a:off x="-697" y="3599"/>
              <a:ext cx="190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Frecuencia</a:t>
              </a:r>
              <a:endParaRPr lang="en-US" sz="14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321" name="Rectangle 124"/>
            <p:cNvSpPr>
              <a:spLocks noChangeArrowheads="1"/>
            </p:cNvSpPr>
            <p:nvPr/>
          </p:nvSpPr>
          <p:spPr bwMode="auto">
            <a:xfrm>
              <a:off x="571" y="1648"/>
              <a:ext cx="270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500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322" name="Rectangle 123"/>
            <p:cNvSpPr>
              <a:spLocks noChangeArrowheads="1"/>
            </p:cNvSpPr>
            <p:nvPr/>
          </p:nvSpPr>
          <p:spPr bwMode="auto">
            <a:xfrm>
              <a:off x="571" y="2649"/>
              <a:ext cx="270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400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323" name="Rectangle 122"/>
            <p:cNvSpPr>
              <a:spLocks noChangeArrowheads="1"/>
            </p:cNvSpPr>
            <p:nvPr/>
          </p:nvSpPr>
          <p:spPr bwMode="auto">
            <a:xfrm>
              <a:off x="571" y="3649"/>
              <a:ext cx="270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300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324" name="Rectangle 121"/>
            <p:cNvSpPr>
              <a:spLocks noChangeArrowheads="1"/>
            </p:cNvSpPr>
            <p:nvPr/>
          </p:nvSpPr>
          <p:spPr bwMode="auto">
            <a:xfrm>
              <a:off x="571" y="4650"/>
              <a:ext cx="270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325" name="Rectangle 120"/>
            <p:cNvSpPr>
              <a:spLocks noChangeArrowheads="1"/>
            </p:cNvSpPr>
            <p:nvPr/>
          </p:nvSpPr>
          <p:spPr bwMode="auto">
            <a:xfrm>
              <a:off x="571" y="5650"/>
              <a:ext cx="270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326" name="Rectangle 119"/>
            <p:cNvSpPr>
              <a:spLocks noChangeArrowheads="1"/>
            </p:cNvSpPr>
            <p:nvPr/>
          </p:nvSpPr>
          <p:spPr bwMode="auto">
            <a:xfrm>
              <a:off x="751" y="6651"/>
              <a:ext cx="90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327" name="Line 118"/>
            <p:cNvSpPr>
              <a:spLocks noChangeShapeType="1"/>
            </p:cNvSpPr>
            <p:nvPr/>
          </p:nvSpPr>
          <p:spPr bwMode="auto">
            <a:xfrm flipH="1">
              <a:off x="856" y="1711"/>
              <a:ext cx="105" cy="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328" name="Rectangle 117"/>
            <p:cNvSpPr>
              <a:spLocks noChangeArrowheads="1"/>
            </p:cNvSpPr>
            <p:nvPr/>
          </p:nvSpPr>
          <p:spPr bwMode="auto">
            <a:xfrm>
              <a:off x="1369" y="4953"/>
              <a:ext cx="1848" cy="17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329" name="Rectangle 116"/>
            <p:cNvSpPr>
              <a:spLocks noChangeArrowheads="1"/>
            </p:cNvSpPr>
            <p:nvPr/>
          </p:nvSpPr>
          <p:spPr bwMode="auto">
            <a:xfrm>
              <a:off x="4143" y="4273"/>
              <a:ext cx="1847" cy="244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2330" name="Rectangle 115"/>
            <p:cNvSpPr>
              <a:spLocks noChangeArrowheads="1"/>
            </p:cNvSpPr>
            <p:nvPr/>
          </p:nvSpPr>
          <p:spPr bwMode="auto">
            <a:xfrm>
              <a:off x="6925" y="2291"/>
              <a:ext cx="1847" cy="442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331" name="Rectangle 113"/>
            <p:cNvSpPr>
              <a:spLocks noChangeArrowheads="1"/>
            </p:cNvSpPr>
            <p:nvPr/>
          </p:nvSpPr>
          <p:spPr bwMode="auto">
            <a:xfrm>
              <a:off x="7149" y="5467"/>
              <a:ext cx="1271" cy="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cs typeface="Arial" charset="0"/>
                </a:rPr>
                <a:t>51.28%</a:t>
              </a:r>
              <a:endParaRPr lang="en-US" sz="1400" b="1"/>
            </a:p>
          </p:txBody>
        </p:sp>
        <p:sp>
          <p:nvSpPr>
            <p:cNvPr id="12332" name="Rectangle 111"/>
            <p:cNvSpPr>
              <a:spLocks noChangeArrowheads="1"/>
            </p:cNvSpPr>
            <p:nvPr/>
          </p:nvSpPr>
          <p:spPr bwMode="auto">
            <a:xfrm>
              <a:off x="4403" y="5594"/>
              <a:ext cx="1271" cy="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cs typeface="Arial" charset="0"/>
                </a:rPr>
                <a:t>28.31%</a:t>
              </a:r>
              <a:endParaRPr lang="en-US" sz="1400" b="1"/>
            </a:p>
          </p:txBody>
        </p:sp>
        <p:sp>
          <p:nvSpPr>
            <p:cNvPr id="12333" name="Rectangle 109"/>
            <p:cNvSpPr>
              <a:spLocks noChangeArrowheads="1"/>
            </p:cNvSpPr>
            <p:nvPr/>
          </p:nvSpPr>
          <p:spPr bwMode="auto">
            <a:xfrm>
              <a:off x="1604" y="5466"/>
              <a:ext cx="1303" cy="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20.42%</a:t>
              </a:r>
              <a:endParaRPr lang="en-US" sz="1400" b="1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334" name="Rectangle 108"/>
            <p:cNvSpPr>
              <a:spLocks noChangeArrowheads="1"/>
            </p:cNvSpPr>
            <p:nvPr/>
          </p:nvSpPr>
          <p:spPr bwMode="auto">
            <a:xfrm>
              <a:off x="3838" y="280"/>
              <a:ext cx="2050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Actualmente</a:t>
              </a:r>
              <a:endParaRPr lang="en-US" sz="2000">
                <a:ea typeface="Times New Roman" pitchFamily="18" charset="0"/>
                <a:cs typeface="Arial" charset="0"/>
              </a:endParaRPr>
            </a:p>
          </p:txBody>
        </p:sp>
      </p:grp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151188"/>
            <a:ext cx="3492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52963"/>
            <a:ext cx="8032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4652963"/>
            <a:ext cx="7540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997200"/>
            <a:ext cx="1389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006725"/>
            <a:ext cx="13319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12 CuadroTexto"/>
          <p:cNvSpPr txBox="1">
            <a:spLocks noChangeArrowheads="1"/>
          </p:cNvSpPr>
          <p:nvPr/>
        </p:nvSpPr>
        <p:spPr bwMode="auto">
          <a:xfrm>
            <a:off x="7019925" y="6126163"/>
            <a:ext cx="21240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sz="1600" b="1"/>
              <a:t>Fumador</a:t>
            </a:r>
          </a:p>
          <a:p>
            <a:pPr algn="ctr" eaLnBrk="1" hangingPunct="1"/>
            <a:r>
              <a:rPr lang="es-AR" sz="1600" b="1"/>
              <a:t>diario + ocasiona</a:t>
            </a:r>
            <a:r>
              <a:rPr lang="es-AR" b="1"/>
              <a:t>l </a:t>
            </a:r>
          </a:p>
        </p:txBody>
      </p:sp>
      <p:cxnSp>
        <p:nvCxnSpPr>
          <p:cNvPr id="46" name="45 Conector recto de flecha"/>
          <p:cNvCxnSpPr/>
          <p:nvPr/>
        </p:nvCxnSpPr>
        <p:spPr>
          <a:xfrm>
            <a:off x="7956550" y="5661025"/>
            <a:ext cx="360363" cy="4318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</TotalTime>
  <Words>1224</Words>
  <Application>Microsoft Office PowerPoint</Application>
  <PresentationFormat>Presentación en pantalla (4:3)</PresentationFormat>
  <Paragraphs>197</Paragraphs>
  <Slides>17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Arial</vt:lpstr>
      <vt:lpstr>Calibri</vt:lpstr>
      <vt:lpstr>Tahoma</vt:lpstr>
      <vt:lpstr>Mistral</vt:lpstr>
      <vt:lpstr>Times New Roman</vt:lpstr>
      <vt:lpstr>Verdana</vt:lpstr>
      <vt:lpstr>Wingdings</vt:lpstr>
      <vt:lpstr>Tema de Office</vt:lpstr>
      <vt:lpstr>Document</vt:lpstr>
      <vt:lpstr>Photo Editor Photo</vt:lpstr>
      <vt:lpstr>Hoja de cálculo de Microsoft Office Excel 97-2003</vt:lpstr>
      <vt:lpstr>Presentación de PowerPoint</vt:lpstr>
      <vt:lpstr>Presentación de PowerPoint</vt:lpstr>
      <vt:lpstr>Fundamentación de esta propuesta de trabajo:</vt:lpstr>
      <vt:lpstr>Objetivos de la encuesta:</vt:lpstr>
      <vt:lpstr> Material y Métodos </vt:lpstr>
      <vt:lpstr> Material y Métodos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</vt:lpstr>
    </vt:vector>
  </TitlesOfParts>
  <Company>AJC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AnaMaria</dc:creator>
  <cp:lastModifiedBy>User</cp:lastModifiedBy>
  <cp:revision>200</cp:revision>
  <dcterms:created xsi:type="dcterms:W3CDTF">2010-04-14T20:52:16Z</dcterms:created>
  <dcterms:modified xsi:type="dcterms:W3CDTF">2013-05-12T22:18:18Z</dcterms:modified>
</cp:coreProperties>
</file>