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4" r:id="rId2"/>
    <p:sldId id="260" r:id="rId3"/>
    <p:sldId id="257" r:id="rId4"/>
    <p:sldId id="259" r:id="rId5"/>
    <p:sldId id="261" r:id="rId6"/>
    <p:sldId id="258" r:id="rId7"/>
    <p:sldId id="262" r:id="rId8"/>
    <p:sldId id="268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49792-A3B1-4A51-82F3-44214F5BB267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B3F252-2CB4-473D-AD49-A59F22EABB61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AR" smtClean="0"/>
          </a:p>
        </p:txBody>
      </p:sp>
      <p:sp>
        <p:nvSpPr>
          <p:cNvPr id="717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F8FBD5B3-CA95-4B2B-84A7-B4FCC51046A3}" type="slidenum">
              <a:rPr lang="es-AR" smtClean="0"/>
              <a:pPr/>
              <a:t>1</a:t>
            </a:fld>
            <a:endParaRPr lang="es-A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A77881F-0AAD-4C95-B56C-55999A8E8FBC}" type="datetimeFigureOut">
              <a:rPr lang="es-AR" smtClean="0"/>
              <a:pPr/>
              <a:t>17/02/2014</a:t>
            </a:fld>
            <a:endParaRPr lang="es-A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A91A45C8-7543-4BF7-97C8-A5AA29832CEC}" type="slidenum">
              <a:rPr lang="es-AR" smtClean="0"/>
              <a:pPr/>
              <a:t>‹Nº›</a:t>
            </a:fld>
            <a:endParaRPr lang="es-AR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Text Box 15"/>
          <p:cNvSpPr>
            <a:spLocks noGrp="1" noChangeArrowheads="1"/>
          </p:cNvSpPr>
          <p:nvPr>
            <p:ph idx="4294967295"/>
          </p:nvPr>
        </p:nvSpPr>
        <p:spPr>
          <a:xfrm>
            <a:off x="6946900" y="404664"/>
            <a:ext cx="1946275" cy="4896544"/>
          </a:xfrm>
          <a:prstGeom prst="rect">
            <a:avLst/>
          </a:prstGeom>
          <a:solidFill>
            <a:srgbClr val="558ED5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FFF00"/>
                </a:solidFill>
              </a:rPr>
              <a:t>Coordinador</a:t>
            </a:r>
          </a:p>
          <a:p>
            <a:pPr eaLnBrk="1" hangingPunct="1">
              <a:buFont typeface="Arial" charset="0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Raúl Lisanti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FFF00"/>
                </a:solidFill>
              </a:rPr>
              <a:t>Secretario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Pablo Guarnieri</a:t>
            </a:r>
            <a:endParaRPr lang="es-AR" sz="2000" b="1" dirty="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AR" sz="2000" b="1" dirty="0" smtClean="0">
                <a:solidFill>
                  <a:srgbClr val="FFFF00"/>
                </a:solidFill>
              </a:rPr>
              <a:t>Disertante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it-IT" sz="2000" b="1" dirty="0" smtClean="0">
                <a:solidFill>
                  <a:schemeClr val="bg1"/>
                </a:solidFill>
              </a:rPr>
              <a:t>Pablo Guarnieri</a:t>
            </a:r>
            <a:endParaRPr lang="es-AR" sz="2000" b="1" dirty="0" smtClean="0">
              <a:solidFill>
                <a:schemeClr val="bg1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Hospital del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Carmen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OSEP-Mendoza</a:t>
            </a: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 smtClean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 smtClean="0">
              <a:solidFill>
                <a:srgbClr val="FFFFFF"/>
              </a:solidFill>
            </a:endParaRPr>
          </a:p>
          <a:p>
            <a:pPr lvl="0" algn="ctr">
              <a:spcBef>
                <a:spcPts val="0"/>
              </a:spcBef>
              <a:spcAft>
                <a:spcPts val="0"/>
              </a:spcAft>
              <a:buNone/>
            </a:pPr>
            <a:endParaRPr lang="es-AR" sz="2000" dirty="0" smtClean="0">
              <a:solidFill>
                <a:srgbClr val="FFFFFF"/>
              </a:solidFill>
            </a:endParaRPr>
          </a:p>
          <a:p>
            <a:pPr eaLnBrk="1" hangingPunct="1">
              <a:lnSpc>
                <a:spcPct val="90000"/>
              </a:lnSpc>
              <a:buFont typeface="Arial" charset="0"/>
              <a:buNone/>
            </a:pPr>
            <a:r>
              <a:rPr lang="es-AR" sz="2000" b="1" dirty="0" smtClean="0">
                <a:solidFill>
                  <a:schemeClr val="bg1"/>
                </a:solidFill>
              </a:rPr>
              <a:t>…………</a:t>
            </a:r>
          </a:p>
          <a:p>
            <a:pPr eaLnBrk="1" hangingPunct="1"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" sz="2000" b="1" dirty="0" smtClean="0">
              <a:solidFill>
                <a:srgbClr val="FFFF00"/>
              </a:solidFill>
              <a:latin typeface="Tahoma" pitchFamily="34" charset="0"/>
              <a:cs typeface="Tahoma" pitchFamily="34" charset="0"/>
            </a:endParaRPr>
          </a:p>
        </p:txBody>
      </p:sp>
      <p:graphicFrame>
        <p:nvGraphicFramePr>
          <p:cNvPr id="1026" name="Object 17"/>
          <p:cNvGraphicFramePr>
            <a:graphicFrameLocks noChangeAspect="1"/>
          </p:cNvGraphicFramePr>
          <p:nvPr/>
        </p:nvGraphicFramePr>
        <p:xfrm>
          <a:off x="2843213" y="115888"/>
          <a:ext cx="4032250" cy="6324600"/>
        </p:xfrm>
        <a:graphic>
          <a:graphicData uri="http://schemas.openxmlformats.org/presentationml/2006/ole">
            <p:oleObj spid="_x0000_s1026" name="Photo Editor Photo" r:id="rId4" imgW="8411749" imgH="11971429" progId="">
              <p:embed/>
            </p:oleObj>
          </a:graphicData>
        </a:graphic>
      </p:graphicFrame>
      <p:sp>
        <p:nvSpPr>
          <p:cNvPr id="1028" name="Rectangle 20"/>
          <p:cNvSpPr>
            <a:spLocks noChangeArrowheads="1"/>
          </p:cNvSpPr>
          <p:nvPr/>
        </p:nvSpPr>
        <p:spPr bwMode="auto">
          <a:xfrm>
            <a:off x="5370513" y="908050"/>
            <a:ext cx="1174750" cy="76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eaLnBrk="0" hangingPunct="0"/>
            <a:endParaRPr lang="es-AR" sz="2400">
              <a:latin typeface="Times New Roman" pitchFamily="18" charset="0"/>
            </a:endParaRPr>
          </a:p>
        </p:txBody>
      </p:sp>
      <p:pic>
        <p:nvPicPr>
          <p:cNvPr id="1029" name="Picture 21" descr="ISOLOGOS"/>
          <p:cNvPicPr>
            <a:picLocks noChangeAspect="1" noChangeArrowheads="1"/>
          </p:cNvPicPr>
          <p:nvPr/>
        </p:nvPicPr>
        <p:blipFill>
          <a:blip r:embed="rId5" cstate="print">
            <a:lum bright="-6000" contrast="18000"/>
          </a:blip>
          <a:srcRect b="62643"/>
          <a:stretch>
            <a:fillRect/>
          </a:stretch>
        </p:blipFill>
        <p:spPr bwMode="auto">
          <a:xfrm>
            <a:off x="5391150" y="320675"/>
            <a:ext cx="1371600" cy="647700"/>
          </a:xfrm>
          <a:prstGeom prst="rect">
            <a:avLst/>
          </a:prstGeom>
          <a:noFill/>
          <a:ln w="38100">
            <a:solidFill>
              <a:srgbClr val="FFCC00"/>
            </a:solidFill>
            <a:miter lim="800000"/>
            <a:headEnd/>
            <a:tailEnd/>
          </a:ln>
        </p:spPr>
      </p:pic>
      <p:sp>
        <p:nvSpPr>
          <p:cNvPr id="1030" name="Line 22"/>
          <p:cNvSpPr>
            <a:spLocks noChangeShapeType="1"/>
          </p:cNvSpPr>
          <p:nvPr/>
        </p:nvSpPr>
        <p:spPr bwMode="auto">
          <a:xfrm>
            <a:off x="5370513" y="908050"/>
            <a:ext cx="117475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031" name="Line 23"/>
          <p:cNvSpPr>
            <a:spLocks noChangeShapeType="1"/>
          </p:cNvSpPr>
          <p:nvPr/>
        </p:nvSpPr>
        <p:spPr bwMode="auto">
          <a:xfrm flipV="1">
            <a:off x="6545263" y="908050"/>
            <a:ext cx="0" cy="152400"/>
          </a:xfrm>
          <a:prstGeom prst="line">
            <a:avLst/>
          </a:prstGeom>
          <a:noFill/>
          <a:ln w="28575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s-AR"/>
          </a:p>
        </p:txBody>
      </p:sp>
      <p:sp>
        <p:nvSpPr>
          <p:cNvPr id="13" name="Text Box 14"/>
          <p:cNvSpPr txBox="1">
            <a:spLocks noChangeArrowheads="1"/>
          </p:cNvSpPr>
          <p:nvPr/>
        </p:nvSpPr>
        <p:spPr bwMode="auto">
          <a:xfrm>
            <a:off x="395288" y="3140968"/>
            <a:ext cx="1800225" cy="3016210"/>
          </a:xfrm>
          <a:prstGeom prst="rect">
            <a:avLst/>
          </a:prstGeom>
          <a:solidFill>
            <a:srgbClr val="BDDEFF"/>
          </a:solidFill>
          <a:ln w="9525">
            <a:noFill/>
            <a:miter lim="800000"/>
            <a:headEnd/>
            <a:tailEnd/>
          </a:ln>
          <a:effectLst>
            <a:outerShdw dist="107763" dir="18900000" algn="ctr" rotWithShape="0">
              <a:schemeClr val="bg2">
                <a:alpha val="50000"/>
              </a:scheme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2000" b="1" dirty="0">
                <a:solidFill>
                  <a:srgbClr val="0000FF"/>
                </a:solidFill>
                <a:latin typeface="+mn-lt"/>
              </a:rPr>
              <a:t>Simposio Regional </a:t>
            </a:r>
          </a:p>
          <a:p>
            <a:pPr algn="ctr">
              <a:defRPr/>
            </a:pPr>
            <a:r>
              <a:rPr lang="es-ES" sz="2000" b="1" dirty="0">
                <a:solidFill>
                  <a:srgbClr val="0000FF"/>
                </a:solidFill>
                <a:latin typeface="+mn-lt"/>
              </a:rPr>
              <a:t>Nº 2</a:t>
            </a:r>
          </a:p>
          <a:p>
            <a:pPr algn="ctr">
              <a:defRPr/>
            </a:pPr>
            <a:endParaRPr lang="es-ES" sz="2000" b="1" dirty="0"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r>
              <a:rPr lang="es-AR" b="1" dirty="0">
                <a:solidFill>
                  <a:srgbClr val="0000FF"/>
                </a:solidFill>
                <a:latin typeface="+mn-lt"/>
              </a:rPr>
              <a:t>DOMINGO  13/10/2012</a:t>
            </a:r>
          </a:p>
          <a:p>
            <a:pPr algn="ctr">
              <a:defRPr/>
            </a:pPr>
            <a:endParaRPr lang="es-AR" b="1" dirty="0">
              <a:solidFill>
                <a:srgbClr val="0000FF"/>
              </a:solidFill>
              <a:latin typeface="+mn-lt"/>
            </a:endParaRPr>
          </a:p>
          <a:p>
            <a:pPr algn="ctr">
              <a:defRPr/>
            </a:pPr>
            <a:r>
              <a:rPr lang="es-AR" b="1" dirty="0">
                <a:solidFill>
                  <a:srgbClr val="0000FF"/>
                </a:solidFill>
              </a:rPr>
              <a:t>Salón Inca </a:t>
            </a:r>
          </a:p>
          <a:p>
            <a:pPr algn="ctr">
              <a:defRPr/>
            </a:pPr>
            <a:r>
              <a:rPr lang="es-AR" b="1" dirty="0">
                <a:solidFill>
                  <a:srgbClr val="0000FF"/>
                </a:solidFill>
              </a:rPr>
              <a:t> 11-12,30hs.</a:t>
            </a:r>
            <a:endParaRPr lang="es-AR" dirty="0">
              <a:solidFill>
                <a:srgbClr val="0000FF"/>
              </a:solidFill>
            </a:endParaRPr>
          </a:p>
          <a:p>
            <a:pPr algn="ctr">
              <a:defRPr/>
            </a:pPr>
            <a:endParaRPr lang="es-AR" sz="2000" b="1" dirty="0">
              <a:solidFill>
                <a:srgbClr val="0000FF"/>
              </a:solidFill>
              <a:latin typeface="+mn-lt"/>
            </a:endParaRPr>
          </a:p>
        </p:txBody>
      </p:sp>
      <p:pic>
        <p:nvPicPr>
          <p:cNvPr id="1035" name="Picture 2" descr="http://www.aamr.org.ar/images/banner_home/41_congreso_aamr_off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260350"/>
            <a:ext cx="2916238" cy="200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18"/>
          <p:cNvSpPr txBox="1">
            <a:spLocks noChangeArrowheads="1"/>
          </p:cNvSpPr>
          <p:nvPr/>
        </p:nvSpPr>
        <p:spPr bwMode="auto">
          <a:xfrm>
            <a:off x="4572000" y="3789363"/>
            <a:ext cx="2232025" cy="2541587"/>
          </a:xfrm>
          <a:prstGeom prst="rect">
            <a:avLst/>
          </a:prstGeom>
          <a:solidFill>
            <a:srgbClr val="FF0066"/>
          </a:solidFill>
          <a:ln>
            <a:noFill/>
          </a:ln>
          <a:effectLst>
            <a:outerShdw dist="35921" dir="2700000" algn="ctr" rotWithShape="0">
              <a:schemeClr val="tx1"/>
            </a:outerShdw>
          </a:effectLst>
          <a:extLst>
            <a:ext uri="{91240B29-F687-4F45-9708-019B960494DF}"/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s-AR" sz="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Región</a:t>
            </a:r>
            <a:r>
              <a:rPr lang="es-AR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rPr>
              <a:t> Cuyo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s-A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defRPr/>
            </a:pPr>
            <a:r>
              <a:rPr lang="es-AR" b="1" dirty="0">
                <a:solidFill>
                  <a:schemeClr val="bg1"/>
                </a:solidFill>
              </a:rPr>
              <a:t>“Valores Normales de Pruebas de Función Pulmonar en población sana entre 15  y 80 años en Mendoza”</a:t>
            </a:r>
            <a:endParaRPr lang="es-AR" sz="1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s-AR" sz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endParaRPr lang="es-AR" sz="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  <p:sp>
        <p:nvSpPr>
          <p:cNvPr id="14" name="13 CuadroTexto"/>
          <p:cNvSpPr txBox="1"/>
          <p:nvPr/>
        </p:nvSpPr>
        <p:spPr>
          <a:xfrm>
            <a:off x="6948264" y="3789040"/>
            <a:ext cx="203132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1600" b="1" dirty="0" smtClean="0"/>
              <a:t>Jefe de Residentes: </a:t>
            </a:r>
          </a:p>
          <a:p>
            <a:r>
              <a:rPr lang="es-AR" sz="1600" b="1" dirty="0" smtClean="0"/>
              <a:t>David Gatica</a:t>
            </a:r>
          </a:p>
          <a:p>
            <a:r>
              <a:rPr lang="es-AR" sz="1600" b="1" dirty="0" smtClean="0"/>
              <a:t>Residentes:</a:t>
            </a:r>
          </a:p>
          <a:p>
            <a:r>
              <a:rPr lang="es-AR" sz="1600" b="1" dirty="0" smtClean="0"/>
              <a:t>Javier </a:t>
            </a:r>
            <a:r>
              <a:rPr lang="es-AR" sz="1600" b="1" dirty="0" err="1" smtClean="0"/>
              <a:t>Abal</a:t>
            </a:r>
            <a:endParaRPr lang="es-AR" sz="1600" b="1" dirty="0" smtClean="0"/>
          </a:p>
          <a:p>
            <a:r>
              <a:rPr lang="es-AR" sz="1600" b="1" dirty="0" smtClean="0"/>
              <a:t>Lucas Di </a:t>
            </a:r>
            <a:r>
              <a:rPr lang="es-AR" sz="1600" b="1" dirty="0" err="1" smtClean="0"/>
              <a:t>Giorgi</a:t>
            </a:r>
            <a:r>
              <a:rPr lang="es-AR" sz="1600" dirty="0" smtClean="0"/>
              <a:t>	</a:t>
            </a:r>
            <a:endParaRPr lang="es-AR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-27384"/>
            <a:ext cx="7924800" cy="1143000"/>
          </a:xfrm>
        </p:spPr>
        <p:txBody>
          <a:bodyPr/>
          <a:lstStyle/>
          <a:p>
            <a:r>
              <a:rPr lang="es-AR" dirty="0" smtClean="0"/>
              <a:t>Resultados:  VEF</a:t>
            </a:r>
            <a:r>
              <a:rPr lang="es-AR" baseline="-25000" dirty="0" smtClean="0"/>
              <a:t>1</a:t>
            </a:r>
            <a:r>
              <a:rPr lang="es-AR" dirty="0" smtClean="0"/>
              <a:t> Y </a:t>
            </a:r>
            <a:r>
              <a:rPr lang="es-AR" dirty="0" err="1" smtClean="0"/>
              <a:t>fvc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157742411"/>
              </p:ext>
            </p:extLst>
          </p:nvPr>
        </p:nvGraphicFramePr>
        <p:xfrm>
          <a:off x="3368751" y="3645024"/>
          <a:ext cx="5477808" cy="20605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14863"/>
                <a:gridCol w="680265"/>
                <a:gridCol w="680265"/>
                <a:gridCol w="1541885"/>
                <a:gridCol w="680265"/>
                <a:gridCol w="680265"/>
              </a:tblGrid>
              <a:tr h="436941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Resumen de resultados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Media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95% </a:t>
                      </a:r>
                      <a:r>
                        <a:rPr lang="es-AR" sz="1100" b="1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IC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Mínimo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Máximo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24396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VEF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1 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REAL PRE (L)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103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3,5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3,39 - 3,69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1,96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5,29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1777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VEF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PRON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(L)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103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3,7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3,56 - 3,85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2,07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5,15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34326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LIN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VEF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(L)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100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3,03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2,90 - 3,15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1,53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4,34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03707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VEF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1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Mendoza (L)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101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3,5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3,39 - 3,66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2,05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5,01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43429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FVC REAL PRE (L)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103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4,25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4,07 - 4,44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2,52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6,81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484784"/>
            <a:ext cx="2794250" cy="2094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34618" y="1484784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84784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45024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4 Conector recto"/>
          <p:cNvCxnSpPr/>
          <p:nvPr/>
        </p:nvCxnSpPr>
        <p:spPr>
          <a:xfrm flipV="1">
            <a:off x="3851920" y="2060848"/>
            <a:ext cx="1800200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4355976" y="2531821"/>
            <a:ext cx="0" cy="1938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/>
          <p:nvPr/>
        </p:nvCxnSpPr>
        <p:spPr>
          <a:xfrm flipV="1">
            <a:off x="6660232" y="1988840"/>
            <a:ext cx="1800200" cy="9361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"/>
          <p:cNvCxnSpPr/>
          <p:nvPr/>
        </p:nvCxnSpPr>
        <p:spPr>
          <a:xfrm flipV="1">
            <a:off x="7236296" y="2564904"/>
            <a:ext cx="0" cy="193849"/>
          </a:xfrm>
          <a:prstGeom prst="line">
            <a:avLst/>
          </a:prstGeom>
          <a:ln w="28575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885922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243408"/>
            <a:ext cx="7924800" cy="1143000"/>
          </a:xfrm>
        </p:spPr>
        <p:txBody>
          <a:bodyPr/>
          <a:lstStyle/>
          <a:p>
            <a:r>
              <a:rPr lang="es-AR" dirty="0" smtClean="0"/>
              <a:t>Resultados: vef</a:t>
            </a:r>
            <a:r>
              <a:rPr lang="es-AR" baseline="-25000" dirty="0" smtClean="0"/>
              <a:t>1</a:t>
            </a:r>
            <a:r>
              <a:rPr lang="es-AR" dirty="0" smtClean="0"/>
              <a:t>/</a:t>
            </a:r>
            <a:r>
              <a:rPr lang="es-AR" dirty="0" err="1" smtClean="0"/>
              <a:t>fvc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8465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728465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861048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Forma libre"/>
          <p:cNvSpPr/>
          <p:nvPr/>
        </p:nvSpPr>
        <p:spPr>
          <a:xfrm>
            <a:off x="899770" y="2018965"/>
            <a:ext cx="2196810" cy="1377399"/>
          </a:xfrm>
          <a:custGeom>
            <a:avLst/>
            <a:gdLst>
              <a:gd name="connsiteX0" fmla="*/ 0 w 2196810"/>
              <a:gd name="connsiteY0" fmla="*/ 1360657 h 1377399"/>
              <a:gd name="connsiteX1" fmla="*/ 219456 w 2196810"/>
              <a:gd name="connsiteY1" fmla="*/ 1338712 h 1377399"/>
              <a:gd name="connsiteX2" fmla="*/ 380390 w 2196810"/>
              <a:gd name="connsiteY2" fmla="*/ 1250929 h 1377399"/>
              <a:gd name="connsiteX3" fmla="*/ 526694 w 2196810"/>
              <a:gd name="connsiteY3" fmla="*/ 1119256 h 1377399"/>
              <a:gd name="connsiteX4" fmla="*/ 651052 w 2196810"/>
              <a:gd name="connsiteY4" fmla="*/ 877854 h 1377399"/>
              <a:gd name="connsiteX5" fmla="*/ 746150 w 2196810"/>
              <a:gd name="connsiteY5" fmla="*/ 665713 h 1377399"/>
              <a:gd name="connsiteX6" fmla="*/ 826617 w 2196810"/>
              <a:gd name="connsiteY6" fmla="*/ 395051 h 1377399"/>
              <a:gd name="connsiteX7" fmla="*/ 907084 w 2196810"/>
              <a:gd name="connsiteY7" fmla="*/ 234117 h 1377399"/>
              <a:gd name="connsiteX8" fmla="*/ 980236 w 2196810"/>
              <a:gd name="connsiteY8" fmla="*/ 73182 h 1377399"/>
              <a:gd name="connsiteX9" fmla="*/ 1075334 w 2196810"/>
              <a:gd name="connsiteY9" fmla="*/ 30 h 1377399"/>
              <a:gd name="connsiteX10" fmla="*/ 1214323 w 2196810"/>
              <a:gd name="connsiteY10" fmla="*/ 80497 h 1377399"/>
              <a:gd name="connsiteX11" fmla="*/ 1280160 w 2196810"/>
              <a:gd name="connsiteY11" fmla="*/ 168280 h 1377399"/>
              <a:gd name="connsiteX12" fmla="*/ 1353312 w 2196810"/>
              <a:gd name="connsiteY12" fmla="*/ 314584 h 1377399"/>
              <a:gd name="connsiteX13" fmla="*/ 1492300 w 2196810"/>
              <a:gd name="connsiteY13" fmla="*/ 636453 h 1377399"/>
              <a:gd name="connsiteX14" fmla="*/ 1682496 w 2196810"/>
              <a:gd name="connsiteY14" fmla="*/ 1060734 h 1377399"/>
              <a:gd name="connsiteX15" fmla="*/ 1901952 w 2196810"/>
              <a:gd name="connsiteY15" fmla="*/ 1287505 h 1377399"/>
              <a:gd name="connsiteX16" fmla="*/ 1901952 w 2196810"/>
              <a:gd name="connsiteY16" fmla="*/ 1294821 h 1377399"/>
              <a:gd name="connsiteX17" fmla="*/ 2077516 w 2196810"/>
              <a:gd name="connsiteY17" fmla="*/ 1353342 h 1377399"/>
              <a:gd name="connsiteX18" fmla="*/ 2194560 w 2196810"/>
              <a:gd name="connsiteY18" fmla="*/ 1375288 h 1377399"/>
              <a:gd name="connsiteX19" fmla="*/ 2143353 w 2196810"/>
              <a:gd name="connsiteY19" fmla="*/ 1375288 h 13773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2196810" h="1377399">
                <a:moveTo>
                  <a:pt x="0" y="1360657"/>
                </a:moveTo>
                <a:cubicBezTo>
                  <a:pt x="78029" y="1358828"/>
                  <a:pt x="156058" y="1357000"/>
                  <a:pt x="219456" y="1338712"/>
                </a:cubicBezTo>
                <a:cubicBezTo>
                  <a:pt x="282854" y="1320424"/>
                  <a:pt x="329184" y="1287505"/>
                  <a:pt x="380390" y="1250929"/>
                </a:cubicBezTo>
                <a:cubicBezTo>
                  <a:pt x="431596" y="1214353"/>
                  <a:pt x="481584" y="1181435"/>
                  <a:pt x="526694" y="1119256"/>
                </a:cubicBezTo>
                <a:cubicBezTo>
                  <a:pt x="571804" y="1057077"/>
                  <a:pt x="614476" y="953444"/>
                  <a:pt x="651052" y="877854"/>
                </a:cubicBezTo>
                <a:cubicBezTo>
                  <a:pt x="687628" y="802263"/>
                  <a:pt x="716889" y="746180"/>
                  <a:pt x="746150" y="665713"/>
                </a:cubicBezTo>
                <a:cubicBezTo>
                  <a:pt x="775411" y="585246"/>
                  <a:pt x="799795" y="466984"/>
                  <a:pt x="826617" y="395051"/>
                </a:cubicBezTo>
                <a:cubicBezTo>
                  <a:pt x="853439" y="323118"/>
                  <a:pt x="881481" y="287762"/>
                  <a:pt x="907084" y="234117"/>
                </a:cubicBezTo>
                <a:cubicBezTo>
                  <a:pt x="932687" y="180472"/>
                  <a:pt x="952194" y="112196"/>
                  <a:pt x="980236" y="73182"/>
                </a:cubicBezTo>
                <a:cubicBezTo>
                  <a:pt x="1008278" y="34167"/>
                  <a:pt x="1036320" y="-1189"/>
                  <a:pt x="1075334" y="30"/>
                </a:cubicBezTo>
                <a:cubicBezTo>
                  <a:pt x="1114348" y="1249"/>
                  <a:pt x="1180185" y="52455"/>
                  <a:pt x="1214323" y="80497"/>
                </a:cubicBezTo>
                <a:cubicBezTo>
                  <a:pt x="1248461" y="108539"/>
                  <a:pt x="1256995" y="129266"/>
                  <a:pt x="1280160" y="168280"/>
                </a:cubicBezTo>
                <a:cubicBezTo>
                  <a:pt x="1303325" y="207294"/>
                  <a:pt x="1317955" y="236555"/>
                  <a:pt x="1353312" y="314584"/>
                </a:cubicBezTo>
                <a:cubicBezTo>
                  <a:pt x="1388669" y="392613"/>
                  <a:pt x="1437436" y="512095"/>
                  <a:pt x="1492300" y="636453"/>
                </a:cubicBezTo>
                <a:cubicBezTo>
                  <a:pt x="1547164" y="760811"/>
                  <a:pt x="1614221" y="952225"/>
                  <a:pt x="1682496" y="1060734"/>
                </a:cubicBezTo>
                <a:cubicBezTo>
                  <a:pt x="1750771" y="1169243"/>
                  <a:pt x="1865376" y="1248491"/>
                  <a:pt x="1901952" y="1287505"/>
                </a:cubicBezTo>
                <a:cubicBezTo>
                  <a:pt x="1938528" y="1326519"/>
                  <a:pt x="1872691" y="1283848"/>
                  <a:pt x="1901952" y="1294821"/>
                </a:cubicBezTo>
                <a:cubicBezTo>
                  <a:pt x="1931213" y="1305794"/>
                  <a:pt x="2028748" y="1339931"/>
                  <a:pt x="2077516" y="1353342"/>
                </a:cubicBezTo>
                <a:cubicBezTo>
                  <a:pt x="2126284" y="1366753"/>
                  <a:pt x="2183587" y="1371630"/>
                  <a:pt x="2194560" y="1375288"/>
                </a:cubicBezTo>
                <a:cubicBezTo>
                  <a:pt x="2205533" y="1378946"/>
                  <a:pt x="2174443" y="1377117"/>
                  <a:pt x="2143353" y="1375288"/>
                </a:cubicBezTo>
              </a:path>
            </a:pathLst>
          </a:cu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5 Conector recto"/>
          <p:cNvCxnSpPr/>
          <p:nvPr/>
        </p:nvCxnSpPr>
        <p:spPr>
          <a:xfrm flipV="1">
            <a:off x="3923928" y="2492896"/>
            <a:ext cx="1944216" cy="4320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5508104" y="2276872"/>
            <a:ext cx="0" cy="648072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13 Conector recto"/>
          <p:cNvCxnSpPr/>
          <p:nvPr/>
        </p:nvCxnSpPr>
        <p:spPr>
          <a:xfrm flipV="1">
            <a:off x="3779912" y="4293097"/>
            <a:ext cx="1656184" cy="936103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/>
        </p:nvCxnSpPr>
        <p:spPr>
          <a:xfrm>
            <a:off x="4788024" y="4437112"/>
            <a:ext cx="0" cy="454223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8604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-171400"/>
            <a:ext cx="7924800" cy="1143000"/>
          </a:xfrm>
        </p:spPr>
        <p:txBody>
          <a:bodyPr/>
          <a:lstStyle/>
          <a:p>
            <a:r>
              <a:rPr lang="es-AR" dirty="0" smtClean="0"/>
              <a:t>Resultados: PICO FLUJO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3258817025"/>
              </p:ext>
            </p:extLst>
          </p:nvPr>
        </p:nvGraphicFramePr>
        <p:xfrm>
          <a:off x="3995936" y="4367376"/>
          <a:ext cx="4775835" cy="10058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9180"/>
                <a:gridCol w="593090"/>
                <a:gridCol w="593090"/>
                <a:gridCol w="1344295"/>
                <a:gridCol w="593090"/>
                <a:gridCol w="593090"/>
              </a:tblGrid>
              <a:tr h="25336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Resumen de resultados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Media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95% </a:t>
                      </a:r>
                      <a:r>
                        <a:rPr lang="es-AR" sz="1100" b="1" kern="1200" dirty="0" err="1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IC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Mínimo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Máximo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336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PF</a:t>
                      </a:r>
                      <a:r>
                        <a:rPr lang="es-AR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REAL PRE (L/min)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99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485,86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463,54 - 508,18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293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734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3939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n-US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PPF</a:t>
                      </a:r>
                      <a:r>
                        <a:rPr lang="en-US" sz="1100" kern="1200" dirty="0">
                          <a:solidFill>
                            <a:schemeClr val="bg1"/>
                          </a:solidFill>
                          <a:effectLst/>
                        </a:rPr>
                        <a:t> REAL PRE (L/min)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100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494,85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471,79 - 517,94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280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790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3888705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4074113" y="1772816"/>
            <a:ext cx="857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4800" b="1" dirty="0" smtClean="0"/>
              <a:t>VS</a:t>
            </a:r>
            <a:endParaRPr lang="es-AR" sz="4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7" t="8187" r="4477"/>
          <a:stretch/>
        </p:blipFill>
        <p:spPr bwMode="auto">
          <a:xfrm rot="5400000">
            <a:off x="1735013" y="1675637"/>
            <a:ext cx="2339437" cy="13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8" t="7969" r="5719" b="11904"/>
          <a:stretch/>
        </p:blipFill>
        <p:spPr bwMode="auto">
          <a:xfrm rot="5400000">
            <a:off x="5161163" y="1678493"/>
            <a:ext cx="2339438" cy="1357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7 Conector recto"/>
          <p:cNvCxnSpPr/>
          <p:nvPr/>
        </p:nvCxnSpPr>
        <p:spPr>
          <a:xfrm>
            <a:off x="2483768" y="4387280"/>
            <a:ext cx="0" cy="5538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H="1">
            <a:off x="1403648" y="4387280"/>
            <a:ext cx="1800200" cy="7699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717133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5592" y="-243408"/>
            <a:ext cx="7924800" cy="1143000"/>
          </a:xfrm>
        </p:spPr>
        <p:txBody>
          <a:bodyPr/>
          <a:lstStyle/>
          <a:p>
            <a:r>
              <a:rPr lang="es-AR" dirty="0" smtClean="0"/>
              <a:t>Resultados: Pi M</a:t>
            </a:r>
            <a:r>
              <a:rPr lang="es-AR" sz="2400" dirty="0" smtClean="0"/>
              <a:t>ax</a:t>
            </a:r>
            <a:r>
              <a:rPr lang="es-AR" dirty="0" smtClean="0"/>
              <a:t> </a:t>
            </a:r>
            <a:r>
              <a:rPr lang="es-AR" sz="2000" dirty="0" smtClean="0"/>
              <a:t>y</a:t>
            </a:r>
            <a:r>
              <a:rPr lang="es-AR" dirty="0" smtClean="0"/>
              <a:t> PE </a:t>
            </a:r>
            <a:r>
              <a:rPr lang="es-AR" dirty="0" err="1" smtClean="0"/>
              <a:t>M</a:t>
            </a:r>
            <a:r>
              <a:rPr lang="es-AR" sz="2400" dirty="0" err="1" smtClean="0"/>
              <a:t>Ax</a:t>
            </a:r>
            <a:endParaRPr lang="es-AR" sz="2400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66885634"/>
              </p:ext>
            </p:extLst>
          </p:nvPr>
        </p:nvGraphicFramePr>
        <p:xfrm>
          <a:off x="1187624" y="5498221"/>
          <a:ext cx="7398639" cy="124714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9717"/>
                <a:gridCol w="880689"/>
                <a:gridCol w="880689"/>
                <a:gridCol w="1996166"/>
                <a:gridCol w="880689"/>
                <a:gridCol w="880689"/>
              </a:tblGrid>
              <a:tr h="25209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Resumen de resultados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Media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95% IC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Mínimo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Máximo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209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 err="1" smtClean="0">
                          <a:solidFill>
                            <a:schemeClr val="bg1"/>
                          </a:solidFill>
                          <a:effectLst/>
                        </a:rPr>
                        <a:t>PEM</a:t>
                      </a:r>
                      <a:r>
                        <a:rPr lang="es-AR" sz="1100" kern="1200" dirty="0" smtClean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REAL (cmH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O)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92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94,07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89,34 - 98,82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30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160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701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solidFill>
                            <a:schemeClr val="bg1"/>
                          </a:solidFill>
                          <a:effectLst/>
                        </a:rPr>
                        <a:t>PEM PRON (cmH</a:t>
                      </a:r>
                      <a:r>
                        <a:rPr lang="es-AR" sz="1100" kern="1200" baseline="-2500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AR" sz="1100" kern="1200">
                          <a:solidFill>
                            <a:schemeClr val="bg1"/>
                          </a:solidFill>
                          <a:effectLst/>
                        </a:rPr>
                        <a:t>O)</a:t>
                      </a:r>
                      <a:endParaRPr lang="es-AR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99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194,25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185,94 - 202,56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111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273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130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PIM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REAL (cmH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O)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92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79,33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73,50- 85,17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210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5463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PIM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PRON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(cmH</a:t>
                      </a:r>
                      <a:r>
                        <a:rPr lang="es-AR" sz="1100" kern="1200" baseline="-25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O) 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99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106,36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102,45-110-23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70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127 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1268760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1268760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56992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356992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CuadroTexto"/>
          <p:cNvSpPr txBox="1"/>
          <p:nvPr/>
        </p:nvSpPr>
        <p:spPr>
          <a:xfrm>
            <a:off x="6156176" y="2051556"/>
            <a:ext cx="827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Pe Max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228184" y="4211796"/>
            <a:ext cx="763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dirty="0" smtClean="0"/>
              <a:t>Pi Max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3573521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7504" y="255786"/>
            <a:ext cx="8928992" cy="724942"/>
          </a:xfrm>
        </p:spPr>
        <p:txBody>
          <a:bodyPr/>
          <a:lstStyle/>
          <a:p>
            <a:pPr algn="ctr"/>
            <a:r>
              <a:rPr lang="es-AR" dirty="0" smtClean="0"/>
              <a:t>Resultados: Test de Marcha de los 6 minutos</a:t>
            </a:r>
            <a:endParaRPr lang="es-AR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xmlns="" val="1763501128"/>
              </p:ext>
            </p:extLst>
          </p:nvPr>
        </p:nvGraphicFramePr>
        <p:xfrm>
          <a:off x="611560" y="3720192"/>
          <a:ext cx="6421958" cy="10769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4255"/>
                <a:gridCol w="797515"/>
                <a:gridCol w="797515"/>
                <a:gridCol w="1807643"/>
                <a:gridCol w="797515"/>
                <a:gridCol w="797515"/>
              </a:tblGrid>
              <a:tr h="249555"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  <a:latin typeface="Arial"/>
                          <a:ea typeface="Times New Roman"/>
                        </a:rPr>
                        <a:t>Resumen de resultados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n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Media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95% </a:t>
                      </a:r>
                      <a:r>
                        <a:rPr lang="es-AR" sz="1100" b="1" kern="12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IC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Mínimo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b="1" kern="12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Máximo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955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 6MWT REAL (</a:t>
                      </a: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mtrs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72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623,92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600,32 - 647,52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427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885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4475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solidFill>
                            <a:schemeClr val="bg1"/>
                          </a:solidFill>
                          <a:effectLst/>
                        </a:rPr>
                        <a:t>6MWT TEOR (mtrs)</a:t>
                      </a:r>
                      <a:endParaRPr lang="es-AR" sz="110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78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693,50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665,87 - 721,14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111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844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247650">
                <a:tc>
                  <a:txBody>
                    <a:bodyPr/>
                    <a:lstStyle/>
                    <a:p>
                      <a:pPr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6MWT Mendoza (</a:t>
                      </a:r>
                      <a:r>
                        <a:rPr lang="es-AR" sz="1100" kern="1200" dirty="0" err="1">
                          <a:solidFill>
                            <a:schemeClr val="bg1"/>
                          </a:solidFill>
                          <a:effectLst/>
                        </a:rPr>
                        <a:t>mtrs</a:t>
                      </a:r>
                      <a:r>
                        <a:rPr lang="es-AR" sz="1100" kern="1200" dirty="0">
                          <a:solidFill>
                            <a:schemeClr val="bg1"/>
                          </a:solidFill>
                          <a:effectLst/>
                        </a:rPr>
                        <a:t>)</a:t>
                      </a:r>
                      <a:endParaRPr lang="es-AR" sz="1100" dirty="0">
                        <a:solidFill>
                          <a:schemeClr val="bg1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71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622,64 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609,34 - 635,94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>
                          <a:effectLst/>
                        </a:rPr>
                        <a:t>483,901</a:t>
                      </a:r>
                      <a:endParaRPr lang="es-AR" sz="110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 fontAlgn="t">
                        <a:spcAft>
                          <a:spcPts val="0"/>
                        </a:spcAft>
                      </a:pPr>
                      <a:r>
                        <a:rPr lang="es-AR" sz="1100" kern="1200" dirty="0">
                          <a:effectLst/>
                        </a:rPr>
                        <a:t>719,825</a:t>
                      </a:r>
                      <a:endParaRPr lang="es-AR" sz="1100" dirty="0">
                        <a:solidFill>
                          <a:srgbClr val="000000"/>
                        </a:solidFill>
                        <a:effectLst/>
                        <a:latin typeface="Calibri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50442" y="1484784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484783"/>
            <a:ext cx="2749550" cy="2060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251520" y="4926067"/>
            <a:ext cx="8617171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AR" dirty="0"/>
              <a:t>6MWT Mendoza: </a:t>
            </a:r>
          </a:p>
          <a:p>
            <a:pPr algn="ctr"/>
            <a:r>
              <a:rPr lang="es-AR" dirty="0" smtClean="0"/>
              <a:t>523,558 </a:t>
            </a:r>
            <a:r>
              <a:rPr lang="es-AR" dirty="0"/>
              <a:t>+ 63,1774xsexo – 2,5106xedad – 2,4193xpeso + </a:t>
            </a:r>
            <a:r>
              <a:rPr lang="es-AR" dirty="0" smtClean="0"/>
              <a:t>1,878xtalla</a:t>
            </a:r>
          </a:p>
          <a:p>
            <a:pPr algn="ctr"/>
            <a:endParaRPr lang="es-AR" dirty="0" smtClean="0"/>
          </a:p>
          <a:p>
            <a:endParaRPr lang="es-AR" dirty="0"/>
          </a:p>
          <a:p>
            <a:pPr algn="ctr"/>
            <a:r>
              <a:rPr lang="es-AR" dirty="0" smtClean="0"/>
              <a:t>Constante </a:t>
            </a:r>
            <a:r>
              <a:rPr lang="es-AR" dirty="0"/>
              <a:t>+ constante de variable sexo (multiplica por 0 si es mujer y 1 si es hombre) - constante de variable edad (años) - constante de variable peso (kg) + constante de variable talla (cm)</a:t>
            </a:r>
          </a:p>
          <a:p>
            <a:endParaRPr lang="es-AR" dirty="0"/>
          </a:p>
        </p:txBody>
      </p:sp>
      <p:sp>
        <p:nvSpPr>
          <p:cNvPr id="6" name="5 Rectángulo"/>
          <p:cNvSpPr/>
          <p:nvPr/>
        </p:nvSpPr>
        <p:spPr>
          <a:xfrm>
            <a:off x="1475656" y="4926067"/>
            <a:ext cx="6120680" cy="73518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7" name="6 Conector recto"/>
          <p:cNvCxnSpPr/>
          <p:nvPr/>
        </p:nvCxnSpPr>
        <p:spPr>
          <a:xfrm flipV="1">
            <a:off x="5364088" y="1844824"/>
            <a:ext cx="1512168" cy="86409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>
            <a:off x="6516216" y="1844824"/>
            <a:ext cx="0" cy="43204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3851920" y="1772816"/>
            <a:ext cx="0" cy="7920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14 Conector recto"/>
          <p:cNvCxnSpPr/>
          <p:nvPr/>
        </p:nvCxnSpPr>
        <p:spPr>
          <a:xfrm flipV="1">
            <a:off x="2411760" y="2060848"/>
            <a:ext cx="1584176" cy="64807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/>
        </p:nvSpPr>
        <p:spPr>
          <a:xfrm>
            <a:off x="7308304" y="4149080"/>
            <a:ext cx="176202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AR" sz="2000" b="1" dirty="0" smtClean="0"/>
              <a:t>69,5 </a:t>
            </a:r>
            <a:r>
              <a:rPr lang="es-AR" sz="2000" b="1" dirty="0" err="1" smtClean="0"/>
              <a:t>mts</a:t>
            </a:r>
            <a:r>
              <a:rPr lang="es-AR" sz="2000" b="1" dirty="0" smtClean="0"/>
              <a:t> menos</a:t>
            </a:r>
            <a:endParaRPr lang="es-AR" sz="2000" b="1" dirty="0"/>
          </a:p>
        </p:txBody>
      </p:sp>
    </p:spTree>
    <p:extLst>
      <p:ext uri="{BB962C8B-B14F-4D97-AF65-F5344CB8AC3E}">
        <p14:creationId xmlns:p14="http://schemas.microsoft.com/office/powerpoint/2010/main" xmlns="" val="3028806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-171400"/>
            <a:ext cx="7924800" cy="1143000"/>
          </a:xfrm>
        </p:spPr>
        <p:txBody>
          <a:bodyPr/>
          <a:lstStyle/>
          <a:p>
            <a:r>
              <a:rPr lang="es-AR" dirty="0" smtClean="0"/>
              <a:t>conclusiones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95536" y="1052736"/>
            <a:ext cx="8280920" cy="4590256"/>
          </a:xfrm>
        </p:spPr>
        <p:txBody>
          <a:bodyPr>
            <a:normAutofit/>
          </a:bodyPr>
          <a:lstStyle/>
          <a:p>
            <a:pPr algn="just"/>
            <a:endParaRPr lang="es-AR" sz="2000" dirty="0"/>
          </a:p>
          <a:p>
            <a:pPr algn="just"/>
            <a:r>
              <a:rPr lang="es-AR" sz="2000" dirty="0"/>
              <a:t>En nuestro estudio se vio una buena correlación entre los valores obtenidos en la muestra de Mendoza y los valores de referencia propuestos por la </a:t>
            </a:r>
            <a:r>
              <a:rPr lang="es-AR" sz="2000" dirty="0" err="1"/>
              <a:t>ATS</a:t>
            </a:r>
            <a:r>
              <a:rPr lang="es-AR" sz="2000" dirty="0"/>
              <a:t> especialmente en  el VEF</a:t>
            </a:r>
            <a:r>
              <a:rPr lang="es-AR" sz="1600" dirty="0"/>
              <a:t>1</a:t>
            </a:r>
            <a:r>
              <a:rPr lang="es-AR" sz="2000" dirty="0"/>
              <a:t>. </a:t>
            </a:r>
            <a:endParaRPr lang="es-AR" sz="2000" dirty="0" smtClean="0"/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Se vio una inadecuada correlación entre los valores reales y pronosticados del VEF</a:t>
            </a:r>
            <a:r>
              <a:rPr lang="es-AR" sz="1600" dirty="0"/>
              <a:t>1</a:t>
            </a:r>
            <a:r>
              <a:rPr lang="es-AR" sz="2000" dirty="0"/>
              <a:t>/FVC (correlación &lt;1%), mientras que si se correlaciona los valores calculados para Mendoza con el Límite </a:t>
            </a:r>
            <a:r>
              <a:rPr lang="es-AR" sz="2000" dirty="0" smtClean="0"/>
              <a:t>inferior </a:t>
            </a:r>
            <a:r>
              <a:rPr lang="es-AR" sz="2000" dirty="0"/>
              <a:t>de la Normalidad (</a:t>
            </a:r>
            <a:r>
              <a:rPr lang="es-AR" sz="2000" dirty="0" err="1"/>
              <a:t>LIN</a:t>
            </a:r>
            <a:r>
              <a:rPr lang="es-AR" sz="2000" dirty="0"/>
              <a:t>) esta asciende al 73,6</a:t>
            </a:r>
            <a:r>
              <a:rPr lang="es-AR" sz="2000" dirty="0" smtClean="0"/>
              <a:t>%.</a:t>
            </a:r>
          </a:p>
          <a:p>
            <a:pPr algn="just"/>
            <a:endParaRPr lang="es-AR" sz="2000" dirty="0"/>
          </a:p>
          <a:p>
            <a:pPr algn="just"/>
            <a:r>
              <a:rPr lang="es-AR" sz="2000" dirty="0"/>
              <a:t>Aceptable correlación entre la medición de Pico Flujo espirométrico y del equipo portátil.</a:t>
            </a:r>
          </a:p>
          <a:p>
            <a:pPr algn="just"/>
            <a:endParaRPr lang="es-AR" sz="2000" dirty="0" smtClean="0"/>
          </a:p>
        </p:txBody>
      </p:sp>
    </p:spTree>
    <p:extLst>
      <p:ext uri="{BB962C8B-B14F-4D97-AF65-F5344CB8AC3E}">
        <p14:creationId xmlns:p14="http://schemas.microsoft.com/office/powerpoint/2010/main" xmlns="" val="2517019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268760"/>
            <a:ext cx="7924800" cy="4608512"/>
          </a:xfrm>
        </p:spPr>
        <p:txBody>
          <a:bodyPr>
            <a:normAutofit/>
          </a:bodyPr>
          <a:lstStyle/>
          <a:p>
            <a:pPr lvl="0" algn="just">
              <a:buClr>
                <a:srgbClr val="DC9E1F"/>
              </a:buClr>
            </a:pPr>
            <a:endParaRPr lang="es-AR" sz="2000" dirty="0" smtClean="0">
              <a:solidFill>
                <a:srgbClr val="FFFFFF"/>
              </a:solidFill>
            </a:endParaRPr>
          </a:p>
          <a:p>
            <a:pPr lvl="0" algn="just">
              <a:buClr>
                <a:srgbClr val="DC9E1F"/>
              </a:buClr>
            </a:pPr>
            <a:r>
              <a:rPr lang="es-AR" sz="2000" dirty="0">
                <a:solidFill>
                  <a:srgbClr val="FFFFFF"/>
                </a:solidFill>
              </a:rPr>
              <a:t>S</a:t>
            </a:r>
            <a:r>
              <a:rPr lang="es-AR" sz="2000" dirty="0" smtClean="0">
                <a:solidFill>
                  <a:srgbClr val="FFFFFF"/>
                </a:solidFill>
              </a:rPr>
              <a:t>ería </a:t>
            </a:r>
            <a:r>
              <a:rPr lang="es-AR" sz="2000" dirty="0">
                <a:solidFill>
                  <a:srgbClr val="FFFFFF"/>
                </a:solidFill>
              </a:rPr>
              <a:t>de utilidad el desarrollo de un nuevo estudio para validar las ecuaciones regionales propuestas para  6MWT y Presiones Bucales Máximas, donde la correlación mostró mayores diferencias. </a:t>
            </a:r>
            <a:endParaRPr lang="es-AR" sz="2000" dirty="0" smtClean="0">
              <a:solidFill>
                <a:srgbClr val="FFFFFF"/>
              </a:solidFill>
            </a:endParaRPr>
          </a:p>
          <a:p>
            <a:pPr lvl="0" algn="just">
              <a:buClr>
                <a:srgbClr val="DC9E1F"/>
              </a:buClr>
            </a:pPr>
            <a:endParaRPr lang="es-AR" sz="2000" dirty="0">
              <a:solidFill>
                <a:srgbClr val="FFFFFF"/>
              </a:solidFill>
            </a:endParaRPr>
          </a:p>
          <a:p>
            <a:pPr lvl="0" algn="just">
              <a:buClr>
                <a:srgbClr val="DC9E1F"/>
              </a:buClr>
            </a:pPr>
            <a:r>
              <a:rPr lang="es-AR" sz="2000" dirty="0" smtClean="0">
                <a:solidFill>
                  <a:srgbClr val="FFFFFF"/>
                </a:solidFill>
              </a:rPr>
              <a:t>Hasta </a:t>
            </a:r>
            <a:r>
              <a:rPr lang="es-AR" sz="2000" dirty="0">
                <a:solidFill>
                  <a:srgbClr val="FFFFFF"/>
                </a:solidFill>
              </a:rPr>
              <a:t>contar con mayor número de pacientes se sugiere utilizar </a:t>
            </a:r>
            <a:r>
              <a:rPr lang="es-AR" sz="2000" dirty="0" smtClean="0">
                <a:solidFill>
                  <a:srgbClr val="FFFFFF"/>
                </a:solidFill>
              </a:rPr>
              <a:t>la </a:t>
            </a:r>
            <a:r>
              <a:rPr lang="es-AR" sz="2000" dirty="0" err="1" smtClean="0">
                <a:solidFill>
                  <a:srgbClr val="FFFFFF"/>
                </a:solidFill>
              </a:rPr>
              <a:t>ecuacione</a:t>
            </a:r>
            <a:r>
              <a:rPr lang="es-AR" sz="2000" dirty="0" smtClean="0">
                <a:solidFill>
                  <a:srgbClr val="FFFFFF"/>
                </a:solidFill>
              </a:rPr>
              <a:t> </a:t>
            </a:r>
            <a:r>
              <a:rPr lang="es-AR" sz="2000" dirty="0">
                <a:solidFill>
                  <a:srgbClr val="FFFFFF"/>
                </a:solidFill>
              </a:rPr>
              <a:t>“Mendoza” especialmente para test de marcha de 6 minutos en la región.</a:t>
            </a:r>
          </a:p>
          <a:p>
            <a:endParaRPr lang="es-AR" sz="2000" dirty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-171400"/>
            <a:ext cx="7924800" cy="1143000"/>
          </a:xfrm>
        </p:spPr>
        <p:txBody>
          <a:bodyPr/>
          <a:lstStyle/>
          <a:p>
            <a:r>
              <a:rPr lang="es-AR" dirty="0" smtClean="0"/>
              <a:t>Conclusiones: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xmlns="" val="7171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548680"/>
            <a:ext cx="7924800" cy="566936"/>
          </a:xfrm>
        </p:spPr>
        <p:txBody>
          <a:bodyPr/>
          <a:lstStyle/>
          <a:p>
            <a:pPr algn="ctr"/>
            <a:r>
              <a:rPr lang="es-AR" dirty="0" smtClean="0"/>
              <a:t>GRACIAS</a:t>
            </a:r>
            <a:endParaRPr lang="es-A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484785"/>
            <a:ext cx="9144000" cy="4146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156859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err="1" smtClean="0"/>
              <a:t>PUBmed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5" t="428" r="-115" b="26504"/>
          <a:stretch/>
        </p:blipFill>
        <p:spPr bwMode="auto">
          <a:xfrm>
            <a:off x="19657" y="2858"/>
            <a:ext cx="6121400" cy="3349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1360"/>
          <a:stretch/>
        </p:blipFill>
        <p:spPr bwMode="auto">
          <a:xfrm>
            <a:off x="1801048" y="1268759"/>
            <a:ext cx="6121400" cy="3151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35241"/>
          <a:stretch/>
        </p:blipFill>
        <p:spPr bwMode="auto">
          <a:xfrm>
            <a:off x="3013306" y="3140968"/>
            <a:ext cx="6121400" cy="2973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751310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2492896"/>
            <a:ext cx="7924800" cy="132474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AR" sz="3600" dirty="0" smtClean="0">
                <a:latin typeface="Baskerville Old Face" pitchFamily="18" charset="0"/>
                <a:cs typeface="Aharoni" pitchFamily="2" charset="-79"/>
              </a:rPr>
              <a:t>El mendocino sopla igual que el resto del mundo, pero camina menos.</a:t>
            </a:r>
            <a:endParaRPr lang="es-AR" sz="3600" dirty="0">
              <a:latin typeface="Baskerville Old Face" pitchFamily="18" charset="0"/>
              <a:cs typeface="Aharoni" pitchFamily="2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6655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AR" b="1" u="sng" cap="none" dirty="0" smtClean="0"/>
              <a:t>Introducción</a:t>
            </a:r>
            <a:r>
              <a:rPr lang="es-AR" b="1" dirty="0" smtClean="0"/>
              <a:t>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609600" y="1628800"/>
            <a:ext cx="7924800" cy="4392488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s-AR" sz="2400" dirty="0" smtClean="0"/>
              <a:t>En </a:t>
            </a:r>
            <a:r>
              <a:rPr lang="es-AR" sz="2400" dirty="0"/>
              <a:t>la literatura existen diferencias regionales, étnicas y antropométricas en los valores normales de las</a:t>
            </a:r>
            <a:r>
              <a:rPr lang="es-AR" sz="2400" b="1" dirty="0"/>
              <a:t> Pruebas de Función Pulmonar (</a:t>
            </a:r>
            <a:r>
              <a:rPr lang="es-AR" sz="2400" b="1" dirty="0" err="1"/>
              <a:t>PFP</a:t>
            </a:r>
            <a:r>
              <a:rPr lang="es-AR" sz="2400" b="1" dirty="0"/>
              <a:t>)</a:t>
            </a:r>
            <a:r>
              <a:rPr lang="es-AR" sz="2400" dirty="0"/>
              <a:t>. </a:t>
            </a:r>
            <a:endParaRPr lang="es-AR" sz="2400" dirty="0" smtClean="0"/>
          </a:p>
          <a:p>
            <a:pPr marL="0" indent="0" algn="just">
              <a:buNone/>
            </a:pPr>
            <a:endParaRPr lang="es-AR" sz="2400" dirty="0" smtClean="0"/>
          </a:p>
          <a:p>
            <a:pPr marL="0" indent="0" algn="ctr">
              <a:buNone/>
            </a:pPr>
            <a:r>
              <a:rPr lang="es-AR" sz="2800" b="1" u="sng" dirty="0" smtClean="0"/>
              <a:t>Objetivo</a:t>
            </a:r>
            <a:r>
              <a:rPr lang="es-AR" sz="2800" b="1" u="sng" dirty="0"/>
              <a:t>:</a:t>
            </a:r>
            <a:r>
              <a:rPr lang="es-AR" sz="2800" b="1" dirty="0"/>
              <a:t> </a:t>
            </a:r>
            <a:endParaRPr lang="es-AR" sz="2800" b="1" dirty="0" smtClean="0"/>
          </a:p>
          <a:p>
            <a:pPr marL="0" indent="0" algn="just">
              <a:buNone/>
            </a:pPr>
            <a:r>
              <a:rPr lang="es-AR" sz="2400" dirty="0"/>
              <a:t>R</a:t>
            </a:r>
            <a:r>
              <a:rPr lang="es-AR" sz="2400" dirty="0" smtClean="0"/>
              <a:t>ealizar </a:t>
            </a:r>
            <a:r>
              <a:rPr lang="es-AR" sz="2400" dirty="0" err="1"/>
              <a:t>PFP</a:t>
            </a:r>
            <a:r>
              <a:rPr lang="es-AR" sz="2400" dirty="0"/>
              <a:t> a personas sanas entre 15 y 65 años de edad, de la Provincia de Mendoza, Argentina; a fin de establecer valores de normalidad y compararlos con los valores de referencia. </a:t>
            </a:r>
          </a:p>
        </p:txBody>
      </p:sp>
    </p:spTree>
    <p:extLst>
      <p:ext uri="{BB962C8B-B14F-4D97-AF65-F5344CB8AC3E}">
        <p14:creationId xmlns:p14="http://schemas.microsoft.com/office/powerpoint/2010/main" xmlns="" val="3980863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Material y método: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35496" y="1690464"/>
            <a:ext cx="5402560" cy="4114800"/>
          </a:xfrm>
        </p:spPr>
        <p:txBody>
          <a:bodyPr/>
          <a:lstStyle/>
          <a:p>
            <a:pPr algn="just"/>
            <a:r>
              <a:rPr lang="es-AR" dirty="0"/>
              <a:t>Estudio prospectivo, transversal, observacional y descriptivo, realizado desde noviembre del 2011 a junio del </a:t>
            </a:r>
            <a:r>
              <a:rPr lang="es-AR" dirty="0" smtClean="0"/>
              <a:t>2013.</a:t>
            </a:r>
          </a:p>
          <a:p>
            <a:pPr algn="just"/>
            <a:r>
              <a:rPr lang="es-AR" dirty="0"/>
              <a:t>El Hospital del Carmen, donde se realizaron los estudios se encuentra en el Departamento de Godoy Cruz, de la Provincia de Mendoza, Argentina, en latitud de 32° 55’ sur y longitud de 68° 50’ oeste, a una </a:t>
            </a:r>
            <a:r>
              <a:rPr lang="es-AR" b="1" dirty="0"/>
              <a:t>altitud 845 metros </a:t>
            </a:r>
            <a:r>
              <a:rPr lang="es-AR" dirty="0"/>
              <a:t>sobre el nivel del mar.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9648" y="1246106"/>
            <a:ext cx="3564352" cy="5423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1951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5496" y="125760"/>
            <a:ext cx="4499992" cy="710952"/>
          </a:xfrm>
        </p:spPr>
        <p:txBody>
          <a:bodyPr/>
          <a:lstStyle/>
          <a:p>
            <a:r>
              <a:rPr lang="es-AR" dirty="0" smtClean="0"/>
              <a:t>Criterios de inclusión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-36512" y="1844824"/>
            <a:ext cx="4538464" cy="4114800"/>
          </a:xfrm>
        </p:spPr>
        <p:txBody>
          <a:bodyPr>
            <a:normAutofit/>
          </a:bodyPr>
          <a:lstStyle/>
          <a:p>
            <a:r>
              <a:rPr lang="es-AR" sz="2000" dirty="0" smtClean="0"/>
              <a:t>Personas </a:t>
            </a:r>
            <a:r>
              <a:rPr lang="es-AR" sz="2000" dirty="0"/>
              <a:t>sanas sin enfermedades respiratorias, cardiovasculares (exceptuando hipertensión arterial leve), neuromusculares, ni antecedentes de cirugías pulmonares. </a:t>
            </a:r>
            <a:endParaRPr lang="es-AR" sz="2000" dirty="0" smtClean="0"/>
          </a:p>
          <a:p>
            <a:r>
              <a:rPr lang="es-AR" sz="2000" dirty="0" smtClean="0"/>
              <a:t>Sin </a:t>
            </a:r>
            <a:r>
              <a:rPr lang="es-AR" sz="2000" dirty="0"/>
              <a:t>uso o requerimiento de medicación broncodilatadora, ni betabloqueantes. </a:t>
            </a:r>
            <a:endParaRPr lang="es-AR" sz="2000" dirty="0" smtClean="0"/>
          </a:p>
          <a:p>
            <a:r>
              <a:rPr lang="es-AR" sz="2000" dirty="0" smtClean="0"/>
              <a:t>No </a:t>
            </a:r>
            <a:r>
              <a:rPr lang="es-AR" sz="2000" dirty="0"/>
              <a:t>tabaquismo actual, ni ex tabaquista. </a:t>
            </a:r>
            <a:endParaRPr lang="es-AR" sz="2000" dirty="0" smtClean="0"/>
          </a:p>
          <a:p>
            <a:r>
              <a:rPr lang="es-AR" sz="2000" dirty="0" smtClean="0"/>
              <a:t>No </a:t>
            </a:r>
            <a:r>
              <a:rPr lang="es-AR" sz="2000" dirty="0"/>
              <a:t>consumo de drogas ilícitas. </a:t>
            </a:r>
            <a:endParaRPr lang="es-AR" sz="2000" dirty="0" smtClean="0"/>
          </a:p>
          <a:p>
            <a:r>
              <a:rPr lang="es-AR" sz="2000" dirty="0" smtClean="0"/>
              <a:t>Índice </a:t>
            </a:r>
            <a:r>
              <a:rPr lang="es-AR" sz="2000" dirty="0"/>
              <a:t>de masa corporal (</a:t>
            </a:r>
            <a:r>
              <a:rPr lang="es-AR" sz="2000" dirty="0" err="1"/>
              <a:t>IMC</a:t>
            </a:r>
            <a:r>
              <a:rPr lang="es-AR" sz="2000" dirty="0"/>
              <a:t>) entre 20-30 Kg/m2.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43119" y="620688"/>
            <a:ext cx="4700882" cy="5184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34085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Equipos y técnica</a:t>
            </a:r>
            <a:endParaRPr lang="es-AR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6807" t="8187" r="4477"/>
          <a:stretch/>
        </p:blipFill>
        <p:spPr bwMode="auto">
          <a:xfrm rot="5400000">
            <a:off x="4016810" y="2908991"/>
            <a:ext cx="2339437" cy="1363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258" t="7969" r="5719" b="11904"/>
          <a:stretch/>
        </p:blipFill>
        <p:spPr bwMode="auto">
          <a:xfrm rot="5400000">
            <a:off x="414713" y="2628363"/>
            <a:ext cx="4076730" cy="2365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36696" y="2449637"/>
            <a:ext cx="2401234" cy="14117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89" t="10115" r="3324" b="37709"/>
          <a:stretch/>
        </p:blipFill>
        <p:spPr bwMode="auto">
          <a:xfrm>
            <a:off x="6436695" y="4092353"/>
            <a:ext cx="2401235" cy="704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2 Rectángulo"/>
          <p:cNvSpPr/>
          <p:nvPr/>
        </p:nvSpPr>
        <p:spPr>
          <a:xfrm>
            <a:off x="827584" y="6011996"/>
            <a:ext cx="3137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AR" dirty="0"/>
              <a:t>Pletismógrafo Elite </a:t>
            </a:r>
            <a:r>
              <a:rPr lang="es-AR" dirty="0" err="1"/>
              <a:t>MedGraphics</a:t>
            </a:r>
            <a:r>
              <a:rPr lang="es-AR" dirty="0"/>
              <a:t>® </a:t>
            </a:r>
          </a:p>
        </p:txBody>
      </p:sp>
    </p:spTree>
    <p:extLst>
      <p:ext uri="{BB962C8B-B14F-4D97-AF65-F5344CB8AC3E}">
        <p14:creationId xmlns:p14="http://schemas.microsoft.com/office/powerpoint/2010/main" xmlns="" val="894742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-99392"/>
            <a:ext cx="7924800" cy="1143000"/>
          </a:xfrm>
        </p:spPr>
        <p:txBody>
          <a:bodyPr/>
          <a:lstStyle/>
          <a:p>
            <a:r>
              <a:rPr lang="es-AR" dirty="0" smtClean="0"/>
              <a:t>Análisis  de  datos: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>
          <a:xfrm>
            <a:off x="251520" y="1330424"/>
            <a:ext cx="7924800" cy="4618856"/>
          </a:xfrm>
        </p:spPr>
        <p:txBody>
          <a:bodyPr>
            <a:noAutofit/>
          </a:bodyPr>
          <a:lstStyle/>
          <a:p>
            <a:r>
              <a:rPr lang="es-AR" sz="2000" dirty="0" err="1" smtClean="0"/>
              <a:t>MedCalc</a:t>
            </a:r>
            <a:r>
              <a:rPr lang="es-AR" sz="2000" dirty="0" smtClean="0"/>
              <a:t> </a:t>
            </a:r>
            <a:r>
              <a:rPr lang="es-AR" sz="2000" dirty="0"/>
              <a:t>versión 11.6.1.0 </a:t>
            </a:r>
            <a:r>
              <a:rPr lang="es-AR" sz="2000" dirty="0" smtClean="0"/>
              <a:t>con </a:t>
            </a:r>
            <a:r>
              <a:rPr lang="es-AR" sz="2000" dirty="0"/>
              <a:t>análisis estadístico. </a:t>
            </a:r>
            <a:endParaRPr lang="es-AR" sz="2000" dirty="0" smtClean="0"/>
          </a:p>
          <a:p>
            <a:r>
              <a:rPr lang="es-AR" sz="2000" dirty="0" smtClean="0"/>
              <a:t>Variables antropométricas. </a:t>
            </a:r>
          </a:p>
          <a:p>
            <a:r>
              <a:rPr lang="es-AR" sz="2000" dirty="0" smtClean="0"/>
              <a:t>Valores de cada prueba realizada.</a:t>
            </a:r>
          </a:p>
          <a:p>
            <a:r>
              <a:rPr lang="es-AR" sz="2000" dirty="0" smtClean="0"/>
              <a:t>Regresión lineal comparando con valores de ATS.</a:t>
            </a:r>
          </a:p>
          <a:p>
            <a:r>
              <a:rPr lang="es-AR" sz="2000" dirty="0" smtClean="0"/>
              <a:t>Regresión multivariado: ecuaciones de predicción denominadas </a:t>
            </a:r>
            <a:r>
              <a:rPr lang="es-AR" sz="2000" dirty="0"/>
              <a:t>“Mendoza</a:t>
            </a:r>
            <a:r>
              <a:rPr lang="es-AR" sz="2000" dirty="0" smtClean="0"/>
              <a:t>”.</a:t>
            </a:r>
          </a:p>
          <a:p>
            <a:endParaRPr lang="es-AR" sz="2000" dirty="0" smtClean="0"/>
          </a:p>
          <a:p>
            <a:endParaRPr lang="es-AR" sz="2000" dirty="0" smtClean="0"/>
          </a:p>
          <a:p>
            <a:endParaRPr lang="es-AR" sz="2000" dirty="0" smtClean="0"/>
          </a:p>
          <a:p>
            <a:r>
              <a:rPr lang="es-AR" sz="2000" dirty="0" smtClean="0"/>
              <a:t>Comparación de ecuaciones.</a:t>
            </a:r>
          </a:p>
        </p:txBody>
      </p:sp>
      <p:sp>
        <p:nvSpPr>
          <p:cNvPr id="4" name="3 Rectángulo"/>
          <p:cNvSpPr/>
          <p:nvPr/>
        </p:nvSpPr>
        <p:spPr>
          <a:xfrm>
            <a:off x="1475656" y="3645024"/>
            <a:ext cx="6030416" cy="1015663"/>
          </a:xfrm>
          <a:prstGeom prst="rect">
            <a:avLst/>
          </a:prstGeom>
          <a:ln>
            <a:solidFill>
              <a:schemeClr val="accent1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txBody>
          <a:bodyPr wrap="square">
            <a:spAutoFit/>
          </a:bodyPr>
          <a:lstStyle/>
          <a:p>
            <a:r>
              <a:rPr lang="en-US" dirty="0"/>
              <a:t>6MWD = (2.11 × </a:t>
            </a:r>
            <a:r>
              <a:rPr lang="en-US" dirty="0" smtClean="0"/>
              <a:t>height cm</a:t>
            </a:r>
            <a:r>
              <a:rPr lang="en-US" dirty="0"/>
              <a:t>)  (2.29 × </a:t>
            </a:r>
            <a:r>
              <a:rPr lang="en-US" dirty="0" smtClean="0"/>
              <a:t>weight kg</a:t>
            </a:r>
            <a:r>
              <a:rPr lang="en-US" dirty="0"/>
              <a:t>)  (5.78 × age) + 667 m</a:t>
            </a:r>
            <a:r>
              <a:rPr lang="en-US" dirty="0" smtClean="0"/>
              <a:t>.</a:t>
            </a:r>
          </a:p>
          <a:p>
            <a:pPr algn="ctr"/>
            <a:endParaRPr lang="en-US" sz="1400" dirty="0" smtClean="0"/>
          </a:p>
          <a:p>
            <a:pPr algn="ctr"/>
            <a:r>
              <a:rPr lang="en-US" sz="1400" dirty="0" smtClean="0"/>
              <a:t>Reference </a:t>
            </a:r>
            <a:r>
              <a:rPr lang="en-US" sz="1400" dirty="0"/>
              <a:t>Equations for the Six-Minute Walk in Healthy </a:t>
            </a:r>
            <a:r>
              <a:rPr lang="en-US" sz="1400" dirty="0" smtClean="0"/>
              <a:t>Adults</a:t>
            </a:r>
          </a:p>
          <a:p>
            <a:pPr algn="ctr"/>
            <a:r>
              <a:rPr lang="en-US" sz="1400" dirty="0" smtClean="0"/>
              <a:t>Paul l. ENRIGHT and DUANE L. Sherrill </a:t>
            </a:r>
            <a:endParaRPr lang="es-AR" sz="1400" dirty="0"/>
          </a:p>
        </p:txBody>
      </p:sp>
    </p:spTree>
    <p:extLst>
      <p:ext uri="{BB962C8B-B14F-4D97-AF65-F5344CB8AC3E}">
        <p14:creationId xmlns:p14="http://schemas.microsoft.com/office/powerpoint/2010/main" xmlns="" val="158170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0" y="39762"/>
            <a:ext cx="7924800" cy="724942"/>
          </a:xfrm>
        </p:spPr>
        <p:txBody>
          <a:bodyPr/>
          <a:lstStyle/>
          <a:p>
            <a:pPr algn="ctr"/>
            <a:r>
              <a:rPr lang="es-AR" dirty="0" smtClean="0"/>
              <a:t>Población</a:t>
            </a:r>
            <a:endParaRPr lang="es-AR" dirty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s-AR"/>
          </a:p>
        </p:txBody>
      </p:sp>
      <p:pic>
        <p:nvPicPr>
          <p:cNvPr id="2051" name="Picture 3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980728"/>
            <a:ext cx="4443290" cy="57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6016" y="980728"/>
            <a:ext cx="4336175" cy="5819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Elipse"/>
          <p:cNvSpPr/>
          <p:nvPr/>
        </p:nvSpPr>
        <p:spPr>
          <a:xfrm>
            <a:off x="179512" y="764704"/>
            <a:ext cx="2232248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7" name="6 Elipse"/>
          <p:cNvSpPr/>
          <p:nvPr/>
        </p:nvSpPr>
        <p:spPr>
          <a:xfrm>
            <a:off x="2339752" y="764704"/>
            <a:ext cx="2232248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8" name="7 Elipse"/>
          <p:cNvSpPr/>
          <p:nvPr/>
        </p:nvSpPr>
        <p:spPr>
          <a:xfrm>
            <a:off x="2339752" y="2780928"/>
            <a:ext cx="2232248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9" name="8 Elipse"/>
          <p:cNvSpPr/>
          <p:nvPr/>
        </p:nvSpPr>
        <p:spPr>
          <a:xfrm>
            <a:off x="96901" y="4794032"/>
            <a:ext cx="2232248" cy="20162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64135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Horizonte">
  <a:themeElements>
    <a:clrScheme name="Horizonte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te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te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342</TotalTime>
  <Words>775</Words>
  <Application>Microsoft Office PowerPoint</Application>
  <PresentationFormat>Presentación en pantalla (4:3)</PresentationFormat>
  <Paragraphs>198</Paragraphs>
  <Slides>17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17</vt:i4>
      </vt:variant>
    </vt:vector>
  </HeadingPairs>
  <TitlesOfParts>
    <vt:vector size="19" baseType="lpstr">
      <vt:lpstr>Horizonte</vt:lpstr>
      <vt:lpstr>Photo Editor Photo</vt:lpstr>
      <vt:lpstr>Diapositiva 1</vt:lpstr>
      <vt:lpstr>PUBmed</vt:lpstr>
      <vt:lpstr>Diapositiva 3</vt:lpstr>
      <vt:lpstr>Introducción:</vt:lpstr>
      <vt:lpstr>Material y método:</vt:lpstr>
      <vt:lpstr>Criterios de inclusión</vt:lpstr>
      <vt:lpstr>Equipos y técnica</vt:lpstr>
      <vt:lpstr>Análisis  de  datos:</vt:lpstr>
      <vt:lpstr>Población</vt:lpstr>
      <vt:lpstr>Resultados:  VEF1 Y fvc</vt:lpstr>
      <vt:lpstr>Resultados: vef1/fvc</vt:lpstr>
      <vt:lpstr>Resultados: PICO FLUJO</vt:lpstr>
      <vt:lpstr>Resultados: Pi Max y PE MAx</vt:lpstr>
      <vt:lpstr>Resultados: Test de Marcha de los 6 minutos</vt:lpstr>
      <vt:lpstr>conclusiones</vt:lpstr>
      <vt:lpstr>Conclusiones:</vt:lpstr>
      <vt:lpstr>GRACIAS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Valores Normales en las Pruebas de Función Pulmonar. Población sana de la Provincia de Mendoza entre 15 y 65 años</dc:title>
  <dc:creator>Gatica</dc:creator>
  <cp:lastModifiedBy>ana</cp:lastModifiedBy>
  <cp:revision>40</cp:revision>
  <dcterms:created xsi:type="dcterms:W3CDTF">2013-10-10T12:17:34Z</dcterms:created>
  <dcterms:modified xsi:type="dcterms:W3CDTF">2014-02-18T01:38:26Z</dcterms:modified>
</cp:coreProperties>
</file>