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31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1" r:id="rId11"/>
    <p:sldId id="274" r:id="rId12"/>
    <p:sldId id="276" r:id="rId13"/>
    <p:sldId id="309" r:id="rId14"/>
    <p:sldId id="306" r:id="rId15"/>
    <p:sldId id="311" r:id="rId16"/>
  </p:sldIdLst>
  <p:sldSz cx="9144000" cy="6858000" type="screen4x3"/>
  <p:notesSz cx="6662738" cy="983297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66"/>
    <a:srgbClr val="990033"/>
    <a:srgbClr val="333399"/>
    <a:srgbClr val="CC33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75" autoAdjust="0"/>
    <p:restoredTop sz="85739" autoAdjust="0"/>
  </p:normalViewPr>
  <p:slideViewPr>
    <p:cSldViewPr>
      <p:cViewPr>
        <p:scale>
          <a:sx n="75" d="100"/>
          <a:sy n="75" d="100"/>
        </p:scale>
        <p:origin x="-2346" y="-9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40" y="-72"/>
      </p:cViewPr>
      <p:guideLst>
        <p:guide orient="horz" pos="2852"/>
        <p:guide pos="21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62738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661150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661150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661150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661150" cy="98329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28860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773488" y="0"/>
            <a:ext cx="28860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1741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4713" y="738188"/>
            <a:ext cx="4903787" cy="36782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670425"/>
            <a:ext cx="5321300" cy="4418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433" tIns="46505" rIns="89433" bIns="46505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noProof="0" smtClean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9337675"/>
            <a:ext cx="288607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864" tIns="45432" rIns="90864" bIns="45432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dirty="0">
              <a:cs typeface="Lucida Sans Unicode" charset="0"/>
            </a:endParaRP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773488" y="9339263"/>
            <a:ext cx="2878137" cy="48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433" tIns="46505" rIns="89433" bIns="46505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4855" algn="l"/>
                <a:tab pos="891287" algn="l"/>
                <a:tab pos="1337719" algn="l"/>
                <a:tab pos="1784152" algn="l"/>
                <a:tab pos="2230583" algn="l"/>
                <a:tab pos="2677016" algn="l"/>
                <a:tab pos="3123448" algn="l"/>
                <a:tab pos="3569880" algn="l"/>
                <a:tab pos="4016312" algn="l"/>
                <a:tab pos="4462744" algn="l"/>
                <a:tab pos="4909176" algn="l"/>
                <a:tab pos="5355609" algn="l"/>
                <a:tab pos="5802040" algn="l"/>
                <a:tab pos="6248473" algn="l"/>
                <a:tab pos="6694905" algn="l"/>
                <a:tab pos="7141337" algn="l"/>
                <a:tab pos="7587769" algn="l"/>
                <a:tab pos="8034202" algn="l"/>
                <a:tab pos="8480633" algn="l"/>
                <a:tab pos="8927066" algn="l"/>
              </a:tabLst>
              <a:defRPr sz="1200">
                <a:solidFill>
                  <a:srgbClr val="000000"/>
                </a:solidFill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FCD8D04F-05A6-4A8A-A686-06A565D9492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5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18436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EB282DB7-6D93-4174-AAA0-0EEFECE3EF6A}" type="slidenum">
              <a:rPr lang="es-E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s-ES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4C27E7D7-BB28-449E-B528-ED8FA775BCBA}" type="slidenum">
              <a:rPr lang="en-GB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F92CE9FA-A204-40C5-A468-87128D2D9415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10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1109663" y="738188"/>
            <a:ext cx="4441825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2888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z="1400" smtClean="0">
              <a:latin typeface="Verdana" pitchFamily="34" charset="0"/>
            </a:endParaRPr>
          </a:p>
        </p:txBody>
      </p:sp>
      <p:sp>
        <p:nvSpPr>
          <p:cNvPr id="2765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4B423B44-E0AA-40D5-8D68-7DB36E703AED}" type="slidenum">
              <a:rPr lang="en-GB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8CBFAD8B-635E-4B5F-86CE-B8405826FAC1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109663" y="738188"/>
            <a:ext cx="4441825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2888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AR" smtClean="0">
                <a:latin typeface="Times New Roman" pitchFamily="18" charset="0"/>
              </a:rPr>
              <a:t>13.- encuestas a los trabajadores</a:t>
            </a:r>
            <a:r>
              <a:rPr lang="es-ES" smtClean="0">
                <a:latin typeface="Times New Roman" pitchFamily="18" charset="0"/>
              </a:rPr>
              <a:t> </a:t>
            </a:r>
          </a:p>
        </p:txBody>
      </p:sp>
      <p:sp>
        <p:nvSpPr>
          <p:cNvPr id="286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64E6ED28-E622-42B9-9B8D-9502E35D0164}" type="slidenum">
              <a:rPr lang="en-GB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F0A84418-5932-49AF-BAF4-3FA2A8F112AF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12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962025" y="787400"/>
            <a:ext cx="4735513" cy="3930650"/>
          </a:xfrm>
          <a:prstGeom prst="rect">
            <a:avLst/>
          </a:prstGeom>
          <a:solidFill>
            <a:srgbClr val="FFFFFF"/>
          </a:solidFill>
          <a:ln w="9398">
            <a:solidFill>
              <a:srgbClr val="000000"/>
            </a:solidFill>
            <a:miter lim="800000"/>
            <a:headEnd/>
            <a:tailEnd/>
          </a:ln>
        </p:spPr>
        <p:txBody>
          <a:bodyPr lIns="90864" tIns="45432" rIns="90864" bIns="45432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2888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AR" smtClean="0">
                <a:latin typeface="Times New Roman" pitchFamily="18" charset="0"/>
              </a:rPr>
              <a:t>15. encuestas a los trabajadores</a:t>
            </a:r>
            <a:r>
              <a:rPr lang="es-ES" smtClean="0">
                <a:latin typeface="Times New Roman" pitchFamily="18" charset="0"/>
              </a:rPr>
              <a:t> </a:t>
            </a:r>
          </a:p>
        </p:txBody>
      </p:sp>
      <p:sp>
        <p:nvSpPr>
          <p:cNvPr id="297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714619D5-F33D-4E7E-803F-A9562F4F31AB}" type="slidenum">
              <a:rPr lang="en-GB" sz="12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GB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A67DF7BD-CD87-4E03-82D5-FB69832B01EF}" type="slidenum">
              <a:rPr lang="en-GB" sz="12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GB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3ECDFCB6-9B04-4E17-91BE-34AB3EE55657}" type="slidenum">
              <a:rPr lang="es-ES_tradnl" sz="12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s-ES_tradnl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223A7FEE-E7A1-4343-85B2-67F016CCA042}" type="slidenum">
              <a:rPr lang="en-GB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A7CA0E44-D32E-4216-BF7C-F65924B8DF84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109663" y="738188"/>
            <a:ext cx="4441825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1946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812800" y="4670425"/>
            <a:ext cx="5180013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AR" sz="1400">
                <a:solidFill>
                  <a:schemeClr val="tx1"/>
                </a:solidFill>
                <a:latin typeface="Verdana" pitchFamily="34" charset="0"/>
              </a:rPr>
              <a:t>2</a:t>
            </a:r>
            <a:r>
              <a:rPr lang="es-AR" sz="1200">
                <a:solidFill>
                  <a:schemeClr val="tx1"/>
                </a:solidFill>
                <a:latin typeface="Verdana" pitchFamily="34" charset="0"/>
              </a:rPr>
              <a:t>.- El Plan MPT implementado en junio del 2004, para cuya planificación operativa se tuvieron en cuenta experiencias que mostraban la puesta en marcha de </a:t>
            </a:r>
            <a:r>
              <a:rPr lang="es-AR" sz="1200" b="1" i="1">
                <a:solidFill>
                  <a:schemeClr val="tx1"/>
                </a:solidFill>
                <a:latin typeface="Verdana" pitchFamily="34" charset="0"/>
              </a:rPr>
              <a:t>ambientes libres de humo de tabaco.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AR" sz="1200">
                <a:solidFill>
                  <a:schemeClr val="tx1"/>
                </a:solidFill>
                <a:latin typeface="Verdana" pitchFamily="34" charset="0"/>
              </a:rPr>
              <a:t>El antecedente más importante fue el plan desarrollado en California, EEUU, estado precursor de ese país en declararse Estado Libre de H T. Otra experiencia fue la de Montevideo, Uruguay, más cercana a nosotros. Ambas experiencias fueron revisadas y analizadas en sus aspectos integrales. También se tuvo en cuanta la bibliografía de OPS, del Ministerio de Salud de la Nación y de la capacitación técnica recibida en Jornadas de Municipios saludables.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AR" sz="1200">
              <a:solidFill>
                <a:schemeClr val="tx1"/>
              </a:solidFill>
              <a:latin typeface="Verdan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AR" sz="1200">
                <a:solidFill>
                  <a:schemeClr val="tx1"/>
                </a:solidFill>
                <a:latin typeface="Verdana" pitchFamily="34" charset="0"/>
              </a:rPr>
              <a:t>A partir de lo expuesto e impulsado por el compromiso político del Intendente de la Ciudad, comenzó a desarrollarse el Plan Municipal de Prevención del tabaquismo. Cuyo obj. gral es……….</a:t>
            </a:r>
            <a:endParaRPr lang="es-ES" sz="1200">
              <a:solidFill>
                <a:schemeClr val="tx1"/>
              </a:solidFill>
              <a:latin typeface="Verdan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AR" sz="1200">
              <a:solidFill>
                <a:schemeClr val="tx1"/>
              </a:solidFill>
              <a:latin typeface="Verdan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AR" sz="1200">
                <a:solidFill>
                  <a:schemeClr val="tx1"/>
                </a:solidFill>
                <a:latin typeface="Verdana" pitchFamily="34" charset="0"/>
              </a:rPr>
              <a:t>Para el abordaje del plan  se lleva a cabo  una articulación intersectorial  de diversas áreas municipales y bajo la coordinación de SSP se trabaja en conjunto con la Secretaría de Gobierno, y Secretaría de Medio  Ambiente y Servicios públicos</a:t>
            </a:r>
            <a:r>
              <a:rPr lang="es-AR" sz="1200">
                <a:latin typeface="Verdana" pitchFamily="34" charset="0"/>
              </a:rPr>
              <a:t>.</a:t>
            </a:r>
            <a:endParaRPr lang="es-ES" sz="1200">
              <a:latin typeface="Verdana" pitchFamily="34" charset="0"/>
            </a:endParaRPr>
          </a:p>
          <a:p>
            <a:pPr eaLnBrk="0" hangingPunct="0"/>
            <a:endParaRPr lang="es-ES" sz="1200">
              <a:latin typeface="Verdana" pitchFamily="34" charset="0"/>
            </a:endParaRPr>
          </a:p>
        </p:txBody>
      </p:sp>
      <p:sp>
        <p:nvSpPr>
          <p:cNvPr id="19463" name="6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53B45453-8B0F-4E1A-BC20-0620C06BF4E9}" type="slidenum">
              <a:rPr lang="en-GB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99C8680A-A03F-4D08-943E-221B62D4E547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109663" y="738188"/>
            <a:ext cx="4441825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0485" name="Text Box 3"/>
          <p:cNvSpPr>
            <a:spLocks noGrp="1" noChangeArrowheads="1"/>
          </p:cNvSpPr>
          <p:nvPr>
            <p:ph type="body"/>
          </p:nvPr>
        </p:nvSpPr>
        <p:spPr>
          <a:xfrm>
            <a:off x="698500" y="4673600"/>
            <a:ext cx="5327650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</a:pPr>
            <a:endParaRPr lang="es-ES" sz="1400" smtClean="0">
              <a:latin typeface="Verdana" pitchFamily="34" charset="0"/>
            </a:endParaRPr>
          </a:p>
        </p:txBody>
      </p:sp>
      <p:sp>
        <p:nvSpPr>
          <p:cNvPr id="204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C5676762-580B-4D5C-8DB1-A37B9084E428}" type="slidenum">
              <a:rPr lang="en-GB" sz="12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C20D1D90-BE5E-46F1-A284-491EBA5F52C4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035050" y="714375"/>
            <a:ext cx="4735513" cy="39306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150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598488" y="4987925"/>
            <a:ext cx="524986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64" tIns="45432" rIns="90864" bIns="45432">
            <a:spAutoFit/>
          </a:bodyPr>
          <a:lstStyle/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4.- Eje de prevención: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- Se realizó una convocatoria y en este marco más de 200 farmacéuticos fueron capacitados en la temática de prevención del tabaquismo: 150 farmacias privadas fueron acreditadas  como centros de promoción de salud y difusoras del plan.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- Se firmó un convenio con la Sociedad de Cardiología para trabajar en 20 escuelas en prevención.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- Talleres barriales, Ciclos de conferencias a la Comunidad en Colegios profesionales, y otras organizaciones, etc.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1400">
                <a:solidFill>
                  <a:schemeClr val="tx1"/>
                </a:solidFill>
                <a:latin typeface="Verdana" pitchFamily="34" charset="0"/>
              </a:rPr>
              <a:t>- Reuniones de sensibilización y Capacitación  a  personal de salud, como también a trabajadores de Dirección Gral de inspección y de Transporte y a la GUM.</a:t>
            </a:r>
          </a:p>
        </p:txBody>
      </p:sp>
      <p:sp>
        <p:nvSpPr>
          <p:cNvPr id="21511" name="6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E1782740-AE8A-4820-8D3F-623C4525180B}" type="slidenum">
              <a:rPr lang="en-GB" sz="12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1BA31799-63B5-4A20-BDD2-742CEB505C77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317625" y="422275"/>
            <a:ext cx="4664075" cy="38735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253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85825" y="4773613"/>
            <a:ext cx="5106988" cy="4632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z="1400" smtClean="0">
              <a:latin typeface="Verdana" pitchFamily="34" charset="0"/>
            </a:endParaRPr>
          </a:p>
          <a:p>
            <a:endParaRPr lang="es-ES" sz="1400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CB682499-481E-40D0-A173-B427953533B6}" type="slidenum">
              <a:rPr lang="en-GB" sz="12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C99D7E33-51C6-46BC-9B8D-439252485193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0" y="325438"/>
            <a:ext cx="1588" cy="1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/>
          </p:nvPr>
        </p:nvSpPr>
        <p:spPr>
          <a:xfrm>
            <a:off x="812800" y="4702175"/>
            <a:ext cx="5322888" cy="4564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" sz="1400" smtClean="0">
              <a:latin typeface="Verdana" pitchFamily="34" charset="0"/>
            </a:endParaRPr>
          </a:p>
        </p:txBody>
      </p:sp>
      <p:sp>
        <p:nvSpPr>
          <p:cNvPr id="235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9BA7EEFA-33D1-4994-9651-50B7232A9A88}" type="slidenum">
              <a:rPr lang="en-GB" sz="12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C8413424-5521-47EB-AC24-4FB04A105E30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109663" y="738188"/>
            <a:ext cx="4440237" cy="36845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2888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25"/>
              </a:spcBef>
            </a:pPr>
            <a:r>
              <a:rPr lang="en-GB" sz="1400" smtClean="0">
                <a:latin typeface="Verdana" pitchFamily="34" charset="0"/>
                <a:cs typeface="Lucida Sans Unicode" pitchFamily="34" charset="0"/>
              </a:rPr>
              <a:t>El trabajo desarrollado en torno a la consolidación de A</a:t>
            </a:r>
            <a:r>
              <a:rPr lang="en-GB" sz="1400" b="1" smtClean="0">
                <a:latin typeface="Verdana" pitchFamily="34" charset="0"/>
                <a:cs typeface="Lucida Sans Unicode" pitchFamily="34" charset="0"/>
              </a:rPr>
              <a:t>LHT es el pilar fundamental del eje de protección. </a:t>
            </a:r>
            <a:r>
              <a:rPr lang="en-GB" sz="1400" smtClean="0">
                <a:latin typeface="Verdana" pitchFamily="34" charset="0"/>
                <a:cs typeface="Lucida Sans Unicode" pitchFamily="34" charset="0"/>
              </a:rPr>
              <a:t>Para ello se conformó una Alianza estrategia de diferentes sectores de la ciudad. Asociaciones científicas, colegios profesionales, ONGs.  Instituciones de la ciudad vinculadas con la temática a fin de coordinar acciones de educación y prevención en la comunidad.</a:t>
            </a:r>
          </a:p>
          <a:p>
            <a:endParaRPr lang="es-ES" sz="1400" smtClean="0">
              <a:latin typeface="Verdana" pitchFamily="34" charset="0"/>
            </a:endParaRPr>
          </a:p>
        </p:txBody>
      </p:sp>
      <p:sp>
        <p:nvSpPr>
          <p:cNvPr id="2458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B6496A01-9BDE-4695-87F0-0248B4BB4137}" type="slidenum">
              <a:rPr lang="en-GB" sz="1200" smtClean="0">
                <a:solidFill>
                  <a:srgbClr val="000000"/>
                </a:solidFill>
              </a:rPr>
              <a:pPr eaLnBrk="1" hangingPunct="1"/>
              <a:t>8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852488" y="738188"/>
            <a:ext cx="4949825" cy="3679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2888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AR" sz="1400" smtClean="0">
                <a:latin typeface="Verdana" pitchFamily="34" charset="0"/>
              </a:rPr>
              <a:t>el mayor esfuerzo en el eje de protección es el cumplimiento y fiscalización de las normativas vigentes. Por ello el municipio ha establecido una política  progresiva de implementación en una Campaña de Educación. </a:t>
            </a:r>
            <a:endParaRPr lang="es-ES" sz="1400" smtClean="0">
              <a:latin typeface="Verdana" pitchFamily="34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773488" y="9339263"/>
            <a:ext cx="2879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433" tIns="46505" rIns="89433" bIns="46505" anchor="b"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B16B71BF-8726-44E5-B6A4-5034CF508B8C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8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/>
            <a:fld id="{10155EC2-1B4C-48CD-BBB2-EDDA3C443637}" type="slidenum">
              <a:rPr lang="en-GB" sz="12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852488" y="738188"/>
            <a:ext cx="4959350" cy="3686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864" tIns="45432" rIns="90864" bIns="45432" anchor="ctr"/>
          <a:lstStyle>
            <a:lvl1pPr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670425"/>
            <a:ext cx="5322888" cy="4421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525"/>
              </a:spcBef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</a:pPr>
            <a:endParaRPr lang="en-GB" sz="1400" smtClean="0">
              <a:latin typeface="Verdana" pitchFamily="34" charset="0"/>
              <a:cs typeface="Lucida Sans Unicode" pitchFamily="34" charset="0"/>
            </a:endParaRPr>
          </a:p>
          <a:p>
            <a:pPr>
              <a:spcBef>
                <a:spcPts val="525"/>
              </a:spcBef>
              <a:tabLst>
                <a:tab pos="0" algn="l"/>
                <a:tab pos="444500" algn="l"/>
                <a:tab pos="890588" algn="l"/>
                <a:tab pos="1336675" algn="l"/>
                <a:tab pos="1782763" algn="l"/>
                <a:tab pos="2230438" algn="l"/>
                <a:tab pos="2676525" algn="l"/>
                <a:tab pos="3122613" algn="l"/>
                <a:tab pos="3568700" algn="l"/>
                <a:tab pos="4014788" algn="l"/>
                <a:tab pos="4462463" algn="l"/>
                <a:tab pos="4908550" algn="l"/>
                <a:tab pos="5354638" algn="l"/>
                <a:tab pos="5800725" algn="l"/>
                <a:tab pos="6248400" algn="l"/>
                <a:tab pos="6694488" algn="l"/>
                <a:tab pos="7140575" algn="l"/>
                <a:tab pos="7586663" algn="l"/>
                <a:tab pos="8032750" algn="l"/>
                <a:tab pos="8480425" algn="l"/>
                <a:tab pos="8926513" algn="l"/>
              </a:tabLst>
            </a:pPr>
            <a:endParaRPr lang="es-ES" sz="1400" smtClean="0">
              <a:latin typeface="Verdana" pitchFamily="34" charset="0"/>
            </a:endParaRPr>
          </a:p>
        </p:txBody>
      </p:sp>
      <p:sp>
        <p:nvSpPr>
          <p:cNvPr id="26629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BEB55-1B05-47E9-AE83-E883E046FDF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0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B036-B2E5-4EDC-A771-04A8A1ABD13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35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4225" cy="59896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896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DD1F-EAE3-42EC-A727-E1CCFA7867B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7C57A-DDEF-413E-9C20-D6AC1A42B15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96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40AA-5F7B-4EF5-BC69-666A8CF107D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F8C18-C089-405F-86CF-44A96632962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7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47B8B-97F9-422E-ADE9-4A9A714EFD1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CDD6-356B-4F22-B48D-DD601F579D1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0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B378F-EFD5-4E72-A9C2-34AAA06807D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1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6D93A-C541-4F6D-B727-058D64CB1DE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0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A1FC5-162D-45C4-BF8C-F92E26FFBA7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9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166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los formatos del texto del esquema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  <a:p>
            <a:pPr lvl="4"/>
            <a:r>
              <a:rPr lang="en-GB" smtClean="0"/>
              <a:t>Octavo nivel del esquema</a:t>
            </a:r>
          </a:p>
          <a:p>
            <a:pPr lvl="4"/>
            <a:r>
              <a:rPr lang="en-GB" smtClean="0"/>
              <a:t>Noveno nivel del esquema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>
              <a:cs typeface="Lucida Sans Unicode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>
              <a:cs typeface="Lucida Sans Unicode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fld id="{F781E2BD-9F96-40B9-BE22-2BD613EA89D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charset="0"/>
        </a:defRPr>
      </a:lvl5pPr>
      <a:lvl6pPr marL="4572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6pPr>
      <a:lvl7pPr marL="9144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7pPr>
      <a:lvl8pPr marL="1371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8pPr>
      <a:lvl9pPr marL="18288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Lucida Sans Unicode" charset="0"/>
        </a:defRPr>
      </a:lvl9pPr>
    </p:titleStyle>
    <p:bodyStyle>
      <a:lvl1pPr marL="334963" indent="-33496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35013" indent="-27781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63" y="404813"/>
            <a:ext cx="2055812" cy="2447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14313" y="3214688"/>
            <a:ext cx="1785937" cy="16319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dirty="0"/>
              <a:t>Simposio Regional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dirty="0"/>
              <a:t>Nº 2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dirty="0"/>
              <a:t>Lunes 5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dirty="0"/>
              <a:t>Octubre 2009</a:t>
            </a:r>
          </a:p>
        </p:txBody>
      </p:sp>
      <p:grpSp>
        <p:nvGrpSpPr>
          <p:cNvPr id="1030" name="Group 16"/>
          <p:cNvGrpSpPr>
            <a:grpSpLocks/>
          </p:cNvGrpSpPr>
          <p:nvPr/>
        </p:nvGrpSpPr>
        <p:grpSpPr bwMode="auto">
          <a:xfrm>
            <a:off x="2124075" y="273050"/>
            <a:ext cx="4445000" cy="6324600"/>
            <a:chOff x="1056" y="168"/>
            <a:chExt cx="2800" cy="398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056" y="168"/>
            <a:ext cx="2800" cy="3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" name="Photo Editor Photo" r:id="rId5" imgW="8411749" imgH="11971429" progId="">
                    <p:embed/>
                  </p:oleObj>
                </mc:Choice>
                <mc:Fallback>
                  <p:oleObj name="Photo Editor Photo" r:id="rId5" imgW="8411749" imgH="11971429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contrast="1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68"/>
                          <a:ext cx="2800" cy="3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chemeClr val="tx1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0" y="2386"/>
              <a:ext cx="912" cy="1626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3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s-ES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Región</a:t>
              </a:r>
              <a:r>
                <a:rPr lang="es-AR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Litoral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4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s-AR" sz="14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Rosario libre de tabaco.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r>
                <a:rPr lang="es-AR" sz="14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Aceptación de la población.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 b="1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AR" sz="100">
                <a:solidFill>
                  <a:srgbClr val="990033"/>
                </a:solidFill>
              </a:endParaRPr>
            </a:p>
            <a:p>
              <a:pPr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00">
                <a:solidFill>
                  <a:srgbClr val="990033"/>
                </a:solidFill>
              </a:endParaRPr>
            </a:p>
          </p:txBody>
        </p:sp>
        <p:grpSp>
          <p:nvGrpSpPr>
            <p:cNvPr id="1033" name="Group 19"/>
            <p:cNvGrpSpPr>
              <a:grpSpLocks/>
            </p:cNvGrpSpPr>
            <p:nvPr/>
          </p:nvGrpSpPr>
          <p:grpSpPr bwMode="auto">
            <a:xfrm>
              <a:off x="2880" y="240"/>
              <a:ext cx="864" cy="432"/>
              <a:chOff x="2880" y="240"/>
              <a:chExt cx="864" cy="432"/>
            </a:xfrm>
          </p:grpSpPr>
          <p:sp>
            <p:nvSpPr>
              <p:cNvPr id="1034" name="Rectangle 20"/>
              <p:cNvSpPr>
                <a:spLocks noChangeArrowheads="1"/>
              </p:cNvSpPr>
              <p:nvPr/>
            </p:nvSpPr>
            <p:spPr bwMode="auto">
              <a:xfrm>
                <a:off x="2928" y="576"/>
                <a:ext cx="816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s-ES"/>
              </a:p>
            </p:txBody>
          </p:sp>
          <p:pic>
            <p:nvPicPr>
              <p:cNvPr id="1035" name="Picture 21" descr="ISOLOGOS"/>
              <p:cNvPicPr>
                <a:picLocks noChangeAspect="1" noChangeArrowheads="1"/>
              </p:cNvPicPr>
              <p:nvPr/>
            </p:nvPicPr>
            <p:blipFill>
              <a:blip r:embed="rId7">
                <a:lum bright="-6000" contras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643"/>
              <a:stretch>
                <a:fillRect/>
              </a:stretch>
            </p:blipFill>
            <p:spPr bwMode="auto">
              <a:xfrm>
                <a:off x="2880" y="240"/>
                <a:ext cx="864" cy="288"/>
              </a:xfrm>
              <a:prstGeom prst="rect">
                <a:avLst/>
              </a:prstGeom>
              <a:noFill/>
              <a:ln w="38100">
                <a:solidFill>
                  <a:srgbClr val="FFCC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6" name="Line 22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7" name="Line 23"/>
              <p:cNvSpPr>
                <a:spLocks noChangeShapeType="1"/>
              </p:cNvSpPr>
              <p:nvPr/>
            </p:nvSpPr>
            <p:spPr bwMode="auto">
              <a:xfrm flipV="1">
                <a:off x="3744" y="57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3" name="12 Rectángulo"/>
          <p:cNvSpPr/>
          <p:nvPr/>
        </p:nvSpPr>
        <p:spPr>
          <a:xfrm>
            <a:off x="6786563" y="1571625"/>
            <a:ext cx="2357437" cy="4968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Coordinador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chemeClr val="tx1"/>
                </a:solidFill>
              </a:rPr>
              <a:t>Dr. Rogelio Pendino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>
              <a:latin typeface="Tahom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Secretaria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chemeClr val="tx1"/>
                </a:solidFill>
              </a:rPr>
              <a:t>Dra. Rita 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chemeClr val="tx1"/>
                </a:solidFill>
              </a:rPr>
              <a:t>Zurbriggen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>
              <a:solidFill>
                <a:schemeClr val="tx1"/>
              </a:solidFill>
              <a:latin typeface="Tahom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>
              <a:latin typeface="Tahoma" pitchFamily="34" charset="0"/>
            </a:endParaRP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Disertante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chemeClr val="tx1"/>
                </a:solidFill>
                <a:latin typeface="Tahoma" pitchFamily="34" charset="0"/>
              </a:rPr>
              <a:t>Dra. Beatriz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chemeClr val="tx1"/>
                </a:solidFill>
                <a:latin typeface="Tahoma" pitchFamily="34" charset="0"/>
              </a:rPr>
              <a:t>Amigot</a:t>
            </a:r>
          </a:p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>
                <a:solidFill>
                  <a:schemeClr val="tx1"/>
                </a:solidFill>
              </a:rPr>
              <a:t>Secretaría de Salud Pública  Municipalidad de Rosario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813" y="44450"/>
            <a:ext cx="7786687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Implementación  de Empresas e Instituciones </a:t>
            </a:r>
            <a:r>
              <a:rPr lang="en-GB" sz="28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“Libres de Humo de Tabaco”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1550" y="1268413"/>
            <a:ext cx="8070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Conformación de un Comité Interno representativo de todos los actores de la organización para sostener las actividades.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Presentación del Plan “Empresa Libre de Humo de Tabaco” a todo el personal de la Empresa – Institución.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Organización de talleres de sensibilización al personal con el apoyo de la Secretaría de Salud Pública.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Diseño e implementación de la estrategia de señalización  y comunicación en relación al tabaquismo.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Implementación de cursos de cesación  para  fumadores en la Empresa con el apoyo de la Secretaría de Salud Pública.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Acreditación municipal como  “ELHT”.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Monitoreo de las acciones implementadas.</a:t>
            </a: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  <a:p>
            <a:pPr marL="192088" indent="-192088">
              <a:lnSpc>
                <a:spcPct val="95000"/>
              </a:lnSpc>
              <a:spcBef>
                <a:spcPts val="1000"/>
              </a:spcBef>
              <a:buClr>
                <a:srgbClr val="333399"/>
              </a:buClr>
              <a:buSzPct val="100000"/>
              <a:buFont typeface="Wingdings" pitchFamily="2" charset="2"/>
              <a:buChar char="§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4313" y="1071563"/>
            <a:ext cx="4357687" cy="2357437"/>
            <a:chOff x="657" y="1071"/>
            <a:chExt cx="4579" cy="2325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657" y="1071"/>
            <a:ext cx="4580" cy="2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Hoja de cálculo" r:id="rId4" imgW="4124230" imgH="2095548" progId="Excel.Sheet.8">
                    <p:embed/>
                  </p:oleObj>
                </mc:Choice>
                <mc:Fallback>
                  <p:oleObj name="Hoja de cálculo" r:id="rId4" imgW="4124230" imgH="2095548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1071"/>
                          <a:ext cx="4580" cy="2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0" name="Text Box 3"/>
            <p:cNvSpPr txBox="1">
              <a:spLocks noChangeArrowheads="1"/>
            </p:cNvSpPr>
            <p:nvPr/>
          </p:nvSpPr>
          <p:spPr bwMode="auto">
            <a:xfrm>
              <a:off x="657" y="1071"/>
              <a:ext cx="4580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</p:grp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57250" y="357188"/>
            <a:ext cx="7286625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4963" indent="-334963" algn="ctr">
              <a:spcBef>
                <a:spcPts val="7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en-GB" sz="28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</a:t>
            </a:r>
            <a:r>
              <a:rPr lang="en-GB" sz="2800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consenso</a:t>
            </a:r>
            <a:r>
              <a:rPr lang="en-GB" sz="28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los </a:t>
            </a:r>
            <a:r>
              <a:rPr lang="en-GB" sz="2800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trabajadores</a:t>
            </a:r>
            <a:endParaRPr lang="en-GB" sz="2800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4963" indent="-334963" algn="ctr">
              <a:spcBef>
                <a:spcPts val="700"/>
              </a:spcBef>
              <a:buClr>
                <a:srgbClr val="333399"/>
              </a:buClr>
              <a:buSzPct val="100000"/>
              <a:buFont typeface="Arial" charset="0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en-GB" sz="2800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786313" y="1214438"/>
            <a:ext cx="4071937" cy="2214562"/>
            <a:chOff x="161" y="1628"/>
            <a:chExt cx="2663" cy="163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auto">
            <a:xfrm>
              <a:off x="161" y="1628"/>
              <a:ext cx="2663" cy="163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3081" name="AutoShape 4"/>
            <p:cNvSpPr>
              <a:spLocks noChangeArrowheads="1"/>
            </p:cNvSpPr>
            <p:nvPr/>
          </p:nvSpPr>
          <p:spPr bwMode="auto">
            <a:xfrm>
              <a:off x="1523" y="2021"/>
              <a:ext cx="488" cy="946"/>
            </a:xfrm>
            <a:custGeom>
              <a:avLst/>
              <a:gdLst>
                <a:gd name="T0" fmla="*/ 0 w 22020"/>
                <a:gd name="T1" fmla="*/ 0 h 43135"/>
                <a:gd name="T2" fmla="*/ 0 w 22020"/>
                <a:gd name="T3" fmla="*/ 0 h 43135"/>
                <a:gd name="T4" fmla="*/ 0 w 22020"/>
                <a:gd name="T5" fmla="*/ 0 h 43135"/>
                <a:gd name="T6" fmla="*/ 0 60000 65536"/>
                <a:gd name="T7" fmla="*/ 0 60000 65536"/>
                <a:gd name="T8" fmla="*/ 0 60000 65536"/>
                <a:gd name="T9" fmla="*/ 0 w 22020"/>
                <a:gd name="T10" fmla="*/ 0 h 43135"/>
                <a:gd name="T11" fmla="*/ 22020 w 22020"/>
                <a:gd name="T12" fmla="*/ 43135 h 431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20" h="43135" fill="none" extrusionOk="0">
                  <a:moveTo>
                    <a:pt x="0" y="4"/>
                  </a:moveTo>
                  <a:cubicBezTo>
                    <a:pt x="139" y="1"/>
                    <a:pt x="279" y="-1"/>
                    <a:pt x="420" y="0"/>
                  </a:cubicBezTo>
                  <a:cubicBezTo>
                    <a:pt x="12349" y="0"/>
                    <a:pt x="22020" y="9670"/>
                    <a:pt x="22020" y="21600"/>
                  </a:cubicBezTo>
                  <a:cubicBezTo>
                    <a:pt x="22020" y="32881"/>
                    <a:pt x="13338" y="42262"/>
                    <a:pt x="2091" y="43135"/>
                  </a:cubicBezTo>
                </a:path>
                <a:path w="22020" h="43135" stroke="0" extrusionOk="0">
                  <a:moveTo>
                    <a:pt x="0" y="4"/>
                  </a:moveTo>
                  <a:cubicBezTo>
                    <a:pt x="139" y="1"/>
                    <a:pt x="279" y="-1"/>
                    <a:pt x="420" y="0"/>
                  </a:cubicBezTo>
                  <a:cubicBezTo>
                    <a:pt x="12349" y="0"/>
                    <a:pt x="22020" y="9670"/>
                    <a:pt x="22020" y="21600"/>
                  </a:cubicBezTo>
                  <a:cubicBezTo>
                    <a:pt x="22020" y="32881"/>
                    <a:pt x="13338" y="42262"/>
                    <a:pt x="2091" y="43135"/>
                  </a:cubicBezTo>
                  <a:lnTo>
                    <a:pt x="420" y="21600"/>
                  </a:lnTo>
                  <a:close/>
                </a:path>
              </a:pathLst>
            </a:custGeom>
            <a:solidFill>
              <a:srgbClr val="00FFFF"/>
            </a:solidFill>
            <a:ln w="1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2" name="AutoShape 5"/>
            <p:cNvSpPr>
              <a:spLocks noChangeArrowheads="1"/>
            </p:cNvSpPr>
            <p:nvPr/>
          </p:nvSpPr>
          <p:spPr bwMode="auto">
            <a:xfrm>
              <a:off x="1001" y="2184"/>
              <a:ext cx="516" cy="797"/>
            </a:xfrm>
            <a:custGeom>
              <a:avLst/>
              <a:gdLst>
                <a:gd name="T0" fmla="*/ 0 w 23296"/>
                <a:gd name="T1" fmla="*/ 0 h 36255"/>
                <a:gd name="T2" fmla="*/ 0 w 23296"/>
                <a:gd name="T3" fmla="*/ 0 h 36255"/>
                <a:gd name="T4" fmla="*/ 0 w 23296"/>
                <a:gd name="T5" fmla="*/ 0 h 36255"/>
                <a:gd name="T6" fmla="*/ 0 60000 65536"/>
                <a:gd name="T7" fmla="*/ 0 60000 65536"/>
                <a:gd name="T8" fmla="*/ 0 60000 65536"/>
                <a:gd name="T9" fmla="*/ 0 w 23296"/>
                <a:gd name="T10" fmla="*/ 0 h 36255"/>
                <a:gd name="T11" fmla="*/ 23296 w 23296"/>
                <a:gd name="T12" fmla="*/ 36255 h 362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96" h="36255" fill="none" extrusionOk="0">
                  <a:moveTo>
                    <a:pt x="23296" y="36188"/>
                  </a:moveTo>
                  <a:cubicBezTo>
                    <a:pt x="22731" y="36232"/>
                    <a:pt x="22165" y="36254"/>
                    <a:pt x="21600" y="36255"/>
                  </a:cubicBezTo>
                  <a:cubicBezTo>
                    <a:pt x="9670" y="36255"/>
                    <a:pt x="0" y="26584"/>
                    <a:pt x="0" y="14655"/>
                  </a:cubicBezTo>
                  <a:cubicBezTo>
                    <a:pt x="-1" y="9223"/>
                    <a:pt x="2046" y="3990"/>
                    <a:pt x="5732" y="0"/>
                  </a:cubicBezTo>
                </a:path>
                <a:path w="23296" h="36255" stroke="0" extrusionOk="0">
                  <a:moveTo>
                    <a:pt x="23296" y="36188"/>
                  </a:moveTo>
                  <a:cubicBezTo>
                    <a:pt x="22731" y="36232"/>
                    <a:pt x="22165" y="36254"/>
                    <a:pt x="21600" y="36255"/>
                  </a:cubicBezTo>
                  <a:cubicBezTo>
                    <a:pt x="9670" y="36255"/>
                    <a:pt x="0" y="26584"/>
                    <a:pt x="0" y="14655"/>
                  </a:cubicBezTo>
                  <a:cubicBezTo>
                    <a:pt x="-1" y="9223"/>
                    <a:pt x="2046" y="3990"/>
                    <a:pt x="5732" y="0"/>
                  </a:cubicBezTo>
                  <a:lnTo>
                    <a:pt x="21600" y="14655"/>
                  </a:lnTo>
                  <a:close/>
                </a:path>
              </a:pathLst>
            </a:custGeom>
            <a:solidFill>
              <a:srgbClr val="FFFF99"/>
            </a:solidFill>
            <a:ln w="1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" name="AutoShape 6"/>
            <p:cNvSpPr>
              <a:spLocks noChangeArrowheads="1"/>
            </p:cNvSpPr>
            <p:nvPr/>
          </p:nvSpPr>
          <p:spPr bwMode="auto">
            <a:xfrm>
              <a:off x="1147" y="1994"/>
              <a:ext cx="351" cy="475"/>
            </a:xfrm>
            <a:custGeom>
              <a:avLst/>
              <a:gdLst>
                <a:gd name="T0" fmla="*/ 0 w 15875"/>
                <a:gd name="T1" fmla="*/ 0 h 21596"/>
                <a:gd name="T2" fmla="*/ 0 w 15875"/>
                <a:gd name="T3" fmla="*/ 0 h 21596"/>
                <a:gd name="T4" fmla="*/ 0 w 15875"/>
                <a:gd name="T5" fmla="*/ 0 h 21596"/>
                <a:gd name="T6" fmla="*/ 0 60000 65536"/>
                <a:gd name="T7" fmla="*/ 0 60000 65536"/>
                <a:gd name="T8" fmla="*/ 0 60000 65536"/>
                <a:gd name="T9" fmla="*/ 0 w 15875"/>
                <a:gd name="T10" fmla="*/ 0 h 21596"/>
                <a:gd name="T11" fmla="*/ 15875 w 15875"/>
                <a:gd name="T12" fmla="*/ 21596 h 215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75" h="21596" fill="none" extrusionOk="0">
                  <a:moveTo>
                    <a:pt x="-1" y="6948"/>
                  </a:moveTo>
                  <a:cubicBezTo>
                    <a:pt x="3990" y="2624"/>
                    <a:pt x="9571" y="114"/>
                    <a:pt x="15455" y="0"/>
                  </a:cubicBezTo>
                </a:path>
                <a:path w="15875" h="21596" stroke="0" extrusionOk="0">
                  <a:moveTo>
                    <a:pt x="-1" y="6948"/>
                  </a:moveTo>
                  <a:cubicBezTo>
                    <a:pt x="3990" y="2624"/>
                    <a:pt x="9571" y="114"/>
                    <a:pt x="15455" y="0"/>
                  </a:cubicBezTo>
                  <a:lnTo>
                    <a:pt x="15875" y="21596"/>
                  </a:lnTo>
                  <a:close/>
                </a:path>
              </a:pathLst>
            </a:custGeom>
            <a:solidFill>
              <a:srgbClr val="00FF00"/>
            </a:solidFill>
            <a:ln w="108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" name="Rectangle 7"/>
            <p:cNvSpPr>
              <a:spLocks noChangeArrowheads="1"/>
            </p:cNvSpPr>
            <p:nvPr/>
          </p:nvSpPr>
          <p:spPr bwMode="auto">
            <a:xfrm>
              <a:off x="2047" y="2323"/>
              <a:ext cx="23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Nunca</a:t>
              </a:r>
            </a:p>
          </p:txBody>
        </p:sp>
        <p:sp>
          <p:nvSpPr>
            <p:cNvPr id="3085" name="Rectangle 8"/>
            <p:cNvSpPr>
              <a:spLocks noChangeArrowheads="1"/>
            </p:cNvSpPr>
            <p:nvPr/>
          </p:nvSpPr>
          <p:spPr bwMode="auto">
            <a:xfrm>
              <a:off x="2047" y="2459"/>
              <a:ext cx="2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48.5%</a:t>
              </a:r>
            </a:p>
          </p:txBody>
        </p:sp>
        <p:sp>
          <p:nvSpPr>
            <p:cNvPr id="3086" name="Rectangle 9"/>
            <p:cNvSpPr>
              <a:spLocks noChangeArrowheads="1"/>
            </p:cNvSpPr>
            <p:nvPr/>
          </p:nvSpPr>
          <p:spPr bwMode="auto">
            <a:xfrm>
              <a:off x="927" y="1736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Siempre</a:t>
              </a:r>
            </a:p>
          </p:txBody>
        </p:sp>
        <p:sp>
          <p:nvSpPr>
            <p:cNvPr id="3087" name="Rectangle 10"/>
            <p:cNvSpPr>
              <a:spLocks noChangeArrowheads="1"/>
            </p:cNvSpPr>
            <p:nvPr/>
          </p:nvSpPr>
          <p:spPr bwMode="auto">
            <a:xfrm>
              <a:off x="957" y="1870"/>
              <a:ext cx="2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13.0%</a:t>
              </a: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auto">
            <a:xfrm>
              <a:off x="649" y="2655"/>
              <a:ext cx="2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A veces</a:t>
              </a:r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auto">
            <a:xfrm>
              <a:off x="685" y="2791"/>
              <a:ext cx="2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>
                  <a:solidFill>
                    <a:srgbClr val="000000"/>
                  </a:solidFill>
                </a:rPr>
                <a:t> 38.5%</a:t>
              </a:r>
            </a:p>
          </p:txBody>
        </p:sp>
      </p:grpSp>
      <p:sp>
        <p:nvSpPr>
          <p:cNvPr id="3078" name="18 Rectángulo"/>
          <p:cNvSpPr>
            <a:spLocks noChangeArrowheads="1"/>
          </p:cNvSpPr>
          <p:nvPr/>
        </p:nvSpPr>
        <p:spPr bwMode="auto">
          <a:xfrm>
            <a:off x="5429250" y="3143250"/>
            <a:ext cx="2646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34963" indent="-334963">
              <a:spcBef>
                <a:spcPts val="500"/>
              </a:spcBef>
              <a:buClr>
                <a:srgbClr val="333399"/>
              </a:buClr>
              <a:buSzPct val="10000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1200" b="1">
                <a:solidFill>
                  <a:srgbClr val="333399"/>
                </a:solidFill>
              </a:rPr>
              <a:t>	Hábito de fumar en el trabajo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500063" y="3789363"/>
            <a:ext cx="8143875" cy="137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FF66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>
                <a:solidFill>
                  <a:schemeClr val="tx1"/>
                </a:solidFill>
              </a:rPr>
              <a:t>Al igual que durante la implementación del plan, en el trabajo en las empresas e instituciones, se  realizó una encuesta a los trabajadores a modo de diagnóstico y sensibilización.  Quienes, además elaboraron  propuestas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95288" y="1730375"/>
            <a:ext cx="80010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55000"/>
              </a:spcBef>
              <a:buClr>
                <a:srgbClr val="FFFF66"/>
              </a:buClr>
              <a:buSzPct val="100000"/>
              <a:buFont typeface="Tahoma" pitchFamily="34" charset="0"/>
              <a:buNone/>
            </a:pPr>
            <a:endParaRPr lang="en-GB" sz="180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55000"/>
              </a:spcBef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n-GB" sz="2400">
                <a:solidFill>
                  <a:schemeClr val="tx1"/>
                </a:solidFill>
                <a:latin typeface="Tahoma" pitchFamily="34" charset="0"/>
              </a:rPr>
              <a:t> 30% reforzamiento de cartelería, información y  	capacitación.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n-GB" sz="2400">
                <a:solidFill>
                  <a:schemeClr val="tx1"/>
                </a:solidFill>
                <a:latin typeface="Tahoma" pitchFamily="34" charset="0"/>
              </a:rPr>
              <a:t> 35% habilitación de espacios para fumadores.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n-GB" sz="2400">
                <a:solidFill>
                  <a:schemeClr val="tx1"/>
                </a:solidFill>
                <a:latin typeface="Tahoma" pitchFamily="34" charset="0"/>
              </a:rPr>
              <a:t> 27% medidas disciplinarias.</a:t>
            </a:r>
          </a:p>
          <a:p>
            <a:pPr eaLnBrk="1" hangingPunct="1">
              <a:lnSpc>
                <a:spcPct val="95000"/>
              </a:lnSpc>
              <a:spcBef>
                <a:spcPct val="55000"/>
              </a:spcBef>
              <a:buClr>
                <a:srgbClr val="FFFF66"/>
              </a:buClr>
              <a:buSzPct val="100000"/>
              <a:buFont typeface="Arial" charset="0"/>
              <a:buNone/>
            </a:pPr>
            <a:endParaRPr lang="en-GB" sz="320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55000"/>
              </a:spcBef>
              <a:buClr>
                <a:srgbClr val="FFFF66"/>
              </a:buClr>
              <a:buSzPct val="100000"/>
              <a:buFont typeface="Arial" charset="0"/>
              <a:buNone/>
            </a:pPr>
            <a:endParaRPr lang="en-GB" sz="32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8500" y="476250"/>
            <a:ext cx="7643813" cy="947738"/>
            <a:chOff x="432" y="672"/>
            <a:chExt cx="4815" cy="597"/>
          </a:xfrm>
        </p:grpSpPr>
        <p:sp>
          <p:nvSpPr>
            <p:cNvPr id="13338" name="AutoShape 3"/>
            <p:cNvSpPr>
              <a:spLocks noChangeArrowheads="1"/>
            </p:cNvSpPr>
            <p:nvPr/>
          </p:nvSpPr>
          <p:spPr bwMode="auto">
            <a:xfrm>
              <a:off x="432" y="672"/>
              <a:ext cx="4131" cy="28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23556" name="AutoShape 4"/>
            <p:cNvSpPr>
              <a:spLocks noChangeArrowheads="1"/>
            </p:cNvSpPr>
            <p:nvPr/>
          </p:nvSpPr>
          <p:spPr bwMode="auto">
            <a:xfrm>
              <a:off x="790" y="672"/>
              <a:ext cx="4457" cy="59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66FF66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800" i="1" dirty="0" err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Estrategias</a:t>
              </a:r>
              <a:r>
                <a:rPr lang="en-GB" sz="2800" i="1" dirty="0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GB" sz="2800" i="1" dirty="0" err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propuestas</a:t>
              </a:r>
              <a:r>
                <a:rPr lang="en-GB" sz="2800" i="1" dirty="0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GB" sz="2800" i="1" dirty="0" err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por</a:t>
              </a:r>
              <a:r>
                <a:rPr lang="en-GB" sz="2800" i="1" dirty="0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los </a:t>
              </a:r>
              <a:r>
                <a:rPr lang="en-GB" sz="2800" i="1" dirty="0" err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trabajadores</a:t>
              </a:r>
              <a:endParaRPr lang="en-GB" sz="2800" i="1" dirty="0">
                <a:solidFill>
                  <a:srgbClr val="262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endParaRPr>
            </a:p>
            <a:p>
              <a:pPr algn="ctr">
                <a:buClr>
                  <a:srgbClr val="66FF66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2800" i="1" dirty="0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GB" sz="2800" i="1" dirty="0" err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para</a:t>
              </a:r>
              <a:r>
                <a:rPr lang="en-GB" sz="2800" i="1" dirty="0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</a:t>
              </a:r>
              <a:r>
                <a:rPr lang="en-GB" sz="2800" i="1" dirty="0" err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lograr</a:t>
              </a:r>
              <a:r>
                <a:rPr lang="en-GB" sz="2800" i="1" dirty="0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 “ELHT”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2225" y="3644900"/>
            <a:ext cx="3573463" cy="2287588"/>
            <a:chOff x="2925" y="1570"/>
            <a:chExt cx="2719" cy="1736"/>
          </a:xfrm>
        </p:grpSpPr>
        <p:sp>
          <p:nvSpPr>
            <p:cNvPr id="13317" name="Rectangle 17"/>
            <p:cNvSpPr>
              <a:spLocks noChangeArrowheads="1"/>
            </p:cNvSpPr>
            <p:nvPr/>
          </p:nvSpPr>
          <p:spPr bwMode="auto">
            <a:xfrm>
              <a:off x="2925" y="1570"/>
              <a:ext cx="2719" cy="17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grpSp>
          <p:nvGrpSpPr>
            <p:cNvPr id="13318" name="Group 18"/>
            <p:cNvGrpSpPr>
              <a:grpSpLocks/>
            </p:cNvGrpSpPr>
            <p:nvPr/>
          </p:nvGrpSpPr>
          <p:grpSpPr bwMode="auto">
            <a:xfrm>
              <a:off x="2991" y="1647"/>
              <a:ext cx="2566" cy="1597"/>
              <a:chOff x="2991" y="1647"/>
              <a:chExt cx="2566" cy="1597"/>
            </a:xfrm>
          </p:grpSpPr>
          <p:grpSp>
            <p:nvGrpSpPr>
              <p:cNvPr id="13319" name="Group 19"/>
              <p:cNvGrpSpPr>
                <a:grpSpLocks/>
              </p:cNvGrpSpPr>
              <p:nvPr/>
            </p:nvGrpSpPr>
            <p:grpSpPr bwMode="auto">
              <a:xfrm>
                <a:off x="3217" y="1647"/>
                <a:ext cx="2109" cy="1594"/>
                <a:chOff x="3217" y="1647"/>
                <a:chExt cx="2109" cy="1594"/>
              </a:xfrm>
            </p:grpSpPr>
            <p:sp>
              <p:nvSpPr>
                <p:cNvPr id="13321" name="AutoShape 20"/>
                <p:cNvSpPr>
                  <a:spLocks noChangeArrowheads="1"/>
                </p:cNvSpPr>
                <p:nvPr/>
              </p:nvSpPr>
              <p:spPr bwMode="auto">
                <a:xfrm>
                  <a:off x="4301" y="1767"/>
                  <a:ext cx="527" cy="717"/>
                </a:xfrm>
                <a:custGeom>
                  <a:avLst/>
                  <a:gdLst>
                    <a:gd name="T0" fmla="*/ 0 w 21756"/>
                    <a:gd name="T1" fmla="*/ 0 h 29355"/>
                    <a:gd name="T2" fmla="*/ 0 w 21756"/>
                    <a:gd name="T3" fmla="*/ 0 h 29355"/>
                    <a:gd name="T4" fmla="*/ 0 w 21756"/>
                    <a:gd name="T5" fmla="*/ 0 h 29355"/>
                    <a:gd name="T6" fmla="*/ 0 60000 65536"/>
                    <a:gd name="T7" fmla="*/ 0 60000 65536"/>
                    <a:gd name="T8" fmla="*/ 0 60000 65536"/>
                    <a:gd name="T9" fmla="*/ 0 w 21756"/>
                    <a:gd name="T10" fmla="*/ 0 h 29355"/>
                    <a:gd name="T11" fmla="*/ 21756 w 21756"/>
                    <a:gd name="T12" fmla="*/ 29355 h 2935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756" h="29355" fill="none" extrusionOk="0">
                      <a:moveTo>
                        <a:pt x="-1" y="0"/>
                      </a:moveTo>
                      <a:cubicBezTo>
                        <a:pt x="51" y="0"/>
                        <a:pt x="103" y="-1"/>
                        <a:pt x="156" y="0"/>
                      </a:cubicBezTo>
                      <a:cubicBezTo>
                        <a:pt x="12085" y="0"/>
                        <a:pt x="21756" y="9670"/>
                        <a:pt x="21756" y="21600"/>
                      </a:cubicBezTo>
                      <a:cubicBezTo>
                        <a:pt x="21756" y="24251"/>
                        <a:pt x="21267" y="26880"/>
                        <a:pt x="20315" y="29354"/>
                      </a:cubicBezTo>
                    </a:path>
                    <a:path w="21756" h="29355" stroke="0" extrusionOk="0">
                      <a:moveTo>
                        <a:pt x="-1" y="0"/>
                      </a:moveTo>
                      <a:cubicBezTo>
                        <a:pt x="51" y="0"/>
                        <a:pt x="103" y="-1"/>
                        <a:pt x="156" y="0"/>
                      </a:cubicBezTo>
                      <a:cubicBezTo>
                        <a:pt x="12085" y="0"/>
                        <a:pt x="21756" y="9670"/>
                        <a:pt x="21756" y="21600"/>
                      </a:cubicBezTo>
                      <a:cubicBezTo>
                        <a:pt x="21756" y="24251"/>
                        <a:pt x="21267" y="26880"/>
                        <a:pt x="20315" y="29354"/>
                      </a:cubicBezTo>
                      <a:lnTo>
                        <a:pt x="156" y="216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39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322" name="AutoShape 21"/>
                <p:cNvSpPr>
                  <a:spLocks noChangeArrowheads="1"/>
                </p:cNvSpPr>
                <p:nvPr/>
              </p:nvSpPr>
              <p:spPr bwMode="auto">
                <a:xfrm>
                  <a:off x="3967" y="2296"/>
                  <a:ext cx="826" cy="528"/>
                </a:xfrm>
                <a:custGeom>
                  <a:avLst/>
                  <a:gdLst>
                    <a:gd name="T0" fmla="*/ 0 w 34104"/>
                    <a:gd name="T1" fmla="*/ 0 h 21600"/>
                    <a:gd name="T2" fmla="*/ 0 w 34104"/>
                    <a:gd name="T3" fmla="*/ 0 h 21600"/>
                    <a:gd name="T4" fmla="*/ 0 w 341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4104"/>
                    <a:gd name="T10" fmla="*/ 0 h 21600"/>
                    <a:gd name="T11" fmla="*/ 34104 w 341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4104" h="21600" fill="none" extrusionOk="0">
                      <a:moveTo>
                        <a:pt x="34103" y="7754"/>
                      </a:moveTo>
                      <a:cubicBezTo>
                        <a:pt x="30895" y="16096"/>
                        <a:pt x="22881" y="21599"/>
                        <a:pt x="13944" y="21600"/>
                      </a:cubicBezTo>
                      <a:cubicBezTo>
                        <a:pt x="8838" y="21600"/>
                        <a:pt x="3898" y="19791"/>
                        <a:pt x="-1" y="16496"/>
                      </a:cubicBezTo>
                    </a:path>
                    <a:path w="34104" h="21600" stroke="0" extrusionOk="0">
                      <a:moveTo>
                        <a:pt x="34103" y="7754"/>
                      </a:moveTo>
                      <a:cubicBezTo>
                        <a:pt x="30895" y="16096"/>
                        <a:pt x="22881" y="21599"/>
                        <a:pt x="13944" y="21600"/>
                      </a:cubicBezTo>
                      <a:cubicBezTo>
                        <a:pt x="8838" y="21600"/>
                        <a:pt x="3898" y="19791"/>
                        <a:pt x="-1" y="16496"/>
                      </a:cubicBezTo>
                      <a:lnTo>
                        <a:pt x="13944" y="0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39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323" name="AutoShape 22"/>
                <p:cNvSpPr>
                  <a:spLocks noChangeArrowheads="1"/>
                </p:cNvSpPr>
                <p:nvPr/>
              </p:nvSpPr>
              <p:spPr bwMode="auto">
                <a:xfrm>
                  <a:off x="3782" y="1850"/>
                  <a:ext cx="523" cy="849"/>
                </a:xfrm>
                <a:custGeom>
                  <a:avLst/>
                  <a:gdLst>
                    <a:gd name="T0" fmla="*/ 0 w 21600"/>
                    <a:gd name="T1" fmla="*/ 0 h 34770"/>
                    <a:gd name="T2" fmla="*/ 0 w 21600"/>
                    <a:gd name="T3" fmla="*/ 0 h 34770"/>
                    <a:gd name="T4" fmla="*/ 0 w 21600"/>
                    <a:gd name="T5" fmla="*/ 0 h 3477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4770"/>
                    <a:gd name="T11" fmla="*/ 21600 w 21600"/>
                    <a:gd name="T12" fmla="*/ 34770 h 347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4770" fill="none" extrusionOk="0">
                      <a:moveTo>
                        <a:pt x="7655" y="34770"/>
                      </a:moveTo>
                      <a:cubicBezTo>
                        <a:pt x="2800" y="30666"/>
                        <a:pt x="0" y="24631"/>
                        <a:pt x="0" y="18274"/>
                      </a:cubicBezTo>
                      <a:cubicBezTo>
                        <a:pt x="-1" y="10855"/>
                        <a:pt x="3807" y="3955"/>
                        <a:pt x="10083" y="-1"/>
                      </a:cubicBezTo>
                    </a:path>
                    <a:path w="21600" h="34770" stroke="0" extrusionOk="0">
                      <a:moveTo>
                        <a:pt x="7655" y="34770"/>
                      </a:moveTo>
                      <a:cubicBezTo>
                        <a:pt x="2800" y="30666"/>
                        <a:pt x="0" y="24631"/>
                        <a:pt x="0" y="18274"/>
                      </a:cubicBezTo>
                      <a:cubicBezTo>
                        <a:pt x="-1" y="10855"/>
                        <a:pt x="3807" y="3955"/>
                        <a:pt x="10083" y="-1"/>
                      </a:cubicBezTo>
                      <a:lnTo>
                        <a:pt x="21600" y="1827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39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324" name="AutoShape 23"/>
                <p:cNvSpPr>
                  <a:spLocks noChangeArrowheads="1"/>
                </p:cNvSpPr>
                <p:nvPr/>
              </p:nvSpPr>
              <p:spPr bwMode="auto">
                <a:xfrm>
                  <a:off x="4026" y="1769"/>
                  <a:ext cx="280" cy="527"/>
                </a:xfrm>
                <a:custGeom>
                  <a:avLst/>
                  <a:gdLst>
                    <a:gd name="T0" fmla="*/ 0 w 11516"/>
                    <a:gd name="T1" fmla="*/ 0 h 21599"/>
                    <a:gd name="T2" fmla="*/ 0 w 11516"/>
                    <a:gd name="T3" fmla="*/ 0 h 21599"/>
                    <a:gd name="T4" fmla="*/ 0 w 11516"/>
                    <a:gd name="T5" fmla="*/ 0 h 21599"/>
                    <a:gd name="T6" fmla="*/ 0 60000 65536"/>
                    <a:gd name="T7" fmla="*/ 0 60000 65536"/>
                    <a:gd name="T8" fmla="*/ 0 60000 65536"/>
                    <a:gd name="T9" fmla="*/ 0 w 11516"/>
                    <a:gd name="T10" fmla="*/ 0 h 21599"/>
                    <a:gd name="T11" fmla="*/ 11516 w 11516"/>
                    <a:gd name="T12" fmla="*/ 21599 h 215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516" h="21599" fill="none" extrusionOk="0">
                      <a:moveTo>
                        <a:pt x="-1" y="3324"/>
                      </a:moveTo>
                      <a:cubicBezTo>
                        <a:pt x="3403" y="1180"/>
                        <a:pt x="7337" y="28"/>
                        <a:pt x="11359" y="-1"/>
                      </a:cubicBezTo>
                    </a:path>
                    <a:path w="11516" h="21599" stroke="0" extrusionOk="0">
                      <a:moveTo>
                        <a:pt x="-1" y="3324"/>
                      </a:moveTo>
                      <a:cubicBezTo>
                        <a:pt x="3403" y="1180"/>
                        <a:pt x="7337" y="28"/>
                        <a:pt x="11359" y="-1"/>
                      </a:cubicBezTo>
                      <a:lnTo>
                        <a:pt x="11516" y="21599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39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3325" name="Rectangle 24"/>
                <p:cNvSpPr>
                  <a:spLocks noChangeArrowheads="1"/>
                </p:cNvSpPr>
                <p:nvPr/>
              </p:nvSpPr>
              <p:spPr bwMode="auto">
                <a:xfrm>
                  <a:off x="4761" y="1875"/>
                  <a:ext cx="246" cy="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</a:rPr>
                    <a:t>30.7%</a:t>
                  </a:r>
                </a:p>
              </p:txBody>
            </p:sp>
            <p:sp>
              <p:nvSpPr>
                <p:cNvPr id="13326" name="Rectangle 25"/>
                <p:cNvSpPr>
                  <a:spLocks noChangeArrowheads="1"/>
                </p:cNvSpPr>
                <p:nvPr/>
              </p:nvSpPr>
              <p:spPr bwMode="auto">
                <a:xfrm>
                  <a:off x="3970" y="1647"/>
                  <a:ext cx="198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</a:rPr>
                    <a:t>8.9%</a:t>
                  </a:r>
                </a:p>
              </p:txBody>
            </p:sp>
            <p:sp>
              <p:nvSpPr>
                <p:cNvPr id="13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4437" y="2839"/>
                  <a:ext cx="246" cy="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</a:rPr>
                    <a:t>30.2%</a:t>
                  </a:r>
                </a:p>
              </p:txBody>
            </p:sp>
            <p:sp>
              <p:nvSpPr>
                <p:cNvPr id="13328" name="Rectangle 27"/>
                <p:cNvSpPr>
                  <a:spLocks noChangeArrowheads="1"/>
                </p:cNvSpPr>
                <p:nvPr/>
              </p:nvSpPr>
              <p:spPr bwMode="auto">
                <a:xfrm>
                  <a:off x="3524" y="2194"/>
                  <a:ext cx="246" cy="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000000"/>
                      </a:solidFill>
                    </a:rPr>
                    <a:t>30.1%</a:t>
                  </a:r>
                </a:p>
              </p:txBody>
            </p:sp>
            <p:sp>
              <p:nvSpPr>
                <p:cNvPr id="13329" name="Rectangle 28"/>
                <p:cNvSpPr>
                  <a:spLocks noChangeArrowheads="1"/>
                </p:cNvSpPr>
                <p:nvPr/>
              </p:nvSpPr>
              <p:spPr bwMode="auto">
                <a:xfrm>
                  <a:off x="3217" y="2931"/>
                  <a:ext cx="2109" cy="310"/>
                </a:xfrm>
                <a:prstGeom prst="rect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s-ES" sz="1800"/>
                </a:p>
              </p:txBody>
            </p:sp>
            <p:sp>
              <p:nvSpPr>
                <p:cNvPr id="13330" name="Rectangle 29"/>
                <p:cNvSpPr>
                  <a:spLocks noChangeArrowheads="1"/>
                </p:cNvSpPr>
                <p:nvPr/>
              </p:nvSpPr>
              <p:spPr bwMode="auto">
                <a:xfrm>
                  <a:off x="3246" y="2984"/>
                  <a:ext cx="53" cy="53"/>
                </a:xfrm>
                <a:prstGeom prst="rect">
                  <a:avLst/>
                </a:prstGeom>
                <a:solidFill>
                  <a:schemeClr val="accent1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s-ES" sz="1800"/>
                </a:p>
              </p:txBody>
            </p:sp>
            <p:sp>
              <p:nvSpPr>
                <p:cNvPr id="1333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8" y="2954"/>
                  <a:ext cx="851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333399"/>
                      </a:solidFill>
                    </a:rPr>
                    <a:t>Medidas disciplinarias</a:t>
                  </a:r>
                </a:p>
              </p:txBody>
            </p:sp>
            <p:sp>
              <p:nvSpPr>
                <p:cNvPr id="13332" name="Rectangle 31"/>
                <p:cNvSpPr>
                  <a:spLocks noChangeArrowheads="1"/>
                </p:cNvSpPr>
                <p:nvPr/>
              </p:nvSpPr>
              <p:spPr bwMode="auto">
                <a:xfrm>
                  <a:off x="4294" y="2984"/>
                  <a:ext cx="53" cy="53"/>
                </a:xfrm>
                <a:prstGeom prst="rect">
                  <a:avLst/>
                </a:prstGeom>
                <a:solidFill>
                  <a:srgbClr val="FF99CC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s-ES" sz="1800"/>
                </a:p>
              </p:txBody>
            </p:sp>
            <p:sp>
              <p:nvSpPr>
                <p:cNvPr id="13333" name="Rectangle 32"/>
                <p:cNvSpPr>
                  <a:spLocks noChangeArrowheads="1"/>
                </p:cNvSpPr>
                <p:nvPr/>
              </p:nvSpPr>
              <p:spPr bwMode="auto">
                <a:xfrm>
                  <a:off x="4366" y="2954"/>
                  <a:ext cx="831" cy="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333399"/>
                      </a:solidFill>
                    </a:rPr>
                    <a:t>Cartelería informativa</a:t>
                  </a:r>
                </a:p>
              </p:txBody>
            </p:sp>
            <p:sp>
              <p:nvSpPr>
                <p:cNvPr id="13334" name="Rectangle 33"/>
                <p:cNvSpPr>
                  <a:spLocks noChangeArrowheads="1"/>
                </p:cNvSpPr>
                <p:nvPr/>
              </p:nvSpPr>
              <p:spPr bwMode="auto">
                <a:xfrm>
                  <a:off x="3246" y="3129"/>
                  <a:ext cx="53" cy="53"/>
                </a:xfrm>
                <a:prstGeom prst="rect">
                  <a:avLst/>
                </a:prstGeom>
                <a:solidFill>
                  <a:srgbClr val="FFFF66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s-ES" sz="1800"/>
                </a:p>
              </p:txBody>
            </p:sp>
            <p:sp>
              <p:nvSpPr>
                <p:cNvPr id="13335" name="Rectangle 34"/>
                <p:cNvSpPr>
                  <a:spLocks noChangeArrowheads="1"/>
                </p:cNvSpPr>
                <p:nvPr/>
              </p:nvSpPr>
              <p:spPr bwMode="auto">
                <a:xfrm>
                  <a:off x="3318" y="3098"/>
                  <a:ext cx="909" cy="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333399"/>
                      </a:solidFill>
                    </a:rPr>
                    <a:t>Espacios</a:t>
                  </a:r>
                  <a:r>
                    <a:rPr lang="en-GB" sz="900">
                      <a:solidFill>
                        <a:srgbClr val="000000"/>
                      </a:solidFill>
                    </a:rPr>
                    <a:t> </a:t>
                  </a:r>
                  <a:r>
                    <a:rPr lang="en-GB" sz="900">
                      <a:solidFill>
                        <a:srgbClr val="333399"/>
                      </a:solidFill>
                    </a:rPr>
                    <a:t>p/ fumadores </a:t>
                  </a:r>
                </a:p>
              </p:txBody>
            </p:sp>
            <p:sp>
              <p:nvSpPr>
                <p:cNvPr id="13336" name="Rectangle 35"/>
                <p:cNvSpPr>
                  <a:spLocks noChangeArrowheads="1"/>
                </p:cNvSpPr>
                <p:nvPr/>
              </p:nvSpPr>
              <p:spPr bwMode="auto">
                <a:xfrm>
                  <a:off x="4294" y="3129"/>
                  <a:ext cx="53" cy="53"/>
                </a:xfrm>
                <a:prstGeom prst="rect">
                  <a:avLst/>
                </a:prstGeom>
                <a:solidFill>
                  <a:schemeClr val="accent2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endParaRPr lang="es-ES" sz="1800"/>
                </a:p>
              </p:txBody>
            </p:sp>
            <p:sp>
              <p:nvSpPr>
                <p:cNvPr id="13337" name="Rectangle 36"/>
                <p:cNvSpPr>
                  <a:spLocks noChangeArrowheads="1"/>
                </p:cNvSpPr>
                <p:nvPr/>
              </p:nvSpPr>
              <p:spPr bwMode="auto">
                <a:xfrm>
                  <a:off x="4367" y="3098"/>
                  <a:ext cx="348" cy="1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Arial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900">
                      <a:solidFill>
                        <a:srgbClr val="333399"/>
                      </a:solidFill>
                    </a:rPr>
                    <a:t>Ninguna </a:t>
                  </a:r>
                </a:p>
              </p:txBody>
            </p:sp>
          </p:grpSp>
          <p:sp>
            <p:nvSpPr>
              <p:cNvPr id="13320" name="Rectangle 37"/>
              <p:cNvSpPr>
                <a:spLocks noChangeArrowheads="1"/>
              </p:cNvSpPr>
              <p:nvPr/>
            </p:nvSpPr>
            <p:spPr bwMode="auto">
              <a:xfrm>
                <a:off x="2991" y="1647"/>
                <a:ext cx="2566" cy="1597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es-ES" sz="1800"/>
              </a:p>
            </p:txBody>
          </p:sp>
        </p:grpSp>
      </p:grp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1133475"/>
            <a:ext cx="3805237" cy="2305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2 Rectángulo"/>
          <p:cNvSpPr/>
          <p:nvPr/>
        </p:nvSpPr>
        <p:spPr>
          <a:xfrm>
            <a:off x="571500" y="142875"/>
            <a:ext cx="83581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0000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Encuestas</a:t>
            </a:r>
            <a:r>
              <a:rPr lang="en-GB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 la </a:t>
            </a:r>
            <a:r>
              <a:rPr lang="en-GB" sz="28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población</a:t>
            </a:r>
            <a:r>
              <a:rPr lang="en-GB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general y a </a:t>
            </a:r>
            <a:r>
              <a:rPr lang="en-GB" sz="28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estudiantes</a:t>
            </a:r>
            <a:r>
              <a:rPr lang="en-GB" sz="2800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800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universitarios</a:t>
            </a:r>
            <a:endParaRPr lang="en-GB" sz="2800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1133475"/>
            <a:ext cx="3876675" cy="23050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Chart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565525"/>
            <a:ext cx="3876675" cy="2165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342" name="10 Subtítulo"/>
          <p:cNvSpPr>
            <a:spLocks noGrp="1"/>
          </p:cNvSpPr>
          <p:nvPr>
            <p:ph type="subTitle" idx="1"/>
          </p:nvPr>
        </p:nvSpPr>
        <p:spPr>
          <a:xfrm>
            <a:off x="785813" y="3643313"/>
            <a:ext cx="3714750" cy="1995487"/>
          </a:xfrm>
        </p:spPr>
        <p:txBody>
          <a:bodyPr/>
          <a:lstStyle/>
          <a:p>
            <a:pPr eaLnBrk="1" hangingPunct="1"/>
            <a:r>
              <a:rPr lang="es-ES" sz="1800" smtClean="0">
                <a:solidFill>
                  <a:schemeClr val="tx1"/>
                </a:solidFill>
              </a:rPr>
              <a:t>Luego de la importante campaña, de difusión se realizó una encuesta en  sitios estratégicos de la ciudad  para indagar  el grado de conocimiento  sobre la legislación  vigente y la aceptación de la población.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1663" cy="1014412"/>
          </a:xfrm>
        </p:spPr>
        <p:txBody>
          <a:bodyPr/>
          <a:lstStyle/>
          <a:p>
            <a:pPr eaLnBrk="1" hangingPunct="1"/>
            <a:r>
              <a:rPr lang="es-ES" sz="3600" i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Conclusión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22145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s-ES" sz="28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El nivel de aceptación alcanzado hasta el presente,  nuestra el compromiso de la ciudadanía con la calidad de vida y el rol protagónico en el derecho a la salud de las personas.</a:t>
            </a:r>
          </a:p>
          <a:p>
            <a:pPr algn="ctr" eaLnBrk="1" hangingPunct="1">
              <a:buFont typeface="Arial" charset="0"/>
              <a:buNone/>
            </a:pPr>
            <a:endParaRPr lang="es-ES" sz="28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 eaLnBrk="1" hangingPunct="1"/>
            <a:endParaRPr lang="es-ES" sz="28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 typeface="Arial" charset="0"/>
              <a:buNone/>
            </a:pPr>
            <a:endParaRPr lang="es-ES" sz="2800" i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14325" y="3771900"/>
            <a:ext cx="8650288" cy="332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>
            <a:lvl1pPr marL="334963" indent="-334963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333399"/>
              </a:buClr>
              <a:buSzPct val="100000"/>
              <a:buFont typeface="Arial" charset="0"/>
              <a:buNone/>
            </a:pPr>
            <a:r>
              <a:rPr lang="es-ES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Incentivar a los profesionales de la salud de todas las regiones a  concientizar a la población sobre los beneficios de lograr:</a:t>
            </a: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s-ES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“Ambientes 100% Libres de Humo de Tabaco”.</a:t>
            </a: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s-ES" sz="3200">
              <a:solidFill>
                <a:schemeClr val="tx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2781300"/>
            <a:ext cx="8221662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sz="3600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Desafío</a:t>
            </a:r>
            <a:endParaRPr lang="es-ES" sz="3600" i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_tradnl" sz="3200" b="1" smtClean="0">
                <a:solidFill>
                  <a:srgbClr val="000099"/>
                </a:solidFill>
              </a:rPr>
              <a:t/>
            </a:r>
            <a:br>
              <a:rPr lang="es-ES_tradnl" sz="3200" b="1" smtClean="0">
                <a:solidFill>
                  <a:srgbClr val="000099"/>
                </a:solidFill>
              </a:rPr>
            </a:br>
            <a:endParaRPr lang="es-ES" sz="3200" b="1" smtClean="0">
              <a:solidFill>
                <a:srgbClr val="000099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0" y="-285750"/>
            <a:ext cx="7643813" cy="1368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AR" b="1" smtClean="0">
                <a:solidFill>
                  <a:srgbClr val="00B050"/>
                </a:solidFill>
              </a:rPr>
              <a:t> </a:t>
            </a:r>
            <a:endParaRPr lang="es-AR" sz="2200" smtClean="0">
              <a:solidFill>
                <a:srgbClr val="00B050"/>
              </a:solidFill>
            </a:endParaRPr>
          </a:p>
          <a:p>
            <a:pPr eaLnBrk="1" hangingPunct="1">
              <a:buFontTx/>
              <a:buNone/>
            </a:pPr>
            <a:endParaRPr lang="es-ES" sz="2200" smtClean="0">
              <a:solidFill>
                <a:srgbClr val="000099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619250" y="1196975"/>
            <a:ext cx="592931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sz="2800" b="1" u="sng">
                <a:solidFill>
                  <a:schemeClr val="tx1"/>
                </a:solidFill>
              </a:rPr>
              <a:t>Sitios de contacto</a:t>
            </a:r>
            <a:r>
              <a:rPr lang="es-ES_tradnl" sz="2800" b="1">
                <a:solidFill>
                  <a:schemeClr val="tx1"/>
                </a:solidFill>
              </a:rPr>
              <a:t/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400" b="1">
                <a:solidFill>
                  <a:schemeClr val="tx1"/>
                </a:solidFill>
              </a:rPr>
              <a:t/>
            </a:r>
            <a:br>
              <a:rPr lang="es-ES_tradnl" sz="2400" b="1">
                <a:solidFill>
                  <a:schemeClr val="tx1"/>
                </a:solidFill>
              </a:rPr>
            </a:br>
            <a:r>
              <a:rPr lang="es-ES_tradnl" sz="2400" b="1">
                <a:solidFill>
                  <a:schemeClr val="tx1"/>
                </a:solidFill>
              </a:rPr>
              <a:t> </a:t>
            </a:r>
            <a:r>
              <a:rPr lang="es-ES_tradnl" sz="2800" b="1">
                <a:solidFill>
                  <a:schemeClr val="tx1"/>
                </a:solidFill>
              </a:rPr>
              <a:t>dejardefumar@rosario.gov.ar</a:t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800" b="1">
                <a:solidFill>
                  <a:schemeClr val="tx1"/>
                </a:solidFill>
              </a:rPr>
              <a:t>  www.rosario.gov.ar</a:t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800" b="1">
                <a:solidFill>
                  <a:schemeClr val="tx1"/>
                </a:solidFill>
              </a:rPr>
              <a:t>   www.promociondesalud.gov.ar</a:t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800" b="1">
                <a:solidFill>
                  <a:schemeClr val="tx1"/>
                </a:solidFill>
              </a:rPr>
              <a:t/>
            </a:r>
            <a:br>
              <a:rPr lang="es-ES_tradnl" sz="2800" b="1">
                <a:solidFill>
                  <a:schemeClr val="tx1"/>
                </a:solidFill>
              </a:rPr>
            </a:br>
            <a:r>
              <a:rPr lang="es-ES_tradnl" sz="2800" b="1">
                <a:solidFill>
                  <a:schemeClr val="tx1"/>
                </a:solidFill>
              </a:rPr>
              <a:t> 0800-444-0909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63" y="2143125"/>
            <a:ext cx="8286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4963" indent="-334963" algn="ctr">
              <a:spcBef>
                <a:spcPts val="800"/>
              </a:spcBef>
              <a:buClr>
                <a:srgbClr val="0070C0"/>
              </a:buClr>
              <a:buSzPct val="100000"/>
              <a:buFont typeface="Arial" charset="0"/>
              <a:buNone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r>
              <a:rPr lang="en-GB" sz="2800">
                <a:solidFill>
                  <a:schemeClr val="tx1"/>
                </a:solidFill>
              </a:rPr>
              <a:t>Impulsar políticas públicas para la prevención del Tabaquismo, para el respeto a los derechos del no fumador y la asistencia y rehabilitación del fumador en el Municipio de Rosario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00125" y="642938"/>
            <a:ext cx="7534275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i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32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Objetivo</a:t>
            </a:r>
            <a:r>
              <a:rPr lang="en-GB" sz="32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</a:t>
            </a:r>
            <a:r>
              <a:rPr lang="en-GB" sz="32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Plan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104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i="1" dirty="0" err="1">
                <a:solidFill>
                  <a:srgbClr val="262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Actividades</a:t>
            </a:r>
            <a:r>
              <a:rPr lang="en-GB" sz="3200" i="1" dirty="0">
                <a:solidFill>
                  <a:srgbClr val="262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 de Control del </a:t>
            </a:r>
            <a:r>
              <a:rPr lang="en-GB" sz="3200" i="1" dirty="0" err="1">
                <a:solidFill>
                  <a:srgbClr val="262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Tabaquismo</a:t>
            </a:r>
            <a:r>
              <a:rPr lang="en-GB" sz="3200" i="1" dirty="0">
                <a:solidFill>
                  <a:srgbClr val="262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:  </a:t>
            </a:r>
            <a:r>
              <a:rPr lang="en-GB" sz="3000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Integración</a:t>
            </a:r>
            <a:r>
              <a:rPr lang="en-GB" sz="30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 de </a:t>
            </a:r>
            <a:r>
              <a:rPr lang="en-GB" sz="3000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las</a:t>
            </a:r>
            <a:r>
              <a:rPr lang="en-GB" sz="30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 </a:t>
            </a:r>
            <a:r>
              <a:rPr lang="en-GB" sz="3000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tres</a:t>
            </a:r>
            <a:r>
              <a:rPr lang="en-GB" sz="30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 </a:t>
            </a:r>
            <a:r>
              <a:rPr lang="en-GB" sz="3000" i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áreas</a:t>
            </a:r>
            <a:r>
              <a:rPr lang="en-GB" sz="30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 de </a:t>
            </a:r>
            <a:r>
              <a:rPr lang="es-ES" sz="3000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ucida Sans Unicode" charset="0"/>
              </a:rPr>
              <a:t>acción</a:t>
            </a:r>
            <a:endParaRPr lang="es-ES" sz="3000" i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ucida Sans Unicode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2938" y="1643063"/>
            <a:ext cx="2000250" cy="1928812"/>
            <a:chOff x="1935" y="945"/>
            <a:chExt cx="2097" cy="1665"/>
          </a:xfrm>
        </p:grpSpPr>
        <p:sp>
          <p:nvSpPr>
            <p:cNvPr id="6155" name="Oval 3"/>
            <p:cNvSpPr>
              <a:spLocks noChangeArrowheads="1"/>
            </p:cNvSpPr>
            <p:nvPr/>
          </p:nvSpPr>
          <p:spPr bwMode="auto">
            <a:xfrm>
              <a:off x="1935" y="945"/>
              <a:ext cx="2097" cy="1665"/>
            </a:xfrm>
            <a:prstGeom prst="ellipse">
              <a:avLst/>
            </a:prstGeom>
            <a:solidFill>
              <a:srgbClr val="FF5050">
                <a:alpha val="50195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57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5050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6156" name="Text Box 4"/>
            <p:cNvSpPr txBox="1">
              <a:spLocks noChangeArrowheads="1"/>
            </p:cNvSpPr>
            <p:nvPr/>
          </p:nvSpPr>
          <p:spPr bwMode="auto">
            <a:xfrm>
              <a:off x="2160" y="1166"/>
              <a:ext cx="1756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1625"/>
                </a:spcBef>
                <a:buClr>
                  <a:srgbClr val="CC0099"/>
                </a:buClr>
                <a:buSzPct val="100000"/>
                <a:buFont typeface="Arial Black" pitchFamily="34" charset="0"/>
                <a:buNone/>
              </a:pPr>
              <a:endParaRPr lang="en-GB" sz="1500">
                <a:solidFill>
                  <a:srgbClr val="CC0099"/>
                </a:solidFill>
                <a:latin typeface="Arial Black" pitchFamily="34" charset="0"/>
              </a:endParaRPr>
            </a:p>
            <a:p>
              <a:pPr eaLnBrk="1" hangingPunct="1">
                <a:spcBef>
                  <a:spcPts val="1625"/>
                </a:spcBef>
                <a:buClr>
                  <a:srgbClr val="CC0099"/>
                </a:buClr>
                <a:buSzPct val="100000"/>
                <a:buFont typeface="Arial Black" pitchFamily="34" charset="0"/>
                <a:buNone/>
              </a:pPr>
              <a:r>
                <a:rPr lang="en-GB" sz="1300">
                  <a:solidFill>
                    <a:srgbClr val="CC0099"/>
                  </a:solidFill>
                  <a:latin typeface="Arial Black" pitchFamily="34" charset="0"/>
                </a:rPr>
                <a:t>Prevención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2924175"/>
            <a:ext cx="1928812" cy="1833563"/>
            <a:chOff x="1161" y="1905"/>
            <a:chExt cx="2138" cy="1858"/>
          </a:xfrm>
        </p:grpSpPr>
        <p:sp>
          <p:nvSpPr>
            <p:cNvPr id="6153" name="Oval 6"/>
            <p:cNvSpPr>
              <a:spLocks noChangeArrowheads="1"/>
            </p:cNvSpPr>
            <p:nvPr/>
          </p:nvSpPr>
          <p:spPr bwMode="auto">
            <a:xfrm>
              <a:off x="1161" y="1905"/>
              <a:ext cx="2138" cy="1858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57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1531" y="2433"/>
              <a:ext cx="136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1625"/>
                </a:spcBef>
                <a:buClr>
                  <a:srgbClr val="CC0099"/>
                </a:buClr>
                <a:buSzPct val="100000"/>
                <a:buFont typeface="Arial Black" pitchFamily="34" charset="0"/>
                <a:buNone/>
              </a:pPr>
              <a:r>
                <a:rPr lang="en-GB" sz="1300">
                  <a:solidFill>
                    <a:srgbClr val="CC0099"/>
                  </a:solidFill>
                  <a:latin typeface="Arial Black" pitchFamily="34" charset="0"/>
                </a:rPr>
                <a:t>Protección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57375" y="2786063"/>
            <a:ext cx="2071688" cy="2000250"/>
            <a:chOff x="2659" y="1989"/>
            <a:chExt cx="2052" cy="1901"/>
          </a:xfrm>
        </p:grpSpPr>
        <p:sp>
          <p:nvSpPr>
            <p:cNvPr id="6151" name="Oval 9"/>
            <p:cNvSpPr>
              <a:spLocks noChangeArrowheads="1"/>
            </p:cNvSpPr>
            <p:nvPr/>
          </p:nvSpPr>
          <p:spPr bwMode="auto">
            <a:xfrm>
              <a:off x="2659" y="1989"/>
              <a:ext cx="2052" cy="1901"/>
            </a:xfrm>
            <a:prstGeom prst="ellipse">
              <a:avLst/>
            </a:prstGeom>
            <a:solidFill>
              <a:srgbClr val="FFFF66">
                <a:alpha val="50195"/>
              </a:srgbClr>
            </a:solidFill>
            <a:ln w="9525">
              <a:round/>
              <a:headEnd/>
              <a:tailEnd/>
            </a:ln>
            <a:scene3d>
              <a:camera prst="legacyPerspectiveFront">
                <a:rot lat="1500000" lon="20099957" rev="0"/>
              </a:camera>
              <a:lightRig rig="legacyFlat4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3099" y="2668"/>
              <a:ext cx="123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bg1"/>
                  </a:solidFill>
                  <a:latin typeface="Arial" charset="0"/>
                  <a:cs typeface="Lucida Sans Unicode" pitchFamily="34" charset="0"/>
                </a:defRPr>
              </a:lvl9pPr>
            </a:lstStyle>
            <a:p>
              <a:pPr eaLnBrk="1" hangingPunct="1">
                <a:spcBef>
                  <a:spcPts val="1625"/>
                </a:spcBef>
                <a:buClr>
                  <a:srgbClr val="CC0099"/>
                </a:buClr>
                <a:buSzPct val="100000"/>
                <a:buFont typeface="Arial Black" pitchFamily="34" charset="0"/>
                <a:buNone/>
              </a:pPr>
              <a:r>
                <a:rPr lang="en-GB" sz="1300">
                  <a:solidFill>
                    <a:srgbClr val="CC3399"/>
                  </a:solidFill>
                  <a:latin typeface="Arial Black" pitchFamily="34" charset="0"/>
                </a:rPr>
                <a:t>Cesación</a:t>
              </a:r>
            </a:p>
          </p:txBody>
        </p:sp>
      </p:grpSp>
      <p:sp>
        <p:nvSpPr>
          <p:cNvPr id="6150" name="16 Marcador de contenido"/>
          <p:cNvSpPr>
            <a:spLocks noGrp="1"/>
          </p:cNvSpPr>
          <p:nvPr>
            <p:ph sz="quarter" idx="4"/>
          </p:nvPr>
        </p:nvSpPr>
        <p:spPr>
          <a:xfrm>
            <a:off x="4500563" y="1785938"/>
            <a:ext cx="4214812" cy="421481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s-ES" sz="2000" smtClean="0">
                <a:solidFill>
                  <a:srgbClr val="CC3399"/>
                </a:solidFill>
              </a:rPr>
              <a:t>Prevención </a:t>
            </a:r>
            <a:r>
              <a:rPr lang="es-ES" sz="2000" smtClean="0">
                <a:solidFill>
                  <a:schemeClr val="tx1"/>
                </a:solidFill>
              </a:rPr>
              <a:t>del inicio  del hábito de fumar en quienes se encuentran en una situación más vulnerable como son los niños y los adolescentes.</a:t>
            </a:r>
          </a:p>
          <a:p>
            <a:pPr eaLnBrk="1" hangingPunct="1">
              <a:buFont typeface="Wingdings" pitchFamily="2" charset="2"/>
              <a:buChar char="§"/>
            </a:pPr>
            <a:endParaRPr lang="es-ES" sz="160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sz="2000" smtClean="0">
                <a:solidFill>
                  <a:srgbClr val="CC3399"/>
                </a:solidFill>
              </a:rPr>
              <a:t>Protección</a:t>
            </a:r>
            <a:r>
              <a:rPr lang="es-ES" sz="2000" smtClean="0">
                <a:solidFill>
                  <a:srgbClr val="FF0000"/>
                </a:solidFill>
              </a:rPr>
              <a:t> </a:t>
            </a:r>
            <a:r>
              <a:rPr lang="es-ES" sz="2000" smtClean="0">
                <a:solidFill>
                  <a:schemeClr val="tx1"/>
                </a:solidFill>
              </a:rPr>
              <a:t>de los derechos del no fumador.</a:t>
            </a:r>
          </a:p>
          <a:p>
            <a:pPr eaLnBrk="1" hangingPunct="1">
              <a:buFont typeface="Wingdings" pitchFamily="2" charset="2"/>
              <a:buChar char="§"/>
            </a:pPr>
            <a:endParaRPr lang="es-ES" sz="1600" smtClean="0">
              <a:solidFill>
                <a:srgbClr val="3333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s-ES" sz="2000" smtClean="0">
                <a:solidFill>
                  <a:srgbClr val="CC3399"/>
                </a:solidFill>
              </a:rPr>
              <a:t>Cesación,</a:t>
            </a:r>
            <a:r>
              <a:rPr lang="es-ES" sz="2000" smtClean="0">
                <a:solidFill>
                  <a:srgbClr val="FF0000"/>
                </a:solidFill>
              </a:rPr>
              <a:t> </a:t>
            </a:r>
            <a:r>
              <a:rPr lang="es-ES" sz="2000" smtClean="0">
                <a:solidFill>
                  <a:schemeClr val="tx1"/>
                </a:solidFill>
              </a:rPr>
              <a:t>asistencia y rehabilitación de los fumadores.</a:t>
            </a:r>
            <a:r>
              <a:rPr lang="es-ES" sz="2000" smtClean="0">
                <a:solidFill>
                  <a:srgbClr val="333399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endParaRPr lang="es-ES" sz="2000" smtClean="0">
              <a:solidFill>
                <a:srgbClr val="3333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s-ES" sz="2000" smtClean="0">
              <a:solidFill>
                <a:srgbClr val="333399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es-ES" sz="2000" smtClean="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357188"/>
            <a:ext cx="3922713" cy="1008062"/>
            <a:chOff x="1440" y="225"/>
            <a:chExt cx="2471" cy="635"/>
          </a:xfrm>
        </p:grpSpPr>
        <p:sp>
          <p:nvSpPr>
            <p:cNvPr id="7178" name="AutoShape 2"/>
            <p:cNvSpPr>
              <a:spLocks noChangeArrowheads="1"/>
            </p:cNvSpPr>
            <p:nvPr/>
          </p:nvSpPr>
          <p:spPr bwMode="auto">
            <a:xfrm>
              <a:off x="1440" y="225"/>
              <a:ext cx="2471" cy="18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306" y="225"/>
              <a:ext cx="1315" cy="635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00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i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Ejes</a:t>
              </a:r>
            </a:p>
            <a:p>
              <a:pPr algn="ctr">
                <a:buClr>
                  <a:srgbClr val="00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Actividades</a:t>
              </a:r>
              <a:r>
                <a:rPr lang="en-GB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133600" y="1412875"/>
            <a:ext cx="70104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n-GB" sz="2200">
                <a:solidFill>
                  <a:schemeClr val="tx1"/>
                </a:solidFill>
                <a:latin typeface="Tahoma" pitchFamily="34" charset="0"/>
              </a:rPr>
              <a:t>Prevención con adolescentes y jóvenes en     escuelas conjuntamente con la Sociedad de  Cardiología de Rosario</a:t>
            </a:r>
          </a:p>
        </p:txBody>
      </p:sp>
      <p:sp>
        <p:nvSpPr>
          <p:cNvPr id="7172" name="Oval 5"/>
          <p:cNvSpPr>
            <a:spLocks noChangeArrowheads="1"/>
          </p:cNvSpPr>
          <p:nvPr/>
        </p:nvSpPr>
        <p:spPr bwMode="auto">
          <a:xfrm>
            <a:off x="285750" y="357188"/>
            <a:ext cx="1984375" cy="2082800"/>
          </a:xfrm>
          <a:prstGeom prst="ellipse">
            <a:avLst/>
          </a:prstGeom>
          <a:solidFill>
            <a:srgbClr val="FF5050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16192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200" tIns="7200" rIns="7200" bIns="72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99"/>
              </a:buClr>
              <a:buSzPct val="100000"/>
              <a:buFont typeface="Arial Black" pitchFamily="34" charset="0"/>
              <a:buNone/>
            </a:pPr>
            <a:r>
              <a:rPr lang="en-GB" sz="1500">
                <a:solidFill>
                  <a:srgbClr val="CC0099"/>
                </a:solidFill>
                <a:latin typeface="Arial Black" pitchFamily="34" charset="0"/>
              </a:rPr>
              <a:t>Prevención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240088"/>
            <a:ext cx="37909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357188" y="3500438"/>
            <a:ext cx="38782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r>
              <a:rPr lang="en-GB" sz="2400" b="1">
                <a:solidFill>
                  <a:srgbClr val="FFFFFF"/>
                </a:solidFill>
                <a:latin typeface="Tahoma" pitchFamily="34" charset="0"/>
              </a:rPr>
              <a:t>    </a:t>
            </a:r>
            <a:endParaRPr lang="en-GB" sz="220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endParaRPr lang="en-GB" sz="220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900113" y="2636838"/>
            <a:ext cx="73914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n-GB" sz="2200">
                <a:solidFill>
                  <a:schemeClr val="tx1"/>
                </a:solidFill>
                <a:latin typeface="Tahoma" pitchFamily="34" charset="0"/>
              </a:rPr>
              <a:t>150 Farmacias promotoras de salud: convenio  con Colegio de Farmacéuticos</a:t>
            </a:r>
          </a:p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endParaRPr lang="en-GB" sz="220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s-ES" sz="2200">
                <a:solidFill>
                  <a:schemeClr val="tx1"/>
                </a:solidFill>
                <a:latin typeface="Tahoma" pitchFamily="34" charset="0"/>
              </a:rPr>
              <a:t>Campaña de difusión </a:t>
            </a:r>
          </a:p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r>
              <a:rPr lang="es-ES" sz="2200">
                <a:solidFill>
                  <a:schemeClr val="tx1"/>
                </a:solidFill>
                <a:latin typeface="Tahoma" pitchFamily="34" charset="0"/>
              </a:rPr>
              <a:t>con deportistas</a:t>
            </a:r>
          </a:p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endParaRPr lang="es-ES" sz="220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s-ES" sz="2200">
                <a:solidFill>
                  <a:schemeClr val="tx1"/>
                </a:solidFill>
                <a:latin typeface="Tahoma" pitchFamily="34" charset="0"/>
              </a:rPr>
              <a:t>Talleres de promoción</a:t>
            </a:r>
          </a:p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endParaRPr lang="es-ES" sz="220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buClr>
                <a:srgbClr val="333399"/>
              </a:buClr>
              <a:buSzPct val="100000"/>
              <a:buFont typeface="Webdings" pitchFamily="18" charset="2"/>
              <a:buChar char="z"/>
            </a:pPr>
            <a:r>
              <a:rPr lang="es-ES" sz="2200">
                <a:solidFill>
                  <a:schemeClr val="tx1"/>
                </a:solidFill>
                <a:latin typeface="Tahoma" pitchFamily="34" charset="0"/>
              </a:rPr>
              <a:t>Charlas</a:t>
            </a:r>
          </a:p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endParaRPr lang="en-GB" sz="2200">
              <a:solidFill>
                <a:schemeClr val="tx1"/>
              </a:solidFill>
              <a:latin typeface="Tahoma" pitchFamily="34" charset="0"/>
            </a:endParaRPr>
          </a:p>
          <a:p>
            <a:pPr eaLnBrk="1" hangingPunct="1">
              <a:buClr>
                <a:srgbClr val="FFFF66"/>
              </a:buClr>
              <a:buSzPct val="100000"/>
              <a:buFont typeface="Tahoma" pitchFamily="34" charset="0"/>
              <a:buNone/>
            </a:pPr>
            <a:endParaRPr lang="en-GB" sz="22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376238" y="3600450"/>
            <a:ext cx="523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339725" indent="-339725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buClr>
                <a:srgbClr val="FFFF66"/>
              </a:buClr>
              <a:buSzPct val="100000"/>
              <a:buFont typeface="Arial" charset="0"/>
              <a:buNone/>
            </a:pPr>
            <a:endParaRPr lang="es-E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85813" y="1214438"/>
            <a:ext cx="77724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buClr>
                <a:srgbClr val="CCFFFF"/>
              </a:buClr>
              <a:buSzPct val="100000"/>
              <a:buFont typeface="Tahoma" pitchFamily="34" charset="0"/>
              <a:buNone/>
            </a:pPr>
            <a:r>
              <a:rPr lang="en-GB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Cursos para dejar de fumar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849438"/>
            <a:ext cx="3714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849438"/>
            <a:ext cx="414178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609600" y="381000"/>
            <a:ext cx="6556375" cy="452438"/>
            <a:chOff x="384" y="240"/>
            <a:chExt cx="4130" cy="285"/>
          </a:xfrm>
        </p:grpSpPr>
        <p:sp>
          <p:nvSpPr>
            <p:cNvPr id="8202" name="AutoShape 6"/>
            <p:cNvSpPr>
              <a:spLocks noChangeArrowheads="1"/>
            </p:cNvSpPr>
            <p:nvPr/>
          </p:nvSpPr>
          <p:spPr bwMode="auto">
            <a:xfrm>
              <a:off x="384" y="240"/>
              <a:ext cx="4131" cy="286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8203" name="AutoShape 7"/>
            <p:cNvSpPr>
              <a:spLocks noChangeArrowheads="1"/>
            </p:cNvSpPr>
            <p:nvPr/>
          </p:nvSpPr>
          <p:spPr bwMode="auto">
            <a:xfrm>
              <a:off x="2825" y="240"/>
              <a:ext cx="210" cy="230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</p:grpSp>
      <p:sp>
        <p:nvSpPr>
          <p:cNvPr id="8199" name="Oval 8"/>
          <p:cNvSpPr>
            <a:spLocks noChangeArrowheads="1"/>
          </p:cNvSpPr>
          <p:nvPr/>
        </p:nvSpPr>
        <p:spPr bwMode="auto">
          <a:xfrm>
            <a:off x="285750" y="214313"/>
            <a:ext cx="1762125" cy="1655762"/>
          </a:xfrm>
          <a:prstGeom prst="ellipse">
            <a:avLst/>
          </a:prstGeom>
          <a:solidFill>
            <a:srgbClr val="FFFF66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571500" y="714375"/>
            <a:ext cx="11525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99"/>
              </a:buClr>
              <a:buSzPct val="100000"/>
              <a:buFont typeface="Arial Black" pitchFamily="34" charset="0"/>
              <a:buNone/>
            </a:pPr>
            <a:r>
              <a:rPr lang="en-GB" sz="1500">
                <a:solidFill>
                  <a:srgbClr val="CC0099"/>
                </a:solidFill>
                <a:latin typeface="Arial Black" pitchFamily="34" charset="0"/>
              </a:rPr>
              <a:t>Cesación</a:t>
            </a:r>
          </a:p>
        </p:txBody>
      </p:sp>
      <p:sp>
        <p:nvSpPr>
          <p:cNvPr id="8201" name="12 Rectángulo"/>
          <p:cNvSpPr>
            <a:spLocks noChangeArrowheads="1"/>
          </p:cNvSpPr>
          <p:nvPr/>
        </p:nvSpPr>
        <p:spPr bwMode="auto">
          <a:xfrm>
            <a:off x="571500" y="4286250"/>
            <a:ext cx="82153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Se han realizado desde el 2004, 36 cursos de cesación con aproximadamente 5000 participantes. Los resultados obtenidos son satisfactorios: alrededor del 46%  de  los participantes han sostenido el abandono del tabaco al año, esta 	actividad ha sido evaluada por 	encuestas telefónicas trimestrales, </a:t>
            </a:r>
            <a:r>
              <a:rPr lang="es-AR" sz="1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hasta el 	año de finalizado cada curso. </a:t>
            </a:r>
            <a:r>
              <a:rPr lang="es-ES" sz="18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s-ES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86000" y="357188"/>
            <a:ext cx="3922713" cy="1008062"/>
            <a:chOff x="1440" y="225"/>
            <a:chExt cx="2471" cy="635"/>
          </a:xfrm>
        </p:grpSpPr>
        <p:sp>
          <p:nvSpPr>
            <p:cNvPr id="8206" name="AutoShape 2"/>
            <p:cNvSpPr>
              <a:spLocks noChangeArrowheads="1"/>
            </p:cNvSpPr>
            <p:nvPr/>
          </p:nvSpPr>
          <p:spPr bwMode="auto">
            <a:xfrm>
              <a:off x="1440" y="225"/>
              <a:ext cx="2471" cy="18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306" y="225"/>
              <a:ext cx="1315" cy="635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00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i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Ejes</a:t>
              </a:r>
            </a:p>
            <a:p>
              <a:pPr algn="ctr">
                <a:buClr>
                  <a:srgbClr val="00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Actividades</a:t>
              </a:r>
              <a:r>
                <a:rPr lang="en-GB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9250" y="2482850"/>
            <a:ext cx="6959600" cy="1579563"/>
            <a:chOff x="990" y="1434"/>
            <a:chExt cx="4384" cy="995"/>
          </a:xfrm>
        </p:grpSpPr>
        <p:sp>
          <p:nvSpPr>
            <p:cNvPr id="2065" name="AutoShape 2"/>
            <p:cNvSpPr>
              <a:spLocks noChangeArrowheads="1"/>
            </p:cNvSpPr>
            <p:nvPr/>
          </p:nvSpPr>
          <p:spPr bwMode="auto">
            <a:xfrm>
              <a:off x="2956" y="1434"/>
              <a:ext cx="2418" cy="515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2066" name="AutoShape 3"/>
            <p:cNvSpPr>
              <a:spLocks noChangeArrowheads="1"/>
            </p:cNvSpPr>
            <p:nvPr/>
          </p:nvSpPr>
          <p:spPr bwMode="auto">
            <a:xfrm>
              <a:off x="990" y="2160"/>
              <a:ext cx="4005" cy="269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marL="339725" indent="-339725" algn="ctr">
                <a:buClr>
                  <a:srgbClr val="66FF66"/>
                </a:buClr>
                <a:buSzPct val="100000"/>
                <a:buFont typeface="Tahoma" pitchFamily="34" charset="0"/>
                <a:buNone/>
                <a:tabLst>
                  <a:tab pos="339725" algn="l"/>
                  <a:tab pos="787400" algn="l"/>
                  <a:tab pos="1236663" algn="l"/>
                  <a:tab pos="1685925" algn="l"/>
                  <a:tab pos="2135188" algn="l"/>
                  <a:tab pos="2584450" algn="l"/>
                  <a:tab pos="3033713" algn="l"/>
                  <a:tab pos="3482975" algn="l"/>
                  <a:tab pos="3932238" algn="l"/>
                  <a:tab pos="4381500" algn="l"/>
                  <a:tab pos="4830763" algn="l"/>
                  <a:tab pos="5280025" algn="l"/>
                  <a:tab pos="5729288" algn="l"/>
                  <a:tab pos="6178550" algn="l"/>
                  <a:tab pos="6627813" algn="l"/>
                  <a:tab pos="7077075" algn="l"/>
                  <a:tab pos="7526338" algn="l"/>
                  <a:tab pos="7975600" algn="l"/>
                  <a:tab pos="8424863" algn="l"/>
                  <a:tab pos="8874125" algn="l"/>
                  <a:tab pos="9323388" algn="l"/>
                </a:tabLst>
              </a:pPr>
              <a:r>
                <a:rPr lang="en-GB" sz="2200">
                  <a:solidFill>
                    <a:schemeClr val="tx1"/>
                  </a:solidFill>
                </a:rPr>
                <a:t>Ud. considera correcto que se pueda fumar, en?</a:t>
              </a:r>
            </a:p>
          </p:txBody>
        </p:sp>
      </p:grp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749550" y="4037013"/>
          <a:ext cx="6215063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4" imgW="5562687" imgH="1800236" progId="Excel.Sheet.8">
                  <p:embed/>
                </p:oleObj>
              </mc:Choice>
              <mc:Fallback>
                <p:oleObj r:id="rId4" imgW="5562687" imgH="1800236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037013"/>
                        <a:ext cx="6215063" cy="211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11213" y="3729038"/>
            <a:ext cx="2176462" cy="908050"/>
            <a:chOff x="158" y="2024"/>
            <a:chExt cx="1371" cy="572"/>
          </a:xfrm>
        </p:grpSpPr>
        <p:sp>
          <p:nvSpPr>
            <p:cNvPr id="2063" name="AutoShape 6"/>
            <p:cNvSpPr>
              <a:spLocks noChangeArrowheads="1"/>
            </p:cNvSpPr>
            <p:nvPr/>
          </p:nvSpPr>
          <p:spPr bwMode="auto">
            <a:xfrm>
              <a:off x="782" y="2024"/>
              <a:ext cx="695" cy="239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2064" name="AutoShape 7"/>
            <p:cNvSpPr>
              <a:spLocks noChangeArrowheads="1"/>
            </p:cNvSpPr>
            <p:nvPr/>
          </p:nvSpPr>
          <p:spPr bwMode="auto">
            <a:xfrm>
              <a:off x="158" y="2384"/>
              <a:ext cx="1371" cy="212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66FF66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3399"/>
                  </a:solidFill>
                  <a:latin typeface="Tahoma" pitchFamily="34" charset="0"/>
                </a:rPr>
                <a:t>Espacios de trabajo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22425" y="3949700"/>
            <a:ext cx="1436688" cy="1120775"/>
            <a:chOff x="540" y="2341"/>
            <a:chExt cx="905" cy="706"/>
          </a:xfrm>
        </p:grpSpPr>
        <p:sp>
          <p:nvSpPr>
            <p:cNvPr id="2061" name="AutoShape 9"/>
            <p:cNvSpPr>
              <a:spLocks noChangeArrowheads="1"/>
            </p:cNvSpPr>
            <p:nvPr/>
          </p:nvSpPr>
          <p:spPr bwMode="auto">
            <a:xfrm>
              <a:off x="750" y="2341"/>
              <a:ext cx="695" cy="239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2062" name="AutoShape 10"/>
            <p:cNvSpPr>
              <a:spLocks noChangeArrowheads="1"/>
            </p:cNvSpPr>
            <p:nvPr/>
          </p:nvSpPr>
          <p:spPr bwMode="auto">
            <a:xfrm>
              <a:off x="540" y="2835"/>
              <a:ext cx="782" cy="212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buClr>
                  <a:srgbClr val="66FF66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3399"/>
                  </a:solidFill>
                  <a:latin typeface="Tahoma" pitchFamily="34" charset="0"/>
                </a:rPr>
                <a:t>Bares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90600" y="4529138"/>
            <a:ext cx="2103438" cy="1044575"/>
            <a:chOff x="267" y="2659"/>
            <a:chExt cx="1325" cy="658"/>
          </a:xfrm>
        </p:grpSpPr>
        <p:sp>
          <p:nvSpPr>
            <p:cNvPr id="2059" name="AutoShape 12"/>
            <p:cNvSpPr>
              <a:spLocks noChangeArrowheads="1"/>
            </p:cNvSpPr>
            <p:nvPr/>
          </p:nvSpPr>
          <p:spPr bwMode="auto">
            <a:xfrm>
              <a:off x="806" y="2659"/>
              <a:ext cx="695" cy="239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2060" name="AutoShape 13"/>
            <p:cNvSpPr>
              <a:spLocks noChangeArrowheads="1"/>
            </p:cNvSpPr>
            <p:nvPr/>
          </p:nvSpPr>
          <p:spPr bwMode="auto">
            <a:xfrm>
              <a:off x="267" y="3105"/>
              <a:ext cx="1325" cy="212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66FF66"/>
                </a:buClr>
                <a:buSzPct val="100000"/>
                <a:buFont typeface="Tahom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600" b="1">
                  <a:solidFill>
                    <a:srgbClr val="003399"/>
                  </a:solidFill>
                  <a:latin typeface="Tahoma" pitchFamily="34" charset="0"/>
                </a:rPr>
                <a:t>Transporte público</a:t>
              </a:r>
            </a:p>
          </p:txBody>
        </p:sp>
      </p:grp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250825" y="260350"/>
            <a:ext cx="1728788" cy="1468438"/>
          </a:xfrm>
          <a:prstGeom prst="ellipse">
            <a:avLst/>
          </a:prstGeom>
          <a:solidFill>
            <a:srgbClr val="99CCFF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00063" y="785813"/>
            <a:ext cx="14398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99"/>
              </a:buClr>
              <a:buSzPct val="100000"/>
              <a:buFont typeface="Arial Black" pitchFamily="34" charset="0"/>
              <a:buNone/>
            </a:pPr>
            <a:r>
              <a:rPr lang="en-GB" sz="1500">
                <a:solidFill>
                  <a:srgbClr val="CC0099"/>
                </a:solidFill>
                <a:latin typeface="Arial Black" pitchFamily="34" charset="0"/>
              </a:rPr>
              <a:t>Protección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928688" y="1412875"/>
            <a:ext cx="8064500" cy="197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GB"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Encuestas de opinión a trabajadores municipales (1734)</a:t>
            </a:r>
          </a:p>
          <a:p>
            <a:r>
              <a:rPr lang="es-AR" sz="1700">
                <a:solidFill>
                  <a:schemeClr val="tx1"/>
                </a:solidFill>
                <a:latin typeface="Verdana" pitchFamily="34" charset="0"/>
              </a:rPr>
              <a:t>La estrategia de lograr “Ambientes libres de HT, se inició en las oficinas municipales con una  encuesta de opinión a modo de sensibilización y diagnóstico a los trabajadores municipales</a:t>
            </a:r>
            <a:r>
              <a:rPr lang="en-GB" sz="17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GB" sz="1700">
                <a:solidFill>
                  <a:schemeClr val="tx1"/>
                </a:solidFill>
              </a:rPr>
              <a:t>E</a:t>
            </a:r>
            <a:r>
              <a:rPr lang="es-AR" sz="1700">
                <a:solidFill>
                  <a:schemeClr val="tx1"/>
                </a:solidFill>
                <a:latin typeface="Verdana" pitchFamily="34" charset="0"/>
              </a:rPr>
              <a:t>l 55% de los encuestados fueron personas de entre 25 a 44 años y le sigue el 35% entre 45 á 64 años; del total el 55% era de sexo femenino. El 61% alguna vez fumó y el 50%  de ellos lo siguen haciendo. Ante la pregunta:</a:t>
            </a: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2286000" y="357188"/>
            <a:ext cx="3922713" cy="1008062"/>
            <a:chOff x="1440" y="225"/>
            <a:chExt cx="2471" cy="635"/>
          </a:xfrm>
        </p:grpSpPr>
        <p:sp>
          <p:nvSpPr>
            <p:cNvPr id="2069" name="AutoShape 2"/>
            <p:cNvSpPr>
              <a:spLocks noChangeArrowheads="1"/>
            </p:cNvSpPr>
            <p:nvPr/>
          </p:nvSpPr>
          <p:spPr bwMode="auto">
            <a:xfrm>
              <a:off x="1440" y="225"/>
              <a:ext cx="2471" cy="187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es-ES" sz="1800"/>
            </a:p>
          </p:txBody>
        </p:sp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306" y="225"/>
              <a:ext cx="1315" cy="635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buClr>
                  <a:srgbClr val="00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200" i="1">
                  <a:solidFill>
                    <a:srgbClr val="2626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Ejes</a:t>
              </a:r>
            </a:p>
            <a:p>
              <a:pPr algn="ctr">
                <a:buClr>
                  <a:srgbClr val="003399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Actividades</a:t>
              </a:r>
              <a:r>
                <a:rPr lang="en-GB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2897188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428625" y="285750"/>
            <a:ext cx="1571625" cy="1285875"/>
          </a:xfrm>
          <a:prstGeom prst="ellipse">
            <a:avLst/>
          </a:prstGeom>
          <a:solidFill>
            <a:srgbClr val="99CCFF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642938" y="642938"/>
            <a:ext cx="1408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99"/>
              </a:buClr>
              <a:buSzPct val="100000"/>
              <a:buFont typeface="Arial Black" pitchFamily="34" charset="0"/>
              <a:buNone/>
            </a:pPr>
            <a:r>
              <a:rPr lang="en-GB" sz="1500">
                <a:solidFill>
                  <a:srgbClr val="CC0099"/>
                </a:solidFill>
                <a:latin typeface="Arial Black" pitchFamily="34" charset="0"/>
              </a:rPr>
              <a:t>Protección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55650" y="1052513"/>
            <a:ext cx="7772400" cy="88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 eaLnBrk="1" hangingPunct="1">
              <a:buClr>
                <a:srgbClr val="0070C0"/>
              </a:buClr>
              <a:buSzPct val="100000"/>
              <a:buFont typeface="Webdings" pitchFamily="18" charset="2"/>
              <a:buChar char=""/>
            </a:pPr>
            <a:r>
              <a:rPr lang="en-GB"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Señalización de edificios públi</a:t>
            </a:r>
            <a: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cos</a:t>
            </a:r>
            <a:br>
              <a:rPr lang="en-GB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</a:br>
            <a:endParaRPr lang="en-GB" sz="24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ahoma" pitchFamily="34" charset="0"/>
            </a:endParaRP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2357437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042988" y="3716338"/>
            <a:ext cx="7643812" cy="278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lvl="2">
              <a:buClr>
                <a:srgbClr val="000000"/>
              </a:buClr>
              <a:buSzPct val="100000"/>
              <a:buFont typeface="Arial" charset="0"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 sz="1800" b="1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SzPct val="100000"/>
              <a:buFont typeface="Webdings" pitchFamily="18" charset="2"/>
              <a:buChar char="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No permitir la venta o publicidad de tabaco  dentro de edificios municipales.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Char char="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r>
              <a:rPr lang="en-GB" sz="2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 Legislación y fiscalización</a:t>
            </a:r>
            <a:r>
              <a:rPr lang="en-GB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: </a:t>
            </a:r>
            <a:r>
              <a:rPr lang="es-AR" sz="1800">
                <a:solidFill>
                  <a:schemeClr val="tx1"/>
                </a:solidFill>
              </a:rPr>
              <a:t>el cumplimiento y fiscalización de las normativas, requieren el mayor esfuerzo,  para ello el municipio ha establecido una política  progresiva de implementación en una Campaña de Educación. </a:t>
            </a:r>
            <a:endParaRPr lang="es-ES" sz="18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Char char=""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lvl="2">
              <a:buClr>
                <a:srgbClr val="0070C0"/>
              </a:buClr>
              <a:buSzPct val="100000"/>
              <a:buFont typeface="Webdings" pitchFamily="18" charset="2"/>
              <a:buNone/>
              <a:tabLst>
                <a:tab pos="914400" algn="l"/>
                <a:tab pos="1362075" algn="l"/>
                <a:tab pos="1811338" algn="l"/>
                <a:tab pos="2260600" algn="l"/>
                <a:tab pos="2709863" algn="l"/>
                <a:tab pos="3159125" algn="l"/>
                <a:tab pos="3608388" algn="l"/>
                <a:tab pos="4057650" algn="l"/>
                <a:tab pos="4506913" algn="l"/>
                <a:tab pos="4956175" algn="l"/>
                <a:tab pos="5405438" algn="l"/>
                <a:tab pos="5854700" algn="l"/>
                <a:tab pos="6303963" algn="l"/>
                <a:tab pos="6753225" algn="l"/>
                <a:tab pos="7202488" algn="l"/>
                <a:tab pos="7651750" algn="l"/>
                <a:tab pos="8101013" algn="l"/>
                <a:tab pos="8550275" algn="l"/>
                <a:tab pos="8999538" algn="l"/>
                <a:tab pos="9448800" algn="l"/>
                <a:tab pos="9898063" algn="l"/>
              </a:tabLst>
            </a:pPr>
            <a:endParaRPr lang="en-GB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771775" y="333375"/>
            <a:ext cx="4105275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Actividades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0063" y="1500188"/>
            <a:ext cx="8215312" cy="4643437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ebdings" pitchFamily="18" charset="2"/>
              <a:buChar char=""/>
            </a:pPr>
            <a:r>
              <a:rPr lang="en-GB">
                <a:solidFill>
                  <a:schemeClr val="accent2"/>
                </a:solidFill>
                <a:cs typeface="Tahoma" pitchFamily="34" charset="0"/>
              </a:rPr>
              <a:t>Ordenanza 3946/85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rgbClr val="333399"/>
                </a:solidFill>
                <a:cs typeface="Tahoma" pitchFamily="34" charset="0"/>
              </a:rPr>
              <a:t>         </a:t>
            </a:r>
            <a:r>
              <a:rPr lang="en-GB" b="1">
                <a:solidFill>
                  <a:schemeClr val="tx1"/>
                </a:solidFill>
                <a:cs typeface="Tahoma" pitchFamily="34" charset="0"/>
              </a:rPr>
              <a:t>Prohibición de fumar en transporte urbano de pasajeros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ebdings" pitchFamily="18" charset="2"/>
              <a:buChar char=""/>
            </a:pPr>
            <a:r>
              <a:rPr lang="en-GB">
                <a:solidFill>
                  <a:schemeClr val="accent2"/>
                </a:solidFill>
                <a:cs typeface="Tahoma" pitchFamily="34" charset="0"/>
              </a:rPr>
              <a:t>Ordenanza 5476/92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rgbClr val="0070C0"/>
                </a:solidFill>
                <a:cs typeface="Tahoma" pitchFamily="34" charset="0"/>
              </a:rPr>
              <a:t>        </a:t>
            </a:r>
            <a:r>
              <a:rPr lang="en-GB" b="1">
                <a:solidFill>
                  <a:schemeClr val="tx1"/>
                </a:solidFill>
                <a:cs typeface="Tahoma" pitchFamily="34" charset="0"/>
              </a:rPr>
              <a:t>Prohibición de fumar en oficinas y dependencias de la  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chemeClr val="tx1"/>
                </a:solidFill>
                <a:cs typeface="Tahoma" pitchFamily="34" charset="0"/>
              </a:rPr>
              <a:t>        Municipalidad de Rosario y del Concejo Municipal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ebdings" pitchFamily="18" charset="2"/>
              <a:buChar char=""/>
            </a:pPr>
            <a:r>
              <a:rPr lang="en-GB">
                <a:solidFill>
                  <a:schemeClr val="accent2"/>
                </a:solidFill>
                <a:cs typeface="Tahoma" pitchFamily="34" charset="0"/>
              </a:rPr>
              <a:t>Ordenanza 5861/94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rgbClr val="0070C0"/>
                </a:solidFill>
                <a:cs typeface="Tahoma" pitchFamily="34" charset="0"/>
              </a:rPr>
              <a:t>         </a:t>
            </a:r>
            <a:r>
              <a:rPr lang="en-GB" b="1">
                <a:solidFill>
                  <a:schemeClr val="tx1"/>
                </a:solidFill>
                <a:cs typeface="Tahoma" pitchFamily="34" charset="0"/>
              </a:rPr>
              <a:t>Prohibición de fumar en taxis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ebdings" pitchFamily="18" charset="2"/>
              <a:buChar char=""/>
            </a:pPr>
            <a:r>
              <a:rPr lang="en-GB">
                <a:solidFill>
                  <a:schemeClr val="accent2"/>
                </a:solidFill>
                <a:cs typeface="Tahoma" pitchFamily="34" charset="0"/>
              </a:rPr>
              <a:t>Ley 12432/05 y Decreto reglamentario 2759/05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rgbClr val="0070C0"/>
                </a:solidFill>
                <a:cs typeface="Tahoma" pitchFamily="34" charset="0"/>
              </a:rPr>
              <a:t>         </a:t>
            </a:r>
            <a:r>
              <a:rPr lang="en-GB" b="1">
                <a:solidFill>
                  <a:schemeClr val="tx1"/>
                </a:solidFill>
                <a:cs typeface="Tahoma" pitchFamily="34" charset="0"/>
              </a:rPr>
              <a:t>Prohibición de fumar en espacios cerrados de uso público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ebdings" pitchFamily="18" charset="2"/>
              <a:buChar char=""/>
            </a:pPr>
            <a:r>
              <a:rPr lang="en-GB">
                <a:solidFill>
                  <a:schemeClr val="accent2"/>
                </a:solidFill>
                <a:cs typeface="Tahoma" pitchFamily="34" charset="0"/>
              </a:rPr>
              <a:t> Ordenanza 8021/06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>
                <a:solidFill>
                  <a:srgbClr val="333399"/>
                </a:solidFill>
                <a:cs typeface="Tahoma" pitchFamily="34" charset="0"/>
              </a:rPr>
              <a:t>          </a:t>
            </a:r>
            <a:r>
              <a:rPr lang="en-GB" b="1">
                <a:solidFill>
                  <a:schemeClr val="tx1"/>
                </a:solidFill>
                <a:cs typeface="Tahoma" pitchFamily="34" charset="0"/>
              </a:rPr>
              <a:t>Prohibición de fumar en espacios cerrados de uso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b="1">
                <a:solidFill>
                  <a:schemeClr val="tx1"/>
                </a:solidFill>
                <a:cs typeface="Tahoma" pitchFamily="34" charset="0"/>
              </a:rPr>
              <a:t>          público,  publicidad de tabaco  y venta a menores.</a:t>
            </a: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b="1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b="1">
              <a:solidFill>
                <a:srgbClr val="333399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304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457200" y="304800"/>
            <a:ext cx="1357313" cy="1166813"/>
          </a:xfrm>
          <a:prstGeom prst="ellipse">
            <a:avLst/>
          </a:prstGeom>
          <a:solidFill>
            <a:srgbClr val="99CCFF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57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00063" y="642938"/>
            <a:ext cx="14081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99"/>
              </a:buClr>
              <a:buSzPct val="100000"/>
              <a:buFont typeface="Arial Black" pitchFamily="34" charset="0"/>
              <a:buNone/>
            </a:pPr>
            <a:r>
              <a:rPr lang="en-GB" sz="1500">
                <a:solidFill>
                  <a:srgbClr val="CC0099"/>
                </a:solidFill>
                <a:latin typeface="Arial Black" pitchFamily="34" charset="0"/>
              </a:rPr>
              <a:t>Protección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42988" y="500063"/>
            <a:ext cx="7215187" cy="2346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Legislación vigente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100000"/>
              <a:buFont typeface="Webdings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143000" y="35718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Ambientes</a:t>
            </a:r>
            <a:r>
              <a:rPr lang="en-GB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100% </a:t>
            </a:r>
            <a:r>
              <a:rPr lang="en-GB" sz="32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Libres</a:t>
            </a:r>
            <a:r>
              <a:rPr lang="en-GB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de </a:t>
            </a:r>
          </a:p>
          <a:p>
            <a:pPr algn="ctr">
              <a:buClr>
                <a:srgbClr val="333399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Humo</a:t>
            </a:r>
            <a:r>
              <a:rPr lang="en-GB" sz="32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de </a:t>
            </a:r>
            <a:r>
              <a:rPr lang="en-GB" sz="3200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Tabaco</a:t>
            </a:r>
            <a:endParaRPr lang="en-GB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43000" y="1500188"/>
            <a:ext cx="7500938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>
              <a:spcBef>
                <a:spcPts val="700"/>
              </a:spcBef>
              <a:buClr>
                <a:srgbClr val="333399"/>
              </a:buClr>
              <a:buSzPct val="10000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100">
                <a:solidFill>
                  <a:schemeClr val="tx1"/>
                </a:solidFill>
                <a:cs typeface="Tahoma" pitchFamily="34" charset="0"/>
              </a:rPr>
              <a:t>Objetivo: Consolidar las políticas de ambientes 100% libres de humo de tabaco en Rosario, reforzando la colaboración entre el gobierno municipal y la sociedad civil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643188"/>
            <a:ext cx="5086350" cy="2103437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457200" y="304800"/>
            <a:ext cx="1355725" cy="1165225"/>
          </a:xfrm>
          <a:prstGeom prst="ellipse">
            <a:avLst/>
          </a:prstGeom>
          <a:solidFill>
            <a:srgbClr val="99CCFF">
              <a:alpha val="50195"/>
            </a:srgbClr>
          </a:solidFill>
          <a:ln w="9525">
            <a:round/>
            <a:headEnd/>
            <a:tailEnd/>
          </a:ln>
          <a:scene3d>
            <a:camera prst="legacyPerspectiveFront">
              <a:rot lat="1500000" lon="20099963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lang="es-ES" sz="1800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533400" y="585788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750"/>
              </a:spcBef>
              <a:buClr>
                <a:srgbClr val="CC0099"/>
              </a:buClr>
              <a:buSzPct val="100000"/>
              <a:buFont typeface="Arial Black" pitchFamily="34" charset="0"/>
              <a:buNone/>
            </a:pPr>
            <a:r>
              <a:rPr lang="en-GB" sz="1200">
                <a:solidFill>
                  <a:srgbClr val="CC0099"/>
                </a:solidFill>
                <a:latin typeface="Arial Black" pitchFamily="34" charset="0"/>
              </a:rPr>
              <a:t>Protección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42875" y="4786313"/>
            <a:ext cx="9001125" cy="1069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525"/>
              </a:spcBef>
            </a:pPr>
            <a:r>
              <a:rPr lang="en-GB" sz="1600" b="1">
                <a:solidFill>
                  <a:schemeClr val="tx1"/>
                </a:solidFill>
              </a:rPr>
              <a:t>Pilar fundamental del eje de protección. </a:t>
            </a:r>
            <a:r>
              <a:rPr lang="en-GB" sz="1600">
                <a:solidFill>
                  <a:schemeClr val="tx1"/>
                </a:solidFill>
              </a:rPr>
              <a:t>Para ello se conformó una Alianza de diferentes  sectores de la ciudad: asociaciones científicas,  colegios profesionales, ONGs.  Instituciones de 		la ciudad vinculadas con la temática  para  coordinar  acciones de educación  y 				prevención en la comunidad.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greso aamr 2009 def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congreso aamr 2009 def</Template>
  <TotalTime>406</TotalTime>
  <Words>1252</Words>
  <Application>Microsoft Office PowerPoint</Application>
  <PresentationFormat>Presentación en pantalla (4:3)</PresentationFormat>
  <Paragraphs>195</Paragraphs>
  <Slides>15</Slides>
  <Notes>15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Lucida Sans Unicode</vt:lpstr>
      <vt:lpstr>Times New Roman</vt:lpstr>
      <vt:lpstr>Tahoma</vt:lpstr>
      <vt:lpstr>Arial Black</vt:lpstr>
      <vt:lpstr>Wingdings</vt:lpstr>
      <vt:lpstr>Webdings</vt:lpstr>
      <vt:lpstr>Verdana</vt:lpstr>
      <vt:lpstr>congreso aamr 2009 def</vt:lpstr>
      <vt:lpstr>Photo Editor Photo</vt:lpstr>
      <vt:lpstr>Hoja de cálculo de Microsoft Office Excel 97-2003</vt:lpstr>
      <vt:lpstr>Hoja de cálculo de Microsoft Office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Home</dc:creator>
  <cp:lastModifiedBy>User</cp:lastModifiedBy>
  <cp:revision>72</cp:revision>
  <dcterms:created xsi:type="dcterms:W3CDTF">2009-09-27T22:21:30Z</dcterms:created>
  <dcterms:modified xsi:type="dcterms:W3CDTF">2013-05-12T22:18:57Z</dcterms:modified>
</cp:coreProperties>
</file>