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6" r:id="rId4"/>
    <p:sldId id="272" r:id="rId5"/>
    <p:sldId id="269" r:id="rId6"/>
    <p:sldId id="300" r:id="rId7"/>
    <p:sldId id="270" r:id="rId8"/>
    <p:sldId id="265" r:id="rId9"/>
    <p:sldId id="283" r:id="rId10"/>
    <p:sldId id="273" r:id="rId11"/>
    <p:sldId id="304" r:id="rId12"/>
    <p:sldId id="303" r:id="rId13"/>
    <p:sldId id="305" r:id="rId14"/>
    <p:sldId id="302" r:id="rId15"/>
    <p:sldId id="274" r:id="rId16"/>
    <p:sldId id="306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CCFF"/>
    <a:srgbClr val="E1193A"/>
    <a:srgbClr val="99FF66"/>
    <a:srgbClr val="FF0000"/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74" autoAdjust="0"/>
    <p:restoredTop sz="94660" autoAdjust="0"/>
  </p:normalViewPr>
  <p:slideViewPr>
    <p:cSldViewPr>
      <p:cViewPr>
        <p:scale>
          <a:sx n="75" d="100"/>
          <a:sy n="75" d="100"/>
        </p:scale>
        <p:origin x="-234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6B2732-2110-4E03-9EC7-14E41CC36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811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03638-0F1D-4BB4-8444-3241A2F21E86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A1E59-1D14-445B-9881-E91C8A2995E4}" type="slidenum">
              <a:rPr lang="es-ES" sz="1200" smtClean="0"/>
              <a:pPr eaLnBrk="1" hangingPunct="1"/>
              <a:t>10</a:t>
            </a:fld>
            <a:endParaRPr lang="es-ES" sz="1200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C7BF23D-C011-4930-957E-5FADE5AE7913}" type="slidenum">
              <a:rPr lang="es-ES" sz="1200"/>
              <a:pPr algn="r" eaLnBrk="1" hangingPunct="1"/>
              <a:t>12</a:t>
            </a:fld>
            <a:endParaRPr lang="es-ES" sz="120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5FC8950-F20A-407F-9695-1B6799C8F620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72B048-5495-4948-8646-9D1E712B2125}" type="slidenum">
              <a:rPr lang="es-ES" sz="1200" smtClean="0"/>
              <a:pPr eaLnBrk="1" hangingPunct="1"/>
              <a:t>15</a:t>
            </a:fld>
            <a:endParaRPr lang="es-ES" sz="1200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FE88CC-6181-42A4-9736-8DE9C6C540A9}" type="slidenum">
              <a:rPr lang="es-ES" sz="1200"/>
              <a:pPr algn="r" eaLnBrk="1" hangingPunct="1"/>
              <a:t>16</a:t>
            </a:fld>
            <a:endParaRPr lang="es-ES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6766E-F741-4607-958A-6A8A1D72C5E1}" type="slidenum">
              <a:rPr lang="es-ES" sz="1200" smtClean="0"/>
              <a:pPr eaLnBrk="1" hangingPunct="1"/>
              <a:t>2</a:t>
            </a:fld>
            <a:endParaRPr lang="es-ES" sz="1200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958C58-C919-4C65-A141-F5AD27EE6244}" type="slidenum">
              <a:rPr lang="es-ES" sz="1200" smtClean="0"/>
              <a:pPr eaLnBrk="1" hangingPunct="1"/>
              <a:t>3</a:t>
            </a:fld>
            <a:endParaRPr lang="es-ES" sz="1200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7227D4-1C29-4C2C-A563-18E3075F3F1D}" type="slidenum">
              <a:rPr lang="es-ES" sz="1200" smtClean="0"/>
              <a:pPr eaLnBrk="1" hangingPunct="1"/>
              <a:t>4</a:t>
            </a:fld>
            <a:endParaRPr lang="es-ES" sz="1200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A626E-781C-4096-B400-34E14D28EA82}" type="slidenum">
              <a:rPr lang="es-ES" sz="1200" smtClean="0"/>
              <a:pPr eaLnBrk="1" hangingPunct="1"/>
              <a:t>5</a:t>
            </a:fld>
            <a:endParaRPr lang="es-ES" sz="1200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E5F9A-7858-4ACC-8F17-093C9883AE7C}" type="slidenum">
              <a:rPr lang="es-ES" sz="1200" smtClean="0"/>
              <a:pPr eaLnBrk="1" hangingPunct="1"/>
              <a:t>7</a:t>
            </a:fld>
            <a:endParaRPr lang="es-ES" sz="1200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F7330E-7131-49EF-8302-88C95001162A}" type="slidenum">
              <a:rPr lang="es-ES" sz="1200" smtClean="0"/>
              <a:pPr eaLnBrk="1" hangingPunct="1"/>
              <a:t>8</a:t>
            </a:fld>
            <a:endParaRPr lang="es-ES" sz="1200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54ABA0-BF66-4772-9252-89F1E64A46E9}" type="slidenum">
              <a:rPr lang="es-ES" sz="1200" smtClean="0"/>
              <a:pPr eaLnBrk="1" hangingPunct="1"/>
              <a:t>9</a:t>
            </a:fld>
            <a:endParaRPr lang="es-ES" sz="1200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8A12-C72F-4A6E-B471-2EEB057BB5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3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FF1F-B4CD-4EBC-8E42-DA0E3B785E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53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22F7-733B-4D86-9169-33B4E98984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33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123A-6AD5-4AF7-AA49-7C0E032DE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36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84A1-6F9D-4CB2-86AF-288E41A9FA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4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12B18-3B2F-4024-853A-67D906F61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41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635C-B6C7-439F-B0B8-B7A028BC18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50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8B9F-3C5E-4686-ADB8-07F0A4504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30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D158-061F-41DA-8603-B32F540DDC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56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069C2-DAE0-4519-B057-88FA0647EB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9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8607C-53DC-450F-9544-5A78080C7E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76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793B-357E-42EB-A639-3048B3590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4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CA1CDC-561F-4035-8DB1-4755A498EB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404813"/>
            <a:ext cx="1982787" cy="2447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3141663"/>
            <a:ext cx="1800225" cy="146526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800"/>
              <a:t>Simposios</a:t>
            </a:r>
          </a:p>
          <a:p>
            <a:pPr algn="ctr">
              <a:defRPr/>
            </a:pPr>
            <a:r>
              <a:rPr lang="es-ES" sz="1800"/>
              <a:t>Regionales</a:t>
            </a:r>
          </a:p>
          <a:p>
            <a:pPr algn="ctr">
              <a:defRPr/>
            </a:pPr>
            <a:r>
              <a:rPr lang="es-ES" sz="1800"/>
              <a:t> Nº 3 </a:t>
            </a:r>
          </a:p>
          <a:p>
            <a:pPr algn="ctr">
              <a:defRPr/>
            </a:pPr>
            <a:r>
              <a:rPr lang="es-ES" sz="1800"/>
              <a:t>Martes</a:t>
            </a:r>
          </a:p>
          <a:p>
            <a:pPr algn="ctr">
              <a:defRPr/>
            </a:pPr>
            <a:r>
              <a:rPr lang="es-ES" sz="1800"/>
              <a:t>6 Octubre 2009 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804025" y="1052513"/>
            <a:ext cx="226695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800" b="1">
                <a:solidFill>
                  <a:srgbClr val="0066FF"/>
                </a:solidFill>
                <a:latin typeface="Tahoma" pitchFamily="34" charset="0"/>
              </a:rPr>
              <a:t>Coordinador</a:t>
            </a:r>
          </a:p>
          <a:p>
            <a:pPr eaLnBrk="1" hangingPunct="1"/>
            <a:r>
              <a:rPr lang="es-ES" sz="1800"/>
              <a:t>Dra Socorro Egues</a:t>
            </a:r>
          </a:p>
          <a:p>
            <a:pPr eaLnBrk="1" hangingPunct="1"/>
            <a:endParaRPr lang="es-ES" sz="1800">
              <a:latin typeface="Tahoma" pitchFamily="34" charset="0"/>
            </a:endParaRPr>
          </a:p>
          <a:p>
            <a:pPr eaLnBrk="1" hangingPunct="1"/>
            <a:r>
              <a:rPr lang="es-ES" sz="1800" b="1">
                <a:solidFill>
                  <a:srgbClr val="0066FF"/>
                </a:solidFill>
                <a:latin typeface="Tahoma" pitchFamily="34" charset="0"/>
              </a:rPr>
              <a:t>Secretario</a:t>
            </a:r>
          </a:p>
          <a:p>
            <a:pPr eaLnBrk="1" hangingPunct="1"/>
            <a:r>
              <a:rPr lang="es-ES" sz="1800"/>
              <a:t>Dra Norma Naval</a:t>
            </a:r>
            <a:endParaRPr lang="es-ES" sz="1800">
              <a:latin typeface="Tahoma" pitchFamily="34" charset="0"/>
            </a:endParaRPr>
          </a:p>
          <a:p>
            <a:pPr eaLnBrk="1" hangingPunct="1"/>
            <a:endParaRPr lang="es-ES" sz="1800">
              <a:latin typeface="Tahoma" pitchFamily="34" charset="0"/>
            </a:endParaRPr>
          </a:p>
          <a:p>
            <a:pPr eaLnBrk="1" hangingPunct="1"/>
            <a:endParaRPr lang="es-ES" sz="1800" b="1">
              <a:solidFill>
                <a:srgbClr val="0066FF"/>
              </a:solidFill>
              <a:latin typeface="Tahoma" pitchFamily="34" charset="0"/>
            </a:endParaRPr>
          </a:p>
          <a:p>
            <a:pPr eaLnBrk="1" hangingPunct="1"/>
            <a:r>
              <a:rPr lang="es-ES" sz="1800" b="1">
                <a:solidFill>
                  <a:srgbClr val="0066FF"/>
                </a:solidFill>
                <a:latin typeface="Tahoma" pitchFamily="34" charset="0"/>
              </a:rPr>
              <a:t>Disertante</a:t>
            </a:r>
          </a:p>
          <a:p>
            <a:pPr eaLnBrk="1" hangingPunct="1"/>
            <a:r>
              <a:rPr lang="es-ES" sz="1800">
                <a:latin typeface="Tahoma" pitchFamily="34" charset="0"/>
              </a:rPr>
              <a:t>Dra Nora</a:t>
            </a:r>
          </a:p>
          <a:p>
            <a:pPr eaLnBrk="1" hangingPunct="1"/>
            <a:r>
              <a:rPr lang="es-ES" sz="1800">
                <a:latin typeface="Tahoma" pitchFamily="34" charset="0"/>
              </a:rPr>
              <a:t>Vazquez de Argiro</a:t>
            </a:r>
          </a:p>
          <a:p>
            <a:pPr eaLnBrk="1" hangingPunct="1"/>
            <a:endParaRPr lang="es-ES" sz="1200" b="1">
              <a:latin typeface="Tahoma" pitchFamily="34" charset="0"/>
            </a:endParaRPr>
          </a:p>
          <a:p>
            <a:pPr eaLnBrk="1" hangingPunct="1"/>
            <a:r>
              <a:rPr lang="es-ES" sz="1200" b="1">
                <a:latin typeface="Tahoma" pitchFamily="34" charset="0"/>
              </a:rPr>
              <a:t>Secretaría de Extensión </a:t>
            </a:r>
            <a:r>
              <a:rPr lang="es-ES" sz="1200">
                <a:latin typeface="Tahoma" pitchFamily="34" charset="0"/>
              </a:rPr>
              <a:t>Fac. de Medicina de la UNT</a:t>
            </a:r>
          </a:p>
          <a:p>
            <a:pPr eaLnBrk="1" hangingPunct="1"/>
            <a:r>
              <a:rPr lang="es-ES" sz="1200" b="1">
                <a:latin typeface="Tahoma" pitchFamily="34" charset="0"/>
              </a:rPr>
              <a:t>Provincia Tucumán.</a:t>
            </a:r>
            <a:r>
              <a:rPr lang="es-ES" sz="1800" b="1">
                <a:latin typeface="Tahoma" pitchFamily="34" charset="0"/>
              </a:rPr>
              <a:t> </a:t>
            </a:r>
          </a:p>
          <a:p>
            <a:pPr eaLnBrk="1" hangingPunct="1"/>
            <a:r>
              <a:rPr lang="es-ES" sz="1200" b="1">
                <a:latin typeface="Tahoma" pitchFamily="34" charset="0"/>
              </a:rPr>
              <a:t>Autores:</a:t>
            </a:r>
          </a:p>
          <a:p>
            <a:pPr eaLnBrk="1" hangingPunct="1"/>
            <a:endParaRPr lang="es-ES" sz="1200" b="1">
              <a:latin typeface="Tahoma" pitchFamily="34" charset="0"/>
            </a:endParaRPr>
          </a:p>
          <a:p>
            <a:pPr eaLnBrk="1" hangingPunct="1"/>
            <a:endParaRPr lang="es-ES" sz="1200">
              <a:latin typeface="Tahoma" pitchFamily="34" charset="0"/>
            </a:endParaRPr>
          </a:p>
        </p:txBody>
      </p:sp>
      <p:pic>
        <p:nvPicPr>
          <p:cNvPr id="10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6778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691313" y="4868863"/>
            <a:ext cx="24892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1200"/>
              <a:t>Nora</a:t>
            </a:r>
            <a:r>
              <a:rPr lang="es-ES" sz="1200"/>
              <a:t> </a:t>
            </a:r>
            <a:r>
              <a:rPr lang="es-ES_tradnl" sz="1200"/>
              <a:t>Vazquez de Argiró;</a:t>
            </a:r>
          </a:p>
          <a:p>
            <a:r>
              <a:rPr lang="es-ES_tradnl" sz="1200"/>
              <a:t>Mateo Martínez; Roxana Toledo; </a:t>
            </a:r>
          </a:p>
          <a:p>
            <a:r>
              <a:rPr lang="es-ES_tradnl" sz="1200"/>
              <a:t>Fabián González; Rafael Del Rio; </a:t>
            </a:r>
          </a:p>
          <a:p>
            <a:r>
              <a:rPr lang="es-ES_tradnl" sz="1200"/>
              <a:t>Mirta Santana;  Cristina Castillo;</a:t>
            </a:r>
          </a:p>
          <a:p>
            <a:r>
              <a:rPr lang="es-ES_tradnl" sz="1200"/>
              <a:t>Delia Cortez; German Chico; </a:t>
            </a:r>
          </a:p>
          <a:p>
            <a:r>
              <a:rPr lang="es-ES_tradnl" sz="1200"/>
              <a:t>Félix Triguero; Raquel Fernandez;</a:t>
            </a:r>
          </a:p>
          <a:p>
            <a:r>
              <a:rPr lang="es-ES_tradnl" sz="1200"/>
              <a:t>Mariana Casal. </a:t>
            </a:r>
            <a:endParaRPr lang="es-ES" sz="1200"/>
          </a:p>
        </p:txBody>
      </p:sp>
      <p:grpSp>
        <p:nvGrpSpPr>
          <p:cNvPr id="1042" name="Group 7"/>
          <p:cNvGrpSpPr>
            <a:grpSpLocks/>
          </p:cNvGrpSpPr>
          <p:nvPr/>
        </p:nvGrpSpPr>
        <p:grpSpPr bwMode="auto">
          <a:xfrm>
            <a:off x="2195513" y="260350"/>
            <a:ext cx="4445000" cy="6324600"/>
            <a:chOff x="1056" y="168"/>
            <a:chExt cx="2800" cy="3984"/>
          </a:xfrm>
        </p:grpSpPr>
        <p:graphicFrame>
          <p:nvGraphicFramePr>
            <p:cNvPr id="1043" name="Object 8"/>
            <p:cNvGraphicFramePr>
              <a:graphicFrameLocks noChangeAspect="1"/>
            </p:cNvGraphicFramePr>
            <p:nvPr/>
          </p:nvGraphicFramePr>
          <p:xfrm>
            <a:off x="1056" y="168"/>
            <a:ext cx="2800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Photo Editor Photo" r:id="rId6" imgW="8411749" imgH="11971429" progId="MSPhotoEd.3">
                    <p:embed/>
                  </p:oleObj>
                </mc:Choice>
                <mc:Fallback>
                  <p:oleObj name="Photo Editor Photo" r:id="rId6" imgW="8411749" imgH="11971429" progId="MSPhotoEd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68"/>
                          <a:ext cx="2800" cy="3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880" y="2386"/>
              <a:ext cx="912" cy="1630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E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Región</a:t>
              </a:r>
              <a:r>
                <a:rPr lang="es-A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Noroeste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s-AR" sz="13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Polución en Tucumán: Relación entre salud del Ap. Respiratorio y polución en Villa La Trinidad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AR" sz="100">
                <a:solidFill>
                  <a:schemeClr val="bg1"/>
                </a:solidFill>
                <a:latin typeface="Tahoma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s-ES" sz="1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784" y="2448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s-ES_tradnl" sz="2400">
                <a:latin typeface="Tahoma" pitchFamily="34" charset="0"/>
              </a:endParaRPr>
            </a:p>
          </p:txBody>
        </p:sp>
        <p:grpSp>
          <p:nvGrpSpPr>
            <p:cNvPr id="1046" name="Group 11"/>
            <p:cNvGrpSpPr>
              <a:grpSpLocks/>
            </p:cNvGrpSpPr>
            <p:nvPr/>
          </p:nvGrpSpPr>
          <p:grpSpPr bwMode="auto">
            <a:xfrm>
              <a:off x="2880" y="240"/>
              <a:ext cx="864" cy="432"/>
              <a:chOff x="2880" y="240"/>
              <a:chExt cx="864" cy="432"/>
            </a:xfrm>
          </p:grpSpPr>
          <p:sp>
            <p:nvSpPr>
              <p:cNvPr id="1047" name="Rectangle 12"/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81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pic>
            <p:nvPicPr>
              <p:cNvPr id="1048" name="Picture 13" descr="ISOLOGOS"/>
              <p:cNvPicPr>
                <a:picLocks noChangeAspect="1" noChangeArrowheads="1"/>
              </p:cNvPicPr>
              <p:nvPr/>
            </p:nvPicPr>
            <p:blipFill>
              <a:blip r:embed="rId8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40"/>
                <a:ext cx="864" cy="288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9" name="Line 14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0" name="Line 15"/>
              <p:cNvSpPr>
                <a:spLocks noChangeShapeType="1"/>
              </p:cNvSpPr>
              <p:nvPr/>
            </p:nvSpPr>
            <p:spPr bwMode="auto">
              <a:xfrm flipV="1">
                <a:off x="3744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-171450"/>
            <a:ext cx="8435975" cy="1785938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FFFF66"/>
                </a:solidFill>
              </a:rPr>
              <a:t>CONSECUENCIAS AMBIENTALES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445500" cy="3673475"/>
          </a:xfrm>
        </p:spPr>
        <p:txBody>
          <a:bodyPr/>
          <a:lstStyle/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Accidentes por falta de visibilidad. 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Pérdidas materiales en viviendas.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Cortes de luz.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Falta de agua.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Falta de higiene.</a:t>
            </a:r>
            <a:r>
              <a:rPr lang="es-ES" sz="2800" b="1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endParaRPr lang="es-ES" sz="2800" b="1" smtClean="0">
              <a:solidFill>
                <a:srgbClr val="FFFF66"/>
              </a:solidFill>
            </a:endParaRPr>
          </a:p>
          <a:p>
            <a:pPr eaLnBrk="1" hangingPunct="1">
              <a:buFontTx/>
              <a:buNone/>
            </a:pPr>
            <a:r>
              <a:rPr lang="es-ES" b="1" smtClean="0">
                <a:solidFill>
                  <a:srgbClr val="FFFF66"/>
                </a:solidFill>
              </a:rPr>
              <a:t>CONSECUENCIAS PARA LAS PERSONAS</a:t>
            </a:r>
            <a:r>
              <a:rPr lang="es-ES" b="1" smtClean="0"/>
              <a:t> </a:t>
            </a:r>
            <a:endParaRPr lang="es-ES" b="1" smtClean="0">
              <a:solidFill>
                <a:srgbClr val="FFFF66"/>
              </a:solidFill>
            </a:endParaRP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Problemas Respiratorios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Problemas oculares 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r>
              <a:rPr lang="es-ES" sz="2800" b="1" smtClean="0">
                <a:solidFill>
                  <a:schemeClr val="bg1"/>
                </a:solidFill>
              </a:rPr>
              <a:t>Otros</a:t>
            </a:r>
            <a:r>
              <a:rPr lang="es-ES" sz="2800" b="1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buSzPct val="125000"/>
              <a:buFont typeface="Wingdings" pitchFamily="2" charset="2"/>
              <a:buChar char="ü"/>
            </a:pPr>
            <a:endParaRPr lang="es-ES" sz="2800" b="1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9144000" cy="1412875"/>
          </a:xfrm>
        </p:spPr>
        <p:txBody>
          <a:bodyPr/>
          <a:lstStyle/>
          <a:p>
            <a:pPr eaLnBrk="1" hangingPunct="1"/>
            <a:r>
              <a:rPr lang="es-ES" sz="4000" smtClean="0"/>
              <a:t/>
            </a:r>
            <a:br>
              <a:rPr lang="es-ES" sz="4000" smtClean="0"/>
            </a:br>
            <a:r>
              <a:rPr lang="es-ES" sz="4000" smtClean="0"/>
              <a:t/>
            </a:r>
            <a:br>
              <a:rPr lang="es-ES" sz="4000" smtClean="0"/>
            </a:br>
            <a:r>
              <a:rPr lang="es-ES" sz="2800" b="1" smtClean="0">
                <a:solidFill>
                  <a:srgbClr val="FFFF66"/>
                </a:solidFill>
              </a:rPr>
              <a:t>PRODUCCIÓN DE CAÑA DE 1.500.000 TON.</a:t>
            </a:r>
            <a:br>
              <a:rPr lang="es-ES" sz="2800" b="1" smtClean="0">
                <a:solidFill>
                  <a:srgbClr val="FFFF66"/>
                </a:solidFill>
              </a:rPr>
            </a:br>
            <a:r>
              <a:rPr lang="es-ES" sz="2800" b="1" smtClean="0">
                <a:solidFill>
                  <a:srgbClr val="FFFF66"/>
                </a:solidFill>
              </a:rPr>
              <a:t>TOTAL DE BAGAZO 420.000 TON.</a:t>
            </a:r>
            <a:br>
              <a:rPr lang="es-ES" sz="2800" b="1" smtClean="0">
                <a:solidFill>
                  <a:srgbClr val="FFFF66"/>
                </a:solidFill>
              </a:rPr>
            </a:br>
            <a:r>
              <a:rPr lang="es-ES" sz="2800" b="1" smtClean="0">
                <a:solidFill>
                  <a:srgbClr val="FFFF66"/>
                </a:solidFill>
              </a:rPr>
              <a:t/>
            </a:r>
            <a:br>
              <a:rPr lang="es-ES" sz="2800" b="1" smtClean="0">
                <a:solidFill>
                  <a:srgbClr val="FFFF66"/>
                </a:solidFill>
              </a:rPr>
            </a:br>
            <a:r>
              <a:rPr lang="es-ES" sz="4000" smtClean="0"/>
              <a:t/>
            </a:r>
            <a:br>
              <a:rPr lang="es-ES" sz="4000" smtClean="0"/>
            </a:br>
            <a:endParaRPr lang="es-ES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>
              <a:buFontTx/>
              <a:buNone/>
            </a:pPr>
            <a:r>
              <a:rPr lang="es-ES" b="1" smtClean="0">
                <a:solidFill>
                  <a:srgbClr val="FFFF66"/>
                </a:solidFill>
              </a:rPr>
              <a:t> 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23850" y="2824163"/>
            <a:ext cx="898048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s-ES" sz="2800"/>
          </a:p>
          <a:p>
            <a:pPr>
              <a:spcBef>
                <a:spcPct val="20000"/>
              </a:spcBef>
            </a:pPr>
            <a:r>
              <a:rPr lang="es-ES" sz="2800"/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ES" sz="2800">
                <a:solidFill>
                  <a:srgbClr val="FFFF66"/>
                </a:solidFill>
              </a:rPr>
              <a:t>  </a:t>
            </a:r>
            <a:r>
              <a:rPr lang="es-ES" sz="2800" b="1">
                <a:solidFill>
                  <a:srgbClr val="FFFF66"/>
                </a:solidFill>
              </a:rPr>
              <a:t>Particulado total emitido con filtro mecánico</a:t>
            </a:r>
          </a:p>
          <a:p>
            <a:pPr>
              <a:spcBef>
                <a:spcPct val="20000"/>
              </a:spcBef>
            </a:pPr>
            <a:r>
              <a:rPr lang="es-ES" sz="2800" b="1">
                <a:solidFill>
                  <a:srgbClr val="FFFF66"/>
                </a:solidFill>
              </a:rPr>
              <a:t>   1764 Ton. al año.  </a:t>
            </a:r>
          </a:p>
          <a:p>
            <a:pPr>
              <a:spcBef>
                <a:spcPct val="20000"/>
              </a:spcBef>
            </a:pPr>
            <a:endParaRPr lang="es-ES" sz="2800" b="1">
              <a:solidFill>
                <a:srgbClr val="FFFF66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50825" y="4437063"/>
            <a:ext cx="78089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/>
              <a:t>  </a:t>
            </a:r>
          </a:p>
          <a:p>
            <a:r>
              <a:rPr lang="es-ES"/>
              <a:t>  </a:t>
            </a:r>
          </a:p>
          <a:p>
            <a:pPr>
              <a:buFontTx/>
              <a:buChar char="•"/>
            </a:pPr>
            <a:r>
              <a:rPr lang="es-ES">
                <a:solidFill>
                  <a:srgbClr val="99FF66"/>
                </a:solidFill>
              </a:rPr>
              <a:t>  </a:t>
            </a:r>
            <a:r>
              <a:rPr lang="es-ES" sz="2800" b="1">
                <a:solidFill>
                  <a:srgbClr val="99FF66"/>
                </a:solidFill>
              </a:rPr>
              <a:t>Particulado total emitido con filtro húmedo</a:t>
            </a:r>
          </a:p>
          <a:p>
            <a:r>
              <a:rPr lang="es-ES" sz="2800" b="1">
                <a:solidFill>
                  <a:srgbClr val="99FF66"/>
                </a:solidFill>
              </a:rPr>
              <a:t>    336 Ton al año.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55650" y="2349500"/>
            <a:ext cx="7910513" cy="984250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800" b="1">
                <a:solidFill>
                  <a:schemeClr val="bg1"/>
                </a:solidFill>
              </a:rPr>
              <a:t> Particulado total emitido sin filtro 3276 Ton. al año!!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23850" y="1663700"/>
            <a:ext cx="86042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sz="2800" b="1">
                <a:solidFill>
                  <a:srgbClr val="FFFF66"/>
                </a:solidFill>
              </a:rPr>
              <a:t>Villa La Trinidad</a:t>
            </a:r>
            <a:r>
              <a:rPr lang="es-ES_tradnl" sz="2800">
                <a:solidFill>
                  <a:schemeClr val="bg1"/>
                </a:solidFill>
              </a:rPr>
              <a:t> es una pequeña localidad con </a:t>
            </a:r>
          </a:p>
          <a:p>
            <a:r>
              <a:rPr lang="es-ES_tradnl" sz="2800">
                <a:solidFill>
                  <a:schemeClr val="bg1"/>
                </a:solidFill>
              </a:rPr>
              <a:t> poco más de 7.000 habitantes, sita en una región de</a:t>
            </a:r>
          </a:p>
          <a:p>
            <a:r>
              <a:rPr lang="es-ES_tradnl" sz="2800">
                <a:solidFill>
                  <a:schemeClr val="bg1"/>
                </a:solidFill>
              </a:rPr>
              <a:t> cultivo de caña de azúcar, a 85 Km de</a:t>
            </a:r>
            <a:r>
              <a:rPr lang="es-ES_tradnl">
                <a:solidFill>
                  <a:schemeClr val="bg1"/>
                </a:solidFill>
              </a:rPr>
              <a:t> </a:t>
            </a:r>
            <a:r>
              <a:rPr lang="es-ES_tradnl" sz="2800">
                <a:solidFill>
                  <a:schemeClr val="bg1"/>
                </a:solidFill>
              </a:rPr>
              <a:t>la capital</a:t>
            </a:r>
          </a:p>
          <a:p>
            <a:r>
              <a:rPr lang="es-ES_tradnl" sz="2800">
                <a:solidFill>
                  <a:schemeClr val="bg1"/>
                </a:solidFill>
              </a:rPr>
              <a:t> tucumana </a:t>
            </a:r>
          </a:p>
          <a:p>
            <a:pPr>
              <a:buFontTx/>
              <a:buChar char="•"/>
            </a:pPr>
            <a:endParaRPr lang="es-ES_tradnl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s-ES_tradnl" sz="2800">
                <a:solidFill>
                  <a:schemeClr val="bg1"/>
                </a:solidFill>
              </a:rPr>
              <a:t> </a:t>
            </a:r>
            <a:r>
              <a:rPr lang="es-ES_tradnl" sz="2800" b="1">
                <a:solidFill>
                  <a:srgbClr val="FFFF66"/>
                </a:solidFill>
              </a:rPr>
              <a:t>Villa La Trinidad</a:t>
            </a:r>
            <a:r>
              <a:rPr lang="es-ES_tradnl" sz="2800">
                <a:solidFill>
                  <a:schemeClr val="bg1"/>
                </a:solidFill>
              </a:rPr>
              <a:t>  fue  seleccionada por cifras de</a:t>
            </a:r>
          </a:p>
          <a:p>
            <a:r>
              <a:rPr lang="es-ES_tradnl" sz="2800">
                <a:solidFill>
                  <a:schemeClr val="bg1"/>
                </a:solidFill>
              </a:rPr>
              <a:t>  contaminación elevadas según mediciones </a:t>
            </a:r>
          </a:p>
          <a:p>
            <a:r>
              <a:rPr lang="es-ES_tradnl" sz="2800">
                <a:solidFill>
                  <a:schemeClr val="bg1"/>
                </a:solidFill>
              </a:rPr>
              <a:t>  de la Universidad Nacional de Córdoba  en  2007</a:t>
            </a:r>
          </a:p>
          <a:p>
            <a:r>
              <a:rPr lang="es-ES_tradnl" sz="2800">
                <a:solidFill>
                  <a:schemeClr val="bg1"/>
                </a:solidFill>
              </a:rPr>
              <a:t>  (700 de PST).</a:t>
            </a:r>
          </a:p>
          <a:p>
            <a:pPr>
              <a:buFontTx/>
              <a:buChar char="•"/>
            </a:pP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51203" name="Rectangle 8"/>
          <p:cNvSpPr>
            <a:spLocks noChangeArrowheads="1"/>
          </p:cNvSpPr>
          <p:nvPr/>
        </p:nvSpPr>
        <p:spPr bwMode="auto">
          <a:xfrm>
            <a:off x="828675" y="579438"/>
            <a:ext cx="734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4400" b="1"/>
              <a:t>   </a:t>
            </a:r>
            <a:r>
              <a:rPr lang="es-ES_tradnl" sz="3600" b="1">
                <a:solidFill>
                  <a:srgbClr val="FFFF66"/>
                </a:solidFill>
              </a:rPr>
              <a:t>MATERIAL Y METODOS</a:t>
            </a:r>
            <a:endParaRPr lang="es-ES" sz="3600" b="1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636838"/>
            <a:ext cx="8085137" cy="1296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4400" b="1" smtClean="0">
                <a:solidFill>
                  <a:srgbClr val="FFFF66"/>
                </a:solidFill>
              </a:rPr>
              <a:t>VALOR LÍMITE PARA PST </a:t>
            </a:r>
            <a:r>
              <a:rPr lang="es-ES" sz="3600" b="1" smtClean="0">
                <a:solidFill>
                  <a:srgbClr val="FFFF66"/>
                </a:solidFill>
              </a:rPr>
              <a:t>(Particulado Suspendido Total)</a:t>
            </a:r>
            <a:r>
              <a:rPr lang="es-ES" sz="4400" b="1" smtClean="0">
                <a:solidFill>
                  <a:srgbClr val="FFFF66"/>
                </a:solidFill>
              </a:rPr>
              <a:t> 260 </a:t>
            </a:r>
            <a:r>
              <a:rPr lang="en-US" sz="4800" b="1" smtClean="0">
                <a:solidFill>
                  <a:srgbClr val="FFFF66"/>
                </a:solidFill>
                <a:cs typeface="Arial" charset="0"/>
              </a:rPr>
              <a:t>µ</a:t>
            </a:r>
            <a:r>
              <a:rPr lang="es-ES" sz="5400" b="1" smtClean="0">
                <a:solidFill>
                  <a:srgbClr val="FFFF66"/>
                </a:solidFill>
              </a:rPr>
              <a:t>g</a:t>
            </a:r>
            <a:r>
              <a:rPr lang="es-ES" sz="4400" b="1" smtClean="0">
                <a:solidFill>
                  <a:srgbClr val="FFFF66"/>
                </a:solidFill>
              </a:rPr>
              <a:t> / </a:t>
            </a:r>
            <a:r>
              <a:rPr lang="es-ES" sz="5400" b="1" smtClean="0">
                <a:solidFill>
                  <a:srgbClr val="FFFF66"/>
                </a:solidFill>
              </a:rPr>
              <a:t>m</a:t>
            </a:r>
            <a:r>
              <a:rPr lang="es-ES" sz="4400" b="1" smtClean="0">
                <a:solidFill>
                  <a:srgbClr val="FFFF66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828675" y="333375"/>
            <a:ext cx="734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4400" b="1"/>
              <a:t>   </a:t>
            </a:r>
            <a:r>
              <a:rPr lang="es-ES_tradnl" sz="3600" b="1">
                <a:solidFill>
                  <a:srgbClr val="FFFF66"/>
                </a:solidFill>
              </a:rPr>
              <a:t>MATERIAL Y METODOS</a:t>
            </a:r>
            <a:endParaRPr lang="es-ES" sz="3600" b="1">
              <a:solidFill>
                <a:srgbClr val="FFFF66"/>
              </a:solidFill>
            </a:endParaRP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250825" y="1341438"/>
            <a:ext cx="86042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sz="2800" b="1">
                <a:solidFill>
                  <a:srgbClr val="FFFF66"/>
                </a:solidFill>
              </a:rPr>
              <a:t> Encuesta </a:t>
            </a:r>
            <a:r>
              <a:rPr lang="es-ES_tradnl" sz="2800">
                <a:solidFill>
                  <a:schemeClr val="bg1"/>
                </a:solidFill>
              </a:rPr>
              <a:t>previamente diseñada,aplicada en una</a:t>
            </a:r>
          </a:p>
          <a:p>
            <a:r>
              <a:rPr lang="es-ES_tradnl" sz="2800">
                <a:solidFill>
                  <a:schemeClr val="bg1"/>
                </a:solidFill>
              </a:rPr>
              <a:t>  muestra  aleatorizada de la población de  Villa La</a:t>
            </a:r>
          </a:p>
          <a:p>
            <a:r>
              <a:rPr lang="es-ES_tradnl" sz="2800">
                <a:solidFill>
                  <a:schemeClr val="bg1"/>
                </a:solidFill>
              </a:rPr>
              <a:t>  Trinidad para evaluar la repercusión de  la polución </a:t>
            </a:r>
          </a:p>
          <a:p>
            <a:r>
              <a:rPr lang="es-ES_tradnl" sz="2800">
                <a:solidFill>
                  <a:schemeClr val="bg1"/>
                </a:solidFill>
              </a:rPr>
              <a:t>  agroindustrial en la salud respiratoria.</a:t>
            </a:r>
            <a:r>
              <a:rPr lang="es-ES_tradnl" sz="2800" b="1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•"/>
            </a:pPr>
            <a:endParaRPr lang="es-ES_tradnl" sz="28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s-ES_tradnl" sz="2800" b="1">
                <a:solidFill>
                  <a:schemeClr val="bg1"/>
                </a:solidFill>
              </a:rPr>
              <a:t> </a:t>
            </a:r>
            <a:r>
              <a:rPr lang="es-ES_tradnl" sz="2800">
                <a:solidFill>
                  <a:schemeClr val="bg1"/>
                </a:solidFill>
              </a:rPr>
              <a:t>La encuesta fue realizada por estudiantes del   </a:t>
            </a:r>
          </a:p>
          <a:p>
            <a:r>
              <a:rPr lang="es-ES_tradnl" sz="2800">
                <a:solidFill>
                  <a:schemeClr val="bg1"/>
                </a:solidFill>
              </a:rPr>
              <a:t>  último curso de la carrera de Medicina, </a:t>
            </a:r>
          </a:p>
          <a:p>
            <a:r>
              <a:rPr lang="es-ES_tradnl" sz="2800">
                <a:solidFill>
                  <a:schemeClr val="bg1"/>
                </a:solidFill>
              </a:rPr>
              <a:t>  previamente entrenados.</a:t>
            </a:r>
          </a:p>
          <a:p>
            <a:endParaRPr lang="es-ES_tradnl" sz="280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s-ES_tradnl" sz="2800">
                <a:solidFill>
                  <a:schemeClr val="bg1"/>
                </a:solidFill>
              </a:rPr>
              <a:t> Realización de </a:t>
            </a:r>
            <a:r>
              <a:rPr lang="es-ES_tradnl" sz="2800" b="1">
                <a:solidFill>
                  <a:srgbClr val="FFFF66"/>
                </a:solidFill>
              </a:rPr>
              <a:t>espirometrías a sujetos  no</a:t>
            </a:r>
          </a:p>
          <a:p>
            <a:r>
              <a:rPr lang="es-ES_tradnl" sz="2800" b="1">
                <a:solidFill>
                  <a:srgbClr val="FFFF66"/>
                </a:solidFill>
              </a:rPr>
              <a:t>  fumadores</a:t>
            </a:r>
            <a:r>
              <a:rPr lang="es-ES_tradnl" sz="2800">
                <a:solidFill>
                  <a:schemeClr val="bg1"/>
                </a:solidFill>
              </a:rPr>
              <a:t> que aceptaron hacerla, previo </a:t>
            </a:r>
          </a:p>
          <a:p>
            <a:r>
              <a:rPr lang="es-ES_tradnl" sz="2800">
                <a:solidFill>
                  <a:schemeClr val="bg1"/>
                </a:solidFill>
              </a:rPr>
              <a:t>  consentimiento informado.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FFFF66"/>
                </a:solidFill>
              </a:rPr>
              <a:t>RESULTADOS</a:t>
            </a:r>
            <a:r>
              <a:rPr lang="es-E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908050"/>
            <a:ext cx="8964612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400" b="1" smtClean="0">
                <a:solidFill>
                  <a:srgbClr val="FFFF66"/>
                </a:solidFill>
              </a:rPr>
              <a:t>Encuesta: </a:t>
            </a:r>
            <a:r>
              <a:rPr lang="es-ES_tradnl" sz="2000" b="1" smtClean="0">
                <a:solidFill>
                  <a:srgbClr val="FFFF66"/>
                </a:solidFill>
              </a:rPr>
              <a:t>se realizaron 100 encuestas, se seleccionaron  53 de no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000" b="1" smtClean="0">
                <a:solidFill>
                  <a:srgbClr val="FFFF66"/>
                </a:solidFill>
              </a:rPr>
              <a:t>     fumadores </a:t>
            </a:r>
            <a:r>
              <a:rPr lang="es-ES_tradnl" sz="2000" smtClean="0">
                <a:solidFill>
                  <a:srgbClr val="FFFF66"/>
                </a:solidFill>
              </a:rPr>
              <a:t>;21 sexo masculino  y 32 sexo femenino; rango de edades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000" smtClean="0">
                <a:solidFill>
                  <a:srgbClr val="FFFF66"/>
                </a:solidFill>
              </a:rPr>
              <a:t>     entre 16 y 86 años; media, 45 años.</a:t>
            </a:r>
            <a:r>
              <a:rPr lang="es-ES_tradnl" sz="2000" smtClean="0"/>
              <a:t> </a:t>
            </a:r>
            <a:r>
              <a:rPr lang="es-ES_tradnl" sz="2000" b="1" smtClean="0">
                <a:solidFill>
                  <a:srgbClr val="FFFF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_tradnl" sz="20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</a:pPr>
            <a:r>
              <a:rPr lang="es-ES_tradnl" sz="2000" smtClean="0">
                <a:solidFill>
                  <a:schemeClr val="bg1"/>
                </a:solidFill>
              </a:rPr>
              <a:t>56 %  tos (18% &gt;3 veces)</a:t>
            </a:r>
          </a:p>
          <a:p>
            <a:pPr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</a:pPr>
            <a:r>
              <a:rPr lang="es-ES_tradnl" sz="2000" smtClean="0">
                <a:solidFill>
                  <a:schemeClr val="bg1"/>
                </a:solidFill>
              </a:rPr>
              <a:t>47%  espectoración. </a:t>
            </a:r>
          </a:p>
          <a:p>
            <a:pPr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</a:pPr>
            <a:r>
              <a:rPr lang="es-ES_tradnl" sz="2000" smtClean="0">
                <a:solidFill>
                  <a:schemeClr val="bg1"/>
                </a:solidFill>
              </a:rPr>
              <a:t>28%  sibilancias, coincidentes con expectoración:26% </a:t>
            </a:r>
          </a:p>
          <a:p>
            <a:pPr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</a:pPr>
            <a:r>
              <a:rPr lang="es-ES_tradnl" sz="2000" smtClean="0">
                <a:solidFill>
                  <a:schemeClr val="bg1"/>
                </a:solidFill>
              </a:rPr>
              <a:t>25%  disnea</a:t>
            </a:r>
          </a:p>
          <a:p>
            <a:pPr eaLnBrk="1" hangingPunct="1">
              <a:lnSpc>
                <a:spcPct val="80000"/>
              </a:lnSpc>
              <a:buSzPct val="120000"/>
              <a:buFont typeface="Wingdings" pitchFamily="2" charset="2"/>
              <a:buChar char="ü"/>
            </a:pPr>
            <a:endParaRPr lang="es-ES_tradnl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b="1" smtClean="0">
                <a:solidFill>
                  <a:srgbClr val="FFFF66"/>
                </a:solidFill>
              </a:rPr>
              <a:t>   Espirometría: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b="1" smtClean="0">
                <a:solidFill>
                  <a:srgbClr val="FFFF66"/>
                </a:solidFill>
              </a:rPr>
              <a:t>   </a:t>
            </a:r>
            <a:r>
              <a:rPr lang="es-ES_tradnl" sz="2000" smtClean="0">
                <a:solidFill>
                  <a:schemeClr val="bg1"/>
                </a:solidFill>
              </a:rPr>
              <a:t>Se consideró obstrucción a FEV1 / FVC igual o menor del 70%.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000" smtClean="0">
                <a:solidFill>
                  <a:schemeClr val="bg1"/>
                </a:solidFill>
              </a:rPr>
              <a:t>    2 sujetos seleccionados se negaron a realizar espirometría 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000" smtClean="0">
                <a:solidFill>
                  <a:schemeClr val="bg1"/>
                </a:solidFill>
              </a:rPr>
              <a:t>    en 1 la maniobra fue insatisfactoria.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2400" b="1" smtClean="0">
                <a:solidFill>
                  <a:srgbClr val="FF0000"/>
                </a:solidFill>
              </a:rPr>
              <a:t/>
            </a:r>
            <a:br>
              <a:rPr lang="es-ES_tradnl" sz="2400" b="1" smtClean="0">
                <a:solidFill>
                  <a:srgbClr val="FF0000"/>
                </a:solidFill>
              </a:rPr>
            </a:br>
            <a:endParaRPr lang="es-ES" sz="2400" b="1" smtClean="0">
              <a:solidFill>
                <a:srgbClr val="FF00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8950" y="5300663"/>
            <a:ext cx="8186738" cy="1104900"/>
          </a:xfrm>
          <a:prstGeom prst="rect">
            <a:avLst/>
          </a:prstGeom>
          <a:solidFill>
            <a:srgbClr val="0000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s-ES_tradnl" b="1">
                <a:solidFill>
                  <a:schemeClr val="bg1"/>
                </a:solidFill>
              </a:rPr>
              <a:t>El 22% de las espirometrías en</a:t>
            </a:r>
          </a:p>
          <a:p>
            <a:pPr algn="ctr"/>
            <a:r>
              <a:rPr lang="es-ES_tradnl" b="1">
                <a:solidFill>
                  <a:schemeClr val="bg1"/>
                </a:solidFill>
              </a:rPr>
              <a:t> no fumadores presentaban obstrucción.</a:t>
            </a:r>
            <a:r>
              <a:rPr lang="es-ES" sz="28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3200" b="1" smtClean="0">
                <a:solidFill>
                  <a:srgbClr val="FFFF66"/>
                </a:solidFill>
              </a:rPr>
              <a:t>CONCLUSIONES</a:t>
            </a:r>
            <a:endParaRPr lang="es-ES" sz="3200" b="1" smtClean="0">
              <a:solidFill>
                <a:srgbClr val="FFFF66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75"/>
            <a:ext cx="8229600" cy="3743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8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400" smtClean="0">
                <a:solidFill>
                  <a:schemeClr val="bg1"/>
                </a:solidFill>
              </a:rPr>
              <a:t>Los altos niveles de contaminación aérea observados 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chemeClr val="bg1"/>
                </a:solidFill>
              </a:rPr>
              <a:t>    Tucumán repercuten en la salud de los habitantes,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smtClean="0">
                <a:solidFill>
                  <a:schemeClr val="bg1"/>
                </a:solidFill>
              </a:rPr>
              <a:t>    aumentando  la percepción de morbilidad respiratoria.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400" smtClean="0">
                <a:solidFill>
                  <a:schemeClr val="bg1"/>
                </a:solidFill>
              </a:rPr>
              <a:t>El porcentaje de habitantes obstruidos no fumadores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>
                <a:solidFill>
                  <a:schemeClr val="bg1"/>
                </a:solidFill>
              </a:rPr>
              <a:t>    detectados en la muestra resulta superior a lo esperable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_tradnl" sz="2400" smtClean="0">
                <a:solidFill>
                  <a:schemeClr val="bg1"/>
                </a:solidFill>
              </a:rPr>
              <a:t>    según los datos bibliográficos.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sz="1800" b="1" smtClean="0">
                <a:solidFill>
                  <a:schemeClr val="bg1"/>
                </a:solidFill>
              </a:rPr>
              <a:t/>
            </a:r>
            <a:br>
              <a:rPr lang="es-ES_tradnl" sz="1800" b="1" smtClean="0">
                <a:solidFill>
                  <a:schemeClr val="bg1"/>
                </a:solidFill>
              </a:rPr>
            </a:br>
            <a:r>
              <a:rPr lang="es-ES_tradnl" sz="1800" b="1" smtClean="0">
                <a:solidFill>
                  <a:schemeClr val="bg1"/>
                </a:solidFill>
              </a:rPr>
              <a:t/>
            </a:r>
            <a:br>
              <a:rPr lang="es-ES_tradnl" sz="1800" b="1" smtClean="0">
                <a:solidFill>
                  <a:schemeClr val="bg1"/>
                </a:solidFill>
              </a:rPr>
            </a:br>
            <a:endParaRPr lang="es-ES" sz="2400" smtClean="0">
              <a:solidFill>
                <a:schemeClr val="bg1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88950" y="4262438"/>
            <a:ext cx="8404225" cy="19748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</a:rPr>
              <a:t>                         </a:t>
            </a:r>
            <a:r>
              <a:rPr lang="es-ES_tradnl" sz="2400" b="1">
                <a:solidFill>
                  <a:srgbClr val="000099"/>
                </a:solidFill>
              </a:rPr>
              <a:t>COMENTARIO FINAL</a:t>
            </a:r>
          </a:p>
          <a:p>
            <a:r>
              <a:rPr lang="es-ES_tradnl" sz="2400" b="1">
                <a:solidFill>
                  <a:srgbClr val="0000FF"/>
                </a:solidFill>
              </a:rPr>
              <a:t>   Es necesario que las autoridades ejerzan los</a:t>
            </a:r>
          </a:p>
          <a:p>
            <a:r>
              <a:rPr lang="es-ES_tradnl" sz="2400" b="1">
                <a:solidFill>
                  <a:srgbClr val="0000FF"/>
                </a:solidFill>
              </a:rPr>
              <a:t>   controles y efectivicen las sanciones corespondientes</a:t>
            </a:r>
          </a:p>
          <a:p>
            <a:r>
              <a:rPr lang="es-ES_tradnl" sz="2400" b="1">
                <a:solidFill>
                  <a:srgbClr val="0000FF"/>
                </a:solidFill>
              </a:rPr>
              <a:t>   para evitar  los daños que la contaminación provoca a</a:t>
            </a:r>
          </a:p>
          <a:p>
            <a:r>
              <a:rPr lang="es-ES_tradnl" sz="2400" b="1">
                <a:solidFill>
                  <a:srgbClr val="0000FF"/>
                </a:solidFill>
              </a:rPr>
              <a:t>   la salud de los  habitantes.</a:t>
            </a:r>
            <a:r>
              <a:rPr lang="es-ES_tradnl" sz="2400">
                <a:solidFill>
                  <a:srgbClr val="0000FF"/>
                </a:solidFill>
              </a:rPr>
              <a:t> </a:t>
            </a:r>
            <a:endParaRPr lang="es-E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675"/>
            <a:ext cx="9144000" cy="1143000"/>
          </a:xfrm>
        </p:spPr>
        <p:txBody>
          <a:bodyPr/>
          <a:lstStyle/>
          <a:p>
            <a:pPr algn="l" eaLnBrk="1" hangingPunct="1"/>
            <a:r>
              <a:rPr lang="es-AR" sz="28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Polución en Tucumán: Relación entre salud del Aparato Respiratorio y polución en Villa La Trinidad</a:t>
            </a:r>
            <a:br>
              <a:rPr lang="es-AR" sz="28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AR" sz="28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r>
              <a:rPr lang="es-ES" sz="2800" b="1" smtClean="0">
                <a:solidFill>
                  <a:srgbClr val="FFFF66"/>
                </a:solidFill>
              </a:rPr>
              <a:t>                       OBJETIVOS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2800" smtClean="0"/>
          </a:p>
          <a:p>
            <a:pPr eaLnBrk="1" hangingPunct="1">
              <a:lnSpc>
                <a:spcPct val="80000"/>
              </a:lnSpc>
            </a:pPr>
            <a:endParaRPr lang="es-ES" sz="2800" smtClean="0"/>
          </a:p>
          <a:p>
            <a:pPr eaLnBrk="1" hangingPunct="1">
              <a:lnSpc>
                <a:spcPct val="80000"/>
              </a:lnSpc>
            </a:pPr>
            <a:r>
              <a:rPr lang="es-ES" sz="2800" b="1" smtClean="0">
                <a:solidFill>
                  <a:schemeClr val="bg1"/>
                </a:solidFill>
              </a:rPr>
              <a:t>Evaluar la percepción de la población de Villa La Trinidad, Tucumán, acerca de su salud respiratoria.</a:t>
            </a:r>
          </a:p>
          <a:p>
            <a:pPr eaLnBrk="1" hangingPunct="1">
              <a:lnSpc>
                <a:spcPct val="80000"/>
              </a:lnSpc>
            </a:pPr>
            <a:endParaRPr lang="es-ES" sz="28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b="1" smtClean="0">
                <a:solidFill>
                  <a:schemeClr val="bg1"/>
                </a:solidFill>
              </a:rPr>
              <a:t>Determinar en que medida relacionan sus síntomas respiratorios con la calidad del aire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8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-ES" sz="2800" b="1" smtClean="0">
                <a:solidFill>
                  <a:schemeClr val="bg1"/>
                </a:solidFill>
              </a:rPr>
              <a:t>Determinar  el  porcentaje de habitantes no fumadores que presentan  obstrucción de la vía aérea en la espirometría.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88913"/>
            <a:ext cx="4489450" cy="6553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03800" y="1989138"/>
            <a:ext cx="3744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4000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ES" sz="4000" b="1">
                <a:solidFill>
                  <a:srgbClr val="FFFF66"/>
                </a:solidFill>
              </a:rPr>
              <a:t>Mapa de la</a:t>
            </a:r>
          </a:p>
          <a:p>
            <a:pPr eaLnBrk="1" hangingPunct="1"/>
            <a:endParaRPr lang="es-ES" sz="4000" b="1">
              <a:solidFill>
                <a:srgbClr val="FFFF66"/>
              </a:solidFill>
            </a:endParaRPr>
          </a:p>
          <a:p>
            <a:pPr algn="ctr" eaLnBrk="1" hangingPunct="1"/>
            <a:r>
              <a:rPr lang="es-ES" sz="4000" b="1">
                <a:solidFill>
                  <a:srgbClr val="FFFF66"/>
                </a:solidFill>
              </a:rPr>
              <a:t> pobreza en</a:t>
            </a:r>
          </a:p>
          <a:p>
            <a:pPr algn="ctr" eaLnBrk="1" hangingPunct="1"/>
            <a:endParaRPr lang="es-ES" sz="4000" b="1">
              <a:solidFill>
                <a:srgbClr val="FFFF66"/>
              </a:solidFill>
            </a:endParaRPr>
          </a:p>
          <a:p>
            <a:pPr algn="ctr" eaLnBrk="1" hangingPunct="1"/>
            <a:r>
              <a:rPr lang="es-ES" sz="4000" b="1">
                <a:solidFill>
                  <a:srgbClr val="FFFF66"/>
                </a:solidFill>
              </a:rPr>
              <a:t>  Argentina</a:t>
            </a:r>
            <a:r>
              <a:rPr lang="es-ES" sz="4400" b="1">
                <a:solidFill>
                  <a:srgbClr val="FFFF66"/>
                </a:solidFill>
                <a:latin typeface="Tahoma" pitchFamily="34" charset="0"/>
              </a:rPr>
              <a:t> </a:t>
            </a:r>
            <a:endParaRPr lang="es-ES" sz="1800">
              <a:latin typeface="Tahoma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2550" y="3213100"/>
            <a:ext cx="173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1200" b="1"/>
              <a:t>Porcentaje de pobres</a:t>
            </a:r>
          </a:p>
          <a:p>
            <a:pPr algn="ctr"/>
            <a:r>
              <a:rPr lang="es-ES" sz="1200" b="1"/>
              <a:t>por provincia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130425"/>
            <a:ext cx="7918450" cy="2019300"/>
          </a:xfrm>
        </p:spPr>
        <p:txBody>
          <a:bodyPr/>
          <a:lstStyle/>
          <a:p>
            <a:pPr eaLnBrk="1" hangingPunct="1"/>
            <a:r>
              <a:rPr lang="es-ES" sz="6000" b="1" smtClean="0">
                <a:solidFill>
                  <a:srgbClr val="FFFF66"/>
                </a:solidFill>
              </a:rPr>
              <a:t>EL PROBLEMA</a:t>
            </a:r>
            <a:r>
              <a:rPr lang="es-ES" smtClean="0">
                <a:solidFill>
                  <a:srgbClr val="FFFF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557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Fotografía de Photo Editor" r:id="rId4" imgW="5714286" imgH="3486637" progId="MSPhotoEd.3">
                  <p:embed/>
                </p:oleObj>
              </mc:Choice>
              <mc:Fallback>
                <p:oleObj name="Fotografía de Photo Editor" r:id="rId4" imgW="5714286" imgH="3486637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57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7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FFFF66"/>
                </a:solidFill>
              </a:rPr>
              <a:t/>
            </a:r>
            <a:br>
              <a:rPr lang="es-ES" sz="2800" b="1" smtClean="0">
                <a:solidFill>
                  <a:srgbClr val="FFFF66"/>
                </a:solidFill>
              </a:rPr>
            </a:br>
            <a:r>
              <a:rPr lang="es-ES" sz="2400" b="1" smtClean="0">
                <a:solidFill>
                  <a:srgbClr val="FFFF66"/>
                </a:solidFill>
              </a:rPr>
              <a:t>Es obligatorio</a:t>
            </a:r>
            <a:br>
              <a:rPr lang="es-ES" sz="2400" b="1" smtClean="0">
                <a:solidFill>
                  <a:srgbClr val="FFFF66"/>
                </a:solidFill>
              </a:rPr>
            </a:br>
            <a:r>
              <a:rPr lang="es-ES" sz="2400" b="1" smtClean="0">
                <a:solidFill>
                  <a:srgbClr val="FFFF66"/>
                </a:solidFill>
              </a:rPr>
              <a:t>el uso de filtros en la chimenea de los ingenios para reducir la carga contaminante expelida al ambiente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0825" y="1773238"/>
            <a:ext cx="5035550" cy="396875"/>
          </a:xfrm>
          <a:prstGeom prst="rect">
            <a:avLst/>
          </a:prstGeom>
          <a:solidFill>
            <a:srgbClr val="E1193A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000" b="1"/>
              <a:t>Esto no se cumple en todos los casos!!!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5888"/>
            <a:ext cx="4795838" cy="6669087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Oval 5"/>
          <p:cNvSpPr>
            <a:spLocks noChangeArrowheads="1"/>
          </p:cNvSpPr>
          <p:nvPr/>
        </p:nvSpPr>
        <p:spPr bwMode="auto">
          <a:xfrm>
            <a:off x="3059113" y="27813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0" name="Oval 8"/>
          <p:cNvSpPr>
            <a:spLocks noChangeArrowheads="1"/>
          </p:cNvSpPr>
          <p:nvPr/>
        </p:nvSpPr>
        <p:spPr bwMode="auto">
          <a:xfrm>
            <a:off x="2987675" y="2852738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auto">
          <a:xfrm>
            <a:off x="3059113" y="29972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2" name="Oval 10"/>
          <p:cNvSpPr>
            <a:spLocks noChangeArrowheads="1"/>
          </p:cNvSpPr>
          <p:nvPr/>
        </p:nvSpPr>
        <p:spPr bwMode="auto">
          <a:xfrm>
            <a:off x="2916238" y="29972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2555875" y="34290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1835150" y="50133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195513" y="34290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2124075" y="3789363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2051050" y="39338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8" name="Oval 16"/>
          <p:cNvSpPr>
            <a:spLocks noChangeArrowheads="1"/>
          </p:cNvSpPr>
          <p:nvPr/>
        </p:nvSpPr>
        <p:spPr bwMode="auto">
          <a:xfrm>
            <a:off x="1908175" y="40767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29" name="Oval 17"/>
          <p:cNvSpPr>
            <a:spLocks noChangeArrowheads="1"/>
          </p:cNvSpPr>
          <p:nvPr/>
        </p:nvSpPr>
        <p:spPr bwMode="auto">
          <a:xfrm>
            <a:off x="1835150" y="43656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0" name="Oval 18"/>
          <p:cNvSpPr>
            <a:spLocks noChangeArrowheads="1"/>
          </p:cNvSpPr>
          <p:nvPr/>
        </p:nvSpPr>
        <p:spPr bwMode="auto">
          <a:xfrm>
            <a:off x="2051050" y="45085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1" name="Oval 19"/>
          <p:cNvSpPr>
            <a:spLocks noChangeArrowheads="1"/>
          </p:cNvSpPr>
          <p:nvPr/>
        </p:nvSpPr>
        <p:spPr bwMode="auto">
          <a:xfrm>
            <a:off x="1835150" y="4652963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2" name="Oval 20"/>
          <p:cNvSpPr>
            <a:spLocks noChangeArrowheads="1"/>
          </p:cNvSpPr>
          <p:nvPr/>
        </p:nvSpPr>
        <p:spPr bwMode="auto">
          <a:xfrm>
            <a:off x="1835150" y="4581525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3" name="Oval 21"/>
          <p:cNvSpPr>
            <a:spLocks noChangeArrowheads="1"/>
          </p:cNvSpPr>
          <p:nvPr/>
        </p:nvSpPr>
        <p:spPr bwMode="auto">
          <a:xfrm>
            <a:off x="3275013" y="2997200"/>
            <a:ext cx="73025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4" name="Oval 22"/>
          <p:cNvSpPr>
            <a:spLocks noChangeArrowheads="1"/>
          </p:cNvSpPr>
          <p:nvPr/>
        </p:nvSpPr>
        <p:spPr bwMode="auto">
          <a:xfrm>
            <a:off x="2771775" y="3500438"/>
            <a:ext cx="73025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5148263" y="1916113"/>
            <a:ext cx="39957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4400" b="1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es-ES" b="1">
                <a:solidFill>
                  <a:srgbClr val="FFFF66"/>
                </a:solidFill>
              </a:rPr>
              <a:t>Localización </a:t>
            </a:r>
          </a:p>
          <a:p>
            <a:pPr algn="ctr" eaLnBrk="1" hangingPunct="1"/>
            <a:r>
              <a:rPr lang="es-ES" b="1">
                <a:solidFill>
                  <a:srgbClr val="FFFF66"/>
                </a:solidFill>
              </a:rPr>
              <a:t>de ingenios</a:t>
            </a:r>
          </a:p>
          <a:p>
            <a:pPr algn="ctr" eaLnBrk="1" hangingPunct="1"/>
            <a:r>
              <a:rPr lang="es-ES" b="1">
                <a:solidFill>
                  <a:srgbClr val="FFFF66"/>
                </a:solidFill>
              </a:rPr>
              <a:t>azucareros</a:t>
            </a:r>
          </a:p>
          <a:p>
            <a:pPr algn="ctr" eaLnBrk="1" hangingPunct="1"/>
            <a:r>
              <a:rPr lang="es-ES" b="1">
                <a:solidFill>
                  <a:srgbClr val="FFFF66"/>
                </a:solidFill>
              </a:rPr>
              <a:t>en Tucumán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Fotografía de Photo Editor" r:id="rId4" imgW="4761905" imgH="2038095" progId="MSPhotoEd.3">
                  <p:embed/>
                </p:oleObj>
              </mc:Choice>
              <mc:Fallback>
                <p:oleObj name="Fotografía de Photo Editor" r:id="rId4" imgW="4761905" imgH="203809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941888"/>
            <a:ext cx="9144000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FFFF66"/>
                </a:solidFill>
              </a:rPr>
              <a:t/>
            </a:r>
            <a:br>
              <a:rPr lang="es-ES" sz="2400" b="1" smtClean="0">
                <a:solidFill>
                  <a:srgbClr val="FFFF66"/>
                </a:solidFill>
              </a:rPr>
            </a:br>
            <a:r>
              <a:rPr lang="es-ES" sz="2400" b="1" smtClean="0">
                <a:solidFill>
                  <a:srgbClr val="FFFF66"/>
                </a:solidFill>
              </a:rPr>
              <a:t/>
            </a:r>
            <a:br>
              <a:rPr lang="es-ES" sz="2400" b="1" smtClean="0">
                <a:solidFill>
                  <a:srgbClr val="FFFF66"/>
                </a:solidFill>
              </a:rPr>
            </a:br>
            <a:r>
              <a:rPr lang="es-ES" sz="2400" b="1" smtClean="0">
                <a:solidFill>
                  <a:srgbClr val="FFFF66"/>
                </a:solidFill>
              </a:rPr>
              <a:t>La quema de caña está prohibida por ley 6.253. </a:t>
            </a:r>
            <a:br>
              <a:rPr lang="es-ES" sz="2400" b="1" smtClean="0">
                <a:solidFill>
                  <a:srgbClr val="FFFF66"/>
                </a:solidFill>
              </a:rPr>
            </a:br>
            <a:r>
              <a:rPr lang="es-ES" sz="2400" b="1" smtClean="0">
                <a:solidFill>
                  <a:srgbClr val="FFFF66"/>
                </a:solidFill>
              </a:rPr>
              <a:t>La ley 7.459 prohíbe  a los ingenios recibir caña quemada</a:t>
            </a:r>
            <a:r>
              <a:rPr lang="es-ES" sz="2400" b="1" smtClean="0"/>
              <a:t/>
            </a:r>
            <a:br>
              <a:rPr lang="es-ES" sz="2400" b="1" smtClean="0"/>
            </a:br>
            <a:endParaRPr lang="es-ES" sz="2400" b="1" smtClean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4213" y="260350"/>
            <a:ext cx="2679700" cy="396875"/>
          </a:xfrm>
          <a:prstGeom prst="rect">
            <a:avLst/>
          </a:prstGeom>
          <a:solidFill>
            <a:srgbClr val="E1193A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2000" b="1"/>
              <a:t>Esto no se cumple!!!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50825" y="44450"/>
          <a:ext cx="8675688" cy="631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Gráfico" r:id="rId4" imgW="4905451" imgH="3686251" progId="Excel.Chart.8">
                  <p:embed/>
                </p:oleObj>
              </mc:Choice>
              <mc:Fallback>
                <p:oleObj name="Gráfico" r:id="rId4" imgW="4905451" imgH="3686251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4450"/>
                        <a:ext cx="8675688" cy="631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mpd="thinThick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Oval 12"/>
          <p:cNvSpPr>
            <a:spLocks noChangeArrowheads="1"/>
          </p:cNvSpPr>
          <p:nvPr/>
        </p:nvSpPr>
        <p:spPr bwMode="auto">
          <a:xfrm>
            <a:off x="2339975" y="2997200"/>
            <a:ext cx="195263" cy="195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1" name="Oval 13"/>
          <p:cNvSpPr>
            <a:spLocks noChangeArrowheads="1"/>
          </p:cNvSpPr>
          <p:nvPr/>
        </p:nvSpPr>
        <p:spPr bwMode="auto">
          <a:xfrm>
            <a:off x="3563938" y="3789363"/>
            <a:ext cx="195262" cy="195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2" name="Oval 14"/>
          <p:cNvSpPr>
            <a:spLocks noChangeArrowheads="1"/>
          </p:cNvSpPr>
          <p:nvPr/>
        </p:nvSpPr>
        <p:spPr bwMode="auto">
          <a:xfrm>
            <a:off x="4643438" y="2997200"/>
            <a:ext cx="195262" cy="1952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3" name="Oval 15"/>
          <p:cNvSpPr>
            <a:spLocks noChangeArrowheads="1"/>
          </p:cNvSpPr>
          <p:nvPr/>
        </p:nvSpPr>
        <p:spPr bwMode="auto">
          <a:xfrm>
            <a:off x="5795963" y="1916113"/>
            <a:ext cx="195262" cy="195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4" name="Oval 16"/>
          <p:cNvSpPr>
            <a:spLocks noChangeArrowheads="1"/>
          </p:cNvSpPr>
          <p:nvPr/>
        </p:nvSpPr>
        <p:spPr bwMode="auto">
          <a:xfrm>
            <a:off x="6948488" y="1052513"/>
            <a:ext cx="195262" cy="195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5" name="Oval 17"/>
          <p:cNvSpPr>
            <a:spLocks noChangeArrowheads="1"/>
          </p:cNvSpPr>
          <p:nvPr/>
        </p:nvSpPr>
        <p:spPr bwMode="auto">
          <a:xfrm>
            <a:off x="2339975" y="836613"/>
            <a:ext cx="195263" cy="1952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422400" y="6172200"/>
            <a:ext cx="6394450" cy="6413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1800" b="1">
                <a:solidFill>
                  <a:schemeClr val="bg1"/>
                </a:solidFill>
              </a:rPr>
              <a:t>Correlación entre superficie sembrada de caña de azúcar</a:t>
            </a:r>
          </a:p>
          <a:p>
            <a:pPr algn="ctr"/>
            <a:r>
              <a:rPr lang="es-ES" sz="1800" b="1">
                <a:solidFill>
                  <a:schemeClr val="bg1"/>
                </a:solidFill>
              </a:rPr>
              <a:t>y número de focos de incendio desde 2004-2008</a:t>
            </a:r>
            <a:r>
              <a:rPr lang="es-ES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625"/>
            <a:ext cx="687705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277938" y="5541963"/>
            <a:ext cx="6607175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1800">
                <a:solidFill>
                  <a:srgbClr val="FFFF66"/>
                </a:solidFill>
              </a:rPr>
              <a:t>El bagazo produce al quemarse mayor CO y PM10 (partículas  suspendidas menores de 10 </a:t>
            </a:r>
            <a:r>
              <a:rPr lang="en-US" sz="1800">
                <a:solidFill>
                  <a:srgbClr val="FFFF66"/>
                </a:solidFill>
                <a:cs typeface="Arial" charset="0"/>
              </a:rPr>
              <a:t>µ) </a:t>
            </a:r>
            <a:r>
              <a:rPr lang="es-ES" sz="1800">
                <a:solidFill>
                  <a:srgbClr val="FFFF66"/>
                </a:solidFill>
              </a:rPr>
              <a:t>que la leña.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679</Words>
  <Application>Microsoft Office PowerPoint</Application>
  <PresentationFormat>Presentación en pantalla (4:3)</PresentationFormat>
  <Paragraphs>157</Paragraphs>
  <Slides>16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Tahoma</vt:lpstr>
      <vt:lpstr>Wingdings</vt:lpstr>
      <vt:lpstr>Diseño predeterminado</vt:lpstr>
      <vt:lpstr>Microsoft Photo Editor 3.0 Photo</vt:lpstr>
      <vt:lpstr>Fotografía de Microsoft Photo Editor 3.0</vt:lpstr>
      <vt:lpstr>Gráfico de Microsoft Office Excel</vt:lpstr>
      <vt:lpstr>Presentación de PowerPoint</vt:lpstr>
      <vt:lpstr>Polución en Tucumán: Relación entre salud del Aparato Respiratorio y polución en Villa La Trinidad                                 OBJETIVOS</vt:lpstr>
      <vt:lpstr>Presentación de PowerPoint</vt:lpstr>
      <vt:lpstr>EL PROBLEMA </vt:lpstr>
      <vt:lpstr> Es obligatorio el uso de filtros en la chimenea de los ingenios para reducir la carga contaminante expelida al ambiente </vt:lpstr>
      <vt:lpstr>Presentación de PowerPoint</vt:lpstr>
      <vt:lpstr>  La quema de caña está prohibida por ley 6.253.  La ley 7.459 prohíbe  a los ingenios recibir caña quemada </vt:lpstr>
      <vt:lpstr>Presentación de PowerPoint</vt:lpstr>
      <vt:lpstr>Presentación de PowerPoint</vt:lpstr>
      <vt:lpstr>CONSECUENCIAS AMBIENTALES </vt:lpstr>
      <vt:lpstr>  PRODUCCIÓN DE CAÑA DE 1.500.000 TON. TOTAL DE BAGAZO 420.000 TON.   </vt:lpstr>
      <vt:lpstr>Presentación de PowerPoint</vt:lpstr>
      <vt:lpstr>Presentación de PowerPoint</vt:lpstr>
      <vt:lpstr>Presentación de PowerPoint</vt:lpstr>
      <vt:lpstr>RESULTADOS </vt:lpstr>
      <vt:lpstr>CONCLUSIONES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Nora</dc:creator>
  <cp:lastModifiedBy>User</cp:lastModifiedBy>
  <cp:revision>89</cp:revision>
  <dcterms:created xsi:type="dcterms:W3CDTF">1601-01-01T03:45:23Z</dcterms:created>
  <dcterms:modified xsi:type="dcterms:W3CDTF">2013-05-12T22:20:27Z</dcterms:modified>
</cp:coreProperties>
</file>