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91" r:id="rId12"/>
    <p:sldId id="293" r:id="rId13"/>
    <p:sldId id="294" r:id="rId14"/>
    <p:sldId id="295" r:id="rId15"/>
    <p:sldId id="296" r:id="rId16"/>
    <p:sldId id="297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00"/>
    <a:srgbClr val="AA50E2"/>
    <a:srgbClr val="BB72E8"/>
    <a:srgbClr val="A67FDB"/>
    <a:srgbClr val="9C6FD7"/>
    <a:srgbClr val="0066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2" autoAdjust="0"/>
    <p:restoredTop sz="94660"/>
  </p:normalViewPr>
  <p:slideViewPr>
    <p:cSldViewPr>
      <p:cViewPr>
        <p:scale>
          <a:sx n="75" d="100"/>
          <a:sy n="75" d="100"/>
        </p:scale>
        <p:origin x="-189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C995B-89C5-4AF3-AAE9-BE61BEF5AFB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13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CE30F-75E8-417A-843B-1B2EB7D7BC1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72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6611F-3AB2-4CB8-8B27-FC11E7E791D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90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E31978-5D30-4108-891C-870CBA58C5C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31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BEE75D-AECB-484F-8701-9B25BE920C0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16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A636-0688-4AF8-ADDA-F4862B0ED26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41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09D5-E9FD-4CD1-90A3-9B9348848FC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23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6AFD-B9EE-4780-8453-5C0D2C29E87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98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2EE58-3083-4595-8690-39D62DE9A21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71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3F01-59FF-4AE3-9B45-6D12B496304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18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9DDB0-D648-4DEF-8488-05E8404ED58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24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51993-439F-40ED-8180-6774E01B6A1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69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2AA2F-0630-4A7A-93A3-60D6314AE5B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54BDEA7-CA9E-4246-A16C-766C4D7C793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04813"/>
            <a:ext cx="1982787" cy="2447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79388" y="3141663"/>
            <a:ext cx="1800225" cy="146526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800">
                <a:latin typeface="Arial" charset="0"/>
              </a:rPr>
              <a:t>Simposios Regionales</a:t>
            </a:r>
          </a:p>
          <a:p>
            <a:pPr algn="ctr"/>
            <a:r>
              <a:rPr lang="es-ES" sz="1800">
                <a:latin typeface="Arial" charset="0"/>
              </a:rPr>
              <a:t>Nº 2</a:t>
            </a:r>
          </a:p>
          <a:p>
            <a:pPr algn="ctr"/>
            <a:r>
              <a:rPr lang="es-ES" sz="1800">
                <a:latin typeface="Arial" charset="0"/>
              </a:rPr>
              <a:t>Domingo 4  </a:t>
            </a:r>
          </a:p>
          <a:p>
            <a:pPr algn="ctr"/>
            <a:r>
              <a:rPr lang="es-ES" sz="1800">
                <a:latin typeface="Arial" charset="0"/>
              </a:rPr>
              <a:t>Octubre 2009 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659563" y="1412875"/>
            <a:ext cx="248443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1800" b="1">
                <a:solidFill>
                  <a:srgbClr val="FFFF00"/>
                </a:solidFill>
                <a:latin typeface="Arial" charset="0"/>
              </a:rPr>
              <a:t>Coordinador</a:t>
            </a:r>
          </a:p>
          <a:p>
            <a:r>
              <a:rPr lang="es-ES" sz="1800">
                <a:solidFill>
                  <a:schemeClr val="bg1"/>
                </a:solidFill>
                <a:latin typeface="Arial" charset="0"/>
              </a:rPr>
              <a:t>Dr Alejandro</a:t>
            </a:r>
          </a:p>
          <a:p>
            <a:r>
              <a:rPr lang="es-ES" sz="1800">
                <a:solidFill>
                  <a:schemeClr val="bg1"/>
                </a:solidFill>
                <a:latin typeface="Arial" charset="0"/>
              </a:rPr>
              <a:t>Picone</a:t>
            </a:r>
          </a:p>
          <a:p>
            <a:endParaRPr lang="es-ES" sz="1800">
              <a:latin typeface="Arial" charset="0"/>
            </a:endParaRPr>
          </a:p>
          <a:p>
            <a:r>
              <a:rPr lang="es-ES" sz="1800" b="1">
                <a:solidFill>
                  <a:srgbClr val="FFFF00"/>
                </a:solidFill>
                <a:latin typeface="Arial" charset="0"/>
              </a:rPr>
              <a:t>Secretario</a:t>
            </a:r>
          </a:p>
          <a:p>
            <a:r>
              <a:rPr lang="es-ES" sz="1800">
                <a:solidFill>
                  <a:schemeClr val="bg1"/>
                </a:solidFill>
                <a:latin typeface="Arial" charset="0"/>
              </a:rPr>
              <a:t>Dr Roberto Abouzed</a:t>
            </a:r>
          </a:p>
          <a:p>
            <a:endParaRPr lang="es-ES" sz="1800">
              <a:latin typeface="Arial" charset="0"/>
            </a:endParaRPr>
          </a:p>
          <a:p>
            <a:endParaRPr lang="es-ES" sz="1800">
              <a:latin typeface="Arial" charset="0"/>
            </a:endParaRPr>
          </a:p>
          <a:p>
            <a:r>
              <a:rPr lang="es-ES" sz="1800" b="1">
                <a:solidFill>
                  <a:srgbClr val="FFFF00"/>
                </a:solidFill>
                <a:latin typeface="Arial" charset="0"/>
              </a:rPr>
              <a:t>Disertante</a:t>
            </a:r>
            <a:endParaRPr lang="es-ES" sz="1800">
              <a:solidFill>
                <a:srgbClr val="FFFF00"/>
              </a:solidFill>
              <a:latin typeface="Arial" charset="0"/>
            </a:endParaRPr>
          </a:p>
          <a:p>
            <a:r>
              <a:rPr lang="es-ES" sz="1800">
                <a:solidFill>
                  <a:schemeClr val="bg1"/>
                </a:solidFill>
                <a:latin typeface="Arial" charset="0"/>
              </a:rPr>
              <a:t>Dr Sergio Benitez</a:t>
            </a:r>
          </a:p>
          <a:p>
            <a:r>
              <a:rPr lang="es-ES" sz="1800">
                <a:solidFill>
                  <a:schemeClr val="bg1"/>
                </a:solidFill>
                <a:latin typeface="Arial" charset="0"/>
              </a:rPr>
              <a:t>Sanatorio San Carlos</a:t>
            </a:r>
          </a:p>
          <a:p>
            <a:r>
              <a:rPr lang="es-ES" sz="1800">
                <a:solidFill>
                  <a:schemeClr val="bg1"/>
                </a:solidFill>
                <a:latin typeface="Arial" charset="0"/>
              </a:rPr>
              <a:t>Bariloche - Rio Negro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711950" y="4833938"/>
            <a:ext cx="24574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b="1" u="sng">
                <a:solidFill>
                  <a:srgbClr val="FFFF00"/>
                </a:solidFill>
                <a:latin typeface="Arial" charset="0"/>
              </a:rPr>
              <a:t>Autores:</a:t>
            </a:r>
          </a:p>
          <a:p>
            <a:pPr>
              <a:lnSpc>
                <a:spcPct val="140000"/>
              </a:lnSpc>
            </a:pPr>
            <a:r>
              <a:rPr lang="es-ES_tradnl" sz="1800">
                <a:solidFill>
                  <a:schemeClr val="bg1"/>
                </a:solidFill>
                <a:latin typeface="Arial" charset="0"/>
              </a:rPr>
              <a:t>Lorenzo,A. Benitez,S. </a:t>
            </a:r>
          </a:p>
          <a:p>
            <a:pPr>
              <a:lnSpc>
                <a:spcPct val="140000"/>
              </a:lnSpc>
            </a:pPr>
            <a:r>
              <a:rPr lang="es-ES_tradnl" sz="1800">
                <a:solidFill>
                  <a:schemeClr val="bg1"/>
                </a:solidFill>
                <a:latin typeface="Arial" charset="0"/>
              </a:rPr>
              <a:t>Picone,A.</a:t>
            </a:r>
          </a:p>
        </p:txBody>
      </p:sp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2124075" y="333375"/>
            <a:ext cx="4445000" cy="6324600"/>
            <a:chOff x="1056" y="168"/>
            <a:chExt cx="2800" cy="3984"/>
          </a:xfrm>
        </p:grpSpPr>
        <p:graphicFrame>
          <p:nvGraphicFramePr>
            <p:cNvPr id="6170" name="Object 26"/>
            <p:cNvGraphicFramePr>
              <a:graphicFrameLocks noChangeAspect="1"/>
            </p:cNvGraphicFramePr>
            <p:nvPr/>
          </p:nvGraphicFramePr>
          <p:xfrm>
            <a:off x="1056" y="168"/>
            <a:ext cx="2800" cy="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Photo Editor Photo" r:id="rId4" imgW="8411749" imgH="11971429" progId="MSPhotoEd.3">
                    <p:embed/>
                  </p:oleObj>
                </mc:Choice>
                <mc:Fallback>
                  <p:oleObj name="Photo Editor Photo" r:id="rId4" imgW="8411749" imgH="11971429" progId="MSPhotoEd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68"/>
                          <a:ext cx="2800" cy="3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chemeClr val="tx1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2880" y="2386"/>
              <a:ext cx="912" cy="1623"/>
            </a:xfrm>
            <a:prstGeom prst="rect">
              <a:avLst/>
            </a:prstGeom>
            <a:solidFill>
              <a:srgbClr val="AA50E2">
                <a:alpha val="49001"/>
              </a:srgbClr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s-E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Región</a:t>
              </a:r>
              <a:r>
                <a:rPr lang="es-A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es-AR" sz="19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Patagonia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s-AR" sz="1300" b="1">
                  <a:solidFill>
                    <a:schemeClr val="bg1"/>
                  </a:solidFill>
                  <a:latin typeface="Tahoma" pitchFamily="34" charset="0"/>
                </a:rPr>
                <a:t>Evaluación de la función pulmonar en el Comahue. Diferencias entre la teoría y la práctica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AR" sz="10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endParaRPr lang="es-ES" sz="1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grpSp>
          <p:nvGrpSpPr>
            <p:cNvPr id="6172" name="Group 28"/>
            <p:cNvGrpSpPr>
              <a:grpSpLocks/>
            </p:cNvGrpSpPr>
            <p:nvPr/>
          </p:nvGrpSpPr>
          <p:grpSpPr bwMode="auto">
            <a:xfrm>
              <a:off x="2880" y="240"/>
              <a:ext cx="864" cy="432"/>
              <a:chOff x="2880" y="240"/>
              <a:chExt cx="864" cy="432"/>
            </a:xfrm>
          </p:grpSpPr>
          <p:sp>
            <p:nvSpPr>
              <p:cNvPr id="6173" name="Rectangle 29"/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81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6174" name="Picture 30" descr="ISOLOGOS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643"/>
              <a:stretch>
                <a:fillRect/>
              </a:stretch>
            </p:blipFill>
            <p:spPr bwMode="auto">
              <a:xfrm>
                <a:off x="2880" y="240"/>
                <a:ext cx="864" cy="288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auto">
              <a:xfrm flipV="1">
                <a:off x="3744" y="5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ransition advTm="179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i="1">
                <a:latin typeface="Times New Roman" pitchFamily="18" charset="0"/>
              </a:rPr>
              <a:t>El mayor problema respecto de obtener espirometrías se debe a: </a:t>
            </a:r>
          </a:p>
        </p:txBody>
      </p:sp>
      <p:graphicFrame>
        <p:nvGraphicFramePr>
          <p:cNvPr id="41271" name="Group 311"/>
          <p:cNvGraphicFramePr>
            <a:graphicFrameLocks noGrp="1"/>
          </p:cNvGraphicFramePr>
          <p:nvPr/>
        </p:nvGraphicFramePr>
        <p:xfrm>
          <a:off x="250825" y="1628775"/>
          <a:ext cx="8456613" cy="3959226"/>
        </p:xfrm>
        <a:graphic>
          <a:graphicData uri="http://schemas.openxmlformats.org/drawingml/2006/table">
            <a:tbl>
              <a:tblPr/>
              <a:tblGrid>
                <a:gridCol w="3600450"/>
                <a:gridCol w="1225550"/>
                <a:gridCol w="1727200"/>
                <a:gridCol w="1903413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Número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 95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Falta de adherencia del Paciente al método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33,3%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15,6 – 55,3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Falta de disponibilidad de equipos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37,5%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18,8 – 59,4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Tiempo prolongado entre el pedido y el informe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12,5%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 – 32,4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Otros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16,7%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4,7 – 37,4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63" name="Rectangle 203"/>
          <p:cNvSpPr>
            <a:spLocks noChangeArrowheads="1"/>
          </p:cNvSpPr>
          <p:nvPr/>
        </p:nvSpPr>
        <p:spPr bwMode="auto">
          <a:xfrm>
            <a:off x="-2619375" y="32924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1800">
                <a:latin typeface="Arial" charset="0"/>
              </a:rPr>
              <a:t/>
            </a:r>
            <a:br>
              <a:rPr lang="es-ES" sz="1800">
                <a:latin typeface="Arial" charset="0"/>
              </a:rPr>
            </a:br>
            <a:endParaRPr lang="es-ES" sz="1800">
              <a:latin typeface="Arial" charset="0"/>
            </a:endParaRPr>
          </a:p>
        </p:txBody>
      </p:sp>
      <p:sp>
        <p:nvSpPr>
          <p:cNvPr id="41264" name="Text Box 304"/>
          <p:cNvSpPr txBox="1">
            <a:spLocks noChangeArrowheads="1"/>
          </p:cNvSpPr>
          <p:nvPr/>
        </p:nvSpPr>
        <p:spPr bwMode="auto">
          <a:xfrm>
            <a:off x="1512888" y="5445125"/>
            <a:ext cx="6443662" cy="925513"/>
          </a:xfrm>
          <a:prstGeom prst="rect">
            <a:avLst/>
          </a:prstGeom>
          <a:solidFill>
            <a:srgbClr val="ADA3F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s-ES" sz="1800" b="1"/>
              <a:t>Falta de adherencia del Paciente al método</a:t>
            </a:r>
            <a:r>
              <a:rPr lang="es-ES" sz="1800"/>
              <a:t> (Pediatras Vs Clínicos)	</a:t>
            </a:r>
          </a:p>
          <a:p>
            <a:pPr algn="ctr"/>
            <a:r>
              <a:rPr lang="es-ES" sz="1800"/>
              <a:t>RR: 1,46	(0,47-4,51)  -  p</a:t>
            </a:r>
            <a:r>
              <a:rPr lang="es-ES_tradnl" sz="1800"/>
              <a:t>: 0,87</a:t>
            </a:r>
          </a:p>
        </p:txBody>
      </p:sp>
    </p:spTree>
    <p:custDataLst>
      <p:tags r:id="rId1"/>
    </p:custDataLst>
  </p:cSld>
  <p:clrMapOvr>
    <a:masterClrMapping/>
  </p:clrMapOvr>
  <p:transition advTm="15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s-ES_tradnl" sz="3600" b="1" u="sng">
                <a:solidFill>
                  <a:srgbClr val="0000FF"/>
                </a:solidFill>
                <a:latin typeface="Times New Roman" pitchFamily="18" charset="0"/>
              </a:rPr>
              <a:t>Distribución de Aciertos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640762" cy="413861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es-ES_tradnl" sz="2000" b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2000" b="1">
                <a:latin typeface="Times New Roman" pitchFamily="18" charset="0"/>
              </a:rPr>
              <a:t>Aciertos totales: 66,1%</a:t>
            </a: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2000" b="1">
                <a:latin typeface="Times New Roman" pitchFamily="18" charset="0"/>
              </a:rPr>
              <a:t>Anomalía Obstructiva: 54%</a:t>
            </a: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2000" b="1">
                <a:latin typeface="Times New Roman" pitchFamily="18" charset="0"/>
              </a:rPr>
              <a:t>Anomalía Restrictiva: 58%</a:t>
            </a: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s-ES_tradnl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2000" b="1">
                <a:latin typeface="Times New Roman" pitchFamily="18" charset="0"/>
              </a:rPr>
              <a:t>Estudio dentro de límites normales: 100%</a:t>
            </a: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643438" y="1700213"/>
          <a:ext cx="4038600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Gráfico" r:id="rId3" imgW="5895975" imgH="2867025" progId="Excel.Chart.8">
                  <p:embed/>
                </p:oleObj>
              </mc:Choice>
              <mc:Fallback>
                <p:oleObj name="Gráfico" r:id="rId3" imgW="5895975" imgH="286702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96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351588" y="19827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_tradnl"/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643438" y="1557338"/>
          <a:ext cx="40386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Gráfico" r:id="rId5" imgW="5895975" imgH="2867025" progId="Excel.Chart.8">
                  <p:embed/>
                </p:oleObj>
              </mc:Choice>
              <mc:Fallback>
                <p:oleObj name="Gráfico" r:id="rId5" imgW="5895975" imgH="2867025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557338"/>
                        <a:ext cx="40386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4643438" y="4005263"/>
          <a:ext cx="395605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Gráfico" r:id="rId7" imgW="5905500" imgH="2876550" progId="Excel.Chart.8">
                  <p:embed/>
                </p:oleObj>
              </mc:Choice>
              <mc:Fallback>
                <p:oleObj name="Gráfico" r:id="rId7" imgW="5905500" imgH="2876550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005263"/>
                        <a:ext cx="3956050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3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922338"/>
          </a:xfrm>
        </p:spPr>
        <p:txBody>
          <a:bodyPr/>
          <a:lstStyle/>
          <a:p>
            <a:r>
              <a:rPr lang="es-ES_tradnl" sz="3600" u="sng">
                <a:latin typeface="Times New Roman" pitchFamily="18" charset="0"/>
              </a:rPr>
              <a:t/>
            </a:r>
            <a:br>
              <a:rPr lang="es-ES_tradnl" sz="3600" u="sng">
                <a:latin typeface="Times New Roman" pitchFamily="18" charset="0"/>
              </a:rPr>
            </a:br>
            <a:r>
              <a:rPr lang="es-ES_tradnl" sz="3600" b="1" u="sng">
                <a:latin typeface="Times New Roman" pitchFamily="18" charset="0"/>
              </a:rPr>
              <a:t/>
            </a:r>
            <a:br>
              <a:rPr lang="es-ES_tradnl" sz="3600" b="1" u="sng">
                <a:latin typeface="Times New Roman" pitchFamily="18" charset="0"/>
              </a:rPr>
            </a:br>
            <a:r>
              <a:rPr lang="es-ES_tradnl" sz="3600" b="1" u="sng">
                <a:solidFill>
                  <a:srgbClr val="0000FF"/>
                </a:solidFill>
                <a:latin typeface="Times New Roman" pitchFamily="18" charset="0"/>
              </a:rPr>
              <a:t>Distribución de Aciertos por Grado de Obstrucción:</a:t>
            </a:r>
            <a:r>
              <a:rPr lang="es-ES_tradnl" sz="3600" u="sng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s-ES_tradnl" sz="3600" u="sng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s-ES_tradnl" sz="3600" u="sng">
                <a:solidFill>
                  <a:srgbClr val="0000FF"/>
                </a:solidFill>
                <a:latin typeface="Times New Roman" pitchFamily="18" charset="0"/>
              </a:rPr>
              <a:t>Obstructivos leves</a:t>
            </a:r>
            <a:br>
              <a:rPr lang="es-ES_tradnl" sz="3600" u="sng">
                <a:solidFill>
                  <a:srgbClr val="0000FF"/>
                </a:solidFill>
                <a:latin typeface="Times New Roman" pitchFamily="18" charset="0"/>
              </a:rPr>
            </a:br>
            <a:endParaRPr lang="es-ES_tradnl" sz="3600" u="sng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60601" name="Group 185"/>
          <p:cNvGraphicFramePr>
            <a:graphicFrameLocks noGrp="1"/>
          </p:cNvGraphicFramePr>
          <p:nvPr/>
        </p:nvGraphicFramePr>
        <p:xfrm>
          <a:off x="466725" y="3068638"/>
          <a:ext cx="8137525" cy="2561590"/>
        </p:xfrm>
        <a:graphic>
          <a:graphicData uri="http://schemas.openxmlformats.org/drawingml/2006/table">
            <a:tbl>
              <a:tblPr/>
              <a:tblGrid>
                <a:gridCol w="5037138"/>
                <a:gridCol w="1127125"/>
                <a:gridCol w="987425"/>
                <a:gridCol w="985837"/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Número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 95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Anomalía obstructiva leve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87,5%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67-97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Anomalía obstructiva moderada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0,1–21,1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Espirometría dentro de límites normales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8,3%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es-ES_tradnl" sz="3600" b="1" u="sng">
                <a:solidFill>
                  <a:srgbClr val="0000FF"/>
                </a:solidFill>
                <a:latin typeface="Times New Roman" pitchFamily="18" charset="0"/>
              </a:rPr>
              <a:t>Distribución de Aciertos por Grado de Obstrucción</a:t>
            </a:r>
            <a:r>
              <a:rPr lang="es-ES_tradnl" sz="3600" u="sng">
                <a:solidFill>
                  <a:srgbClr val="0000FF"/>
                </a:solidFill>
                <a:latin typeface="Times New Roman" pitchFamily="18" charset="0"/>
              </a:rPr>
              <a:t> :Obstructivos Moderados</a:t>
            </a:r>
          </a:p>
        </p:txBody>
      </p:sp>
      <p:graphicFrame>
        <p:nvGraphicFramePr>
          <p:cNvPr id="61657" name="Group 217"/>
          <p:cNvGraphicFramePr>
            <a:graphicFrameLocks noGrp="1"/>
          </p:cNvGraphicFramePr>
          <p:nvPr/>
        </p:nvGraphicFramePr>
        <p:xfrm>
          <a:off x="250825" y="2420938"/>
          <a:ext cx="8704263" cy="2847975"/>
        </p:xfrm>
        <a:graphic>
          <a:graphicData uri="http://schemas.openxmlformats.org/drawingml/2006/table">
            <a:tbl>
              <a:tblPr/>
              <a:tblGrid>
                <a:gridCol w="4537075"/>
                <a:gridCol w="1301750"/>
                <a:gridCol w="1506538"/>
                <a:gridCol w="13589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Número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 95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Anomalía obstructiva moderada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58,3%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37-78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Anomalía obstructiva moderada, anomalía restrictiva leve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13-51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Anomalía Obstructiva muy severa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8,3%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Anomalía restrictiva moderada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0,1-21,1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4" name="Rectangle 204"/>
          <p:cNvSpPr>
            <a:spLocks noChangeArrowheads="1"/>
          </p:cNvSpPr>
          <p:nvPr/>
        </p:nvSpPr>
        <p:spPr bwMode="auto">
          <a:xfrm>
            <a:off x="-2092325" y="43926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1800">
                <a:latin typeface="Arial" charset="0"/>
              </a:rPr>
              <a:t/>
            </a:r>
            <a:br>
              <a:rPr lang="es-ES" sz="1800">
                <a:latin typeface="Arial" charset="0"/>
              </a:rPr>
            </a:br>
            <a:endParaRPr lang="es-E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b="1" u="sng">
                <a:solidFill>
                  <a:srgbClr val="0000FF"/>
                </a:solidFill>
                <a:latin typeface="Times New Roman" pitchFamily="18" charset="0"/>
              </a:rPr>
              <a:t>Distribución de Aciertos por Grado de Obstrucción:</a:t>
            </a:r>
            <a:r>
              <a:rPr lang="es-ES_tradnl" sz="3600" u="sng">
                <a:solidFill>
                  <a:srgbClr val="0000FF"/>
                </a:solidFill>
                <a:latin typeface="Times New Roman" pitchFamily="18" charset="0"/>
              </a:rPr>
              <a:t> Obstructivos Severos</a:t>
            </a:r>
          </a:p>
        </p:txBody>
      </p:sp>
      <p:graphicFrame>
        <p:nvGraphicFramePr>
          <p:cNvPr id="62684" name="Group 2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22638"/>
        </p:xfrm>
        <a:graphic>
          <a:graphicData uri="http://schemas.openxmlformats.org/drawingml/2006/table">
            <a:tbl>
              <a:tblPr/>
              <a:tblGrid>
                <a:gridCol w="4149725"/>
                <a:gridCol w="1346200"/>
                <a:gridCol w="942975"/>
                <a:gridCol w="17907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Número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 95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Anomalía obstructiva severa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0,1-21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Anomalía restrictiva moderada, anomalía obstructiva severa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70,8%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49-87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Anomalía Obstructiva moderada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9,8-47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b="1" u="sng">
                <a:solidFill>
                  <a:srgbClr val="0000FF"/>
                </a:solidFill>
                <a:latin typeface="Times New Roman" pitchFamily="18" charset="0"/>
              </a:rPr>
              <a:t>Distribución de Aciertos por Grado de Obstrucción:</a:t>
            </a:r>
            <a:r>
              <a:rPr lang="es-ES_tradnl" sz="3600" u="sng">
                <a:solidFill>
                  <a:srgbClr val="0000FF"/>
                </a:solidFill>
                <a:latin typeface="Times New Roman" pitchFamily="18" charset="0"/>
              </a:rPr>
              <a:t> Obstructivos Muy Severos</a:t>
            </a:r>
          </a:p>
        </p:txBody>
      </p:sp>
      <p:graphicFrame>
        <p:nvGraphicFramePr>
          <p:cNvPr id="63697" name="Group 20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68663"/>
        </p:xfrm>
        <a:graphic>
          <a:graphicData uri="http://schemas.openxmlformats.org/drawingml/2006/table">
            <a:tbl>
              <a:tblPr/>
              <a:tblGrid>
                <a:gridCol w="4157663"/>
                <a:gridCol w="1122362"/>
                <a:gridCol w="1033463"/>
                <a:gridCol w="1916112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Número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 95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Anomalía obstructiva muy severa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9,8-46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Anomalía restrictiva leve, anomalía obstructiva severa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70,8%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49-87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Anomalía obstructiva moderada.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0,1-21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es-ES" sz="3600" b="1" u="sng">
                <a:solidFill>
                  <a:srgbClr val="0000FF"/>
                </a:solidFill>
                <a:latin typeface="Times New Roman" pitchFamily="18" charset="0"/>
              </a:rPr>
              <a:t>Comentarios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35975" cy="5759450"/>
          </a:xfrm>
        </p:spPr>
        <p:txBody>
          <a:bodyPr/>
          <a:lstStyle/>
          <a:p>
            <a:pPr marL="381000" indent="-381000" algn="just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s-ES_tradnl" sz="2400" b="1" u="sng">
                <a:latin typeface="Times New Roman" pitchFamily="18" charset="0"/>
              </a:rPr>
              <a:t>La solicitud de la espirometría</a:t>
            </a:r>
            <a:r>
              <a:rPr lang="es-ES_tradnl" sz="2400">
                <a:latin typeface="Times New Roman" pitchFamily="18" charset="0"/>
              </a:rPr>
              <a:t> en asmáticos, EPOC y sintomáticos respiratorios crónicos fue realizada por los encuestados en un porcentaje menor del 50%.</a:t>
            </a:r>
          </a:p>
          <a:p>
            <a:pPr marL="381000" indent="-381000" algn="just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s-ES_tradnl" sz="2400" b="1" u="sng">
                <a:latin typeface="Times New Roman" pitchFamily="18" charset="0"/>
              </a:rPr>
              <a:t>La falta de la realización de la Espirometría</a:t>
            </a:r>
            <a:r>
              <a:rPr lang="es-ES_tradnl" sz="2400">
                <a:latin typeface="Times New Roman" pitchFamily="18" charset="0"/>
              </a:rPr>
              <a:t> en el 50% de los casos no es atribuible a la voluntad de los profesionales encuestados.</a:t>
            </a:r>
          </a:p>
          <a:p>
            <a:pPr marL="381000" indent="-381000" algn="just"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s-ES_tradnl" sz="2400" b="1" u="sng">
                <a:latin typeface="Times New Roman" pitchFamily="18" charset="0"/>
              </a:rPr>
              <a:t>La interpretación de la espirometría</a:t>
            </a:r>
            <a:r>
              <a:rPr lang="es-ES_tradnl" sz="2400">
                <a:latin typeface="Times New Roman" pitchFamily="18" charset="0"/>
              </a:rPr>
              <a:t> se correlacionó con el informe del laboratorio pulmonar, solamente si se consideran incluídos los estudios con diagnóstico de compromiso funcional mixto. Se observó  solamente un 54% de coincidencias con el informe del  laboratorio cuando el diagnóstico fue de obstrucción. Sin embargo, si se adicionan los estudios obstructivos con mayor grado de severidad y caída secundaria de la CVF (informados en su mayoría como mixtos por los médicos no especialistas) la coincidencia con los especialistas es del 97%. Es decir que los médicos no especialistas parecen reconocer la anomalía obstructiva en estos casos, pero la encuadran en compromiso funcional mixto.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u="sng">
                <a:solidFill>
                  <a:srgbClr val="0000FF"/>
                </a:solidFill>
                <a:latin typeface="Times New Roman" pitchFamily="18" charset="0"/>
              </a:rPr>
              <a:t>Objetivos</a:t>
            </a:r>
            <a:r>
              <a:rPr lang="es-ES" sz="3200" b="1" u="sng">
                <a:latin typeface="Times New Roman" pitchFamily="18" charset="0"/>
                <a:sym typeface="Wingdings" pitchFamily="2" charset="2"/>
              </a:rPr>
              <a:t> </a:t>
            </a:r>
            <a:endParaRPr lang="es-ES" sz="3200" b="1" u="sng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es-ES_tradnl" sz="2800">
                <a:latin typeface="Times New Roman" pitchFamily="18" charset="0"/>
              </a:rPr>
              <a:t>Describir conductas de los médicos no especialistas respecto de espirometrías.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endParaRPr lang="es-ES_tradnl" sz="2800">
              <a:latin typeface="Times New Roman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s-ES_tradnl" sz="2800">
                <a:latin typeface="Times New Roman" pitchFamily="18" charset="0"/>
              </a:rPr>
              <a:t>2.   Comparar la interpretación espirométrica entre médicos no especialistas y resultados del laboratorio pulmonar.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endParaRPr lang="es-ES_tradnl" sz="2800">
              <a:latin typeface="Times New Roman" pitchFamily="18" charset="0"/>
            </a:endParaRPr>
          </a:p>
        </p:txBody>
      </p:sp>
    </p:spTree>
  </p:cSld>
  <p:clrMapOvr>
    <a:masterClrMapping/>
  </p:clrMapOvr>
  <p:transition advTm="146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113337"/>
          </a:xfrm>
        </p:spPr>
        <p:txBody>
          <a:bodyPr/>
          <a:lstStyle/>
          <a:p>
            <a:pPr marL="609600" indent="-609600">
              <a:lnSpc>
                <a:spcPct val="170000"/>
              </a:lnSpc>
              <a:buFontTx/>
              <a:buNone/>
            </a:pPr>
            <a:r>
              <a:rPr lang="es-ES_tradnl" sz="2400">
                <a:latin typeface="Times New Roman" pitchFamily="18" charset="0"/>
              </a:rPr>
              <a:t>       </a:t>
            </a:r>
            <a:r>
              <a:rPr lang="es-ES_tradnl" sz="2400" b="1">
                <a:solidFill>
                  <a:srgbClr val="0000FF"/>
                </a:solidFill>
                <a:latin typeface="Times New Roman" pitchFamily="18" charset="0"/>
              </a:rPr>
              <a:t>Encuesta diseñada por los autores dividida en tres partes: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es-ES_tradnl" sz="2400">
                <a:latin typeface="Times New Roman" pitchFamily="18" charset="0"/>
              </a:rPr>
              <a:t>24 encuestados, médicos clínicos generales y pediatras: registro de años de recibido y especialidad.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es-ES_tradnl" sz="2400">
                <a:latin typeface="Times New Roman" pitchFamily="18" charset="0"/>
              </a:rPr>
              <a:t>Preguntas generales vinculadas a la práctica médica con pacientes respiratorios</a:t>
            </a:r>
          </a:p>
          <a:p>
            <a:pPr marL="609600" indent="-609600">
              <a:lnSpc>
                <a:spcPct val="170000"/>
              </a:lnSpc>
              <a:buFontTx/>
              <a:buAutoNum type="arabicPeriod"/>
            </a:pPr>
            <a:r>
              <a:rPr lang="es-ES_tradnl" sz="2400">
                <a:latin typeface="Times New Roman" pitchFamily="18" charset="0"/>
              </a:rPr>
              <a:t>Informe de 6 estudios funcionales, con datos clínicos, curvas de flujo/Vol y datos numéricos de la espirometría.</a:t>
            </a:r>
          </a:p>
          <a:p>
            <a:pPr marL="609600" indent="-609600">
              <a:lnSpc>
                <a:spcPct val="170000"/>
              </a:lnSpc>
            </a:pPr>
            <a:endParaRPr lang="es-ES_tradnl" sz="2400"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24075" y="333375"/>
            <a:ext cx="434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b="1" u="sng"/>
              <a:t>Métodos</a:t>
            </a:r>
          </a:p>
        </p:txBody>
      </p:sp>
    </p:spTree>
  </p:cSld>
  <p:clrMapOvr>
    <a:masterClrMapping/>
  </p:clrMapOvr>
  <p:transition advTm="205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2" name="Rectangle 14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s-ES_tradnl" sz="3200" b="1" u="sng">
                <a:solidFill>
                  <a:srgbClr val="0000FF"/>
                </a:solidFill>
                <a:latin typeface="Times New Roman" pitchFamily="18" charset="0"/>
              </a:rPr>
              <a:t>Encuestados</a:t>
            </a:r>
          </a:p>
        </p:txBody>
      </p:sp>
      <p:graphicFrame>
        <p:nvGraphicFramePr>
          <p:cNvPr id="33937" name="Group 145"/>
          <p:cNvGraphicFramePr>
            <a:graphicFrameLocks noGrp="1"/>
          </p:cNvGraphicFramePr>
          <p:nvPr/>
        </p:nvGraphicFramePr>
        <p:xfrm>
          <a:off x="395288" y="1268413"/>
          <a:ext cx="5256212" cy="1828800"/>
        </p:xfrm>
        <a:graphic>
          <a:graphicData uri="http://schemas.openxmlformats.org/drawingml/2006/table">
            <a:tbl>
              <a:tblPr/>
              <a:tblGrid>
                <a:gridCol w="1922462"/>
                <a:gridCol w="1689100"/>
                <a:gridCol w="1644650"/>
              </a:tblGrid>
              <a:tr h="4381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Especialidad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Número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Porcentaje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>
                        <a:alpha val="50000"/>
                      </a:srgbClr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Clínico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70,8%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Pediatras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29,2%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FF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29" name="Rectangle 137"/>
          <p:cNvSpPr>
            <a:spLocks noChangeArrowheads="1"/>
          </p:cNvSpPr>
          <p:nvPr/>
        </p:nvSpPr>
        <p:spPr bwMode="auto">
          <a:xfrm>
            <a:off x="466725" y="41624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1800"/>
              <a:t/>
            </a:r>
            <a:br>
              <a:rPr lang="es-ES" sz="1800"/>
            </a:br>
            <a:endParaRPr lang="es-ES" sz="1800"/>
          </a:p>
        </p:txBody>
      </p:sp>
      <p:sp>
        <p:nvSpPr>
          <p:cNvPr id="33808" name="AutoShape 16" descr="YELLOW"/>
          <p:cNvSpPr>
            <a:spLocks noChangeAspect="1" noChangeArrowheads="1"/>
          </p:cNvSpPr>
          <p:nvPr/>
        </p:nvSpPr>
        <p:spPr bwMode="auto">
          <a:xfrm>
            <a:off x="7569200" y="3108325"/>
            <a:ext cx="6762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14" name="AutoShape 22" descr="YELLOW"/>
          <p:cNvSpPr>
            <a:spLocks noChangeAspect="1" noChangeArrowheads="1"/>
          </p:cNvSpPr>
          <p:nvPr/>
        </p:nvSpPr>
        <p:spPr bwMode="auto">
          <a:xfrm>
            <a:off x="7569200" y="3475038"/>
            <a:ext cx="27622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820" name="AutoShape 28" descr="ORANGE"/>
          <p:cNvSpPr>
            <a:spLocks noChangeAspect="1" noChangeArrowheads="1"/>
          </p:cNvSpPr>
          <p:nvPr/>
        </p:nvSpPr>
        <p:spPr bwMode="auto">
          <a:xfrm>
            <a:off x="7569200" y="3841750"/>
            <a:ext cx="952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3931" name="Picture 139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213100"/>
            <a:ext cx="5989637" cy="3384550"/>
          </a:xfrm>
          <a:solidFill>
            <a:schemeClr val="bg1">
              <a:alpha val="0"/>
            </a:schemeClr>
          </a:solidFill>
          <a:ln/>
        </p:spPr>
      </p:pic>
    </p:spTree>
  </p:cSld>
  <p:clrMapOvr>
    <a:masterClrMapping/>
  </p:clrMapOvr>
  <p:transition advTm="942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67" name="Group 227"/>
          <p:cNvGraphicFramePr>
            <a:graphicFrameLocks noGrp="1"/>
          </p:cNvGraphicFramePr>
          <p:nvPr/>
        </p:nvGraphicFramePr>
        <p:xfrm>
          <a:off x="250825" y="2133600"/>
          <a:ext cx="8424863" cy="4032000"/>
        </p:xfrm>
        <a:graphic>
          <a:graphicData uri="http://schemas.openxmlformats.org/drawingml/2006/table">
            <a:tbl>
              <a:tblPr/>
              <a:tblGrid>
                <a:gridCol w="2736850"/>
                <a:gridCol w="1944688"/>
                <a:gridCol w="1223962"/>
                <a:gridCol w="2519363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Número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 95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Frecuentemente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45,8%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25,6% - 67,2%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Ocasionalmente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54,2%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32,8% - 74,4%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100,0%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56" name="AutoShape 16" descr="YELLOW"/>
          <p:cNvSpPr>
            <a:spLocks noChangeAspect="1" noChangeArrowheads="1"/>
          </p:cNvSpPr>
          <p:nvPr/>
        </p:nvSpPr>
        <p:spPr bwMode="auto">
          <a:xfrm>
            <a:off x="11350625" y="3429000"/>
            <a:ext cx="4381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862" name="AutoShape 22" descr="YELLOW"/>
          <p:cNvSpPr>
            <a:spLocks noChangeAspect="1" noChangeArrowheads="1"/>
          </p:cNvSpPr>
          <p:nvPr/>
        </p:nvSpPr>
        <p:spPr bwMode="auto">
          <a:xfrm>
            <a:off x="11350625" y="3795713"/>
            <a:ext cx="5143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868" name="AutoShape 28" descr="ORANGE"/>
          <p:cNvSpPr>
            <a:spLocks noChangeAspect="1" noChangeArrowheads="1"/>
          </p:cNvSpPr>
          <p:nvPr/>
        </p:nvSpPr>
        <p:spPr bwMode="auto">
          <a:xfrm>
            <a:off x="11350625" y="4162425"/>
            <a:ext cx="952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985" name="Rectangle 145"/>
          <p:cNvSpPr>
            <a:spLocks noChangeArrowheads="1"/>
          </p:cNvSpPr>
          <p:nvPr/>
        </p:nvSpPr>
        <p:spPr bwMode="auto">
          <a:xfrm>
            <a:off x="395288" y="350838"/>
            <a:ext cx="84978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sz="2800" b="1" u="sng"/>
              <a:t>Encuesta:</a:t>
            </a:r>
          </a:p>
          <a:p>
            <a:r>
              <a:rPr lang="es-ES" sz="2800" i="1"/>
              <a:t>1-¿Tiene habitualmente a cargo pacientes sintomáticos</a:t>
            </a:r>
          </a:p>
          <a:p>
            <a:r>
              <a:rPr lang="es-ES" sz="2800" i="1"/>
              <a:t>     respiratorios subagudos o crónicos? </a:t>
            </a:r>
          </a:p>
        </p:txBody>
      </p:sp>
    </p:spTree>
  </p:cSld>
  <p:clrMapOvr>
    <a:masterClrMapping/>
  </p:clrMapOvr>
  <p:transition advTm="2761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1584325"/>
          </a:xfrm>
        </p:spPr>
        <p:txBody>
          <a:bodyPr/>
          <a:lstStyle/>
          <a:p>
            <a:pPr algn="l"/>
            <a:r>
              <a:rPr lang="es-ES" sz="2800" b="1" u="sng">
                <a:solidFill>
                  <a:schemeClr val="tx1"/>
                </a:solidFill>
              </a:rPr>
              <a:t>Encuesta:  </a:t>
            </a:r>
            <a:r>
              <a:rPr lang="es-ES" sz="2800" i="1">
                <a:solidFill>
                  <a:schemeClr val="tx1"/>
                </a:solidFill>
              </a:rPr>
              <a:t/>
            </a:r>
            <a:br>
              <a:rPr lang="es-ES" sz="2800" i="1">
                <a:solidFill>
                  <a:schemeClr val="tx1"/>
                </a:solidFill>
              </a:rPr>
            </a:br>
            <a:r>
              <a:rPr lang="es-ES" sz="2800" i="1">
                <a:solidFill>
                  <a:schemeClr val="tx1"/>
                </a:solidFill>
              </a:rPr>
              <a:t> </a:t>
            </a:r>
            <a:r>
              <a:rPr lang="es-ES" sz="2800" i="1">
                <a:solidFill>
                  <a:schemeClr val="tx1"/>
                </a:solidFill>
                <a:latin typeface="Times New Roman" pitchFamily="18" charset="0"/>
              </a:rPr>
              <a:t>2- ¿Tiene habitualmente a cargo pacientes sintomáticos </a:t>
            </a:r>
            <a:br>
              <a:rPr lang="es-ES" sz="2800" i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s-ES" sz="2800" i="1">
                <a:solidFill>
                  <a:schemeClr val="tx1"/>
                </a:solidFill>
                <a:latin typeface="Times New Roman" pitchFamily="18" charset="0"/>
              </a:rPr>
              <a:t>      respiratorios subagudos o crónicos?</a:t>
            </a:r>
            <a:endParaRPr lang="es-ES_tradnl" sz="2800" i="1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37013" name="Group 149"/>
          <p:cNvGraphicFramePr>
            <a:graphicFrameLocks noGrp="1"/>
          </p:cNvGraphicFramePr>
          <p:nvPr/>
        </p:nvGraphicFramePr>
        <p:xfrm>
          <a:off x="179388" y="1916113"/>
          <a:ext cx="8713787" cy="4128453"/>
        </p:xfrm>
        <a:graphic>
          <a:graphicData uri="http://schemas.openxmlformats.org/drawingml/2006/table">
            <a:tbl>
              <a:tblPr/>
              <a:tblGrid>
                <a:gridCol w="2305050"/>
                <a:gridCol w="2303462"/>
                <a:gridCol w="2305050"/>
                <a:gridCol w="180022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¿Años de recibido?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Frecuentemente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Ocasionalmente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</a:tr>
              <a:tr h="146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 de cinco años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Fila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40,0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60,0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Menos de cinco años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Fila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75,0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  <a:b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901700" y="5214938"/>
            <a:ext cx="18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1800">
                <a:latin typeface="Arial" charset="0"/>
              </a:rPr>
              <a:t/>
            </a:r>
            <a:br>
              <a:rPr lang="es-ES" sz="1800">
                <a:latin typeface="Arial" charset="0"/>
              </a:rPr>
            </a:br>
            <a:r>
              <a:rPr lang="es-ES" sz="1800">
                <a:latin typeface="Arial" charset="0"/>
              </a:rPr>
              <a:t/>
            </a:r>
            <a:br>
              <a:rPr lang="es-ES" sz="1800">
                <a:latin typeface="Arial" charset="0"/>
              </a:rPr>
            </a:br>
            <a:endParaRPr lang="es-ES" sz="1800">
              <a:latin typeface="Arial" charset="0"/>
            </a:endParaRPr>
          </a:p>
        </p:txBody>
      </p:sp>
      <p:sp>
        <p:nvSpPr>
          <p:cNvPr id="36992" name="Text Box 128"/>
          <p:cNvSpPr txBox="1">
            <a:spLocks noChangeArrowheads="1"/>
          </p:cNvSpPr>
          <p:nvPr/>
        </p:nvSpPr>
        <p:spPr bwMode="auto">
          <a:xfrm>
            <a:off x="6804025" y="6165850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sz="1800" u="sng"/>
              <a:t>IC: 0,24 - 1,16  p: 0,46</a:t>
            </a:r>
          </a:p>
        </p:txBody>
      </p:sp>
    </p:spTree>
  </p:cSld>
  <p:clrMapOvr>
    <a:masterClrMapping/>
  </p:clrMapOvr>
  <p:transition advTm="633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algn="l"/>
            <a:r>
              <a:rPr lang="es-ES" sz="2800" b="1" u="sng">
                <a:solidFill>
                  <a:schemeClr val="tx1"/>
                </a:solidFill>
              </a:rPr>
              <a:t>Encuesta: </a:t>
            </a:r>
            <a:br>
              <a:rPr lang="es-ES" sz="2800" b="1" u="sng">
                <a:solidFill>
                  <a:schemeClr val="tx1"/>
                </a:solidFill>
              </a:rPr>
            </a:br>
            <a:r>
              <a:rPr lang="es-ES" sz="2800" i="1">
                <a:solidFill>
                  <a:schemeClr val="tx1"/>
                </a:solidFill>
                <a:latin typeface="Times New Roman" pitchFamily="18" charset="0"/>
              </a:rPr>
              <a:t>3-</a:t>
            </a:r>
            <a:r>
              <a:rPr lang="es-ES_tradnl" sz="2800" i="1">
                <a:latin typeface="Times New Roman" pitchFamily="18" charset="0"/>
              </a:rPr>
              <a:t>En el caso de pacientes respiratorios</a:t>
            </a:r>
            <a:br>
              <a:rPr lang="es-ES_tradnl" sz="2800" i="1">
                <a:latin typeface="Times New Roman" pitchFamily="18" charset="0"/>
              </a:rPr>
            </a:br>
            <a:r>
              <a:rPr lang="es-ES_tradnl" sz="2800" i="1">
                <a:latin typeface="Times New Roman" pitchFamily="18" charset="0"/>
              </a:rPr>
              <a:t>subagudos/crónicos, Ud:</a:t>
            </a:r>
            <a:br>
              <a:rPr lang="es-ES_tradnl" sz="2800" i="1">
                <a:latin typeface="Times New Roman" pitchFamily="18" charset="0"/>
              </a:rPr>
            </a:br>
            <a:endParaRPr lang="es-ES_tradnl" sz="2800" i="1">
              <a:latin typeface="Times New Roman" pitchFamily="18" charset="0"/>
            </a:endParaRPr>
          </a:p>
        </p:txBody>
      </p:sp>
      <p:graphicFrame>
        <p:nvGraphicFramePr>
          <p:cNvPr id="38134" name="Group 246"/>
          <p:cNvGraphicFramePr>
            <a:graphicFrameLocks noGrp="1"/>
          </p:cNvGraphicFramePr>
          <p:nvPr/>
        </p:nvGraphicFramePr>
        <p:xfrm>
          <a:off x="179388" y="1916113"/>
          <a:ext cx="8280400" cy="4114800"/>
        </p:xfrm>
        <a:graphic>
          <a:graphicData uri="http://schemas.openxmlformats.org/drawingml/2006/table">
            <a:tbl>
              <a:tblPr/>
              <a:tblGrid>
                <a:gridCol w="4105275"/>
                <a:gridCol w="1366837"/>
                <a:gridCol w="1152525"/>
                <a:gridCol w="1655763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Número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 95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solicita Espirometría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0,1% - 21,1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Siempre solicita Espirometría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20,8%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7,1 – 42,2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Solicita Espirometría a veces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53,3 – 90,2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58" name="Rectangle 170"/>
          <p:cNvSpPr>
            <a:spLocks noChangeArrowheads="1"/>
          </p:cNvSpPr>
          <p:nvPr/>
        </p:nvSpPr>
        <p:spPr bwMode="auto">
          <a:xfrm>
            <a:off x="-2524125" y="34750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1800">
                <a:latin typeface="Arial" charset="0"/>
              </a:rPr>
              <a:t/>
            </a:r>
            <a:br>
              <a:rPr lang="es-ES" sz="1800">
                <a:latin typeface="Arial" charset="0"/>
              </a:rPr>
            </a:br>
            <a:endParaRPr lang="es-ES" sz="1800">
              <a:latin typeface="Arial" charset="0"/>
            </a:endParaRPr>
          </a:p>
        </p:txBody>
      </p:sp>
    </p:spTree>
  </p:cSld>
  <p:clrMapOvr>
    <a:masterClrMapping/>
  </p:clrMapOvr>
  <p:transition advTm="59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l"/>
            <a:r>
              <a:rPr lang="es-ES" sz="2800" b="1" u="sng">
                <a:solidFill>
                  <a:schemeClr val="tx1"/>
                </a:solidFill>
              </a:rPr>
              <a:t>Encuesta: </a:t>
            </a:r>
            <a:br>
              <a:rPr lang="es-ES" sz="2800" b="1" u="sng">
                <a:solidFill>
                  <a:schemeClr val="tx1"/>
                </a:solidFill>
              </a:rPr>
            </a:br>
            <a:r>
              <a:rPr lang="es-ES" sz="2800" i="1">
                <a:solidFill>
                  <a:schemeClr val="tx1"/>
                </a:solidFill>
                <a:latin typeface="Times New Roman" pitchFamily="18" charset="0"/>
              </a:rPr>
              <a:t>4-</a:t>
            </a:r>
            <a:r>
              <a:rPr lang="es-ES_tradnl" sz="2800" i="1">
                <a:latin typeface="Times New Roman" pitchFamily="18" charset="0"/>
              </a:rPr>
              <a:t>En el caso de los pacientes con EPOC, Ud:</a:t>
            </a:r>
            <a:br>
              <a:rPr lang="es-ES_tradnl" sz="2800" i="1">
                <a:latin typeface="Times New Roman" pitchFamily="18" charset="0"/>
              </a:rPr>
            </a:br>
            <a:endParaRPr lang="es-ES_tradnl" sz="2800" i="1">
              <a:latin typeface="Times New Roman" pitchFamily="18" charset="0"/>
            </a:endParaRPr>
          </a:p>
        </p:txBody>
      </p:sp>
      <p:graphicFrame>
        <p:nvGraphicFramePr>
          <p:cNvPr id="39139" name="Group 227"/>
          <p:cNvGraphicFramePr>
            <a:graphicFrameLocks noGrp="1"/>
          </p:cNvGraphicFramePr>
          <p:nvPr/>
        </p:nvGraphicFramePr>
        <p:xfrm>
          <a:off x="179388" y="2060575"/>
          <a:ext cx="8420100" cy="3221040"/>
        </p:xfrm>
        <a:graphic>
          <a:graphicData uri="http://schemas.openxmlformats.org/drawingml/2006/table">
            <a:tbl>
              <a:tblPr/>
              <a:tblGrid>
                <a:gridCol w="3524250"/>
                <a:gridCol w="1730375"/>
                <a:gridCol w="1095375"/>
                <a:gridCol w="2070100"/>
              </a:tblGrid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Número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 95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solicita espirometría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 – 21,2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Siempre solicita espirometría.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29,7 – 70,9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Solicita Espirometría a veces.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45,8%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25,5 – 67,2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82" name="Rectangle 170"/>
          <p:cNvSpPr>
            <a:spLocks noChangeArrowheads="1"/>
          </p:cNvSpPr>
          <p:nvPr/>
        </p:nvSpPr>
        <p:spPr bwMode="auto">
          <a:xfrm>
            <a:off x="-1400175" y="34750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1800">
                <a:latin typeface="Arial" charset="0"/>
              </a:rPr>
              <a:t/>
            </a:r>
            <a:br>
              <a:rPr lang="es-ES" sz="1800">
                <a:latin typeface="Arial" charset="0"/>
              </a:rPr>
            </a:br>
            <a:endParaRPr lang="es-ES" sz="1800">
              <a:latin typeface="Arial" charset="0"/>
            </a:endParaRPr>
          </a:p>
        </p:txBody>
      </p:sp>
    </p:spTree>
  </p:cSld>
  <p:clrMapOvr>
    <a:masterClrMapping/>
  </p:clrMapOvr>
  <p:transition advTm="2646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algn="l"/>
            <a:r>
              <a:rPr lang="es-ES" sz="2800" b="1" u="sng">
                <a:solidFill>
                  <a:schemeClr val="tx1"/>
                </a:solidFill>
              </a:rPr>
              <a:t>Encuesta: </a:t>
            </a:r>
            <a:br>
              <a:rPr lang="es-ES" sz="2800" b="1" u="sng">
                <a:solidFill>
                  <a:schemeClr val="tx1"/>
                </a:solidFill>
              </a:rPr>
            </a:br>
            <a:r>
              <a:rPr lang="es-ES" sz="2800" i="1">
                <a:solidFill>
                  <a:schemeClr val="tx1"/>
                </a:solidFill>
                <a:latin typeface="Times New Roman" pitchFamily="18" charset="0"/>
              </a:rPr>
              <a:t>6-</a:t>
            </a:r>
            <a:r>
              <a:rPr lang="es-ES_tradnl" sz="2800" i="1">
                <a:latin typeface="Times New Roman" pitchFamily="18" charset="0"/>
              </a:rPr>
              <a:t>En el caso de los pacientes </a:t>
            </a:r>
            <a:r>
              <a:rPr lang="es-ES_tradnl" sz="3200" i="1">
                <a:latin typeface="Times New Roman" pitchFamily="18" charset="0"/>
              </a:rPr>
              <a:t>asmáticos, Ud:</a:t>
            </a:r>
            <a:br>
              <a:rPr lang="es-ES_tradnl" sz="3200" i="1">
                <a:latin typeface="Times New Roman" pitchFamily="18" charset="0"/>
              </a:rPr>
            </a:br>
            <a:endParaRPr lang="es-ES_tradnl" sz="3200" i="1">
              <a:latin typeface="Times New Roman" pitchFamily="18" charset="0"/>
            </a:endParaRPr>
          </a:p>
        </p:txBody>
      </p:sp>
      <p:graphicFrame>
        <p:nvGraphicFramePr>
          <p:cNvPr id="40115" name="Group 179"/>
          <p:cNvGraphicFramePr>
            <a:graphicFrameLocks noGrp="1"/>
          </p:cNvGraphicFramePr>
          <p:nvPr/>
        </p:nvGraphicFramePr>
        <p:xfrm>
          <a:off x="395288" y="2008188"/>
          <a:ext cx="8353425" cy="3005139"/>
        </p:xfrm>
        <a:graphic>
          <a:graphicData uri="http://schemas.openxmlformats.org/drawingml/2006/table">
            <a:tbl>
              <a:tblPr/>
              <a:tblGrid>
                <a:gridCol w="3168650"/>
                <a:gridCol w="1655762"/>
                <a:gridCol w="1728788"/>
                <a:gridCol w="1800225"/>
              </a:tblGrid>
              <a:tr h="547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Frecuencia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Porcentaje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IC 95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Siempre solicita Espirometría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41,7%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22,1 – 63,4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Solicita espiometría a veces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58,3%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36,6 – 77,9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72" name="Rectangle 136"/>
          <p:cNvSpPr>
            <a:spLocks noChangeArrowheads="1"/>
          </p:cNvSpPr>
          <p:nvPr/>
        </p:nvSpPr>
        <p:spPr bwMode="auto">
          <a:xfrm>
            <a:off x="-1216025" y="347503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1800">
                <a:latin typeface="Arial" charset="0"/>
              </a:rPr>
              <a:t/>
            </a:r>
            <a:br>
              <a:rPr lang="es-ES" sz="1800">
                <a:latin typeface="Arial" charset="0"/>
              </a:rPr>
            </a:br>
            <a:endParaRPr lang="es-ES" sz="1800">
              <a:latin typeface="Arial" charset="0"/>
            </a:endParaRPr>
          </a:p>
        </p:txBody>
      </p:sp>
    </p:spTree>
  </p:cSld>
  <p:clrMapOvr>
    <a:masterClrMapping/>
  </p:clrMapOvr>
  <p:transition advTm="817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1744</TotalTime>
  <Words>776</Words>
  <Application>Microsoft Office PowerPoint</Application>
  <PresentationFormat>Presentación en pantalla (4:3)</PresentationFormat>
  <Paragraphs>277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Tahoma</vt:lpstr>
      <vt:lpstr>Wingdings</vt:lpstr>
      <vt:lpstr>Diseño predeterminado</vt:lpstr>
      <vt:lpstr>Microsoft Photo Editor 3.0 Photo</vt:lpstr>
      <vt:lpstr>Gráfico de Microsoft Excel</vt:lpstr>
      <vt:lpstr>Presentación de PowerPoint</vt:lpstr>
      <vt:lpstr>Objetivos </vt:lpstr>
      <vt:lpstr>Presentación de PowerPoint</vt:lpstr>
      <vt:lpstr>Encuestados</vt:lpstr>
      <vt:lpstr>Presentación de PowerPoint</vt:lpstr>
      <vt:lpstr>Encuesta:    2- ¿Tiene habitualmente a cargo pacientes sintomáticos        respiratorios subagudos o crónicos?</vt:lpstr>
      <vt:lpstr>Encuesta:  3-En el caso de pacientes respiratorios subagudos/crónicos, Ud: </vt:lpstr>
      <vt:lpstr>Encuesta:  4-En el caso de los pacientes con EPOC, Ud: </vt:lpstr>
      <vt:lpstr>Encuesta:  6-En el caso de los pacientes asmáticos, Ud: </vt:lpstr>
      <vt:lpstr>El mayor problema respecto de obtener espirometrías se debe a: </vt:lpstr>
      <vt:lpstr>Distribución de Aciertos</vt:lpstr>
      <vt:lpstr>  Distribución de Aciertos por Grado de Obstrucción: Obstructivos leves </vt:lpstr>
      <vt:lpstr>Distribución de Aciertos por Grado de Obstrucción :Obstructivos Moderados</vt:lpstr>
      <vt:lpstr>Distribución de Aciertos por Grado de Obstrucción: Obstructivos Severos</vt:lpstr>
      <vt:lpstr>Distribución de Aciertos por Grado de Obstrucción: Obstructivos Muy Severos</vt:lpstr>
      <vt:lpstr>Comentarios</vt:lpstr>
    </vt:vector>
  </TitlesOfParts>
  <Company>Dark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User</cp:lastModifiedBy>
  <cp:revision>131</cp:revision>
  <dcterms:created xsi:type="dcterms:W3CDTF">2009-08-30T21:02:57Z</dcterms:created>
  <dcterms:modified xsi:type="dcterms:W3CDTF">2013-05-12T22:20:40Z</dcterms:modified>
</cp:coreProperties>
</file>