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60" r:id="rId3"/>
    <p:sldId id="259" r:id="rId4"/>
    <p:sldId id="258" r:id="rId5"/>
    <p:sldId id="257" r:id="rId6"/>
    <p:sldId id="263" r:id="rId7"/>
    <p:sldId id="265" r:id="rId8"/>
    <p:sldId id="267" r:id="rId9"/>
    <p:sldId id="266" r:id="rId10"/>
    <p:sldId id="268" r:id="rId11"/>
    <p:sldId id="269" r:id="rId12"/>
    <p:sldId id="270" r:id="rId13"/>
    <p:sldId id="261" r:id="rId14"/>
    <p:sldId id="271" r:id="rId15"/>
    <p:sldId id="262" r:id="rId16"/>
    <p:sldId id="273" r:id="rId17"/>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400DE"/>
    <a:srgbClr val="9933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4660"/>
  </p:normalViewPr>
  <p:slideViewPr>
    <p:cSldViewPr>
      <p:cViewPr>
        <p:scale>
          <a:sx n="75" d="100"/>
          <a:sy n="75" d="100"/>
        </p:scale>
        <p:origin x="-1926"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s-ES_tradnl"/>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D71E7A4-6017-42DE-9733-D729E4945F57}" type="datetimeFigureOut">
              <a:rPr lang="es-ES_tradnl"/>
              <a:pPr>
                <a:defRPr/>
              </a:pPr>
              <a:t>12/05/2013</a:t>
            </a:fld>
            <a:endParaRPr lang="es-ES_tradnl"/>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s-ES_tradnl"/>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E56B8F5-5847-474F-9542-A29009F14F45}" type="slidenum">
              <a:rPr lang="es-ES_tradnl"/>
              <a:pPr>
                <a:defRPr/>
              </a:pPr>
              <a:t>‹Nº›</a:t>
            </a:fld>
            <a:endParaRPr lang="es-ES_tradnl"/>
          </a:p>
        </p:txBody>
      </p:sp>
    </p:spTree>
    <p:extLst>
      <p:ext uri="{BB962C8B-B14F-4D97-AF65-F5344CB8AC3E}">
        <p14:creationId xmlns:p14="http://schemas.microsoft.com/office/powerpoint/2010/main" val="3355820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_tradnl" smtClean="0"/>
          </a:p>
        </p:txBody>
      </p:sp>
      <p:sp>
        <p:nvSpPr>
          <p:cNvPr id="1946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0DE9908-133C-4FB2-9C71-07E2A0049A97}" type="slidenum">
              <a:rPr lang="es-AR" sz="1200">
                <a:latin typeface="Calibri" pitchFamily="34" charset="0"/>
                <a:cs typeface="Arial" charset="0"/>
              </a:rPr>
              <a:pPr algn="r" eaLnBrk="1" hangingPunct="1"/>
              <a:t>1</a:t>
            </a:fld>
            <a:endParaRPr lang="es-AR" sz="1200">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688C99AC-0126-4C4E-8BD3-8082F48A34E1}" type="datetimeFigureOut">
              <a:rPr lang="es-AR"/>
              <a:pPr>
                <a:defRPr/>
              </a:pPr>
              <a:t>12/05/2013</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CFFF245F-0924-4E5C-B741-8EDA18830992}" type="slidenum">
              <a:rPr lang="es-AR"/>
              <a:pPr>
                <a:defRPr/>
              </a:pPr>
              <a:t>‹Nº›</a:t>
            </a:fld>
            <a:endParaRPr lang="es-AR"/>
          </a:p>
        </p:txBody>
      </p:sp>
    </p:spTree>
    <p:extLst>
      <p:ext uri="{BB962C8B-B14F-4D97-AF65-F5344CB8AC3E}">
        <p14:creationId xmlns:p14="http://schemas.microsoft.com/office/powerpoint/2010/main" val="132224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33C7DEA4-5E9C-45B5-9A01-A34C466617A4}" type="datetimeFigureOut">
              <a:rPr lang="es-AR"/>
              <a:pPr>
                <a:defRPr/>
              </a:pPr>
              <a:t>12/05/2013</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47FB7357-1952-416E-99F3-04A59CEC2986}" type="slidenum">
              <a:rPr lang="es-AR"/>
              <a:pPr>
                <a:defRPr/>
              </a:pPr>
              <a:t>‹Nº›</a:t>
            </a:fld>
            <a:endParaRPr lang="es-AR"/>
          </a:p>
        </p:txBody>
      </p:sp>
    </p:spTree>
    <p:extLst>
      <p:ext uri="{BB962C8B-B14F-4D97-AF65-F5344CB8AC3E}">
        <p14:creationId xmlns:p14="http://schemas.microsoft.com/office/powerpoint/2010/main" val="389077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C0B45D0E-8691-4DDF-8BC8-2453ADC5CCD5}" type="datetimeFigureOut">
              <a:rPr lang="es-AR"/>
              <a:pPr>
                <a:defRPr/>
              </a:pPr>
              <a:t>12/05/2013</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96C843A7-992A-4953-BFF9-FE9C91F53544}" type="slidenum">
              <a:rPr lang="es-AR"/>
              <a:pPr>
                <a:defRPr/>
              </a:pPr>
              <a:t>‹Nº›</a:t>
            </a:fld>
            <a:endParaRPr lang="es-AR"/>
          </a:p>
        </p:txBody>
      </p:sp>
    </p:spTree>
    <p:extLst>
      <p:ext uri="{BB962C8B-B14F-4D97-AF65-F5344CB8AC3E}">
        <p14:creationId xmlns:p14="http://schemas.microsoft.com/office/powerpoint/2010/main" val="357697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C5D362EA-60CE-4F5E-B3FC-2ECC14AB62D2}" type="datetimeFigureOut">
              <a:rPr lang="es-AR"/>
              <a:pPr>
                <a:defRPr/>
              </a:pPr>
              <a:t>12/05/2013</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5739C4B3-18E2-4B89-9DBB-671120EA923B}" type="slidenum">
              <a:rPr lang="es-AR"/>
              <a:pPr>
                <a:defRPr/>
              </a:pPr>
              <a:t>‹Nº›</a:t>
            </a:fld>
            <a:endParaRPr lang="es-AR"/>
          </a:p>
        </p:txBody>
      </p:sp>
    </p:spTree>
    <p:extLst>
      <p:ext uri="{BB962C8B-B14F-4D97-AF65-F5344CB8AC3E}">
        <p14:creationId xmlns:p14="http://schemas.microsoft.com/office/powerpoint/2010/main" val="284079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E0B5F03-72C5-44C2-9A12-E45884DB38FE}" type="datetimeFigureOut">
              <a:rPr lang="es-AR"/>
              <a:pPr>
                <a:defRPr/>
              </a:pPr>
              <a:t>12/05/2013</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CCAD07C4-8BCC-48B6-BAC3-59C8D58B9930}" type="slidenum">
              <a:rPr lang="es-AR"/>
              <a:pPr>
                <a:defRPr/>
              </a:pPr>
              <a:t>‹Nº›</a:t>
            </a:fld>
            <a:endParaRPr lang="es-AR"/>
          </a:p>
        </p:txBody>
      </p:sp>
    </p:spTree>
    <p:extLst>
      <p:ext uri="{BB962C8B-B14F-4D97-AF65-F5344CB8AC3E}">
        <p14:creationId xmlns:p14="http://schemas.microsoft.com/office/powerpoint/2010/main" val="255301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3CD93660-26D9-4D86-9300-E3115694217B}" type="datetimeFigureOut">
              <a:rPr lang="es-AR"/>
              <a:pPr>
                <a:defRPr/>
              </a:pPr>
              <a:t>12/05/2013</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AC441834-434C-4461-9ACC-46709F6BFEEB}" type="slidenum">
              <a:rPr lang="es-AR"/>
              <a:pPr>
                <a:defRPr/>
              </a:pPr>
              <a:t>‹Nº›</a:t>
            </a:fld>
            <a:endParaRPr lang="es-AR"/>
          </a:p>
        </p:txBody>
      </p:sp>
    </p:spTree>
    <p:extLst>
      <p:ext uri="{BB962C8B-B14F-4D97-AF65-F5344CB8AC3E}">
        <p14:creationId xmlns:p14="http://schemas.microsoft.com/office/powerpoint/2010/main" val="271416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0CCD94C7-9560-4DC0-ADB3-1C857F8D2567}" type="datetimeFigureOut">
              <a:rPr lang="es-AR"/>
              <a:pPr>
                <a:defRPr/>
              </a:pPr>
              <a:t>12/05/2013</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87A551D4-0500-44BB-AC16-EA35193F99F9}" type="slidenum">
              <a:rPr lang="es-AR"/>
              <a:pPr>
                <a:defRPr/>
              </a:pPr>
              <a:t>‹Nº›</a:t>
            </a:fld>
            <a:endParaRPr lang="es-AR"/>
          </a:p>
        </p:txBody>
      </p:sp>
    </p:spTree>
    <p:extLst>
      <p:ext uri="{BB962C8B-B14F-4D97-AF65-F5344CB8AC3E}">
        <p14:creationId xmlns:p14="http://schemas.microsoft.com/office/powerpoint/2010/main" val="297951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D0654128-5AE1-4B28-A0B5-03C88E13FDA3}" type="datetimeFigureOut">
              <a:rPr lang="es-AR"/>
              <a:pPr>
                <a:defRPr/>
              </a:pPr>
              <a:t>12/05/2013</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C173BEA2-CA15-4701-A54A-349CBF42772A}" type="slidenum">
              <a:rPr lang="es-AR"/>
              <a:pPr>
                <a:defRPr/>
              </a:pPr>
              <a:t>‹Nº›</a:t>
            </a:fld>
            <a:endParaRPr lang="es-AR"/>
          </a:p>
        </p:txBody>
      </p:sp>
    </p:spTree>
    <p:extLst>
      <p:ext uri="{BB962C8B-B14F-4D97-AF65-F5344CB8AC3E}">
        <p14:creationId xmlns:p14="http://schemas.microsoft.com/office/powerpoint/2010/main" val="178032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100CD7A-722C-4488-9D29-0BDEA1CCA2F1}" type="datetimeFigureOut">
              <a:rPr lang="es-AR"/>
              <a:pPr>
                <a:defRPr/>
              </a:pPr>
              <a:t>12/05/2013</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38382259-2B8E-4924-B8D4-24BE997AF328}" type="slidenum">
              <a:rPr lang="es-AR"/>
              <a:pPr>
                <a:defRPr/>
              </a:pPr>
              <a:t>‹Nº›</a:t>
            </a:fld>
            <a:endParaRPr lang="es-AR"/>
          </a:p>
        </p:txBody>
      </p:sp>
    </p:spTree>
    <p:extLst>
      <p:ext uri="{BB962C8B-B14F-4D97-AF65-F5344CB8AC3E}">
        <p14:creationId xmlns:p14="http://schemas.microsoft.com/office/powerpoint/2010/main" val="201113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0C3B68C-F8C5-42E4-9E50-6F9960F370CD}" type="datetimeFigureOut">
              <a:rPr lang="es-AR"/>
              <a:pPr>
                <a:defRPr/>
              </a:pPr>
              <a:t>12/05/2013</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D526AAB8-A397-4F0E-A9AD-6FE19C7BDF0A}" type="slidenum">
              <a:rPr lang="es-AR"/>
              <a:pPr>
                <a:defRPr/>
              </a:pPr>
              <a:t>‹Nº›</a:t>
            </a:fld>
            <a:endParaRPr lang="es-AR"/>
          </a:p>
        </p:txBody>
      </p:sp>
    </p:spTree>
    <p:extLst>
      <p:ext uri="{BB962C8B-B14F-4D97-AF65-F5344CB8AC3E}">
        <p14:creationId xmlns:p14="http://schemas.microsoft.com/office/powerpoint/2010/main" val="17378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331292-12C4-42D5-B345-7131DCFEC7D7}" type="datetimeFigureOut">
              <a:rPr lang="es-AR"/>
              <a:pPr>
                <a:defRPr/>
              </a:pPr>
              <a:t>12/05/2013</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4C215029-A672-405F-8FB2-69862D9842E0}" type="slidenum">
              <a:rPr lang="es-AR"/>
              <a:pPr>
                <a:defRPr/>
              </a:pPr>
              <a:t>‹Nº›</a:t>
            </a:fld>
            <a:endParaRPr lang="es-AR"/>
          </a:p>
        </p:txBody>
      </p:sp>
    </p:spTree>
    <p:extLst>
      <p:ext uri="{BB962C8B-B14F-4D97-AF65-F5344CB8AC3E}">
        <p14:creationId xmlns:p14="http://schemas.microsoft.com/office/powerpoint/2010/main" val="154058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9AA75A5-B23F-47E7-A666-5C5E3D405CC8}" type="datetimeFigureOut">
              <a:rPr lang="es-AR"/>
              <a:pPr>
                <a:defRPr/>
              </a:pPr>
              <a:t>12/05/2013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0BB40DF-FB60-49D9-91B9-3A669DC2C2D6}"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14313" y="3786188"/>
            <a:ext cx="1800225" cy="1495425"/>
          </a:xfrm>
          <a:prstGeom prst="rect">
            <a:avLst/>
          </a:prstGeom>
          <a:solidFill>
            <a:srgbClr val="99CCFF"/>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a:latin typeface="Tahoma" pitchFamily="34" charset="0"/>
                <a:cs typeface="Arial" charset="0"/>
              </a:rPr>
              <a:t>Simposio Regional</a:t>
            </a:r>
          </a:p>
          <a:p>
            <a:pPr algn="ctr" eaLnBrk="1" hangingPunct="1"/>
            <a:r>
              <a:rPr lang="es-ES">
                <a:latin typeface="Tahoma" pitchFamily="34" charset="0"/>
                <a:cs typeface="Arial" charset="0"/>
              </a:rPr>
              <a:t>Nº 3</a:t>
            </a:r>
          </a:p>
          <a:p>
            <a:pPr algn="ctr" eaLnBrk="1" hangingPunct="1"/>
            <a:r>
              <a:rPr lang="es-ES">
                <a:latin typeface="Tahoma" pitchFamily="34" charset="0"/>
                <a:cs typeface="Arial" charset="0"/>
              </a:rPr>
              <a:t>Lunes 11</a:t>
            </a:r>
          </a:p>
          <a:p>
            <a:pPr algn="ctr" eaLnBrk="1" hangingPunct="1"/>
            <a:r>
              <a:rPr lang="es-ES">
                <a:latin typeface="Tahoma" pitchFamily="34" charset="0"/>
                <a:cs typeface="Arial" charset="0"/>
              </a:rPr>
              <a:t>Octubre 2010</a:t>
            </a:r>
            <a:r>
              <a:rPr lang="es-ES" sz="2000">
                <a:latin typeface="Tahoma" pitchFamily="34" charset="0"/>
                <a:cs typeface="Arial" charset="0"/>
              </a:rPr>
              <a:t> </a:t>
            </a:r>
          </a:p>
        </p:txBody>
      </p:sp>
      <p:sp>
        <p:nvSpPr>
          <p:cNvPr id="2051" name="Text Box 4"/>
          <p:cNvSpPr txBox="1">
            <a:spLocks noChangeArrowheads="1"/>
          </p:cNvSpPr>
          <p:nvPr/>
        </p:nvSpPr>
        <p:spPr bwMode="auto">
          <a:xfrm>
            <a:off x="6948488" y="1941513"/>
            <a:ext cx="18716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solidFill>
                  <a:srgbClr val="8400DE"/>
                </a:solidFill>
                <a:latin typeface="Tahoma" pitchFamily="34" charset="0"/>
                <a:cs typeface="Arial" charset="0"/>
              </a:rPr>
              <a:t>Coordinador</a:t>
            </a:r>
          </a:p>
          <a:p>
            <a:pPr eaLnBrk="1" hangingPunct="1"/>
            <a:r>
              <a:rPr lang="es-ES">
                <a:cs typeface="Arial" charset="0"/>
              </a:rPr>
              <a:t>Dr</a:t>
            </a:r>
            <a:r>
              <a:rPr lang="es-ES">
                <a:latin typeface="Tahoma" pitchFamily="34" charset="0"/>
                <a:cs typeface="Arial" charset="0"/>
              </a:rPr>
              <a:t>. Alejandro Picone</a:t>
            </a:r>
          </a:p>
          <a:p>
            <a:pPr eaLnBrk="1" hangingPunct="1"/>
            <a:endParaRPr lang="es-ES">
              <a:latin typeface="Tahoma" pitchFamily="34" charset="0"/>
              <a:cs typeface="Arial" charset="0"/>
            </a:endParaRPr>
          </a:p>
          <a:p>
            <a:pPr eaLnBrk="1" hangingPunct="1"/>
            <a:r>
              <a:rPr lang="es-ES" b="1">
                <a:solidFill>
                  <a:srgbClr val="8400DE"/>
                </a:solidFill>
                <a:latin typeface="Tahoma" pitchFamily="34" charset="0"/>
                <a:cs typeface="Arial" charset="0"/>
              </a:rPr>
              <a:t>Secretario</a:t>
            </a:r>
          </a:p>
          <a:p>
            <a:pPr eaLnBrk="1" hangingPunct="1"/>
            <a:r>
              <a:rPr lang="es-ES">
                <a:cs typeface="Arial" charset="0"/>
              </a:rPr>
              <a:t>Dr. Jorge Sap</a:t>
            </a:r>
            <a:endParaRPr lang="es-ES">
              <a:latin typeface="Tahoma" pitchFamily="34" charset="0"/>
              <a:cs typeface="Arial" charset="0"/>
            </a:endParaRPr>
          </a:p>
          <a:p>
            <a:pPr eaLnBrk="1" hangingPunct="1"/>
            <a:endParaRPr lang="es-ES">
              <a:latin typeface="Tahoma" pitchFamily="34" charset="0"/>
              <a:cs typeface="Arial" charset="0"/>
            </a:endParaRPr>
          </a:p>
          <a:p>
            <a:pPr eaLnBrk="1" hangingPunct="1"/>
            <a:r>
              <a:rPr lang="es-ES" b="1">
                <a:solidFill>
                  <a:srgbClr val="8400DE"/>
                </a:solidFill>
                <a:latin typeface="Tahoma" pitchFamily="34" charset="0"/>
                <a:cs typeface="Arial" charset="0"/>
              </a:rPr>
              <a:t>Disertante</a:t>
            </a:r>
          </a:p>
          <a:p>
            <a:pPr eaLnBrk="1" hangingPunct="1"/>
            <a:r>
              <a:rPr lang="es-ES">
                <a:latin typeface="Tahoma" pitchFamily="34" charset="0"/>
                <a:cs typeface="Arial" charset="0"/>
              </a:rPr>
              <a:t>Prof. Gustavo E. Zabert </a:t>
            </a:r>
          </a:p>
          <a:p>
            <a:pPr eaLnBrk="1" hangingPunct="1"/>
            <a:r>
              <a:rPr lang="es-ES">
                <a:latin typeface="Tahoma" pitchFamily="34" charset="0"/>
                <a:cs typeface="Arial" charset="0"/>
              </a:rPr>
              <a:t>Universidad del Comahue.</a:t>
            </a:r>
          </a:p>
          <a:p>
            <a:pPr eaLnBrk="1" hangingPunct="1"/>
            <a:r>
              <a:rPr lang="es-ES">
                <a:latin typeface="Tahoma" pitchFamily="34" charset="0"/>
                <a:cs typeface="Arial" charset="0"/>
              </a:rPr>
              <a:t>Neuquén</a:t>
            </a:r>
          </a:p>
          <a:p>
            <a:pPr eaLnBrk="1" hangingPunct="1"/>
            <a:endParaRPr lang="es-ES">
              <a:latin typeface="Tahoma" pitchFamily="34" charset="0"/>
              <a:cs typeface="Arial" charset="0"/>
            </a:endParaRPr>
          </a:p>
        </p:txBody>
      </p:sp>
      <p:grpSp>
        <p:nvGrpSpPr>
          <p:cNvPr id="2052" name="Group 5"/>
          <p:cNvGrpSpPr>
            <a:grpSpLocks/>
          </p:cNvGrpSpPr>
          <p:nvPr/>
        </p:nvGrpSpPr>
        <p:grpSpPr bwMode="auto">
          <a:xfrm>
            <a:off x="2214563" y="473075"/>
            <a:ext cx="4445000" cy="6324600"/>
            <a:chOff x="1056" y="168"/>
            <a:chExt cx="2800" cy="3984"/>
          </a:xfrm>
        </p:grpSpPr>
        <p:graphicFrame>
          <p:nvGraphicFramePr>
            <p:cNvPr id="2056" name="Object 6"/>
            <p:cNvGraphicFramePr>
              <a:graphicFrameLocks noChangeAspect="1"/>
            </p:cNvGraphicFramePr>
            <p:nvPr/>
          </p:nvGraphicFramePr>
          <p:xfrm>
            <a:off x="1056" y="168"/>
            <a:ext cx="2800" cy="3984"/>
          </p:xfrm>
          <a:graphic>
            <a:graphicData uri="http://schemas.openxmlformats.org/presentationml/2006/ole">
              <mc:AlternateContent xmlns:mc="http://schemas.openxmlformats.org/markup-compatibility/2006">
                <mc:Choice xmlns:v="urn:schemas-microsoft-com:vml" Requires="v">
                  <p:oleObj spid="_x0000_s2064" name="Photo Editor Photo" r:id="rId4" imgW="8411749" imgH="11971429" progId="">
                    <p:embed/>
                  </p:oleObj>
                </mc:Choice>
                <mc:Fallback>
                  <p:oleObj name="Photo Editor Photo" r:id="rId4" imgW="8411749" imgH="11971429" progId="">
                    <p:embed/>
                    <p:pic>
                      <p:nvPicPr>
                        <p:cNvPr id="0" name="Object 6"/>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1056" y="168"/>
                          <a:ext cx="2800" cy="398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7591" name="Text Box 7"/>
            <p:cNvSpPr txBox="1">
              <a:spLocks noChangeArrowheads="1"/>
            </p:cNvSpPr>
            <p:nvPr/>
          </p:nvSpPr>
          <p:spPr bwMode="auto">
            <a:xfrm>
              <a:off x="2880" y="2386"/>
              <a:ext cx="912" cy="799"/>
            </a:xfrm>
            <a:prstGeom prst="rect">
              <a:avLst/>
            </a:prstGeom>
            <a:gradFill rotWithShape="0">
              <a:gsLst>
                <a:gs pos="0">
                  <a:srgbClr val="66FF33"/>
                </a:gs>
                <a:gs pos="100000">
                  <a:srgbClr val="66FF33">
                    <a:gamma/>
                    <a:shade val="46275"/>
                    <a:invGamma/>
                  </a:srgbClr>
                </a:gs>
              </a:gsLst>
              <a:lin ang="5400000" scaled="1"/>
            </a:gradFill>
            <a:ln w="9525">
              <a:noFill/>
              <a:miter lim="800000"/>
              <a:headEnd/>
              <a:tailEnd/>
            </a:ln>
            <a:effectLst>
              <a:outerShdw dist="35921" dir="2700000" algn="ctr" rotWithShape="0">
                <a:schemeClr val="tx1"/>
              </a:outerShdw>
            </a:effectLst>
          </p:spPr>
          <p:txBody>
            <a:bodyPr>
              <a:spAutoFit/>
            </a:bodyPr>
            <a:lstStyle/>
            <a:p>
              <a:pPr algn="ctr">
                <a:lnSpc>
                  <a:spcPct val="90000"/>
                </a:lnSpc>
                <a:spcBef>
                  <a:spcPct val="50000"/>
                </a:spcBef>
                <a:defRPr/>
              </a:pPr>
              <a:endParaRPr lang="es-AR" sz="2000" b="1">
                <a:effectLst>
                  <a:outerShdw blurRad="38100" dist="38100" dir="2700000" algn="tl">
                    <a:srgbClr val="FFFFFF"/>
                  </a:outerShdw>
                </a:effectLst>
                <a:latin typeface="Tahoma" charset="0"/>
                <a:cs typeface="Arial" charset="0"/>
              </a:endParaRPr>
            </a:p>
            <a:p>
              <a:pPr algn="ctr">
                <a:lnSpc>
                  <a:spcPct val="90000"/>
                </a:lnSpc>
                <a:spcBef>
                  <a:spcPct val="50000"/>
                </a:spcBef>
                <a:defRPr/>
              </a:pPr>
              <a:endParaRPr lang="es-AR" sz="1000" b="1">
                <a:latin typeface="Tahoma" charset="0"/>
                <a:cs typeface="Arial" charset="0"/>
              </a:endParaRPr>
            </a:p>
            <a:p>
              <a:pPr algn="ctr">
                <a:lnSpc>
                  <a:spcPct val="90000"/>
                </a:lnSpc>
                <a:spcBef>
                  <a:spcPct val="50000"/>
                </a:spcBef>
                <a:defRPr/>
              </a:pPr>
              <a:endParaRPr lang="es-AR" sz="100" b="1">
                <a:effectLst>
                  <a:outerShdw blurRad="38100" dist="38100" dir="2700000" algn="tl">
                    <a:srgbClr val="FFFFFF"/>
                  </a:outerShdw>
                </a:effectLst>
                <a:latin typeface="Tahoma" charset="0"/>
                <a:cs typeface="Arial" charset="0"/>
              </a:endParaRPr>
            </a:p>
            <a:p>
              <a:pPr algn="ctr">
                <a:lnSpc>
                  <a:spcPct val="90000"/>
                </a:lnSpc>
                <a:spcBef>
                  <a:spcPct val="50000"/>
                </a:spcBef>
                <a:defRPr/>
              </a:pPr>
              <a:endParaRPr lang="es-AR" sz="100" b="1">
                <a:latin typeface="Tahoma" charset="0"/>
                <a:cs typeface="Arial" charset="0"/>
              </a:endParaRPr>
            </a:p>
            <a:p>
              <a:pPr algn="ctr">
                <a:lnSpc>
                  <a:spcPct val="90000"/>
                </a:lnSpc>
                <a:spcBef>
                  <a:spcPct val="50000"/>
                </a:spcBef>
                <a:defRPr/>
              </a:pPr>
              <a:endParaRPr lang="es-AR" sz="100" b="1">
                <a:solidFill>
                  <a:schemeClr val="bg1"/>
                </a:solidFill>
                <a:latin typeface="Tahoma" charset="0"/>
                <a:cs typeface="Arial" charset="0"/>
              </a:endParaRPr>
            </a:p>
            <a:p>
              <a:pPr algn="ctr">
                <a:lnSpc>
                  <a:spcPct val="90000"/>
                </a:lnSpc>
                <a:spcBef>
                  <a:spcPct val="50000"/>
                </a:spcBef>
                <a:defRPr/>
              </a:pPr>
              <a:endParaRPr lang="es-AR" sz="100" b="1">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AR" sz="100">
                <a:solidFill>
                  <a:schemeClr val="bg1"/>
                </a:solidFill>
                <a:latin typeface="Tahoma" charset="0"/>
                <a:cs typeface="Arial" charset="0"/>
              </a:endParaRPr>
            </a:p>
            <a:p>
              <a:pPr algn="ctr">
                <a:lnSpc>
                  <a:spcPct val="90000"/>
                </a:lnSpc>
                <a:spcBef>
                  <a:spcPct val="50000"/>
                </a:spcBef>
                <a:defRPr/>
              </a:pPr>
              <a:endParaRPr lang="es-ES" sz="100">
                <a:solidFill>
                  <a:schemeClr val="bg1"/>
                </a:solidFill>
                <a:latin typeface="Tahoma" charset="0"/>
                <a:cs typeface="Arial" charset="0"/>
              </a:endParaRPr>
            </a:p>
          </p:txBody>
        </p:sp>
        <p:grpSp>
          <p:nvGrpSpPr>
            <p:cNvPr id="2058" name="Group 8"/>
            <p:cNvGrpSpPr>
              <a:grpSpLocks/>
            </p:cNvGrpSpPr>
            <p:nvPr/>
          </p:nvGrpSpPr>
          <p:grpSpPr bwMode="auto">
            <a:xfrm>
              <a:off x="2880" y="240"/>
              <a:ext cx="864" cy="432"/>
              <a:chOff x="2880" y="240"/>
              <a:chExt cx="864" cy="432"/>
            </a:xfrm>
          </p:grpSpPr>
          <p:sp>
            <p:nvSpPr>
              <p:cNvPr id="2059" name="Rectangle 9"/>
              <p:cNvSpPr>
                <a:spLocks noChangeArrowheads="1"/>
              </p:cNvSpPr>
              <p:nvPr/>
            </p:nvSpPr>
            <p:spPr bwMode="auto">
              <a:xfrm>
                <a:off x="2928" y="576"/>
                <a:ext cx="816"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cs typeface="Arial" charset="0"/>
                </a:endParaRPr>
              </a:p>
            </p:txBody>
          </p:sp>
          <p:pic>
            <p:nvPicPr>
              <p:cNvPr id="2060" name="Picture 10" descr="ISOLOGOS"/>
              <p:cNvPicPr>
                <a:picLocks noChangeAspect="1" noChangeArrowheads="1"/>
              </p:cNvPicPr>
              <p:nvPr/>
            </p:nvPicPr>
            <p:blipFill>
              <a:blip r:embed="rId6">
                <a:lum bright="-6000" contrast="18000"/>
                <a:extLst>
                  <a:ext uri="{28A0092B-C50C-407E-A947-70E740481C1C}">
                    <a14:useLocalDpi xmlns:a14="http://schemas.microsoft.com/office/drawing/2010/main" val="0"/>
                  </a:ext>
                </a:extLst>
              </a:blip>
              <a:srcRect b="62643"/>
              <a:stretch>
                <a:fillRect/>
              </a:stretch>
            </p:blipFill>
            <p:spPr bwMode="auto">
              <a:xfrm>
                <a:off x="2880" y="240"/>
                <a:ext cx="864" cy="288"/>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061" name="Line 11"/>
              <p:cNvSpPr>
                <a:spLocks noChangeShapeType="1"/>
              </p:cNvSpPr>
              <p:nvPr/>
            </p:nvSpPr>
            <p:spPr bwMode="auto">
              <a:xfrm>
                <a:off x="2928" y="576"/>
                <a:ext cx="816"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62" name="Line 12"/>
              <p:cNvSpPr>
                <a:spLocks noChangeShapeType="1"/>
              </p:cNvSpPr>
              <p:nvPr/>
            </p:nvSpPr>
            <p:spPr bwMode="auto">
              <a:xfrm flipV="1">
                <a:off x="3744" y="576"/>
                <a:ext cx="0" cy="9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s-ES"/>
              </a:p>
            </p:txBody>
          </p:sp>
        </p:grpSp>
      </p:grpSp>
      <p:pic>
        <p:nvPicPr>
          <p:cNvPr id="2053" name="Picture 4" descr="Logo Muy Buenos Aires"/>
          <p:cNvPicPr>
            <a:picLocks noChangeAspect="1" noChangeArrowheads="1"/>
          </p:cNvPicPr>
          <p:nvPr/>
        </p:nvPicPr>
        <p:blipFill>
          <a:blip r:embed="rId7">
            <a:extLst>
              <a:ext uri="{28A0092B-C50C-407E-A947-70E740481C1C}">
                <a14:useLocalDpi xmlns:a14="http://schemas.microsoft.com/office/drawing/2010/main" val="0"/>
              </a:ext>
            </a:extLst>
          </a:blip>
          <a:srcRect b="13156"/>
          <a:stretch>
            <a:fillRect/>
          </a:stretch>
        </p:blipFill>
        <p:spPr bwMode="auto">
          <a:xfrm>
            <a:off x="142875" y="357188"/>
            <a:ext cx="18732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noChangeArrowheads="1"/>
          </p:cNvSpPr>
          <p:nvPr/>
        </p:nvSpPr>
        <p:spPr bwMode="auto">
          <a:xfrm>
            <a:off x="0" y="1357313"/>
            <a:ext cx="2143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003366"/>
                </a:solidFill>
                <a:latin typeface="Arial Rounded MT Bold" pitchFamily="34" charset="0"/>
                <a:cs typeface="Arial" charset="0"/>
              </a:rPr>
              <a:t>38º Congreso Argentino</a:t>
            </a:r>
          </a:p>
          <a:p>
            <a:pPr algn="ctr" eaLnBrk="1" hangingPunct="1"/>
            <a:r>
              <a:rPr lang="en-US" b="1">
                <a:solidFill>
                  <a:srgbClr val="003366"/>
                </a:solidFill>
                <a:latin typeface="Arial Rounded MT Bold" pitchFamily="34" charset="0"/>
                <a:cs typeface="Arial" charset="0"/>
              </a:rPr>
              <a:t>de</a:t>
            </a:r>
          </a:p>
          <a:p>
            <a:pPr algn="ctr" eaLnBrk="1" hangingPunct="1"/>
            <a:r>
              <a:rPr lang="en-US" b="1">
                <a:solidFill>
                  <a:srgbClr val="003366"/>
                </a:solidFill>
                <a:latin typeface="Arial Rounded MT Bold" pitchFamily="34" charset="0"/>
                <a:cs typeface="Arial" charset="0"/>
              </a:rPr>
              <a:t>Medicina Respiratoria</a:t>
            </a:r>
          </a:p>
        </p:txBody>
      </p:sp>
      <p:sp>
        <p:nvSpPr>
          <p:cNvPr id="2055" name="Rectangle 30"/>
          <p:cNvSpPr>
            <a:spLocks noChangeArrowheads="1"/>
          </p:cNvSpPr>
          <p:nvPr/>
        </p:nvSpPr>
        <p:spPr bwMode="auto">
          <a:xfrm>
            <a:off x="5113338" y="3995738"/>
            <a:ext cx="1441450" cy="2660650"/>
          </a:xfrm>
          <a:prstGeom prst="rect">
            <a:avLst/>
          </a:prstGeom>
          <a:solidFill>
            <a:srgbClr val="8400D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nchorCtr="1">
            <a:spAutoFit/>
          </a:bodyPr>
          <a:lstStyle/>
          <a:p>
            <a:pPr algn="ctr"/>
            <a:r>
              <a:rPr lang="es-ES_tradnl" b="1">
                <a:solidFill>
                  <a:schemeClr val="bg1"/>
                </a:solidFill>
              </a:rPr>
              <a:t>Región Patagonia</a:t>
            </a:r>
          </a:p>
          <a:p>
            <a:pPr algn="ctr"/>
            <a:endParaRPr lang="es-ES_tradnl" sz="900" b="1">
              <a:solidFill>
                <a:schemeClr val="bg1"/>
              </a:solidFill>
            </a:endParaRPr>
          </a:p>
          <a:p>
            <a:pPr algn="ctr"/>
            <a:endParaRPr lang="es-ES_tradnl" sz="900">
              <a:solidFill>
                <a:schemeClr val="bg1"/>
              </a:solidFill>
            </a:endParaRPr>
          </a:p>
          <a:p>
            <a:pPr algn="ctr"/>
            <a:endParaRPr lang="es-ES_tradnl" sz="900">
              <a:solidFill>
                <a:schemeClr val="bg1"/>
              </a:solidFill>
            </a:endParaRPr>
          </a:p>
          <a:p>
            <a:pPr algn="ctr">
              <a:lnSpc>
                <a:spcPct val="120000"/>
              </a:lnSpc>
            </a:pPr>
            <a:r>
              <a:rPr lang="es-ES_tradnl" sz="1500">
                <a:solidFill>
                  <a:schemeClr val="bg1"/>
                </a:solidFill>
              </a:rPr>
              <a:t>Experiencia en la Carrera de Especialista en    Neumonología en Neuquén </a:t>
            </a:r>
          </a:p>
          <a:p>
            <a:pPr algn="ctr">
              <a:lnSpc>
                <a:spcPct val="120000"/>
              </a:lnSpc>
            </a:pPr>
            <a:endParaRPr lang="es-ES_tradnl" sz="14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1"/>
          </p:nvPr>
        </p:nvSpPr>
        <p:spPr>
          <a:xfrm>
            <a:off x="323850" y="2205038"/>
            <a:ext cx="8229600" cy="4525962"/>
          </a:xfrm>
        </p:spPr>
        <p:txBody>
          <a:bodyPr/>
          <a:lstStyle/>
          <a:p>
            <a:pPr eaLnBrk="1" hangingPunct="1">
              <a:lnSpc>
                <a:spcPct val="150000"/>
              </a:lnSpc>
              <a:buFont typeface="Arial" charset="0"/>
              <a:buNone/>
            </a:pPr>
            <a:r>
              <a:rPr lang="es-AR" sz="2400" smtClean="0"/>
              <a:t>Total horas cursado de asignaturas obligatorias:	696 hs.</a:t>
            </a:r>
          </a:p>
          <a:p>
            <a:pPr eaLnBrk="1" hangingPunct="1">
              <a:lnSpc>
                <a:spcPct val="150000"/>
              </a:lnSpc>
              <a:buFont typeface="Arial" charset="0"/>
              <a:buNone/>
            </a:pPr>
            <a:r>
              <a:rPr lang="es-AR" sz="2400" smtClean="0"/>
              <a:t>Total horas actividades prácticas: 		           1.620 hs.</a:t>
            </a:r>
          </a:p>
          <a:p>
            <a:pPr eaLnBrk="1" hangingPunct="1">
              <a:lnSpc>
                <a:spcPct val="150000"/>
              </a:lnSpc>
              <a:buFont typeface="Arial" charset="0"/>
              <a:buNone/>
            </a:pPr>
            <a:r>
              <a:rPr lang="es-AR" sz="2400" smtClean="0"/>
              <a:t>Total horas asignadas a evaluación:		    	 48 hs.</a:t>
            </a:r>
          </a:p>
          <a:p>
            <a:pPr eaLnBrk="1" hangingPunct="1">
              <a:lnSpc>
                <a:spcPct val="150000"/>
              </a:lnSpc>
              <a:buFont typeface="Arial" charset="0"/>
              <a:buNone/>
            </a:pPr>
            <a:r>
              <a:rPr lang="es-AR" sz="2400" smtClean="0"/>
              <a:t>Total horas cursado de asignaturas optativas:           180 hs.</a:t>
            </a:r>
          </a:p>
          <a:p>
            <a:pPr eaLnBrk="1" hangingPunct="1">
              <a:lnSpc>
                <a:spcPct val="150000"/>
              </a:lnSpc>
              <a:buFont typeface="Arial" charset="0"/>
              <a:buNone/>
            </a:pPr>
            <a:endParaRPr lang="es-AR" sz="2400" smtClean="0"/>
          </a:p>
          <a:p>
            <a:pPr eaLnBrk="1" hangingPunct="1">
              <a:lnSpc>
                <a:spcPct val="150000"/>
              </a:lnSpc>
              <a:buFont typeface="Arial" charset="0"/>
              <a:buNone/>
            </a:pPr>
            <a:r>
              <a:rPr lang="es-AR" sz="2400" smtClean="0"/>
              <a:t>Total horas carrera: 				           2.542 hs.</a:t>
            </a:r>
          </a:p>
        </p:txBody>
      </p:sp>
      <p:sp>
        <p:nvSpPr>
          <p:cNvPr id="11267" name="1 Título"/>
          <p:cNvSpPr txBox="1">
            <a:spLocks/>
          </p:cNvSpPr>
          <p:nvPr/>
        </p:nvSpPr>
        <p:spPr bwMode="auto">
          <a:xfrm>
            <a:off x="714375" y="4445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11268"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1 Título"/>
          <p:cNvSpPr txBox="1">
            <a:spLocks/>
          </p:cNvSpPr>
          <p:nvPr/>
        </p:nvSpPr>
        <p:spPr bwMode="auto">
          <a:xfrm>
            <a:off x="3419475" y="1196975"/>
            <a:ext cx="1943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s-AR" sz="3200">
                <a:solidFill>
                  <a:srgbClr val="FF0000"/>
                </a:solidFill>
                <a:latin typeface="Calibri" pitchFamily="34" charset="0"/>
              </a:rPr>
              <a:t>Cursado</a:t>
            </a:r>
          </a:p>
        </p:txBody>
      </p:sp>
      <p:sp>
        <p:nvSpPr>
          <p:cNvPr id="11271" name="Line 7"/>
          <p:cNvSpPr>
            <a:spLocks noChangeShapeType="1"/>
          </p:cNvSpPr>
          <p:nvPr/>
        </p:nvSpPr>
        <p:spPr bwMode="auto">
          <a:xfrm rot="-5400000">
            <a:off x="4140201" y="1412875"/>
            <a:ext cx="0" cy="7343775"/>
          </a:xfrm>
          <a:prstGeom prst="line">
            <a:avLst/>
          </a:prstGeom>
          <a:noFill/>
          <a:ln w="28575">
            <a:solidFill>
              <a:srgbClr val="8400DE"/>
            </a:solidFill>
            <a:round/>
            <a:headEnd/>
            <a:tailEnd/>
          </a:ln>
          <a:extLst>
            <a:ext uri="{909E8E84-426E-40DD-AFC4-6F175D3DCCD1}">
              <a14:hiddenFill xmlns:a14="http://schemas.microsoft.com/office/drawing/2010/main">
                <a:noFill/>
              </a14:hiddenFill>
            </a:ext>
          </a:extLst>
        </p:spPr>
        <p:txBody>
          <a:bodyPr/>
          <a:lstStyle/>
          <a:p>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txBox="1">
            <a:spLocks/>
          </p:cNvSpPr>
          <p:nvPr/>
        </p:nvSpPr>
        <p:spPr bwMode="auto">
          <a:xfrm>
            <a:off x="714375" y="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12291"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28625" y="1014413"/>
            <a:ext cx="8405813" cy="2700337"/>
          </a:xfrm>
        </p:spPr>
      </p:pic>
      <p:pic>
        <p:nvPicPr>
          <p:cNvPr id="1229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698875"/>
            <a:ext cx="82867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7 CuadroTexto"/>
          <p:cNvSpPr txBox="1">
            <a:spLocks noChangeArrowheads="1"/>
          </p:cNvSpPr>
          <p:nvPr/>
        </p:nvSpPr>
        <p:spPr bwMode="auto">
          <a:xfrm>
            <a:off x="571500" y="3857625"/>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AR">
                <a:latin typeface="Times New Roman" pitchFamily="18" charset="0"/>
                <a:cs typeface="Times New Roman" pitchFamily="18" charset="0"/>
              </a:rPr>
              <a:t>Optativas</a:t>
            </a:r>
          </a:p>
        </p:txBody>
      </p:sp>
      <p:sp>
        <p:nvSpPr>
          <p:cNvPr id="12296" name="8 CuadroTexto"/>
          <p:cNvSpPr txBox="1">
            <a:spLocks noChangeArrowheads="1"/>
          </p:cNvSpPr>
          <p:nvPr/>
        </p:nvSpPr>
        <p:spPr bwMode="auto">
          <a:xfrm>
            <a:off x="571500" y="1058863"/>
            <a:ext cx="300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AR">
                <a:latin typeface="Times New Roman" pitchFamily="18" charset="0"/>
                <a:cs typeface="Times New Roman" pitchFamily="18" charset="0"/>
              </a:rPr>
              <a:t>Obligatorias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643051"/>
            <a:ext cx="8229600" cy="4357718"/>
          </a:xfrm>
          <a:ln>
            <a:miter lim="800000"/>
            <a:headEnd/>
            <a:tailEnd/>
          </a:ln>
        </p:spPr>
        <p:txBody>
          <a:bodyPr numCol="3" rtlCol="0">
            <a:noAutofit/>
          </a:bodyPr>
          <a:lstStyle/>
          <a:p>
            <a:pPr eaLnBrk="1" fontAlgn="auto" hangingPunct="1">
              <a:spcAft>
                <a:spcPts val="0"/>
              </a:spcAft>
              <a:buFont typeface="Arial" pitchFamily="34" charset="0"/>
              <a:buNone/>
              <a:defRPr/>
            </a:pPr>
            <a:r>
              <a:rPr lang="es-AR" sz="1800" dirty="0" smtClean="0"/>
              <a:t>Dr</a:t>
            </a:r>
            <a:r>
              <a:rPr lang="es-AR" sz="1800" dirty="0"/>
              <a:t>. Eduardo </a:t>
            </a:r>
            <a:r>
              <a:rPr lang="es-AR" sz="1800" dirty="0" err="1"/>
              <a:t>Giugno</a:t>
            </a:r>
            <a:endParaRPr lang="es-AR" sz="1800" dirty="0"/>
          </a:p>
          <a:p>
            <a:pPr eaLnBrk="1" fontAlgn="auto" hangingPunct="1">
              <a:spcAft>
                <a:spcPts val="0"/>
              </a:spcAft>
              <a:buFont typeface="Arial" pitchFamily="34" charset="0"/>
              <a:buNone/>
              <a:defRPr/>
            </a:pPr>
            <a:r>
              <a:rPr lang="es-AR" sz="1800" dirty="0" smtClean="0"/>
              <a:t>Prof</a:t>
            </a:r>
            <a:r>
              <a:rPr lang="es-AR" sz="1800" dirty="0"/>
              <a:t>. Dr. Carlos Luna</a:t>
            </a:r>
          </a:p>
          <a:p>
            <a:pPr eaLnBrk="1" fontAlgn="auto" hangingPunct="1">
              <a:spcAft>
                <a:spcPts val="0"/>
              </a:spcAft>
              <a:buFont typeface="Arial" pitchFamily="34" charset="0"/>
              <a:buNone/>
              <a:defRPr/>
            </a:pPr>
            <a:r>
              <a:rPr lang="es-AR" sz="1800" dirty="0" smtClean="0"/>
              <a:t>Dr</a:t>
            </a:r>
            <a:r>
              <a:rPr lang="es-AR" sz="1800" dirty="0"/>
              <a:t>. Mariano </a:t>
            </a:r>
            <a:r>
              <a:rPr lang="es-AR" sz="1800" dirty="0" err="1"/>
              <a:t>Fernandez</a:t>
            </a:r>
            <a:r>
              <a:rPr lang="es-AR" sz="1800" dirty="0"/>
              <a:t> </a:t>
            </a:r>
            <a:r>
              <a:rPr lang="es-AR" sz="1800" dirty="0" err="1"/>
              <a:t>Acquier</a:t>
            </a:r>
            <a:endParaRPr lang="es-AR" sz="1800" dirty="0"/>
          </a:p>
          <a:p>
            <a:pPr eaLnBrk="1" fontAlgn="auto" hangingPunct="1">
              <a:spcAft>
                <a:spcPts val="0"/>
              </a:spcAft>
              <a:buFont typeface="Arial" pitchFamily="34" charset="0"/>
              <a:buNone/>
              <a:defRPr/>
            </a:pPr>
            <a:r>
              <a:rPr lang="es-AR" sz="1800" dirty="0" smtClean="0"/>
              <a:t>Dr</a:t>
            </a:r>
            <a:r>
              <a:rPr lang="es-AR" sz="1800" dirty="0"/>
              <a:t>. Miguel </a:t>
            </a:r>
            <a:r>
              <a:rPr lang="es-AR" sz="1800" dirty="0" err="1"/>
              <a:t>Bergna</a:t>
            </a:r>
            <a:endParaRPr lang="es-AR" sz="1800" dirty="0"/>
          </a:p>
          <a:p>
            <a:pPr eaLnBrk="1" fontAlgn="auto" hangingPunct="1">
              <a:spcAft>
                <a:spcPts val="0"/>
              </a:spcAft>
              <a:buFont typeface="Arial" pitchFamily="34" charset="0"/>
              <a:buNone/>
              <a:defRPr/>
            </a:pPr>
            <a:r>
              <a:rPr lang="es-AR" sz="1800" dirty="0" err="1" smtClean="0"/>
              <a:t>Dra</a:t>
            </a:r>
            <a:r>
              <a:rPr lang="es-AR" sz="1800" dirty="0" smtClean="0"/>
              <a:t> </a:t>
            </a:r>
            <a:r>
              <a:rPr lang="es-AR" sz="1800" dirty="0"/>
              <a:t>Silvia </a:t>
            </a:r>
            <a:r>
              <a:rPr lang="es-AR" sz="1800" dirty="0" err="1" smtClean="0"/>
              <a:t>Quadrelli</a:t>
            </a:r>
            <a:endParaRPr lang="es-AR" sz="1800" dirty="0" smtClean="0"/>
          </a:p>
          <a:p>
            <a:pPr eaLnBrk="1" fontAlgn="auto" hangingPunct="1">
              <a:spcAft>
                <a:spcPts val="0"/>
              </a:spcAft>
              <a:buFont typeface="Arial" pitchFamily="34" charset="0"/>
              <a:buNone/>
              <a:defRPr/>
            </a:pPr>
            <a:r>
              <a:rPr lang="es-AR" sz="1800" dirty="0" smtClean="0"/>
              <a:t>Dra. Ana </a:t>
            </a:r>
            <a:r>
              <a:rPr lang="es-AR" sz="1800" dirty="0" err="1" smtClean="0"/>
              <a:t>Balanzat</a:t>
            </a:r>
            <a:endParaRPr lang="es-AR" sz="1800" dirty="0" smtClean="0"/>
          </a:p>
          <a:p>
            <a:pPr eaLnBrk="1" fontAlgn="auto" hangingPunct="1">
              <a:spcAft>
                <a:spcPts val="0"/>
              </a:spcAft>
              <a:buFont typeface="Arial" pitchFamily="34" charset="0"/>
              <a:buNone/>
              <a:defRPr/>
            </a:pPr>
            <a:r>
              <a:rPr lang="es-AR" sz="1800" dirty="0" smtClean="0"/>
              <a:t>Dra. Carlota </a:t>
            </a:r>
            <a:r>
              <a:rPr lang="es-AR" sz="1800" dirty="0" err="1" smtClean="0"/>
              <a:t>Perez</a:t>
            </a:r>
            <a:endParaRPr lang="es-AR" sz="1800" dirty="0"/>
          </a:p>
          <a:p>
            <a:pPr eaLnBrk="1" fontAlgn="auto" hangingPunct="1">
              <a:spcAft>
                <a:spcPts val="0"/>
              </a:spcAft>
              <a:buFont typeface="Arial" pitchFamily="34" charset="0"/>
              <a:buNone/>
              <a:defRPr/>
            </a:pPr>
            <a:r>
              <a:rPr lang="es-AR" sz="1800" dirty="0" smtClean="0"/>
              <a:t>Prof</a:t>
            </a:r>
            <a:r>
              <a:rPr lang="es-AR" sz="1800" dirty="0"/>
              <a:t>. Ricardo Gene</a:t>
            </a:r>
          </a:p>
          <a:p>
            <a:pPr eaLnBrk="1" fontAlgn="auto" hangingPunct="1">
              <a:spcAft>
                <a:spcPts val="0"/>
              </a:spcAft>
              <a:buFont typeface="Arial" pitchFamily="34" charset="0"/>
              <a:buNone/>
              <a:defRPr/>
            </a:pPr>
            <a:r>
              <a:rPr lang="es-AR" sz="1800" dirty="0" smtClean="0"/>
              <a:t>Dr</a:t>
            </a:r>
            <a:r>
              <a:rPr lang="es-AR" sz="1800" dirty="0"/>
              <a:t>. Oscar Rizzo</a:t>
            </a:r>
          </a:p>
          <a:p>
            <a:pPr eaLnBrk="1" fontAlgn="auto" hangingPunct="1">
              <a:spcAft>
                <a:spcPts val="0"/>
              </a:spcAft>
              <a:buFont typeface="Arial" pitchFamily="34" charset="0"/>
              <a:buNone/>
              <a:defRPr/>
            </a:pPr>
            <a:r>
              <a:rPr lang="es-AR" sz="1800" dirty="0" err="1" smtClean="0"/>
              <a:t>Dra</a:t>
            </a:r>
            <a:r>
              <a:rPr lang="es-AR" sz="1800" dirty="0" smtClean="0"/>
              <a:t> </a:t>
            </a:r>
            <a:r>
              <a:rPr lang="es-AR" sz="1800" dirty="0"/>
              <a:t>Cecilia </a:t>
            </a:r>
            <a:r>
              <a:rPr lang="es-AR" sz="1800" dirty="0" err="1"/>
              <a:t>Perez</a:t>
            </a:r>
            <a:r>
              <a:rPr lang="es-AR" sz="1800" dirty="0"/>
              <a:t> Serafín</a:t>
            </a:r>
          </a:p>
          <a:p>
            <a:pPr eaLnBrk="1" fontAlgn="auto" hangingPunct="1">
              <a:spcAft>
                <a:spcPts val="0"/>
              </a:spcAft>
              <a:buFont typeface="Arial" pitchFamily="34" charset="0"/>
              <a:buNone/>
              <a:defRPr/>
            </a:pPr>
            <a:r>
              <a:rPr lang="es-AR" sz="1800" dirty="0" smtClean="0"/>
              <a:t>Dra</a:t>
            </a:r>
            <a:r>
              <a:rPr lang="es-AR" sz="1800" dirty="0"/>
              <a:t>. Ana </a:t>
            </a:r>
            <a:r>
              <a:rPr lang="es-AR" sz="1800" dirty="0" err="1"/>
              <a:t>Balanzat</a:t>
            </a:r>
            <a:endParaRPr lang="es-AR" sz="1800" dirty="0"/>
          </a:p>
          <a:p>
            <a:pPr eaLnBrk="1" fontAlgn="auto" hangingPunct="1">
              <a:spcAft>
                <a:spcPts val="0"/>
              </a:spcAft>
              <a:buFont typeface="Arial" pitchFamily="34" charset="0"/>
              <a:buNone/>
              <a:defRPr/>
            </a:pPr>
            <a:r>
              <a:rPr lang="es-AR" sz="1800" dirty="0" err="1" smtClean="0"/>
              <a:t>Dr</a:t>
            </a:r>
            <a:r>
              <a:rPr lang="es-AR" sz="1800" dirty="0" smtClean="0"/>
              <a:t> </a:t>
            </a:r>
            <a:r>
              <a:rPr lang="es-AR" sz="1800" dirty="0"/>
              <a:t>Fernando </a:t>
            </a:r>
            <a:r>
              <a:rPr lang="es-AR" sz="1800" dirty="0" err="1"/>
              <a:t>Müller</a:t>
            </a:r>
            <a:endParaRPr lang="es-AR" sz="1800" dirty="0"/>
          </a:p>
          <a:p>
            <a:pPr eaLnBrk="1" fontAlgn="auto" hangingPunct="1">
              <a:spcAft>
                <a:spcPts val="0"/>
              </a:spcAft>
              <a:buFont typeface="Arial" pitchFamily="34" charset="0"/>
              <a:buNone/>
              <a:defRPr/>
            </a:pPr>
            <a:r>
              <a:rPr lang="es-AR" sz="1800" dirty="0" smtClean="0"/>
              <a:t>Dr</a:t>
            </a:r>
            <a:r>
              <a:rPr lang="es-AR" sz="1800" dirty="0"/>
              <a:t>. Alberto López Araoz</a:t>
            </a:r>
          </a:p>
          <a:p>
            <a:pPr eaLnBrk="1" fontAlgn="auto" hangingPunct="1">
              <a:spcAft>
                <a:spcPts val="0"/>
              </a:spcAft>
              <a:buFont typeface="Arial" pitchFamily="34" charset="0"/>
              <a:buNone/>
              <a:defRPr/>
            </a:pPr>
            <a:r>
              <a:rPr lang="es-AR" sz="1800" dirty="0" smtClean="0"/>
              <a:t>Dr</a:t>
            </a:r>
            <a:r>
              <a:rPr lang="es-AR" sz="1800" dirty="0"/>
              <a:t>. Martín </a:t>
            </a:r>
            <a:r>
              <a:rPr lang="es-AR" sz="1800" dirty="0" err="1"/>
              <a:t>Pellin</a:t>
            </a:r>
            <a:endParaRPr lang="es-AR" sz="1800" dirty="0"/>
          </a:p>
          <a:p>
            <a:pPr eaLnBrk="1" fontAlgn="auto" hangingPunct="1">
              <a:spcAft>
                <a:spcPts val="0"/>
              </a:spcAft>
              <a:buFont typeface="Arial" pitchFamily="34" charset="0"/>
              <a:buNone/>
              <a:defRPr/>
            </a:pPr>
            <a:r>
              <a:rPr lang="es-AR" sz="1800" dirty="0" smtClean="0"/>
              <a:t>Dr</a:t>
            </a:r>
            <a:r>
              <a:rPr lang="es-AR" sz="1800" dirty="0"/>
              <a:t>. </a:t>
            </a:r>
            <a:r>
              <a:rPr lang="es-AR" sz="1800" dirty="0" err="1"/>
              <a:t>Jose</a:t>
            </a:r>
            <a:r>
              <a:rPr lang="es-AR" sz="1800" dirty="0"/>
              <a:t> Menéndez</a:t>
            </a:r>
          </a:p>
          <a:p>
            <a:pPr eaLnBrk="1" fontAlgn="auto" hangingPunct="1">
              <a:spcAft>
                <a:spcPts val="0"/>
              </a:spcAft>
              <a:buFont typeface="Arial" pitchFamily="34" charset="0"/>
              <a:buNone/>
              <a:defRPr/>
            </a:pPr>
            <a:r>
              <a:rPr lang="es-AR" sz="1800" dirty="0" smtClean="0"/>
              <a:t>Dra</a:t>
            </a:r>
            <a:r>
              <a:rPr lang="es-AR" sz="1800" dirty="0"/>
              <a:t>. Miriam </a:t>
            </a:r>
            <a:r>
              <a:rPr lang="es-AR" sz="1800" dirty="0" err="1"/>
              <a:t>Losanovsky</a:t>
            </a:r>
            <a:endParaRPr lang="es-AR" sz="1800" dirty="0"/>
          </a:p>
          <a:p>
            <a:pPr eaLnBrk="1" fontAlgn="auto" hangingPunct="1">
              <a:spcAft>
                <a:spcPts val="0"/>
              </a:spcAft>
              <a:buFont typeface="Arial" pitchFamily="34" charset="0"/>
              <a:buNone/>
              <a:defRPr/>
            </a:pPr>
            <a:r>
              <a:rPr lang="es-AR" sz="1800" dirty="0" smtClean="0"/>
              <a:t>Dr</a:t>
            </a:r>
            <a:r>
              <a:rPr lang="es-AR" sz="1800" dirty="0"/>
              <a:t>. Juan </a:t>
            </a:r>
            <a:r>
              <a:rPr lang="es-AR" sz="1800" dirty="0" err="1"/>
              <a:t>Osses</a:t>
            </a:r>
            <a:endParaRPr lang="es-AR" sz="1800" dirty="0"/>
          </a:p>
          <a:p>
            <a:pPr eaLnBrk="1" fontAlgn="auto" hangingPunct="1">
              <a:spcAft>
                <a:spcPts val="0"/>
              </a:spcAft>
              <a:buFont typeface="Arial" pitchFamily="34" charset="0"/>
              <a:buNone/>
              <a:defRPr/>
            </a:pPr>
            <a:r>
              <a:rPr lang="es-AR" sz="1800" dirty="0" smtClean="0"/>
              <a:t>Prof</a:t>
            </a:r>
            <a:r>
              <a:rPr lang="es-AR" sz="1800" dirty="0"/>
              <a:t>. A Sonia </a:t>
            </a:r>
            <a:r>
              <a:rPr lang="es-AR" sz="1800" dirty="0" err="1"/>
              <a:t>Buist</a:t>
            </a:r>
            <a:endParaRPr lang="es-AR" sz="1800" dirty="0"/>
          </a:p>
          <a:p>
            <a:pPr eaLnBrk="1" fontAlgn="auto" hangingPunct="1">
              <a:spcAft>
                <a:spcPts val="0"/>
              </a:spcAft>
              <a:buFont typeface="Arial" pitchFamily="34" charset="0"/>
              <a:buNone/>
              <a:defRPr/>
            </a:pPr>
            <a:r>
              <a:rPr lang="es-AR" sz="1800" dirty="0" err="1" smtClean="0"/>
              <a:t>Mg</a:t>
            </a:r>
            <a:r>
              <a:rPr lang="es-AR" sz="1800" dirty="0" err="1"/>
              <a:t>.</a:t>
            </a:r>
            <a:r>
              <a:rPr lang="es-AR" sz="1800" dirty="0"/>
              <a:t> Silvia </a:t>
            </a:r>
            <a:r>
              <a:rPr lang="es-AR" sz="1800" dirty="0" err="1"/>
              <a:t>Avila</a:t>
            </a:r>
            <a:endParaRPr lang="es-AR" sz="1800" dirty="0"/>
          </a:p>
          <a:p>
            <a:pPr eaLnBrk="1" fontAlgn="auto" hangingPunct="1">
              <a:spcAft>
                <a:spcPts val="0"/>
              </a:spcAft>
              <a:buFont typeface="Arial" pitchFamily="34" charset="0"/>
              <a:buNone/>
              <a:defRPr/>
            </a:pPr>
            <a:r>
              <a:rPr lang="es-AR" sz="1800" dirty="0" smtClean="0"/>
              <a:t> </a:t>
            </a:r>
            <a:r>
              <a:rPr lang="es-AR" sz="1800" dirty="0" err="1"/>
              <a:t>Mg.</a:t>
            </a:r>
            <a:r>
              <a:rPr lang="es-AR" sz="1800" dirty="0"/>
              <a:t> </a:t>
            </a:r>
            <a:r>
              <a:rPr lang="es-AR" sz="1800" dirty="0" smtClean="0"/>
              <a:t>Hernán </a:t>
            </a:r>
            <a:r>
              <a:rPr lang="es-AR" sz="1800" dirty="0"/>
              <a:t>Calvo</a:t>
            </a:r>
          </a:p>
          <a:p>
            <a:pPr eaLnBrk="1" fontAlgn="auto" hangingPunct="1">
              <a:spcAft>
                <a:spcPts val="0"/>
              </a:spcAft>
              <a:buFont typeface="Arial" pitchFamily="34" charset="0"/>
              <a:buNone/>
              <a:defRPr/>
            </a:pPr>
            <a:r>
              <a:rPr lang="es-AR" sz="1800" dirty="0" smtClean="0"/>
              <a:t> </a:t>
            </a:r>
            <a:r>
              <a:rPr lang="es-AR" sz="1800" dirty="0"/>
              <a:t>Prof. Dra. Cecilia </a:t>
            </a:r>
            <a:r>
              <a:rPr lang="es-AR" sz="1800" dirty="0" err="1"/>
              <a:t>Kremer</a:t>
            </a:r>
            <a:endParaRPr lang="es-AR" sz="1800" dirty="0"/>
          </a:p>
          <a:p>
            <a:pPr eaLnBrk="1" fontAlgn="auto" hangingPunct="1">
              <a:spcAft>
                <a:spcPts val="0"/>
              </a:spcAft>
              <a:buFont typeface="Arial" pitchFamily="34" charset="0"/>
              <a:buNone/>
              <a:defRPr/>
            </a:pPr>
            <a:r>
              <a:rPr lang="es-AR" sz="1800" dirty="0" smtClean="0"/>
              <a:t>Prof</a:t>
            </a:r>
            <a:r>
              <a:rPr lang="es-AR" sz="1800" dirty="0"/>
              <a:t>. Alberto </a:t>
            </a:r>
            <a:r>
              <a:rPr lang="es-AR" sz="1800" dirty="0" err="1"/>
              <a:t>Giannelli</a:t>
            </a:r>
            <a:endParaRPr lang="es-AR" sz="1800" dirty="0"/>
          </a:p>
          <a:p>
            <a:pPr eaLnBrk="1" fontAlgn="auto" hangingPunct="1">
              <a:spcAft>
                <a:spcPts val="0"/>
              </a:spcAft>
              <a:buFont typeface="Arial" pitchFamily="34" charset="0"/>
              <a:buNone/>
              <a:defRPr/>
            </a:pPr>
            <a:r>
              <a:rPr lang="es-AR" sz="1800" dirty="0" smtClean="0"/>
              <a:t>Prof</a:t>
            </a:r>
            <a:r>
              <a:rPr lang="es-AR" sz="1800" dirty="0"/>
              <a:t>. Sergio </a:t>
            </a:r>
            <a:r>
              <a:rPr lang="es-AR" sz="1800" dirty="0" err="1"/>
              <a:t>Moguillansky</a:t>
            </a:r>
            <a:endParaRPr lang="es-AR" sz="1800" dirty="0"/>
          </a:p>
          <a:p>
            <a:pPr eaLnBrk="1" fontAlgn="auto" hangingPunct="1">
              <a:spcAft>
                <a:spcPts val="0"/>
              </a:spcAft>
              <a:buFont typeface="Arial" pitchFamily="34" charset="0"/>
              <a:buNone/>
              <a:defRPr/>
            </a:pPr>
            <a:r>
              <a:rPr lang="pt-BR" sz="1800" dirty="0" smtClean="0"/>
              <a:t>Prof</a:t>
            </a:r>
            <a:r>
              <a:rPr lang="pt-BR" sz="1800" dirty="0"/>
              <a:t>. Dr. Eduardo De </a:t>
            </a:r>
            <a:r>
              <a:rPr lang="pt-BR" sz="1800" dirty="0" err="1"/>
              <a:t>Vito</a:t>
            </a:r>
            <a:endParaRPr lang="pt-BR" sz="1800" dirty="0"/>
          </a:p>
          <a:p>
            <a:pPr eaLnBrk="1" fontAlgn="auto" hangingPunct="1">
              <a:spcAft>
                <a:spcPts val="0"/>
              </a:spcAft>
              <a:buFont typeface="Arial" pitchFamily="34" charset="0"/>
              <a:buNone/>
              <a:defRPr/>
            </a:pPr>
            <a:r>
              <a:rPr lang="es-AR" sz="1800" dirty="0" smtClean="0"/>
              <a:t>Prof. </a:t>
            </a:r>
            <a:r>
              <a:rPr lang="es-AR" sz="1800" dirty="0" err="1" smtClean="0"/>
              <a:t>Jose</a:t>
            </a:r>
            <a:r>
              <a:rPr lang="es-AR" sz="1800" dirty="0" smtClean="0"/>
              <a:t> </a:t>
            </a:r>
            <a:r>
              <a:rPr lang="es-AR" sz="1800" dirty="0" err="1"/>
              <a:t>Allevato</a:t>
            </a:r>
            <a:endParaRPr lang="es-AR" sz="1800" dirty="0"/>
          </a:p>
          <a:p>
            <a:pPr eaLnBrk="1" fontAlgn="auto" hangingPunct="1">
              <a:spcAft>
                <a:spcPts val="0"/>
              </a:spcAft>
              <a:buFont typeface="Arial" pitchFamily="34" charset="0"/>
              <a:buNone/>
              <a:defRPr/>
            </a:pPr>
            <a:r>
              <a:rPr lang="es-AR" sz="1800" dirty="0" smtClean="0"/>
              <a:t>Prof</a:t>
            </a:r>
            <a:r>
              <a:rPr lang="es-AR" sz="1800" dirty="0"/>
              <a:t>. Edgardo </a:t>
            </a:r>
            <a:r>
              <a:rPr lang="es-AR" sz="1800" dirty="0" err="1"/>
              <a:t>Fernandez</a:t>
            </a:r>
            <a:endParaRPr lang="es-AR" sz="1800" dirty="0"/>
          </a:p>
          <a:p>
            <a:pPr eaLnBrk="1" fontAlgn="auto" hangingPunct="1">
              <a:spcAft>
                <a:spcPts val="0"/>
              </a:spcAft>
              <a:buFont typeface="Arial" pitchFamily="34" charset="0"/>
              <a:buNone/>
              <a:defRPr/>
            </a:pPr>
            <a:r>
              <a:rPr lang="es-AR" sz="1800" dirty="0" smtClean="0"/>
              <a:t>Dr</a:t>
            </a:r>
            <a:r>
              <a:rPr lang="es-AR" sz="1800" dirty="0"/>
              <a:t>. Gabriel Grossman</a:t>
            </a:r>
          </a:p>
          <a:p>
            <a:pPr eaLnBrk="1" fontAlgn="auto" hangingPunct="1">
              <a:spcAft>
                <a:spcPts val="0"/>
              </a:spcAft>
              <a:buFont typeface="Arial" pitchFamily="34" charset="0"/>
              <a:buNone/>
              <a:defRPr/>
            </a:pPr>
            <a:r>
              <a:rPr lang="es-AR" sz="1800" dirty="0" smtClean="0"/>
              <a:t>Dr</a:t>
            </a:r>
            <a:r>
              <a:rPr lang="es-AR" sz="1800" dirty="0"/>
              <a:t>. Enrique </a:t>
            </a:r>
            <a:r>
              <a:rPr lang="es-AR" sz="1800" dirty="0" err="1"/>
              <a:t>Muñoa</a:t>
            </a:r>
            <a:endParaRPr lang="es-AR" sz="1800" dirty="0"/>
          </a:p>
          <a:p>
            <a:pPr eaLnBrk="1" fontAlgn="auto" hangingPunct="1">
              <a:spcAft>
                <a:spcPts val="0"/>
              </a:spcAft>
              <a:buFont typeface="Arial" pitchFamily="34" charset="0"/>
              <a:buNone/>
              <a:defRPr/>
            </a:pPr>
            <a:r>
              <a:rPr lang="es-AR" sz="1800" dirty="0" smtClean="0"/>
              <a:t>Prof</a:t>
            </a:r>
            <a:r>
              <a:rPr lang="es-AR" sz="1800" dirty="0"/>
              <a:t>. Gustavo E </a:t>
            </a:r>
            <a:r>
              <a:rPr lang="es-AR" sz="1800" dirty="0" err="1"/>
              <a:t>Zabert</a:t>
            </a:r>
            <a:endParaRPr lang="es-AR" sz="1800" dirty="0"/>
          </a:p>
          <a:p>
            <a:pPr eaLnBrk="1" fontAlgn="auto" hangingPunct="1">
              <a:spcAft>
                <a:spcPts val="0"/>
              </a:spcAft>
              <a:buFont typeface="Arial" pitchFamily="34" charset="0"/>
              <a:buNone/>
              <a:defRPr/>
            </a:pPr>
            <a:r>
              <a:rPr lang="es-AR" sz="1800" dirty="0" smtClean="0"/>
              <a:t>Dr. </a:t>
            </a:r>
            <a:r>
              <a:rPr lang="es-AR" sz="1800" dirty="0"/>
              <a:t>Ramón Rojas</a:t>
            </a:r>
          </a:p>
          <a:p>
            <a:pPr eaLnBrk="1" fontAlgn="auto" hangingPunct="1">
              <a:spcAft>
                <a:spcPts val="0"/>
              </a:spcAft>
              <a:buFont typeface="Arial" pitchFamily="34" charset="0"/>
              <a:buNone/>
              <a:defRPr/>
            </a:pPr>
            <a:r>
              <a:rPr lang="es-AR" sz="1800" dirty="0" smtClean="0"/>
              <a:t>Dr</a:t>
            </a:r>
            <a:r>
              <a:rPr lang="es-AR" sz="1800" dirty="0"/>
              <a:t>. Orlando López Jove</a:t>
            </a:r>
          </a:p>
          <a:p>
            <a:pPr eaLnBrk="1" fontAlgn="auto" hangingPunct="1">
              <a:spcAft>
                <a:spcPts val="0"/>
              </a:spcAft>
              <a:buFont typeface="Arial" pitchFamily="34" charset="0"/>
              <a:buNone/>
              <a:defRPr/>
            </a:pPr>
            <a:r>
              <a:rPr lang="es-AR" sz="1800" dirty="0" smtClean="0"/>
              <a:t>Dr. Hernando Salas</a:t>
            </a:r>
          </a:p>
          <a:p>
            <a:pPr eaLnBrk="1" fontAlgn="auto" hangingPunct="1">
              <a:spcAft>
                <a:spcPts val="0"/>
              </a:spcAft>
              <a:buFont typeface="Arial" pitchFamily="34" charset="0"/>
              <a:buNone/>
              <a:defRPr/>
            </a:pPr>
            <a:r>
              <a:rPr lang="es-AR" sz="1800" dirty="0" smtClean="0"/>
              <a:t>Dr</a:t>
            </a:r>
            <a:r>
              <a:rPr lang="es-AR" sz="1800" dirty="0"/>
              <a:t>. Carlos Elías</a:t>
            </a:r>
          </a:p>
          <a:p>
            <a:pPr eaLnBrk="1" fontAlgn="auto" hangingPunct="1">
              <a:spcAft>
                <a:spcPts val="0"/>
              </a:spcAft>
              <a:buFont typeface="Arial" pitchFamily="34" charset="0"/>
              <a:buNone/>
              <a:defRPr/>
            </a:pPr>
            <a:r>
              <a:rPr lang="es-AR" sz="1800" dirty="0" smtClean="0"/>
              <a:t>Prof</a:t>
            </a:r>
            <a:r>
              <a:rPr lang="es-AR" sz="1800" dirty="0"/>
              <a:t>. </a:t>
            </a:r>
            <a:r>
              <a:rPr lang="es-AR" sz="1800" dirty="0" err="1"/>
              <a:t>Alvaro</a:t>
            </a:r>
            <a:r>
              <a:rPr lang="es-AR" sz="1800" dirty="0"/>
              <a:t> Oliva</a:t>
            </a:r>
          </a:p>
          <a:p>
            <a:pPr eaLnBrk="1" fontAlgn="auto" hangingPunct="1">
              <a:spcAft>
                <a:spcPts val="0"/>
              </a:spcAft>
              <a:buFont typeface="Arial" pitchFamily="34" charset="0"/>
              <a:buNone/>
              <a:defRPr/>
            </a:pPr>
            <a:r>
              <a:rPr lang="es-AR" sz="1800" dirty="0" err="1" smtClean="0"/>
              <a:t>Dr</a:t>
            </a:r>
            <a:r>
              <a:rPr lang="es-AR" sz="1800" dirty="0" smtClean="0"/>
              <a:t> </a:t>
            </a:r>
            <a:r>
              <a:rPr lang="es-AR" sz="1800" dirty="0"/>
              <a:t>Alejandro </a:t>
            </a:r>
            <a:r>
              <a:rPr lang="es-AR" sz="1800" dirty="0" err="1"/>
              <a:t>Picone</a:t>
            </a:r>
            <a:endParaRPr lang="es-AR" sz="1800" dirty="0"/>
          </a:p>
          <a:p>
            <a:pPr eaLnBrk="1" fontAlgn="auto" hangingPunct="1">
              <a:spcAft>
                <a:spcPts val="0"/>
              </a:spcAft>
              <a:buFont typeface="Arial" pitchFamily="34" charset="0"/>
              <a:buNone/>
              <a:defRPr/>
            </a:pPr>
            <a:r>
              <a:rPr lang="es-AR" sz="1800" dirty="0" err="1" smtClean="0"/>
              <a:t>Dr</a:t>
            </a:r>
            <a:r>
              <a:rPr lang="es-AR" sz="1800" dirty="0" smtClean="0"/>
              <a:t> </a:t>
            </a:r>
            <a:r>
              <a:rPr lang="es-AR" sz="1800" dirty="0" err="1"/>
              <a:t>Alvaro</a:t>
            </a:r>
            <a:r>
              <a:rPr lang="es-AR" sz="1800" dirty="0"/>
              <a:t> </a:t>
            </a:r>
            <a:r>
              <a:rPr lang="es-AR" sz="1800" dirty="0" smtClean="0"/>
              <a:t>Alonso </a:t>
            </a:r>
          </a:p>
          <a:p>
            <a:pPr eaLnBrk="1" fontAlgn="auto" hangingPunct="1">
              <a:spcAft>
                <a:spcPts val="0"/>
              </a:spcAft>
              <a:buFont typeface="Arial" pitchFamily="34" charset="0"/>
              <a:buNone/>
              <a:defRPr/>
            </a:pPr>
            <a:r>
              <a:rPr lang="es-AR" sz="1800" dirty="0" smtClean="0"/>
              <a:t>Dr</a:t>
            </a:r>
            <a:r>
              <a:rPr lang="es-AR" sz="1800" dirty="0"/>
              <a:t>. Julián </a:t>
            </a:r>
            <a:r>
              <a:rPr lang="es-AR" sz="1800" dirty="0" err="1" smtClean="0"/>
              <a:t>Ciruzzi</a:t>
            </a:r>
            <a:r>
              <a:rPr lang="es-AR" sz="1800" dirty="0" smtClean="0"/>
              <a:t> </a:t>
            </a:r>
          </a:p>
          <a:p>
            <a:pPr eaLnBrk="1" fontAlgn="auto" hangingPunct="1">
              <a:spcAft>
                <a:spcPts val="0"/>
              </a:spcAft>
              <a:buFont typeface="Arial" pitchFamily="34" charset="0"/>
              <a:buNone/>
              <a:defRPr/>
            </a:pPr>
            <a:r>
              <a:rPr lang="es-AR" sz="1800" dirty="0" smtClean="0"/>
              <a:t>Dr. Cristian </a:t>
            </a:r>
            <a:r>
              <a:rPr lang="es-AR" sz="1800" dirty="0" err="1" smtClean="0"/>
              <a:t>Gaher</a:t>
            </a:r>
            <a:endParaRPr lang="es-AR" sz="1800" dirty="0" smtClean="0"/>
          </a:p>
          <a:p>
            <a:pPr eaLnBrk="1" fontAlgn="auto" hangingPunct="1">
              <a:spcAft>
                <a:spcPts val="0"/>
              </a:spcAft>
              <a:buFont typeface="Arial" pitchFamily="34" charset="0"/>
              <a:buNone/>
              <a:defRPr/>
            </a:pPr>
            <a:r>
              <a:rPr lang="es-AR" sz="1800" dirty="0" smtClean="0"/>
              <a:t>Dr. Roberto </a:t>
            </a:r>
            <a:r>
              <a:rPr lang="es-AR" sz="1800" dirty="0" err="1" smtClean="0"/>
              <a:t>Petricio</a:t>
            </a:r>
            <a:endParaRPr lang="es-AR" sz="1800" dirty="0" smtClean="0"/>
          </a:p>
          <a:p>
            <a:pPr eaLnBrk="1" fontAlgn="auto" hangingPunct="1">
              <a:spcAft>
                <a:spcPts val="0"/>
              </a:spcAft>
              <a:buFont typeface="Arial" pitchFamily="34" charset="0"/>
              <a:buNone/>
              <a:defRPr/>
            </a:pPr>
            <a:r>
              <a:rPr lang="es-AR" sz="1800" dirty="0" smtClean="0"/>
              <a:t>Prof. </a:t>
            </a:r>
            <a:r>
              <a:rPr lang="es-AR" sz="1800" dirty="0" err="1" smtClean="0"/>
              <a:t>Dr</a:t>
            </a:r>
            <a:r>
              <a:rPr lang="es-AR" sz="1800" dirty="0" smtClean="0"/>
              <a:t> Luis Espinoza</a:t>
            </a:r>
          </a:p>
          <a:p>
            <a:pPr eaLnBrk="1" fontAlgn="auto" hangingPunct="1">
              <a:spcAft>
                <a:spcPts val="0"/>
              </a:spcAft>
              <a:buFont typeface="Arial" pitchFamily="34" charset="0"/>
              <a:buNone/>
              <a:defRPr/>
            </a:pPr>
            <a:r>
              <a:rPr lang="es-AR" sz="1800" dirty="0" smtClean="0"/>
              <a:t>Dr. Eduardo </a:t>
            </a:r>
            <a:r>
              <a:rPr lang="es-AR" sz="1800" dirty="0" err="1" smtClean="0"/>
              <a:t>Yanez</a:t>
            </a:r>
            <a:r>
              <a:rPr lang="es-AR" sz="1800" dirty="0" smtClean="0"/>
              <a:t> </a:t>
            </a:r>
          </a:p>
          <a:p>
            <a:pPr eaLnBrk="1" fontAlgn="auto" hangingPunct="1">
              <a:spcAft>
                <a:spcPts val="0"/>
              </a:spcAft>
              <a:buFont typeface="Arial" pitchFamily="34" charset="0"/>
              <a:buNone/>
              <a:defRPr/>
            </a:pPr>
            <a:endParaRPr lang="es-AR" sz="1800" dirty="0" smtClean="0"/>
          </a:p>
          <a:p>
            <a:pPr eaLnBrk="1" fontAlgn="auto" hangingPunct="1">
              <a:spcAft>
                <a:spcPts val="0"/>
              </a:spcAft>
              <a:buFont typeface="Arial" pitchFamily="34" charset="0"/>
              <a:buNone/>
              <a:defRPr/>
            </a:pPr>
            <a:endParaRPr lang="es-AR" sz="1800" dirty="0"/>
          </a:p>
        </p:txBody>
      </p:sp>
      <p:sp>
        <p:nvSpPr>
          <p:cNvPr id="13315" name="1 Título"/>
          <p:cNvSpPr txBox="1">
            <a:spLocks/>
          </p:cNvSpPr>
          <p:nvPr/>
        </p:nvSpPr>
        <p:spPr bwMode="auto">
          <a:xfrm>
            <a:off x="714375" y="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13316"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6 CuadroTexto"/>
          <p:cNvSpPr txBox="1">
            <a:spLocks noChangeArrowheads="1"/>
          </p:cNvSpPr>
          <p:nvPr/>
        </p:nvSpPr>
        <p:spPr bwMode="auto">
          <a:xfrm>
            <a:off x="3000375" y="1071563"/>
            <a:ext cx="240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AR" sz="2400">
                <a:solidFill>
                  <a:srgbClr val="FF0000"/>
                </a:solidFill>
                <a:latin typeface="Calibri" pitchFamily="34" charset="0"/>
              </a:rPr>
              <a:t>Algunos Docentes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714375" y="0"/>
            <a:ext cx="7072313" cy="1143000"/>
          </a:xfrm>
        </p:spPr>
        <p:txBody>
          <a:bodyPr/>
          <a:lstStyle/>
          <a:p>
            <a:pPr eaLnBrk="1" hangingPunct="1"/>
            <a:r>
              <a:rPr lang="es-AR" sz="2400" i="1" smtClean="0">
                <a:solidFill>
                  <a:srgbClr val="8400DE"/>
                </a:solidFill>
              </a:rPr>
              <a:t>Experiencia en la Carrera de Especialista </a:t>
            </a:r>
            <a:br>
              <a:rPr lang="es-AR" sz="2400" i="1" smtClean="0">
                <a:solidFill>
                  <a:srgbClr val="8400DE"/>
                </a:solidFill>
              </a:rPr>
            </a:br>
            <a:r>
              <a:rPr lang="es-AR" sz="2400" i="1" smtClean="0">
                <a:solidFill>
                  <a:srgbClr val="8400DE"/>
                </a:solidFill>
              </a:rPr>
              <a:t>en Neumonología en Neuquén</a:t>
            </a:r>
            <a:endParaRPr lang="es-AR" sz="2400" smtClean="0">
              <a:solidFill>
                <a:srgbClr val="8400DE"/>
              </a:solidFill>
            </a:endParaRPr>
          </a:p>
        </p:txBody>
      </p:sp>
      <p:pic>
        <p:nvPicPr>
          <p:cNvPr id="14339"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7 CuadroTexto"/>
          <p:cNvSpPr txBox="1">
            <a:spLocks noChangeArrowheads="1"/>
          </p:cNvSpPr>
          <p:nvPr/>
        </p:nvSpPr>
        <p:spPr bwMode="auto">
          <a:xfrm>
            <a:off x="928688" y="1357313"/>
            <a:ext cx="7604125"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AR" b="1">
                <a:latin typeface="Calibri" pitchFamily="34" charset="0"/>
              </a:rPr>
              <a:t>Inscriptos: </a:t>
            </a:r>
            <a:r>
              <a:rPr lang="es-AR">
                <a:latin typeface="Calibri" pitchFamily="34" charset="0"/>
              </a:rPr>
              <a:t>28</a:t>
            </a:r>
            <a:r>
              <a:rPr lang="es-AR" b="1">
                <a:latin typeface="Calibri" pitchFamily="34" charset="0"/>
              </a:rPr>
              <a:t> </a:t>
            </a:r>
          </a:p>
          <a:p>
            <a:pPr eaLnBrk="1" hangingPunct="1">
              <a:spcBef>
                <a:spcPct val="50000"/>
              </a:spcBef>
            </a:pPr>
            <a:r>
              <a:rPr lang="es-AR" b="1">
                <a:latin typeface="Calibri" pitchFamily="34" charset="0"/>
              </a:rPr>
              <a:t>Efectivos: </a:t>
            </a:r>
            <a:r>
              <a:rPr lang="es-AR">
                <a:latin typeface="Calibri" pitchFamily="34" charset="0"/>
              </a:rPr>
              <a:t>25 (1 no acredita requisitos y 2 no continuaron) </a:t>
            </a:r>
          </a:p>
          <a:p>
            <a:pPr eaLnBrk="1" hangingPunct="1">
              <a:spcBef>
                <a:spcPct val="50000"/>
              </a:spcBef>
            </a:pPr>
            <a:r>
              <a:rPr lang="es-AR" b="1">
                <a:latin typeface="Calibri" pitchFamily="34" charset="0"/>
              </a:rPr>
              <a:t>Edad media al inicio:</a:t>
            </a:r>
            <a:r>
              <a:rPr lang="es-AR">
                <a:latin typeface="Calibri" pitchFamily="34" charset="0"/>
              </a:rPr>
              <a:t> 42 años</a:t>
            </a:r>
          </a:p>
          <a:p>
            <a:pPr eaLnBrk="1" hangingPunct="1">
              <a:spcBef>
                <a:spcPct val="50000"/>
              </a:spcBef>
            </a:pPr>
            <a:r>
              <a:rPr lang="es-AR" b="1">
                <a:latin typeface="Calibri" pitchFamily="34" charset="0"/>
              </a:rPr>
              <a:t>Género:</a:t>
            </a:r>
            <a:r>
              <a:rPr lang="es-AR">
                <a:latin typeface="Calibri" pitchFamily="34" charset="0"/>
              </a:rPr>
              <a:t> 	Femenino 11 (44%)</a:t>
            </a:r>
          </a:p>
          <a:p>
            <a:pPr eaLnBrk="1" hangingPunct="1">
              <a:spcBef>
                <a:spcPct val="50000"/>
              </a:spcBef>
            </a:pPr>
            <a:r>
              <a:rPr lang="es-AR">
                <a:latin typeface="Calibri" pitchFamily="34" charset="0"/>
              </a:rPr>
              <a:t>	Masculino 13 (66%)</a:t>
            </a:r>
          </a:p>
          <a:p>
            <a:pPr eaLnBrk="1" hangingPunct="1">
              <a:spcBef>
                <a:spcPct val="50000"/>
              </a:spcBef>
            </a:pPr>
            <a:r>
              <a:rPr lang="es-AR" b="1">
                <a:latin typeface="Calibri" pitchFamily="34" charset="0"/>
              </a:rPr>
              <a:t>Especialidades:</a:t>
            </a:r>
          </a:p>
          <a:p>
            <a:pPr eaLnBrk="1" hangingPunct="1">
              <a:spcBef>
                <a:spcPct val="50000"/>
              </a:spcBef>
            </a:pPr>
            <a:r>
              <a:rPr lang="es-AR">
                <a:latin typeface="Calibri" pitchFamily="34" charset="0"/>
              </a:rPr>
              <a:t>	Clínica Medica	14 (66%)	</a:t>
            </a:r>
          </a:p>
          <a:p>
            <a:pPr eaLnBrk="1" hangingPunct="1">
              <a:spcBef>
                <a:spcPct val="50000"/>
              </a:spcBef>
            </a:pPr>
            <a:r>
              <a:rPr lang="es-AR">
                <a:latin typeface="Calibri" pitchFamily="34" charset="0"/>
              </a:rPr>
              <a:t>	Terapia Intensiva	  6 (24%)  </a:t>
            </a:r>
          </a:p>
          <a:p>
            <a:pPr eaLnBrk="1" hangingPunct="1">
              <a:spcBef>
                <a:spcPct val="50000"/>
              </a:spcBef>
            </a:pPr>
            <a:r>
              <a:rPr lang="es-AR">
                <a:latin typeface="Calibri" pitchFamily="34" charset="0"/>
              </a:rPr>
              <a:t>	Pediatría		  3 (12%) </a:t>
            </a:r>
          </a:p>
          <a:p>
            <a:pPr eaLnBrk="1" hangingPunct="1">
              <a:spcBef>
                <a:spcPct val="50000"/>
              </a:spcBef>
            </a:pPr>
            <a:r>
              <a:rPr lang="es-AR">
                <a:latin typeface="Calibri" pitchFamily="34" charset="0"/>
              </a:rPr>
              <a:t>	Medicina general	  2 (8%) </a:t>
            </a:r>
          </a:p>
          <a:p>
            <a:pPr eaLnBrk="1" hangingPunct="1">
              <a:spcBef>
                <a:spcPct val="50000"/>
              </a:spcBef>
            </a:pPr>
            <a:r>
              <a:rPr lang="es-AR" b="1">
                <a:latin typeface="Calibri" pitchFamily="34" charset="0"/>
              </a:rPr>
              <a:t>Practicaba la especialidad:</a:t>
            </a:r>
            <a:r>
              <a:rPr lang="es-AR">
                <a:latin typeface="Calibri" pitchFamily="34" charset="0"/>
              </a:rPr>
              <a:t> 11 (44%)</a:t>
            </a:r>
          </a:p>
          <a:p>
            <a:pPr eaLnBrk="1" hangingPunct="1">
              <a:spcBef>
                <a:spcPct val="50000"/>
              </a:spcBef>
            </a:pPr>
            <a:r>
              <a:rPr lang="es-AR">
                <a:latin typeface="Calibri" pitchFamily="34" charset="0"/>
              </a:rPr>
              <a:t>De los que no continuaron ambos practican la especialidad sin acreditación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714375" y="0"/>
            <a:ext cx="7072313" cy="1143000"/>
          </a:xfrm>
        </p:spPr>
        <p:txBody>
          <a:bodyPr/>
          <a:lstStyle/>
          <a:p>
            <a:pPr eaLnBrk="1" hangingPunct="1"/>
            <a:r>
              <a:rPr lang="es-AR" sz="2400" i="1" smtClean="0">
                <a:solidFill>
                  <a:srgbClr val="8400DE"/>
                </a:solidFill>
              </a:rPr>
              <a:t>Experiencia en la Carrera de Especialista </a:t>
            </a:r>
            <a:br>
              <a:rPr lang="es-AR" sz="2400" i="1" smtClean="0">
                <a:solidFill>
                  <a:srgbClr val="8400DE"/>
                </a:solidFill>
              </a:rPr>
            </a:br>
            <a:r>
              <a:rPr lang="es-AR" sz="2400" i="1" smtClean="0">
                <a:solidFill>
                  <a:srgbClr val="8400DE"/>
                </a:solidFill>
              </a:rPr>
              <a:t>en Neumonología en Neuquén</a:t>
            </a:r>
            <a:endParaRPr lang="es-AR" sz="2400" smtClean="0">
              <a:solidFill>
                <a:srgbClr val="8400DE"/>
              </a:solidFill>
            </a:endParaRPr>
          </a:p>
        </p:txBody>
      </p:sp>
      <p:pic>
        <p:nvPicPr>
          <p:cNvPr id="15363"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7 CuadroTexto"/>
          <p:cNvSpPr txBox="1">
            <a:spLocks noChangeArrowheads="1"/>
          </p:cNvSpPr>
          <p:nvPr/>
        </p:nvSpPr>
        <p:spPr bwMode="auto">
          <a:xfrm>
            <a:off x="571500" y="1357313"/>
            <a:ext cx="5513388"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AR" sz="2800">
                <a:solidFill>
                  <a:srgbClr val="FF0000"/>
                </a:solidFill>
                <a:latin typeface="Calibri" pitchFamily="34" charset="0"/>
              </a:rPr>
              <a:t>Donde trabajan?</a:t>
            </a:r>
          </a:p>
          <a:p>
            <a:pPr algn="ctr" eaLnBrk="1" hangingPunct="1"/>
            <a:endParaRPr lang="es-AR" sz="2400">
              <a:solidFill>
                <a:srgbClr val="FF0000"/>
              </a:solidFill>
              <a:latin typeface="Calibri" pitchFamily="34" charset="0"/>
            </a:endParaRPr>
          </a:p>
          <a:p>
            <a:pPr eaLnBrk="1" hangingPunct="1"/>
            <a:r>
              <a:rPr lang="es-AR" sz="2400">
                <a:latin typeface="Calibri" pitchFamily="34" charset="0"/>
              </a:rPr>
              <a:t>Neuquén 	           10		</a:t>
            </a:r>
          </a:p>
          <a:p>
            <a:pPr eaLnBrk="1" hangingPunct="1"/>
            <a:r>
              <a:rPr lang="es-AR" sz="2400">
                <a:latin typeface="Calibri" pitchFamily="34" charset="0"/>
              </a:rPr>
              <a:t>Cipolletti		3		</a:t>
            </a:r>
          </a:p>
          <a:p>
            <a:pPr eaLnBrk="1" hangingPunct="1"/>
            <a:r>
              <a:rPr lang="es-AR" sz="2400">
                <a:latin typeface="Calibri" pitchFamily="34" charset="0"/>
              </a:rPr>
              <a:t>Plottier		2</a:t>
            </a:r>
          </a:p>
          <a:p>
            <a:pPr eaLnBrk="1" hangingPunct="1"/>
            <a:r>
              <a:rPr lang="es-AR" sz="2400">
                <a:latin typeface="Calibri" pitchFamily="34" charset="0"/>
              </a:rPr>
              <a:t>Gral Roca		1</a:t>
            </a:r>
          </a:p>
          <a:p>
            <a:pPr eaLnBrk="1" hangingPunct="1"/>
            <a:r>
              <a:rPr lang="es-AR" sz="2400">
                <a:latin typeface="Calibri" pitchFamily="34" charset="0"/>
              </a:rPr>
              <a:t>Cutral Co		2</a:t>
            </a:r>
          </a:p>
          <a:p>
            <a:pPr eaLnBrk="1" hangingPunct="1"/>
            <a:r>
              <a:rPr lang="es-AR" sz="2400">
                <a:latin typeface="Calibri" pitchFamily="34" charset="0"/>
              </a:rPr>
              <a:t>Zapala			2</a:t>
            </a:r>
          </a:p>
          <a:p>
            <a:pPr eaLnBrk="1" hangingPunct="1"/>
            <a:r>
              <a:rPr lang="es-AR" sz="2400">
                <a:latin typeface="Calibri" pitchFamily="34" charset="0"/>
              </a:rPr>
              <a:t>Catriel			1</a:t>
            </a:r>
          </a:p>
          <a:p>
            <a:pPr eaLnBrk="1" hangingPunct="1"/>
            <a:r>
              <a:rPr lang="es-AR" sz="2400">
                <a:latin typeface="Calibri" pitchFamily="34" charset="0"/>
              </a:rPr>
              <a:t>Bariloche		2</a:t>
            </a:r>
          </a:p>
          <a:p>
            <a:pPr eaLnBrk="1" hangingPunct="1"/>
            <a:r>
              <a:rPr lang="es-AR" sz="2400">
                <a:latin typeface="Calibri" pitchFamily="34" charset="0"/>
              </a:rPr>
              <a:t>El Bolsón		2</a:t>
            </a:r>
          </a:p>
          <a:p>
            <a:pPr eaLnBrk="1" hangingPunct="1"/>
            <a:endParaRPr lang="es-AR" sz="2400">
              <a:latin typeface="Calibri" pitchFamily="34" charset="0"/>
            </a:endParaRPr>
          </a:p>
        </p:txBody>
      </p:sp>
      <p:sp>
        <p:nvSpPr>
          <p:cNvPr id="15366" name="Text Box 6"/>
          <p:cNvSpPr txBox="1">
            <a:spLocks noChangeArrowheads="1"/>
          </p:cNvSpPr>
          <p:nvPr/>
        </p:nvSpPr>
        <p:spPr bwMode="auto">
          <a:xfrm>
            <a:off x="5508625" y="2997200"/>
            <a:ext cx="2881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AR" sz="2400">
                <a:latin typeface="Calibri" pitchFamily="34" charset="0"/>
              </a:rPr>
              <a:t>Público:	17</a:t>
            </a:r>
          </a:p>
          <a:p>
            <a:pPr eaLnBrk="1" hangingPunct="1"/>
            <a:r>
              <a:rPr lang="es-AR" sz="2400">
                <a:latin typeface="Calibri" pitchFamily="34" charset="0"/>
              </a:rPr>
              <a:t>Privado:	  8</a:t>
            </a:r>
            <a:endParaRPr lang="es-ES_tradnl"/>
          </a:p>
        </p:txBody>
      </p:sp>
      <p:sp>
        <p:nvSpPr>
          <p:cNvPr id="15367" name="Line 7"/>
          <p:cNvSpPr>
            <a:spLocks noChangeShapeType="1"/>
          </p:cNvSpPr>
          <p:nvPr/>
        </p:nvSpPr>
        <p:spPr bwMode="auto">
          <a:xfrm>
            <a:off x="4716463" y="2206625"/>
            <a:ext cx="0" cy="3382963"/>
          </a:xfrm>
          <a:prstGeom prst="line">
            <a:avLst/>
          </a:prstGeom>
          <a:noFill/>
          <a:ln w="28575">
            <a:solidFill>
              <a:srgbClr val="8400DE"/>
            </a:solidFill>
            <a:round/>
            <a:headEnd/>
            <a:tailEnd/>
          </a:ln>
          <a:extLst>
            <a:ext uri="{909E8E84-426E-40DD-AFC4-6F175D3DCCD1}">
              <a14:hiddenFill xmlns:a14="http://schemas.microsoft.com/office/drawing/2010/main">
                <a:noFill/>
              </a14:hiddenFill>
            </a:ext>
          </a:extLst>
        </p:spPr>
        <p:txBody>
          <a:bodyPr/>
          <a:lstStyle/>
          <a:p>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714375" y="0"/>
            <a:ext cx="7072313" cy="1143000"/>
          </a:xfrm>
        </p:spPr>
        <p:txBody>
          <a:bodyPr/>
          <a:lstStyle/>
          <a:p>
            <a:pPr eaLnBrk="1" hangingPunct="1"/>
            <a:r>
              <a:rPr lang="es-AR" sz="2400" i="1" smtClean="0">
                <a:solidFill>
                  <a:srgbClr val="8400DE"/>
                </a:solidFill>
              </a:rPr>
              <a:t>Experiencia en la Carrera de Especialista </a:t>
            </a:r>
            <a:br>
              <a:rPr lang="es-AR" sz="2400" i="1" smtClean="0">
                <a:solidFill>
                  <a:srgbClr val="8400DE"/>
                </a:solidFill>
              </a:rPr>
            </a:br>
            <a:r>
              <a:rPr lang="es-AR" sz="2400" i="1" smtClean="0">
                <a:solidFill>
                  <a:srgbClr val="8400DE"/>
                </a:solidFill>
              </a:rPr>
              <a:t>en Neumonología en Neuquén</a:t>
            </a:r>
            <a:endParaRPr lang="es-AR" sz="2400" smtClean="0">
              <a:solidFill>
                <a:srgbClr val="8400DE"/>
              </a:solidFill>
            </a:endParaRPr>
          </a:p>
        </p:txBody>
      </p:sp>
      <p:pic>
        <p:nvPicPr>
          <p:cNvPr id="16387"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7 CuadroTexto"/>
          <p:cNvSpPr txBox="1">
            <a:spLocks noChangeArrowheads="1"/>
          </p:cNvSpPr>
          <p:nvPr/>
        </p:nvSpPr>
        <p:spPr bwMode="auto">
          <a:xfrm>
            <a:off x="928688" y="1268413"/>
            <a:ext cx="7072312" cy="539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s-AR" sz="2400">
                <a:solidFill>
                  <a:srgbClr val="FF0000"/>
                </a:solidFill>
                <a:latin typeface="Calibri" pitchFamily="34" charset="0"/>
              </a:rPr>
              <a:t>Evaluaciones  1er. año 2008</a:t>
            </a:r>
          </a:p>
          <a:p>
            <a:pPr eaLnBrk="1" hangingPunct="1">
              <a:lnSpc>
                <a:spcPct val="90000"/>
              </a:lnSpc>
              <a:spcBef>
                <a:spcPct val="50000"/>
              </a:spcBef>
            </a:pPr>
            <a:r>
              <a:rPr lang="es-AR" sz="2000">
                <a:latin typeface="Calibri" pitchFamily="34" charset="0"/>
              </a:rPr>
              <a:t>Múltiple Choice 50 preguntas</a:t>
            </a:r>
          </a:p>
          <a:p>
            <a:pPr eaLnBrk="1" hangingPunct="1">
              <a:lnSpc>
                <a:spcPct val="90000"/>
              </a:lnSpc>
              <a:spcBef>
                <a:spcPct val="50000"/>
              </a:spcBef>
            </a:pPr>
            <a:r>
              <a:rPr lang="es-AR" sz="2000">
                <a:latin typeface="Calibri" pitchFamily="34" charset="0"/>
              </a:rPr>
              <a:t>	 Respuestas correctas: rango 41-45 </a:t>
            </a:r>
          </a:p>
          <a:p>
            <a:pPr eaLnBrk="1" hangingPunct="1">
              <a:lnSpc>
                <a:spcPct val="90000"/>
              </a:lnSpc>
              <a:spcBef>
                <a:spcPct val="50000"/>
              </a:spcBef>
            </a:pPr>
            <a:r>
              <a:rPr lang="es-AR" sz="2000">
                <a:latin typeface="Calibri" pitchFamily="34" charset="0"/>
              </a:rPr>
              <a:t>	Calificación promedio: 7,8 (7,6-8,8) </a:t>
            </a:r>
          </a:p>
          <a:p>
            <a:pPr eaLnBrk="1" hangingPunct="1">
              <a:lnSpc>
                <a:spcPct val="90000"/>
              </a:lnSpc>
              <a:spcBef>
                <a:spcPct val="50000"/>
              </a:spcBef>
            </a:pPr>
            <a:r>
              <a:rPr lang="es-AR" sz="2000">
                <a:latin typeface="Calibri" pitchFamily="34" charset="0"/>
              </a:rPr>
              <a:t>	 Calificación Ponderada: 8,9</a:t>
            </a:r>
          </a:p>
          <a:p>
            <a:pPr eaLnBrk="1" hangingPunct="1">
              <a:lnSpc>
                <a:spcPct val="90000"/>
              </a:lnSpc>
              <a:spcBef>
                <a:spcPct val="50000"/>
              </a:spcBef>
            </a:pPr>
            <a:endParaRPr lang="es-AR" sz="900">
              <a:latin typeface="Calibri" pitchFamily="34" charset="0"/>
            </a:endParaRPr>
          </a:p>
          <a:p>
            <a:pPr algn="ctr" eaLnBrk="1" hangingPunct="1">
              <a:lnSpc>
                <a:spcPct val="90000"/>
              </a:lnSpc>
              <a:spcBef>
                <a:spcPct val="50000"/>
              </a:spcBef>
            </a:pPr>
            <a:r>
              <a:rPr lang="es-AR" sz="2400">
                <a:solidFill>
                  <a:srgbClr val="FF0000"/>
                </a:solidFill>
                <a:latin typeface="Calibri" pitchFamily="34" charset="0"/>
              </a:rPr>
              <a:t>Evaluaciones 2do. año 2008</a:t>
            </a:r>
          </a:p>
          <a:p>
            <a:pPr eaLnBrk="1" hangingPunct="1">
              <a:lnSpc>
                <a:spcPct val="90000"/>
              </a:lnSpc>
              <a:spcBef>
                <a:spcPct val="50000"/>
              </a:spcBef>
            </a:pPr>
            <a:r>
              <a:rPr lang="es-AR" sz="2000">
                <a:latin typeface="Calibri" pitchFamily="34" charset="0"/>
              </a:rPr>
              <a:t>Múltiple Choice 50 preguntas </a:t>
            </a:r>
          </a:p>
          <a:p>
            <a:pPr eaLnBrk="1" hangingPunct="1">
              <a:lnSpc>
                <a:spcPct val="90000"/>
              </a:lnSpc>
              <a:spcBef>
                <a:spcPct val="50000"/>
              </a:spcBef>
            </a:pPr>
            <a:r>
              <a:rPr lang="es-AR" sz="2000">
                <a:latin typeface="Calibri" pitchFamily="34" charset="0"/>
              </a:rPr>
              <a:t>	Preguntas correctas rango: 19-40 </a:t>
            </a:r>
          </a:p>
          <a:p>
            <a:pPr eaLnBrk="1" hangingPunct="1">
              <a:lnSpc>
                <a:spcPct val="90000"/>
              </a:lnSpc>
              <a:spcBef>
                <a:spcPct val="50000"/>
              </a:spcBef>
            </a:pPr>
            <a:r>
              <a:rPr lang="es-AR" sz="2000">
                <a:latin typeface="Calibri" pitchFamily="34" charset="0"/>
              </a:rPr>
              <a:t>	Calificación promedio: 6,4 (3,8-8,0)</a:t>
            </a:r>
          </a:p>
          <a:p>
            <a:pPr eaLnBrk="1" hangingPunct="1">
              <a:lnSpc>
                <a:spcPct val="90000"/>
              </a:lnSpc>
              <a:spcBef>
                <a:spcPct val="50000"/>
              </a:spcBef>
            </a:pPr>
            <a:r>
              <a:rPr lang="es-AR" sz="2000">
                <a:latin typeface="Calibri" pitchFamily="34" charset="0"/>
              </a:rPr>
              <a:t>	Calificación Ponderada: 7,1 (2,1-10)</a:t>
            </a:r>
          </a:p>
          <a:p>
            <a:pPr eaLnBrk="1" hangingPunct="1">
              <a:lnSpc>
                <a:spcPct val="90000"/>
              </a:lnSpc>
              <a:spcBef>
                <a:spcPct val="50000"/>
              </a:spcBef>
            </a:pPr>
            <a:endParaRPr lang="es-AR" sz="2000">
              <a:latin typeface="Calibri" pitchFamily="34" charset="0"/>
            </a:endParaRPr>
          </a:p>
          <a:p>
            <a:pPr eaLnBrk="1" hangingPunct="1">
              <a:lnSpc>
                <a:spcPct val="90000"/>
              </a:lnSpc>
              <a:spcBef>
                <a:spcPct val="50000"/>
              </a:spcBef>
            </a:pPr>
            <a:endParaRPr lang="es-AR" sz="20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idx="4294967295"/>
          </p:nvPr>
        </p:nvSpPr>
        <p:spPr>
          <a:xfrm>
            <a:off x="500063" y="1357313"/>
            <a:ext cx="8229600" cy="4525962"/>
          </a:xfrm>
        </p:spPr>
        <p:txBody>
          <a:bodyPr/>
          <a:lstStyle/>
          <a:p>
            <a:pPr marL="266700" indent="-266700" algn="ctr">
              <a:spcBef>
                <a:spcPct val="45000"/>
              </a:spcBef>
              <a:buFont typeface="Arial" charset="0"/>
              <a:buNone/>
            </a:pPr>
            <a:r>
              <a:rPr lang="es-AR" sz="2800" smtClean="0">
                <a:solidFill>
                  <a:srgbClr val="FF0000"/>
                </a:solidFill>
              </a:rPr>
              <a:t>Conclusiones</a:t>
            </a:r>
          </a:p>
          <a:p>
            <a:pPr marL="266700" indent="-266700" algn="ctr">
              <a:spcBef>
                <a:spcPct val="45000"/>
              </a:spcBef>
              <a:buFont typeface="Arial" charset="0"/>
              <a:buNone/>
            </a:pPr>
            <a:endParaRPr lang="es-AR" sz="900" smtClean="0">
              <a:solidFill>
                <a:srgbClr val="FF0000"/>
              </a:solidFill>
            </a:endParaRPr>
          </a:p>
          <a:p>
            <a:pPr marL="266700" indent="-266700">
              <a:spcBef>
                <a:spcPct val="45000"/>
              </a:spcBef>
              <a:buFont typeface="Arial" charset="0"/>
              <a:buNone/>
            </a:pPr>
            <a:r>
              <a:rPr lang="es-AR" sz="2000" smtClean="0">
                <a:solidFill>
                  <a:srgbClr val="FF0000"/>
                </a:solidFill>
              </a:rPr>
              <a:t>1.</a:t>
            </a:r>
            <a:r>
              <a:rPr lang="es-AR" sz="2000" smtClean="0"/>
              <a:t> Las enfermedades respiratorias son las de mayor incidencia y prevalencia en la población.</a:t>
            </a:r>
          </a:p>
          <a:p>
            <a:pPr marL="266700" indent="-266700">
              <a:spcBef>
                <a:spcPct val="45000"/>
              </a:spcBef>
              <a:buFont typeface="Arial" charset="0"/>
              <a:buNone/>
            </a:pPr>
            <a:r>
              <a:rPr lang="es-AR" sz="2000" smtClean="0">
                <a:solidFill>
                  <a:srgbClr val="FF0000"/>
                </a:solidFill>
              </a:rPr>
              <a:t>2.</a:t>
            </a:r>
            <a:r>
              <a:rPr lang="es-AR" sz="2000" smtClean="0"/>
              <a:t> La oferta de residencias en Neumonología es escasa y esta relegado a las grandes ciudades.</a:t>
            </a:r>
          </a:p>
          <a:p>
            <a:pPr marL="266700" indent="-266700">
              <a:spcBef>
                <a:spcPct val="45000"/>
              </a:spcBef>
              <a:buFont typeface="Arial" charset="0"/>
              <a:buNone/>
            </a:pPr>
            <a:r>
              <a:rPr lang="es-AR" sz="2000" smtClean="0">
                <a:solidFill>
                  <a:srgbClr val="FF0000"/>
                </a:solidFill>
              </a:rPr>
              <a:t>3.</a:t>
            </a:r>
            <a:r>
              <a:rPr lang="es-AR" sz="2000" smtClean="0"/>
              <a:t> La Formación Unificada del Postgrado de Medicina Respiratoria propuesta por la AAMR puede ser desarrollada en la modalidad a distancia.</a:t>
            </a:r>
          </a:p>
          <a:p>
            <a:pPr marL="266700" indent="-266700">
              <a:spcBef>
                <a:spcPct val="45000"/>
              </a:spcBef>
              <a:buFont typeface="Arial" charset="0"/>
              <a:buNone/>
            </a:pPr>
            <a:r>
              <a:rPr lang="es-AR" sz="2000" smtClean="0">
                <a:solidFill>
                  <a:srgbClr val="FF0000"/>
                </a:solidFill>
              </a:rPr>
              <a:t> 4.</a:t>
            </a:r>
            <a:r>
              <a:rPr lang="es-AR" sz="2000" smtClean="0"/>
              <a:t> La experiencia de la Carrera de especialista de la UNComahue-AAMR capacita a 25 profesionales en Neumonología cumpliendo con los requisitos de la AAMR.</a:t>
            </a:r>
          </a:p>
          <a:p>
            <a:pPr marL="266700" indent="-266700">
              <a:spcBef>
                <a:spcPct val="45000"/>
              </a:spcBef>
              <a:buFont typeface="Arial" charset="0"/>
              <a:buNone/>
            </a:pPr>
            <a:r>
              <a:rPr lang="es-AR" sz="2000" smtClean="0">
                <a:solidFill>
                  <a:srgbClr val="FF0000"/>
                </a:solidFill>
              </a:rPr>
              <a:t>5.</a:t>
            </a:r>
            <a:r>
              <a:rPr lang="es-AR" sz="2000" smtClean="0"/>
              <a:t> La misma pone en evidencia la necesidad de implementar en todas las formaciones los estándares propuestos. </a:t>
            </a:r>
          </a:p>
          <a:p>
            <a:pPr marL="266700" indent="-266700">
              <a:spcBef>
                <a:spcPct val="45000"/>
              </a:spcBef>
              <a:buFont typeface="Arial" charset="0"/>
              <a:buNone/>
            </a:pPr>
            <a:endParaRPr lang="es-AR" sz="2000" smtClean="0"/>
          </a:p>
        </p:txBody>
      </p:sp>
      <p:pic>
        <p:nvPicPr>
          <p:cNvPr id="17411"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1 Título"/>
          <p:cNvSpPr>
            <a:spLocks/>
          </p:cNvSpPr>
          <p:nvPr/>
        </p:nvSpPr>
        <p:spPr bwMode="auto">
          <a:xfrm>
            <a:off x="714375" y="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Marcador de contenido"/>
          <p:cNvSpPr>
            <a:spLocks noGrp="1"/>
          </p:cNvSpPr>
          <p:nvPr>
            <p:ph idx="1"/>
          </p:nvPr>
        </p:nvSpPr>
        <p:spPr>
          <a:xfrm>
            <a:off x="250825" y="1214438"/>
            <a:ext cx="8713788" cy="5383212"/>
          </a:xfrm>
        </p:spPr>
        <p:txBody>
          <a:bodyPr/>
          <a:lstStyle/>
          <a:p>
            <a:pPr algn="ctr" eaLnBrk="1" hangingPunct="1">
              <a:lnSpc>
                <a:spcPct val="90000"/>
              </a:lnSpc>
              <a:spcBef>
                <a:spcPct val="35000"/>
              </a:spcBef>
              <a:buFont typeface="Arial" charset="0"/>
              <a:buNone/>
            </a:pPr>
            <a:r>
              <a:rPr lang="es-AR" sz="2800" b="1" smtClean="0">
                <a:solidFill>
                  <a:srgbClr val="FF0000"/>
                </a:solidFill>
              </a:rPr>
              <a:t>Fundamentación</a:t>
            </a:r>
            <a:r>
              <a:rPr lang="es-AR" sz="2800" b="1" smtClean="0"/>
              <a:t> </a:t>
            </a:r>
          </a:p>
          <a:p>
            <a:pPr algn="just" eaLnBrk="1" hangingPunct="1">
              <a:lnSpc>
                <a:spcPct val="90000"/>
              </a:lnSpc>
              <a:spcBef>
                <a:spcPct val="35000"/>
              </a:spcBef>
            </a:pPr>
            <a:r>
              <a:rPr lang="es-AR" sz="2100" smtClean="0"/>
              <a:t>La patología respiratoria es de mayor impacto sanitario</a:t>
            </a:r>
          </a:p>
          <a:p>
            <a:pPr algn="just" eaLnBrk="1" hangingPunct="1">
              <a:lnSpc>
                <a:spcPct val="90000"/>
              </a:lnSpc>
              <a:spcBef>
                <a:spcPct val="35000"/>
              </a:spcBef>
            </a:pPr>
            <a:r>
              <a:rPr lang="es-AR" sz="2100" smtClean="0"/>
              <a:t>La formación de médicos especialistas en enfermedades respiratorias es escasa en número de plazas e instituciones, concentrados en pocas  ciudades del país y con programas de formación heterogéneos</a:t>
            </a:r>
          </a:p>
          <a:p>
            <a:pPr algn="just" eaLnBrk="1" hangingPunct="1">
              <a:lnSpc>
                <a:spcPct val="90000"/>
              </a:lnSpc>
              <a:spcBef>
                <a:spcPct val="35000"/>
              </a:spcBef>
            </a:pPr>
            <a:r>
              <a:rPr lang="es-AR" sz="2100" smtClean="0"/>
              <a:t>AAMR plantea la necesidad del reconocimiento de la especialidad, las exigencias para la certificación y recertificación</a:t>
            </a:r>
          </a:p>
          <a:p>
            <a:pPr algn="just" eaLnBrk="1" hangingPunct="1">
              <a:lnSpc>
                <a:spcPct val="90000"/>
              </a:lnSpc>
              <a:spcBef>
                <a:spcPct val="35000"/>
              </a:spcBef>
            </a:pPr>
            <a:r>
              <a:rPr lang="es-AR" sz="2100" smtClean="0"/>
              <a:t>Año 2000 propone el perfil de Especialista en Medicina Respiratoria para nuestro país basado en lo que “debe conocer y saber hacer” </a:t>
            </a:r>
          </a:p>
          <a:p>
            <a:pPr algn="just" eaLnBrk="1" hangingPunct="1">
              <a:lnSpc>
                <a:spcPct val="90000"/>
              </a:lnSpc>
              <a:spcBef>
                <a:spcPct val="35000"/>
              </a:spcBef>
            </a:pPr>
            <a:r>
              <a:rPr lang="es-AR" sz="2100" smtClean="0"/>
              <a:t>Comité de Docencia e Investigación de la AAMR propone Proyecto de Formación Unificada del Postgrado de Medicina Respiratoria (aprobado por la Comisión Directiva en el 2007)</a:t>
            </a:r>
          </a:p>
          <a:p>
            <a:pPr algn="just" eaLnBrk="1" hangingPunct="1">
              <a:lnSpc>
                <a:spcPct val="90000"/>
              </a:lnSpc>
              <a:spcBef>
                <a:spcPct val="35000"/>
              </a:spcBef>
            </a:pPr>
            <a:r>
              <a:rPr lang="es-AR" sz="2100" smtClean="0"/>
              <a:t>En la región patagónica, no existe un sistema de formación en medicina respiratoria por lo que las necesidades son satisfechas por profesionales formados en otras ciudades o con capacitación informal.</a:t>
            </a:r>
          </a:p>
        </p:txBody>
      </p:sp>
      <p:sp>
        <p:nvSpPr>
          <p:cNvPr id="3075" name="1 Título"/>
          <p:cNvSpPr txBox="1">
            <a:spLocks/>
          </p:cNvSpPr>
          <p:nvPr/>
        </p:nvSpPr>
        <p:spPr bwMode="auto">
          <a:xfrm>
            <a:off x="714375" y="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3076"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714375" y="0"/>
            <a:ext cx="7072313" cy="1143000"/>
          </a:xfrm>
        </p:spPr>
        <p:txBody>
          <a:bodyPr/>
          <a:lstStyle/>
          <a:p>
            <a:pPr eaLnBrk="1" hangingPunct="1"/>
            <a:r>
              <a:rPr lang="es-AR" sz="2400" i="1" smtClean="0">
                <a:solidFill>
                  <a:srgbClr val="8400DE"/>
                </a:solidFill>
              </a:rPr>
              <a:t>Experiencia en la Carrera de Especialista </a:t>
            </a:r>
            <a:br>
              <a:rPr lang="es-AR" sz="2400" i="1" smtClean="0">
                <a:solidFill>
                  <a:srgbClr val="8400DE"/>
                </a:solidFill>
              </a:rPr>
            </a:br>
            <a:r>
              <a:rPr lang="es-AR" sz="2400" i="1" smtClean="0">
                <a:solidFill>
                  <a:srgbClr val="8400DE"/>
                </a:solidFill>
              </a:rPr>
              <a:t>en Neumonología en Neuquén</a:t>
            </a:r>
            <a:endParaRPr lang="es-AR" sz="2400" smtClean="0">
              <a:solidFill>
                <a:srgbClr val="8400DE"/>
              </a:solidFill>
            </a:endParaRPr>
          </a:p>
        </p:txBody>
      </p:sp>
      <p:pic>
        <p:nvPicPr>
          <p:cNvPr id="4099"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2628900" y="1196975"/>
            <a:ext cx="4248150" cy="933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s-ES_tradnl" sz="1600" b="1">
                <a:solidFill>
                  <a:srgbClr val="FF0000"/>
                </a:solidFill>
              </a:rPr>
              <a:t>Carrera de Especialista en Neumonología</a:t>
            </a:r>
          </a:p>
          <a:p>
            <a:pPr algn="ctr" eaLnBrk="1" hangingPunct="1">
              <a:spcBef>
                <a:spcPct val="20000"/>
              </a:spcBef>
            </a:pPr>
            <a:r>
              <a:rPr lang="es-ES_tradnl" sz="1600" b="1">
                <a:solidFill>
                  <a:srgbClr val="FF0000"/>
                </a:solidFill>
              </a:rPr>
              <a:t>Escuela de Medicina</a:t>
            </a:r>
          </a:p>
          <a:p>
            <a:pPr algn="ctr" eaLnBrk="1" hangingPunct="1">
              <a:spcBef>
                <a:spcPct val="20000"/>
              </a:spcBef>
            </a:pPr>
            <a:r>
              <a:rPr lang="es-ES_tradnl" sz="1600" b="1">
                <a:solidFill>
                  <a:srgbClr val="FF0000"/>
                </a:solidFill>
              </a:rPr>
              <a:t>Universidad Nacional del Comahue</a:t>
            </a:r>
          </a:p>
        </p:txBody>
      </p:sp>
      <p:sp>
        <p:nvSpPr>
          <p:cNvPr id="4102" name="Text Box 7"/>
          <p:cNvSpPr txBox="1">
            <a:spLocks noChangeArrowheads="1"/>
          </p:cNvSpPr>
          <p:nvPr/>
        </p:nvSpPr>
        <p:spPr bwMode="auto">
          <a:xfrm>
            <a:off x="900113" y="2346325"/>
            <a:ext cx="7200900" cy="4287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865188"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35000"/>
              </a:spcBef>
            </a:pPr>
            <a:r>
              <a:rPr lang="es-ES_tradnl" sz="1400" b="1"/>
              <a:t>a) </a:t>
            </a:r>
            <a:r>
              <a:rPr lang="es-ES_tradnl" sz="1400" b="1" u="sng"/>
              <a:t>Título de la Carrera</a:t>
            </a:r>
          </a:p>
          <a:p>
            <a:pPr lvl="1" algn="just" eaLnBrk="1" hangingPunct="1">
              <a:lnSpc>
                <a:spcPct val="90000"/>
              </a:lnSpc>
              <a:spcBef>
                <a:spcPct val="35000"/>
              </a:spcBef>
            </a:pPr>
            <a:r>
              <a:rPr lang="es-ES_tradnl" sz="1400"/>
              <a:t>ESPECIALISTA EN NEUMONOLOGÍA</a:t>
            </a:r>
          </a:p>
          <a:p>
            <a:pPr algn="just" eaLnBrk="1" hangingPunct="1">
              <a:lnSpc>
                <a:spcPct val="90000"/>
              </a:lnSpc>
              <a:spcBef>
                <a:spcPct val="35000"/>
              </a:spcBef>
            </a:pPr>
            <a:r>
              <a:rPr lang="es-ES_tradnl" sz="1400" b="1"/>
              <a:t>b) </a:t>
            </a:r>
            <a:r>
              <a:rPr lang="es-ES_tradnl" sz="1400" b="1" u="sng"/>
              <a:t>Título a otorgar</a:t>
            </a:r>
          </a:p>
          <a:p>
            <a:pPr lvl="1" algn="just" eaLnBrk="1" hangingPunct="1">
              <a:lnSpc>
                <a:spcPct val="90000"/>
              </a:lnSpc>
              <a:spcBef>
                <a:spcPct val="35000"/>
              </a:spcBef>
            </a:pPr>
            <a:r>
              <a:rPr lang="es-ES_tradnl" sz="1400"/>
              <a:t>NEUMONÓLOGO</a:t>
            </a:r>
          </a:p>
          <a:p>
            <a:pPr algn="just" eaLnBrk="1" hangingPunct="1">
              <a:lnSpc>
                <a:spcPct val="90000"/>
              </a:lnSpc>
              <a:spcBef>
                <a:spcPct val="35000"/>
              </a:spcBef>
            </a:pPr>
            <a:r>
              <a:rPr lang="es-ES_tradnl" sz="1400" b="1"/>
              <a:t>c) </a:t>
            </a:r>
            <a:r>
              <a:rPr lang="es-ES_tradnl" sz="1400" b="1" u="sng"/>
              <a:t>Fundamentación y objetivos del Programa</a:t>
            </a:r>
          </a:p>
          <a:p>
            <a:pPr algn="just" eaLnBrk="1" hangingPunct="1">
              <a:lnSpc>
                <a:spcPct val="90000"/>
              </a:lnSpc>
              <a:spcBef>
                <a:spcPct val="35000"/>
              </a:spcBef>
            </a:pPr>
            <a:r>
              <a:rPr lang="es-ES_tradnl" sz="1400"/>
              <a:t>La presente propuesta se enmarca en las siguientes normativas y recomendaciones:</a:t>
            </a:r>
          </a:p>
          <a:p>
            <a:pPr algn="just" eaLnBrk="1" hangingPunct="1">
              <a:lnSpc>
                <a:spcPct val="90000"/>
              </a:lnSpc>
              <a:spcBef>
                <a:spcPct val="35000"/>
              </a:spcBef>
            </a:pPr>
            <a:endParaRPr lang="es-ES_tradnl" sz="1000"/>
          </a:p>
          <a:p>
            <a:pPr lvl="1" algn="just" eaLnBrk="1" hangingPunct="1">
              <a:lnSpc>
                <a:spcPct val="90000"/>
              </a:lnSpc>
              <a:spcBef>
                <a:spcPct val="45000"/>
              </a:spcBef>
              <a:buFontTx/>
              <a:buAutoNum type="arabicPeriod"/>
            </a:pPr>
            <a:r>
              <a:rPr lang="es-ES_tradnl" sz="1400"/>
              <a:t>Ordenanza 260/03 CS de la Universidad Nacional del Comahue que reglamenta las actividades de postgrado</a:t>
            </a:r>
          </a:p>
          <a:p>
            <a:pPr lvl="1" algn="just" eaLnBrk="1" hangingPunct="1">
              <a:lnSpc>
                <a:spcPct val="90000"/>
              </a:lnSpc>
              <a:spcBef>
                <a:spcPct val="45000"/>
              </a:spcBef>
              <a:buFontTx/>
              <a:buAutoNum type="arabicPeriod"/>
            </a:pPr>
            <a:r>
              <a:rPr lang="es-ES_tradnl" sz="1400"/>
              <a:t>Estatuto de la Asociación Argentina de Medicina Respiratoria, aprobado por el Decreto Nº 2266 de la Gobernación de Chaco el 9/11/99, en su artículo 3.</a:t>
            </a:r>
          </a:p>
          <a:p>
            <a:pPr lvl="1" algn="just" eaLnBrk="1" hangingPunct="1">
              <a:lnSpc>
                <a:spcPct val="90000"/>
              </a:lnSpc>
              <a:spcBef>
                <a:spcPct val="45000"/>
              </a:spcBef>
              <a:buFontTx/>
              <a:buAutoNum type="arabicPeriod"/>
            </a:pPr>
            <a:r>
              <a:rPr lang="es-ES_tradnl" sz="1400"/>
              <a:t>Proyecto de Unificación del Postgrado en Medicina Respiratoria de la Asociación Argentina de Medicina Respiratoria aprobada por CD el 14 de Junio del 2007.</a:t>
            </a:r>
          </a:p>
          <a:p>
            <a:pPr algn="just" eaLnBrk="1" hangingPunct="1">
              <a:lnSpc>
                <a:spcPct val="90000"/>
              </a:lnSpc>
              <a:spcBef>
                <a:spcPct val="35000"/>
              </a:spcBef>
            </a:pPr>
            <a:endParaRPr lang="es-ES_tradnl" sz="1000"/>
          </a:p>
          <a:p>
            <a:pPr algn="just" eaLnBrk="1" hangingPunct="1">
              <a:lnSpc>
                <a:spcPct val="90000"/>
              </a:lnSpc>
              <a:spcBef>
                <a:spcPct val="35000"/>
              </a:spcBef>
            </a:pPr>
            <a:r>
              <a:rPr lang="es-ES_tradnl" sz="1400"/>
              <a:t>Y reconoce como antecedentes modelos de diseño curricular a ñas Carreras de Neumonología de la Universidad Nacional de Cuyo y de la Universidad de Buenos Aires</a:t>
            </a:r>
          </a:p>
          <a:p>
            <a:pPr algn="just" eaLnBrk="1" hangingPunct="1">
              <a:lnSpc>
                <a:spcPct val="90000"/>
              </a:lnSpc>
              <a:spcBef>
                <a:spcPct val="35000"/>
              </a:spcBef>
            </a:pPr>
            <a:endParaRPr lang="es-ES_tradnl"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684213" y="188913"/>
            <a:ext cx="6643687" cy="1143000"/>
          </a:xfrm>
        </p:spPr>
        <p:txBody>
          <a:bodyPr/>
          <a:lstStyle/>
          <a:p>
            <a:pPr eaLnBrk="1" hangingPunct="1"/>
            <a:r>
              <a:rPr lang="es-AR" sz="1600" b="1" smtClean="0">
                <a:solidFill>
                  <a:srgbClr val="8400DE"/>
                </a:solidFill>
              </a:rPr>
              <a:t>CONVENIO ESPECIFICO ENTRE LA ESCUELA DE MEDICINA </a:t>
            </a:r>
            <a:br>
              <a:rPr lang="es-AR" sz="1600" b="1" smtClean="0">
                <a:solidFill>
                  <a:srgbClr val="8400DE"/>
                </a:solidFill>
              </a:rPr>
            </a:br>
            <a:r>
              <a:rPr lang="es-AR" sz="1600" b="1" smtClean="0">
                <a:solidFill>
                  <a:srgbClr val="8400DE"/>
                </a:solidFill>
              </a:rPr>
              <a:t>DE LA  UNIVERSIDAD NACIONAL DEL COMAHUE Y LA ASOCIACION ARGENTINA DE MEDICINA RESPIRATORIA</a:t>
            </a:r>
            <a:br>
              <a:rPr lang="es-AR" sz="1600" b="1" smtClean="0">
                <a:solidFill>
                  <a:srgbClr val="8400DE"/>
                </a:solidFill>
              </a:rPr>
            </a:br>
            <a:endParaRPr lang="es-AR" sz="1600" smtClean="0">
              <a:solidFill>
                <a:srgbClr val="8400DE"/>
              </a:solidFill>
            </a:endParaRPr>
          </a:p>
        </p:txBody>
      </p:sp>
      <p:sp>
        <p:nvSpPr>
          <p:cNvPr id="5123" name="2 Marcador de contenido"/>
          <p:cNvSpPr>
            <a:spLocks noGrp="1"/>
          </p:cNvSpPr>
          <p:nvPr>
            <p:ph idx="1"/>
          </p:nvPr>
        </p:nvSpPr>
        <p:spPr>
          <a:xfrm>
            <a:off x="457200" y="1357313"/>
            <a:ext cx="8543925" cy="4525962"/>
          </a:xfrm>
        </p:spPr>
        <p:txBody>
          <a:bodyPr/>
          <a:lstStyle/>
          <a:p>
            <a:pPr eaLnBrk="1" hangingPunct="1">
              <a:buFont typeface="Arial" charset="0"/>
              <a:buNone/>
            </a:pPr>
            <a:r>
              <a:rPr lang="es-AR" sz="1100" smtClean="0"/>
              <a:t>Entre la Escuela de Medicina de la Universidad Nacional del Comahue, representada  en este acto por el Director de la Escuela de Medicina Prof Dr Edgardo Fernandez por  una parte y por la otra la Asociación de Medicina Respiratoria Argentina, representada en este acto por el presidente Prof Dr Gustavo E Zabert y secretario Dr Alvaro Alonso acuerdan celebrar el presente convenio específico sujeto a las siguientes cláusulas.</a:t>
            </a:r>
          </a:p>
          <a:p>
            <a:pPr eaLnBrk="1" hangingPunct="1">
              <a:buFont typeface="Arial" charset="0"/>
              <a:buNone/>
            </a:pPr>
            <a:r>
              <a:rPr lang="es-AR" sz="1100" smtClean="0"/>
              <a:t>PRIMERA: El objeto de este Convenio es la programación y el desarrollo de actividades de complementación, colaboración, asistencia técnica, investigación y cooperación para el desarrollo de una cohorte de la Carrera de Especialista en Medicina Respiratoria a iniciarse el año 2008.</a:t>
            </a:r>
          </a:p>
          <a:p>
            <a:pPr eaLnBrk="1" hangingPunct="1">
              <a:buFont typeface="Arial" charset="0"/>
              <a:buNone/>
            </a:pPr>
            <a:r>
              <a:rPr lang="es-AR" sz="1100" smtClean="0"/>
              <a:t>SEGUNDA: En el ámbito de este convenio la Escuela se compromete a realizar de modo completo el proceso de admisión (inscripciones, exámenes y entrevistas) y el correspondiente cobro de aranceles. La Escuela se compromete a transferir a la AAMR, los fondos ingresados para el pago de los honorarios de los docentes de la AAMR de acuerdo al presupuesto detallado en el anexo I.</a:t>
            </a:r>
          </a:p>
          <a:p>
            <a:pPr eaLnBrk="1" hangingPunct="1">
              <a:buFont typeface="Arial" charset="0"/>
              <a:buNone/>
            </a:pPr>
            <a:r>
              <a:rPr lang="es-AR" sz="1100" smtClean="0"/>
              <a:t>TERCERA: Las partes acuerdan conformar una Comisión de Seguimiento y Monitoreo integrada, por parte de la AAMR por el Prof, Dr Gustavo E Zabert y Dr Julian Ciruzzi en representación de la Escuela, Mgt Silvia Avila y Prof Miguel Vera quienes acordarán sobre aspectos inherentes a su adecuada implementación y desarrollo  </a:t>
            </a:r>
          </a:p>
          <a:p>
            <a:pPr eaLnBrk="1" hangingPunct="1">
              <a:buFont typeface="Arial" charset="0"/>
              <a:buNone/>
            </a:pPr>
            <a:r>
              <a:rPr lang="es-AR" sz="1100" smtClean="0"/>
              <a:t>CUARTA: Se establece el carácter de autofinanciamiento de la carrera convenida, incluyéndose la totalidad de gastos que demande su dictado (gastos y viáticos de docentes, gastos de administración  cualquier otro que requiera su implementación), en un todo de acuerdo con los criterios que regulan las actividades de Posgrado de esta unidades académicas y los estatutos sociales de la AAMR.</a:t>
            </a:r>
          </a:p>
          <a:p>
            <a:pPr eaLnBrk="1" hangingPunct="1">
              <a:buFont typeface="Arial" charset="0"/>
              <a:buNone/>
            </a:pPr>
            <a:r>
              <a:rPr lang="es-AR" sz="1100" smtClean="0"/>
              <a:t>QUINTA: A los fines de asegurar la continuidad y a modo de reconocimiento, se fijará  una tasa de retención del 20% de los fondos ingresados, para la Escuela y la</a:t>
            </a:r>
          </a:p>
          <a:p>
            <a:pPr eaLnBrk="1" hangingPunct="1">
              <a:buFont typeface="Arial" charset="0"/>
              <a:buNone/>
            </a:pPr>
            <a:r>
              <a:rPr lang="es-AR" sz="1100" smtClean="0"/>
              <a:t>	Universidad del Comahue que deberá agregarse a los costos.</a:t>
            </a:r>
          </a:p>
          <a:p>
            <a:pPr eaLnBrk="1" hangingPunct="1">
              <a:buFont typeface="Arial" charset="0"/>
              <a:buNone/>
            </a:pPr>
            <a:r>
              <a:rPr lang="es-AR" sz="1100" smtClean="0"/>
              <a:t>SEXTA: Se establece un beneficio de un descuento del 40% de la cuota mensual para los socios de la AAMR que es equivalente al asignado a los docentes de esta</a:t>
            </a:r>
          </a:p>
          <a:p>
            <a:pPr eaLnBrk="1" hangingPunct="1">
              <a:buFont typeface="Arial" charset="0"/>
              <a:buNone/>
            </a:pPr>
            <a:r>
              <a:rPr lang="es-AR" sz="1100" smtClean="0"/>
              <a:t>	Universidad de acuerdo al articulo 15 inciso e de la ordenanza 260/3 del Consejo Superior de la UN Comahue.</a:t>
            </a:r>
          </a:p>
          <a:p>
            <a:pPr eaLnBrk="1" hangingPunct="1">
              <a:buFont typeface="Arial" charset="0"/>
              <a:buNone/>
            </a:pPr>
            <a:r>
              <a:rPr lang="es-AR" sz="1100" smtClean="0"/>
              <a:t>SEPTIMA: Las actividades académicas se desarrollaran en el ámbito de la Universidad Nacional del Comahue de acuerdo al cronograma establecido por ambas Unidades Académicas, quien dispondrá de todos recursos audiovisuales necesarios para el dictado de las reuniones presenciales.</a:t>
            </a:r>
          </a:p>
          <a:p>
            <a:pPr eaLnBrk="1" hangingPunct="1">
              <a:buFont typeface="Arial" charset="0"/>
              <a:buNone/>
            </a:pPr>
            <a:r>
              <a:rPr lang="es-AR" sz="1100" smtClean="0"/>
              <a:t>OCTAVA: El Programa de la Carrera se presenta en el Anexo I del correspondiente convenio, y que fuera desarrollado en base a los lineamientos y antecedentes que aportara la AAMR.</a:t>
            </a:r>
          </a:p>
          <a:p>
            <a:pPr eaLnBrk="1" hangingPunct="1">
              <a:buFont typeface="Arial" charset="0"/>
              <a:buNone/>
            </a:pPr>
            <a:r>
              <a:rPr lang="es-AR" sz="1100" smtClean="0"/>
              <a:t>NOVENA: El presente convenio específico tendrá un periodo de vigencia de cuatro años a partir de la fecha de la suscripción del presente, prorrogable automáticamente por iguales periodos de tiempo. No obstante, cada una de las partes se reserva el derecho de denunciarlo unilateralmente debiendo hacerlo en forma fehaciente con una antelación de ciento cincuenta (150) días. Tal denuncia no suspenderá los trabajos en ejecución los que deberán en su caso ser concluidos por las partes, salvo que las mismas acuerden expresamente lo contrario.</a:t>
            </a:r>
          </a:p>
        </p:txBody>
      </p:sp>
      <p:pic>
        <p:nvPicPr>
          <p:cNvPr id="5124"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268413"/>
            <a:ext cx="4095750"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b="14903"/>
          <a:stretch>
            <a:fillRect/>
          </a:stretch>
        </p:blipFill>
        <p:spPr bwMode="auto">
          <a:xfrm>
            <a:off x="4465638" y="1125538"/>
            <a:ext cx="467836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1 Título"/>
          <p:cNvSpPr txBox="1">
            <a:spLocks/>
          </p:cNvSpPr>
          <p:nvPr/>
        </p:nvSpPr>
        <p:spPr bwMode="auto">
          <a:xfrm>
            <a:off x="468313" y="0"/>
            <a:ext cx="7072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6149" name="9 Imagen" descr="logo UNC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p:cNvPicPr>
            <a:picLocks noChangeAspect="1" noChangeArrowheads="1"/>
          </p:cNvPicPr>
          <p:nvPr/>
        </p:nvPicPr>
        <p:blipFill>
          <a:blip r:embed="rId5">
            <a:extLst>
              <a:ext uri="{28A0092B-C50C-407E-A947-70E740481C1C}">
                <a14:useLocalDpi xmlns:a14="http://schemas.microsoft.com/office/drawing/2010/main" val="0"/>
              </a:ext>
            </a:extLst>
          </a:blip>
          <a:srcRect r="-1524"/>
          <a:stretch>
            <a:fillRect/>
          </a:stretch>
        </p:blipFill>
        <p:spPr bwMode="auto">
          <a:xfrm>
            <a:off x="6659563" y="106363"/>
            <a:ext cx="25384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1"/>
          </p:nvPr>
        </p:nvSpPr>
        <p:spPr>
          <a:xfrm>
            <a:off x="179388" y="1073150"/>
            <a:ext cx="8715375" cy="5668963"/>
          </a:xfrm>
        </p:spPr>
        <p:txBody>
          <a:bodyPr/>
          <a:lstStyle/>
          <a:p>
            <a:pPr algn="ctr" eaLnBrk="1" hangingPunct="1">
              <a:lnSpc>
                <a:spcPct val="85000"/>
              </a:lnSpc>
              <a:spcBef>
                <a:spcPct val="35000"/>
              </a:spcBef>
              <a:buFont typeface="Arial" charset="0"/>
              <a:buNone/>
            </a:pPr>
            <a:r>
              <a:rPr lang="es-AR" sz="2400" u="sng" smtClean="0">
                <a:solidFill>
                  <a:srgbClr val="FF0000"/>
                </a:solidFill>
              </a:rPr>
              <a:t>Requisitos de admisión a la Carrera</a:t>
            </a:r>
          </a:p>
          <a:p>
            <a:pPr algn="ctr" eaLnBrk="1" hangingPunct="1">
              <a:lnSpc>
                <a:spcPct val="85000"/>
              </a:lnSpc>
              <a:spcBef>
                <a:spcPct val="35000"/>
              </a:spcBef>
              <a:buFont typeface="Arial" charset="0"/>
              <a:buNone/>
            </a:pPr>
            <a:endParaRPr lang="es-AR" sz="800" u="sng" smtClean="0">
              <a:solidFill>
                <a:srgbClr val="FF0000"/>
              </a:solidFill>
            </a:endParaRPr>
          </a:p>
          <a:p>
            <a:pPr algn="just" eaLnBrk="1" hangingPunct="1">
              <a:lnSpc>
                <a:spcPct val="85000"/>
              </a:lnSpc>
              <a:spcBef>
                <a:spcPct val="35000"/>
              </a:spcBef>
              <a:buFont typeface="Arial" charset="0"/>
              <a:buNone/>
            </a:pPr>
            <a:r>
              <a:rPr lang="es-AR" sz="1800" smtClean="0"/>
              <a:t>1. Acreditar el titulo de Médico otorgado por Universidad argentina o extranjera, en este caso con la respectiva reválida en nuestro país.</a:t>
            </a:r>
          </a:p>
          <a:p>
            <a:pPr algn="just" eaLnBrk="1" hangingPunct="1">
              <a:lnSpc>
                <a:spcPct val="85000"/>
              </a:lnSpc>
              <a:spcBef>
                <a:spcPct val="35000"/>
              </a:spcBef>
              <a:buFont typeface="Arial" charset="0"/>
              <a:buNone/>
            </a:pPr>
            <a:r>
              <a:rPr lang="es-AR" sz="1800" smtClean="0"/>
              <a:t>2. Acreditar una de las siguientes condiciones:</a:t>
            </a:r>
          </a:p>
          <a:p>
            <a:pPr lvl="1" algn="just" eaLnBrk="1" hangingPunct="1">
              <a:lnSpc>
                <a:spcPct val="85000"/>
              </a:lnSpc>
              <a:spcBef>
                <a:spcPct val="35000"/>
              </a:spcBef>
              <a:buFont typeface="Arial" charset="0"/>
              <a:buNone/>
            </a:pPr>
            <a:r>
              <a:rPr lang="es-AR" sz="1600" smtClean="0"/>
              <a:t>i. Formación previa (Residencia o Concurrencia acreditada) en Clínica Medica, Cuidados Intensivos, Pediatría, Medicina General o Medicina de Familia.</a:t>
            </a:r>
          </a:p>
          <a:p>
            <a:pPr lvl="1" algn="just" eaLnBrk="1" hangingPunct="1">
              <a:lnSpc>
                <a:spcPct val="85000"/>
              </a:lnSpc>
              <a:spcBef>
                <a:spcPct val="35000"/>
              </a:spcBef>
              <a:buFont typeface="Arial" charset="0"/>
              <a:buNone/>
            </a:pPr>
            <a:r>
              <a:rPr lang="es-AR" sz="1600" smtClean="0"/>
              <a:t>ii. Demostrar la práctica de una de estas especialidades en forma ininterrumpida los 10 años previos en una entidad acreditada (Hospital, Colegio Médico o Ministerio de Salud, etc.).</a:t>
            </a:r>
          </a:p>
          <a:p>
            <a:pPr lvl="1" algn="just" eaLnBrk="1" hangingPunct="1">
              <a:lnSpc>
                <a:spcPct val="85000"/>
              </a:lnSpc>
              <a:spcBef>
                <a:spcPct val="35000"/>
              </a:spcBef>
              <a:buFont typeface="Arial" charset="0"/>
              <a:buNone/>
            </a:pPr>
            <a:r>
              <a:rPr lang="es-AR" sz="1600" smtClean="0"/>
              <a:t>iii. Estar cursando una residencia, concurrencia o capacitación de en Neumonologia.</a:t>
            </a:r>
          </a:p>
          <a:p>
            <a:pPr algn="just" eaLnBrk="1" hangingPunct="1">
              <a:lnSpc>
                <a:spcPct val="85000"/>
              </a:lnSpc>
              <a:spcBef>
                <a:spcPct val="35000"/>
              </a:spcBef>
              <a:buFont typeface="Arial" charset="0"/>
              <a:buNone/>
            </a:pPr>
            <a:r>
              <a:rPr lang="es-AR" sz="1800" smtClean="0"/>
              <a:t>3. Acreditar una rotación en servicio reconocido con un mínimo de 540 h., o aprobar una evaluación de conocimientos y habilidades básicas.</a:t>
            </a:r>
          </a:p>
          <a:p>
            <a:pPr algn="just" eaLnBrk="1" hangingPunct="1">
              <a:lnSpc>
                <a:spcPct val="85000"/>
              </a:lnSpc>
              <a:spcBef>
                <a:spcPct val="35000"/>
              </a:spcBef>
              <a:buFont typeface="Arial" charset="0"/>
              <a:buNone/>
            </a:pPr>
            <a:r>
              <a:rPr lang="es-AR" sz="1800" smtClean="0"/>
              <a:t>4. Contar con un servicio o institución de referencia donde realizar las actividades prácticas exigidas.</a:t>
            </a:r>
          </a:p>
          <a:p>
            <a:pPr algn="just" eaLnBrk="1" hangingPunct="1">
              <a:lnSpc>
                <a:spcPct val="85000"/>
              </a:lnSpc>
              <a:spcBef>
                <a:spcPct val="35000"/>
              </a:spcBef>
              <a:buFont typeface="Arial" charset="0"/>
              <a:buNone/>
            </a:pPr>
            <a:r>
              <a:rPr lang="es-AR" sz="1800" smtClean="0"/>
              <a:t>5. Acreditar la matrícula que permita desarrollar la práctica de la medicina. </a:t>
            </a:r>
          </a:p>
          <a:p>
            <a:pPr algn="just" eaLnBrk="1" hangingPunct="1">
              <a:lnSpc>
                <a:spcPct val="85000"/>
              </a:lnSpc>
              <a:spcBef>
                <a:spcPct val="35000"/>
              </a:spcBef>
              <a:buFont typeface="Arial" charset="0"/>
              <a:buNone/>
            </a:pPr>
            <a:r>
              <a:rPr lang="es-AR" sz="1800" smtClean="0"/>
              <a:t>6. No contar con sanciones éticas o legales  </a:t>
            </a:r>
          </a:p>
          <a:p>
            <a:pPr algn="just" eaLnBrk="1" hangingPunct="1">
              <a:lnSpc>
                <a:spcPct val="85000"/>
              </a:lnSpc>
              <a:spcBef>
                <a:spcPct val="35000"/>
              </a:spcBef>
              <a:buFont typeface="Arial" charset="0"/>
              <a:buNone/>
            </a:pPr>
            <a:r>
              <a:rPr lang="es-AR" sz="1800" smtClean="0"/>
              <a:t>7. Idioma: El cursado se dictará en Español pero se exige también conocimientos básicos del idioma inglés que permita realizar lectura de literatura científica.</a:t>
            </a:r>
          </a:p>
        </p:txBody>
      </p:sp>
      <p:sp>
        <p:nvSpPr>
          <p:cNvPr id="7171" name="1 Título"/>
          <p:cNvSpPr txBox="1">
            <a:spLocks/>
          </p:cNvSpPr>
          <p:nvPr/>
        </p:nvSpPr>
        <p:spPr bwMode="auto">
          <a:xfrm>
            <a:off x="714375" y="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7172"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idx="1"/>
          </p:nvPr>
        </p:nvSpPr>
        <p:spPr>
          <a:xfrm>
            <a:off x="500063" y="1341438"/>
            <a:ext cx="8229600" cy="5095875"/>
          </a:xfrm>
        </p:spPr>
        <p:txBody>
          <a:bodyPr/>
          <a:lstStyle/>
          <a:p>
            <a:pPr algn="ctr" eaLnBrk="1" hangingPunct="1">
              <a:lnSpc>
                <a:spcPct val="90000"/>
              </a:lnSpc>
              <a:spcBef>
                <a:spcPct val="45000"/>
              </a:spcBef>
              <a:buFont typeface="Arial" charset="0"/>
              <a:buNone/>
            </a:pPr>
            <a:r>
              <a:rPr lang="es-AR" sz="2800" smtClean="0">
                <a:solidFill>
                  <a:srgbClr val="FF0000"/>
                </a:solidFill>
              </a:rPr>
              <a:t>Perfil del egresado (1)</a:t>
            </a:r>
          </a:p>
          <a:p>
            <a:pPr algn="ctr" eaLnBrk="1" hangingPunct="1">
              <a:lnSpc>
                <a:spcPct val="90000"/>
              </a:lnSpc>
              <a:spcBef>
                <a:spcPct val="45000"/>
              </a:spcBef>
              <a:buFont typeface="Arial" charset="0"/>
              <a:buNone/>
            </a:pPr>
            <a:endParaRPr lang="es-AR" sz="1000" smtClean="0">
              <a:solidFill>
                <a:srgbClr val="FF0000"/>
              </a:solidFill>
            </a:endParaRPr>
          </a:p>
          <a:p>
            <a:pPr algn="just" eaLnBrk="1" hangingPunct="1">
              <a:lnSpc>
                <a:spcPct val="90000"/>
              </a:lnSpc>
              <a:spcBef>
                <a:spcPct val="45000"/>
              </a:spcBef>
              <a:buFont typeface="Arial" charset="0"/>
              <a:buNone/>
            </a:pPr>
            <a:r>
              <a:rPr lang="es-AR" sz="2000" smtClean="0"/>
              <a:t>1. Reconocer la anatomía y fisiologías normales del sistema respiratorio y sus relaciones orgánicas y funcionales con el resto del organismo.</a:t>
            </a:r>
          </a:p>
          <a:p>
            <a:pPr algn="just" eaLnBrk="1" hangingPunct="1">
              <a:lnSpc>
                <a:spcPct val="90000"/>
              </a:lnSpc>
              <a:spcBef>
                <a:spcPct val="45000"/>
              </a:spcBef>
              <a:buFont typeface="Arial" charset="0"/>
              <a:buNone/>
            </a:pPr>
            <a:r>
              <a:rPr lang="es-AR" sz="2000" smtClean="0"/>
              <a:t>2. Reconocer la anatomía patológica, la fisiopatología y las manifestaciones clínicas de las enfermedades que afecten al sistema respiratorio</a:t>
            </a:r>
          </a:p>
          <a:p>
            <a:pPr algn="just" eaLnBrk="1" hangingPunct="1">
              <a:lnSpc>
                <a:spcPct val="90000"/>
              </a:lnSpc>
              <a:spcBef>
                <a:spcPct val="45000"/>
              </a:spcBef>
              <a:buFont typeface="Arial" charset="0"/>
              <a:buNone/>
            </a:pPr>
            <a:r>
              <a:rPr lang="es-AR" sz="2000" smtClean="0"/>
              <a:t>3. Elaborar diagnósticos sobre la base de la anamnesis, el examen físico y solicitud e interpretación de exámenes complementarios.</a:t>
            </a:r>
          </a:p>
          <a:p>
            <a:pPr algn="just" eaLnBrk="1" hangingPunct="1">
              <a:lnSpc>
                <a:spcPct val="90000"/>
              </a:lnSpc>
              <a:spcBef>
                <a:spcPct val="45000"/>
              </a:spcBef>
              <a:buFont typeface="Arial" charset="0"/>
              <a:buNone/>
            </a:pPr>
            <a:r>
              <a:rPr lang="es-AR" sz="2000" smtClean="0"/>
              <a:t>4. Programar tratamiento farmacológico y no farmacológico  y rehabilitación.</a:t>
            </a:r>
          </a:p>
          <a:p>
            <a:pPr algn="just" eaLnBrk="1" hangingPunct="1">
              <a:lnSpc>
                <a:spcPct val="90000"/>
              </a:lnSpc>
              <a:spcBef>
                <a:spcPct val="45000"/>
              </a:spcBef>
              <a:buFont typeface="Arial" charset="0"/>
              <a:buNone/>
            </a:pPr>
            <a:r>
              <a:rPr lang="es-AR" sz="2000" smtClean="0"/>
              <a:t>5. Conocer, comprender e interpretar la epidemiología de las diferentes entidades</a:t>
            </a:r>
          </a:p>
          <a:p>
            <a:pPr algn="just" eaLnBrk="1" hangingPunct="1">
              <a:lnSpc>
                <a:spcPct val="90000"/>
              </a:lnSpc>
              <a:spcBef>
                <a:spcPct val="45000"/>
              </a:spcBef>
              <a:buFont typeface="Arial" charset="0"/>
              <a:buNone/>
            </a:pPr>
            <a:r>
              <a:rPr lang="es-AR" sz="2000" smtClean="0"/>
              <a:t>nosológicas que afectan al sistema respiratorio.</a:t>
            </a:r>
          </a:p>
          <a:p>
            <a:pPr algn="just" eaLnBrk="1" hangingPunct="1">
              <a:lnSpc>
                <a:spcPct val="90000"/>
              </a:lnSpc>
              <a:spcBef>
                <a:spcPct val="45000"/>
              </a:spcBef>
              <a:buFont typeface="Arial" charset="0"/>
              <a:buNone/>
            </a:pPr>
            <a:r>
              <a:rPr lang="es-AR" sz="2000" smtClean="0"/>
              <a:t>6. Reconocer las acciones de promoción y prevención para las distintas patologías</a:t>
            </a:r>
          </a:p>
          <a:p>
            <a:pPr algn="just" eaLnBrk="1" hangingPunct="1">
              <a:lnSpc>
                <a:spcPct val="90000"/>
              </a:lnSpc>
              <a:spcBef>
                <a:spcPct val="45000"/>
              </a:spcBef>
              <a:buFont typeface="Arial" charset="0"/>
              <a:buNone/>
            </a:pPr>
            <a:endParaRPr lang="es-AR" sz="2000" smtClean="0"/>
          </a:p>
        </p:txBody>
      </p:sp>
      <p:sp>
        <p:nvSpPr>
          <p:cNvPr id="8195" name="1 Título"/>
          <p:cNvSpPr txBox="1">
            <a:spLocks/>
          </p:cNvSpPr>
          <p:nvPr/>
        </p:nvSpPr>
        <p:spPr bwMode="auto">
          <a:xfrm>
            <a:off x="714375" y="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8196"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noGrp="1"/>
          </p:cNvSpPr>
          <p:nvPr>
            <p:ph idx="1"/>
          </p:nvPr>
        </p:nvSpPr>
        <p:spPr>
          <a:xfrm>
            <a:off x="468313" y="1341438"/>
            <a:ext cx="8229600" cy="4525962"/>
          </a:xfrm>
        </p:spPr>
        <p:txBody>
          <a:bodyPr/>
          <a:lstStyle/>
          <a:p>
            <a:pPr algn="ctr" eaLnBrk="1" hangingPunct="1">
              <a:lnSpc>
                <a:spcPct val="95000"/>
              </a:lnSpc>
              <a:spcBef>
                <a:spcPct val="45000"/>
              </a:spcBef>
              <a:buFont typeface="Arial" charset="0"/>
              <a:buNone/>
            </a:pPr>
            <a:r>
              <a:rPr lang="es-AR" sz="2800" smtClean="0">
                <a:solidFill>
                  <a:srgbClr val="FF0000"/>
                </a:solidFill>
              </a:rPr>
              <a:t>Perfil del egresado (2)</a:t>
            </a:r>
          </a:p>
          <a:p>
            <a:pPr algn="just" eaLnBrk="1" hangingPunct="1">
              <a:lnSpc>
                <a:spcPct val="95000"/>
              </a:lnSpc>
              <a:spcBef>
                <a:spcPct val="45000"/>
              </a:spcBef>
              <a:buFont typeface="Arial" charset="0"/>
              <a:buNone/>
            </a:pPr>
            <a:endParaRPr lang="es-AR" sz="1400" smtClean="0">
              <a:solidFill>
                <a:srgbClr val="FF0000"/>
              </a:solidFill>
            </a:endParaRPr>
          </a:p>
          <a:p>
            <a:pPr algn="just" eaLnBrk="1" hangingPunct="1">
              <a:lnSpc>
                <a:spcPct val="95000"/>
              </a:lnSpc>
              <a:spcBef>
                <a:spcPct val="45000"/>
              </a:spcBef>
              <a:buFont typeface="Arial" charset="0"/>
              <a:buNone/>
            </a:pPr>
            <a:r>
              <a:rPr lang="es-AR" sz="2000" smtClean="0"/>
              <a:t>7. Planificar e implementar acciones de prevención de las enfermedades respiratorias, tanto a nivel individual como poblacional.</a:t>
            </a:r>
          </a:p>
          <a:p>
            <a:pPr algn="just" eaLnBrk="1" hangingPunct="1">
              <a:lnSpc>
                <a:spcPct val="95000"/>
              </a:lnSpc>
              <a:spcBef>
                <a:spcPct val="45000"/>
              </a:spcBef>
              <a:buFont typeface="Arial" charset="0"/>
              <a:buNone/>
            </a:pPr>
            <a:r>
              <a:rPr lang="es-AR" sz="2000" smtClean="0"/>
              <a:t>8. Valorar los aspectos ético-humanísticos de la especialidad con particular atención hacia los pacientes con enfermedades respiratorias crónicas.</a:t>
            </a:r>
          </a:p>
          <a:p>
            <a:pPr algn="just" eaLnBrk="1" hangingPunct="1">
              <a:lnSpc>
                <a:spcPct val="95000"/>
              </a:lnSpc>
              <a:spcBef>
                <a:spcPct val="45000"/>
              </a:spcBef>
              <a:buFont typeface="Arial" charset="0"/>
              <a:buNone/>
            </a:pPr>
            <a:r>
              <a:rPr lang="es-AR" sz="2000" smtClean="0"/>
              <a:t>9. Interpretar la literatura científica en forma crítica.</a:t>
            </a:r>
          </a:p>
          <a:p>
            <a:pPr algn="just" eaLnBrk="1" hangingPunct="1">
              <a:lnSpc>
                <a:spcPct val="95000"/>
              </a:lnSpc>
              <a:spcBef>
                <a:spcPct val="45000"/>
              </a:spcBef>
              <a:buFont typeface="Arial" charset="0"/>
              <a:buNone/>
            </a:pPr>
            <a:r>
              <a:rPr lang="es-AR" sz="2000" smtClean="0"/>
              <a:t>10. Conocer, comprender y ser capaz de emplear las bases del método científico usado en la investigación clínica y epidemiológica, haciendo uso de las herramientas estadísticas y de manejo de la información.</a:t>
            </a:r>
          </a:p>
          <a:p>
            <a:pPr algn="just" eaLnBrk="1" hangingPunct="1">
              <a:lnSpc>
                <a:spcPct val="95000"/>
              </a:lnSpc>
              <a:spcBef>
                <a:spcPct val="45000"/>
              </a:spcBef>
              <a:buFont typeface="Arial" charset="0"/>
              <a:buNone/>
            </a:pPr>
            <a:r>
              <a:rPr lang="es-AR" sz="2000" smtClean="0"/>
              <a:t>11. Reconocer al trabajo en grupos e interdisciplinario</a:t>
            </a:r>
          </a:p>
        </p:txBody>
      </p:sp>
      <p:sp>
        <p:nvSpPr>
          <p:cNvPr id="9219" name="1 Título"/>
          <p:cNvSpPr txBox="1">
            <a:spLocks/>
          </p:cNvSpPr>
          <p:nvPr/>
        </p:nvSpPr>
        <p:spPr bwMode="auto">
          <a:xfrm>
            <a:off x="714375" y="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9220"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1"/>
          </p:nvPr>
        </p:nvSpPr>
        <p:spPr>
          <a:xfrm>
            <a:off x="500063" y="1052513"/>
            <a:ext cx="8229600" cy="5381625"/>
          </a:xfrm>
        </p:spPr>
        <p:txBody>
          <a:bodyPr/>
          <a:lstStyle/>
          <a:p>
            <a:pPr algn="ctr" eaLnBrk="1" hangingPunct="1">
              <a:lnSpc>
                <a:spcPct val="85000"/>
              </a:lnSpc>
              <a:spcBef>
                <a:spcPct val="35000"/>
              </a:spcBef>
              <a:buFont typeface="Arial" charset="0"/>
              <a:buNone/>
            </a:pPr>
            <a:r>
              <a:rPr lang="es-AR" sz="2800" smtClean="0">
                <a:solidFill>
                  <a:srgbClr val="FF0000"/>
                </a:solidFill>
              </a:rPr>
              <a:t>Modalidad del cursado</a:t>
            </a:r>
          </a:p>
          <a:p>
            <a:pPr algn="ctr" eaLnBrk="1" hangingPunct="1">
              <a:lnSpc>
                <a:spcPct val="85000"/>
              </a:lnSpc>
              <a:spcBef>
                <a:spcPct val="35000"/>
              </a:spcBef>
              <a:buFont typeface="Arial" charset="0"/>
              <a:buNone/>
            </a:pPr>
            <a:endParaRPr lang="es-AR" sz="800" smtClean="0">
              <a:solidFill>
                <a:srgbClr val="FF0000"/>
              </a:solidFill>
            </a:endParaRPr>
          </a:p>
          <a:p>
            <a:pPr algn="just" eaLnBrk="1" hangingPunct="1">
              <a:lnSpc>
                <a:spcPct val="85000"/>
              </a:lnSpc>
              <a:spcBef>
                <a:spcPct val="35000"/>
              </a:spcBef>
              <a:buFont typeface="Calibri" pitchFamily="34" charset="0"/>
              <a:buAutoNum type="arabicPeriod"/>
            </a:pPr>
            <a:r>
              <a:rPr lang="es-AR" sz="2000" smtClean="0"/>
              <a:t>ACTIVIDAD ASISTENCIAL: Representa el 60 % de las actividades de la Carrera. Su objetivo es la formación de competencias clínicas en Neumonología a través de la práctica con pacientes internados y ambulatorios, en centros asistenciales de diferentes niveles de atención, supervisada por tutores especialistas en Neumonología</a:t>
            </a:r>
          </a:p>
          <a:p>
            <a:pPr algn="just" eaLnBrk="1" hangingPunct="1">
              <a:lnSpc>
                <a:spcPct val="85000"/>
              </a:lnSpc>
              <a:spcBef>
                <a:spcPct val="35000"/>
              </a:spcBef>
              <a:buFont typeface="Calibri" pitchFamily="34" charset="0"/>
              <a:buAutoNum type="arabicPeriod"/>
            </a:pPr>
            <a:r>
              <a:rPr lang="es-AR" sz="2000" smtClean="0"/>
              <a:t>CURSADO DE ASIGNATURAS OBLIGATORIAS: Constituyen el 33% de las actividades teóricas de la Carrera. Su objetivo es que los profesionales se apropien de los conocimientos conceptuales actualizados que dan sustento a la práctica clínica de la especialidad. Para ello se ofrecen instancias de aprendizaje teóricas y prácticas, comprendiendo estas últimas tanto experiencias de laboratorio como aprendizaje con problemas en ateneos o talleres, reuniones bibliográficas, talleres, etc.). El contenido de los cursos sigue la secuencia de complejidad y la temática de la práctica clínica. Se permite al alumno de este modo, en cada momento de la Carrera, disponer de elementos teóricos pertinentes respecto de la práctica que realiza en los servicios de salud.</a:t>
            </a:r>
          </a:p>
          <a:p>
            <a:pPr algn="just" eaLnBrk="1" hangingPunct="1">
              <a:lnSpc>
                <a:spcPct val="85000"/>
              </a:lnSpc>
              <a:spcBef>
                <a:spcPct val="35000"/>
              </a:spcBef>
              <a:buFont typeface="Arial" charset="0"/>
              <a:buNone/>
            </a:pPr>
            <a:r>
              <a:rPr lang="es-AR" sz="2000" smtClean="0"/>
              <a:t>3. CURSADO DE ASIGNATURAS OPTATIVAS: Representan el restante 5 al 7% de las actividades teóricas de la Carrera</a:t>
            </a:r>
          </a:p>
        </p:txBody>
      </p:sp>
      <p:sp>
        <p:nvSpPr>
          <p:cNvPr id="10243" name="1 Título"/>
          <p:cNvSpPr txBox="1">
            <a:spLocks/>
          </p:cNvSpPr>
          <p:nvPr/>
        </p:nvSpPr>
        <p:spPr bwMode="auto">
          <a:xfrm>
            <a:off x="714375" y="0"/>
            <a:ext cx="7072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AR" sz="2400" i="1">
                <a:solidFill>
                  <a:srgbClr val="8400DE"/>
                </a:solidFill>
                <a:latin typeface="Calibri" pitchFamily="34" charset="0"/>
              </a:rPr>
              <a:t>Experiencia en la Carrera de Especialista </a:t>
            </a:r>
            <a:br>
              <a:rPr lang="es-AR" sz="2400" i="1">
                <a:solidFill>
                  <a:srgbClr val="8400DE"/>
                </a:solidFill>
                <a:latin typeface="Calibri" pitchFamily="34" charset="0"/>
              </a:rPr>
            </a:br>
            <a:r>
              <a:rPr lang="es-AR" sz="2400" i="1">
                <a:solidFill>
                  <a:srgbClr val="8400DE"/>
                </a:solidFill>
                <a:latin typeface="Calibri" pitchFamily="34" charset="0"/>
              </a:rPr>
              <a:t>en Neumonología en Neuquén</a:t>
            </a:r>
            <a:endParaRPr lang="es-AR" sz="2400">
              <a:solidFill>
                <a:srgbClr val="8400DE"/>
              </a:solidFill>
              <a:latin typeface="Calibri" pitchFamily="34" charset="0"/>
            </a:endParaRPr>
          </a:p>
        </p:txBody>
      </p:sp>
      <p:pic>
        <p:nvPicPr>
          <p:cNvPr id="10244" name="9 Imagen" descr="logo UN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06363"/>
            <a:ext cx="8191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106363"/>
            <a:ext cx="25003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2887</TotalTime>
  <Words>1712</Words>
  <Application>Microsoft Office PowerPoint</Application>
  <PresentationFormat>Presentación en pantalla (4:3)</PresentationFormat>
  <Paragraphs>230</Paragraphs>
  <Slides>16</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3" baseType="lpstr">
      <vt:lpstr>Arial</vt:lpstr>
      <vt:lpstr>Calibri</vt:lpstr>
      <vt:lpstr>Tahoma</vt:lpstr>
      <vt:lpstr>Arial Rounded MT Bold</vt:lpstr>
      <vt:lpstr>Times New Roman</vt:lpstr>
      <vt:lpstr>Tema de Office</vt:lpstr>
      <vt:lpstr>Photo Editor Photo</vt:lpstr>
      <vt:lpstr>Presentación de PowerPoint</vt:lpstr>
      <vt:lpstr>Presentación de PowerPoint</vt:lpstr>
      <vt:lpstr>Experiencia en la Carrera de Especialista  en Neumonología en Neuquén</vt:lpstr>
      <vt:lpstr>CONVENIO ESPECIFICO ENTRE LA ESCUELA DE MEDICINA  DE LA  UNIVERSIDAD NACIONAL DEL COMAHUE Y LA ASOCIACION ARGENTINA DE MEDICINA RESPIRATORIA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Experiencia en la Carrera de Especialista  en Neumonología en Neuquén</vt:lpstr>
      <vt:lpstr>Experiencia en la Carrera de Especialista  en Neumonología en Neuquén</vt:lpstr>
      <vt:lpstr>Experiencia en la Carrera de Especialista  en Neumonología en Neuquén</vt:lpstr>
      <vt:lpstr>Presentación de PowerPoint</vt:lpstr>
    </vt:vector>
  </TitlesOfParts>
  <Company>Windows XP Titan Ultimate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Gustavo Zabert</dc:creator>
  <cp:lastModifiedBy>User</cp:lastModifiedBy>
  <cp:revision>62</cp:revision>
  <dcterms:created xsi:type="dcterms:W3CDTF">2010-10-08T11:42:23Z</dcterms:created>
  <dcterms:modified xsi:type="dcterms:W3CDTF">2013-05-12T22:20:52Z</dcterms:modified>
</cp:coreProperties>
</file>